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3" r:id="rId9"/>
    <p:sldId id="264" r:id="rId10"/>
    <p:sldId id="265" r:id="rId11"/>
    <p:sldId id="266" r:id="rId12"/>
    <p:sldId id="268" r:id="rId13"/>
    <p:sldId id="272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81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3" r:id="rId35"/>
    <p:sldId id="290" r:id="rId36"/>
    <p:sldId id="291" r:id="rId37"/>
    <p:sldId id="292" r:id="rId38"/>
    <p:sldId id="262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DD0287-2C8B-4009-8552-95A9C97F8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5600" y="1964267"/>
            <a:ext cx="8264525" cy="2421464"/>
          </a:xfrm>
        </p:spPr>
        <p:txBody>
          <a:bodyPr/>
          <a:lstStyle/>
          <a:p>
            <a:r>
              <a:rPr lang="uk-UA" dirty="0"/>
              <a:t>Арсенал </a:t>
            </a:r>
            <a:r>
              <a:rPr lang="tr-TR" dirty="0"/>
              <a:t>OSINT: </a:t>
            </a:r>
            <a:r>
              <a:rPr lang="uk-UA" dirty="0"/>
              <a:t>Методи та прийоми збору й аналізу інформації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5595CC0-5352-4787-BDC9-F0130A58C5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2126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C1514F-26E9-43AF-BC7F-EA444D860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4 Аналіз глибокої мережі та </a:t>
            </a:r>
            <a:r>
              <a:rPr lang="uk-UA" b="1" dirty="0" err="1"/>
              <a:t>даркнету</a:t>
            </a:r>
            <a:br>
              <a:rPr lang="uk-UA" b="1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0D6CD48-20ED-4982-8A7B-E19C4C645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effectLst/>
              </a:rPr>
              <a:t>Глибока мережа (</a:t>
            </a:r>
            <a:r>
              <a:rPr lang="tr-TR" dirty="0">
                <a:effectLst/>
              </a:rPr>
              <a:t>deep web) </a:t>
            </a:r>
            <a:r>
              <a:rPr lang="uk-UA" dirty="0">
                <a:effectLst/>
              </a:rPr>
              <a:t>включає сторінки, які не індексуються пошуковими системами, а </a:t>
            </a:r>
            <a:r>
              <a:rPr lang="uk-UA" dirty="0" err="1">
                <a:effectLst/>
              </a:rPr>
              <a:t>даркнет</a:t>
            </a:r>
            <a:r>
              <a:rPr lang="uk-UA" dirty="0">
                <a:effectLst/>
              </a:rPr>
              <a:t> (</a:t>
            </a:r>
            <a:r>
              <a:rPr lang="tr-TR" dirty="0">
                <a:effectLst/>
              </a:rPr>
              <a:t>dark web) — </a:t>
            </a:r>
            <a:r>
              <a:rPr lang="uk-UA" dirty="0">
                <a:effectLst/>
              </a:rPr>
              <a:t>це приховані мережі, доступні лише через спеціальні інструменти, як </a:t>
            </a:r>
            <a:r>
              <a:rPr lang="tr-TR" dirty="0">
                <a:effectLst/>
              </a:rPr>
              <a:t>Tor. </a:t>
            </a:r>
            <a:r>
              <a:rPr lang="uk-UA" dirty="0">
                <a:effectLst/>
              </a:rPr>
              <a:t>Аналіз цих джерел вимагає обережності та спеціалізованих інструментів.</a:t>
            </a:r>
          </a:p>
          <a:p>
            <a:pPr marL="0" indent="0">
              <a:buNone/>
            </a:pPr>
            <a:r>
              <a:rPr lang="uk-UA" b="1" dirty="0">
                <a:effectLst/>
              </a:rPr>
              <a:t>Інструменти:</a:t>
            </a:r>
            <a:endParaRPr lang="uk-UA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/>
              <a:t>Tor Browser:</a:t>
            </a:r>
            <a:r>
              <a:rPr lang="tr-TR" dirty="0"/>
              <a:t> </a:t>
            </a:r>
            <a:r>
              <a:rPr lang="uk-UA" dirty="0"/>
              <a:t>Доступ до </a:t>
            </a:r>
            <a:r>
              <a:rPr lang="uk-UA" dirty="0" err="1"/>
              <a:t>даркнету</a:t>
            </a:r>
            <a:r>
              <a:rPr lang="uk-UA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/>
              <a:t>OnionScan:</a:t>
            </a:r>
            <a:r>
              <a:rPr lang="tr-TR" dirty="0"/>
              <a:t> </a:t>
            </a:r>
            <a:r>
              <a:rPr lang="uk-UA" dirty="0"/>
              <a:t>Аналіз прихованих сервісів у </a:t>
            </a:r>
            <a:r>
              <a:rPr lang="uk-UA" dirty="0" err="1"/>
              <a:t>даркнеті</a:t>
            </a:r>
            <a:r>
              <a:rPr lang="uk-UA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/>
              <a:t>DarkOwl:</a:t>
            </a:r>
            <a:r>
              <a:rPr lang="tr-TR" dirty="0"/>
              <a:t> </a:t>
            </a:r>
            <a:r>
              <a:rPr lang="uk-UA" dirty="0"/>
              <a:t>Пошук даних у </a:t>
            </a:r>
            <a:r>
              <a:rPr lang="uk-UA" dirty="0" err="1"/>
              <a:t>даркнеті</a:t>
            </a:r>
            <a:r>
              <a:rPr lang="uk-UA" dirty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88118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7D28C7-2688-47EF-8AA7-232DF9A1A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5 Вибір підходу залежно від завдання</a:t>
            </a:r>
            <a:br>
              <a:rPr lang="uk-UA" b="1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A91F87F-46E3-4523-B5E9-ADB5E870C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>
                <a:effectLst/>
              </a:rPr>
              <a:t>Кожен метод </a:t>
            </a:r>
            <a:r>
              <a:rPr lang="tr-TR" dirty="0">
                <a:effectLst/>
              </a:rPr>
              <a:t>OSINT </a:t>
            </a:r>
            <a:r>
              <a:rPr lang="uk-UA" dirty="0">
                <a:effectLst/>
              </a:rPr>
              <a:t>має бути адаптований до конкретного завдання. Ось приклади: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Корпоративна безпека:</a:t>
            </a:r>
            <a:r>
              <a:rPr lang="uk-UA" dirty="0"/>
              <a:t> Аналіз соціальних мереж для виявлення витоків інформації співробітниками.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b="1" dirty="0"/>
              <a:t>Інструменти:</a:t>
            </a:r>
            <a:r>
              <a:rPr lang="uk-UA" dirty="0"/>
              <a:t> </a:t>
            </a:r>
            <a:r>
              <a:rPr lang="tr-TR" dirty="0"/>
              <a:t>Maltego, Pipl.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Реагування на катастрофи:</a:t>
            </a:r>
            <a:r>
              <a:rPr lang="uk-UA" dirty="0"/>
              <a:t> Аналіз супутникових знімків для оцінки збитків.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b="1" dirty="0"/>
              <a:t>Інструменти:</a:t>
            </a:r>
            <a:r>
              <a:rPr lang="uk-UA" dirty="0"/>
              <a:t> </a:t>
            </a:r>
            <a:r>
              <a:rPr lang="tr-TR" dirty="0"/>
              <a:t>Sentinel Hub, Google Earth.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Маркетинг:</a:t>
            </a:r>
            <a:r>
              <a:rPr lang="uk-UA" dirty="0"/>
              <a:t> Аналіз настроїв у соціальних мережах для оцінки репутації бренду.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b="1" dirty="0"/>
              <a:t>Інструменти:</a:t>
            </a:r>
            <a:r>
              <a:rPr lang="uk-UA" dirty="0"/>
              <a:t> </a:t>
            </a:r>
            <a:r>
              <a:rPr lang="tr-TR" dirty="0"/>
              <a:t>Hootsuite, Sprout Social.</a:t>
            </a:r>
          </a:p>
          <a:p>
            <a:r>
              <a:rPr lang="uk-UA" b="1" dirty="0">
                <a:effectLst/>
              </a:rPr>
              <a:t>Етичний принцип:</a:t>
            </a:r>
            <a:r>
              <a:rPr lang="uk-UA" dirty="0">
                <a:effectLst/>
              </a:rPr>
              <a:t> «Не всяке МОЖУ означає МОЖНА». Завжди дотримуйтесь законності та етики, уникаючи збору даних, що порушують </a:t>
            </a:r>
            <a:r>
              <a:rPr lang="uk-UA" dirty="0" err="1">
                <a:effectLst/>
              </a:rPr>
              <a:t>приватність</a:t>
            </a:r>
            <a:r>
              <a:rPr lang="uk-UA" dirty="0">
                <a:effectLst/>
              </a:rPr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9420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A8D737-DAEB-4CAB-AB0D-A937B3CD7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Розвідка</a:t>
            </a:r>
            <a:r>
              <a:rPr lang="ru-RU" dirty="0"/>
              <a:t> в </a:t>
            </a:r>
            <a:r>
              <a:rPr lang="ru-RU" dirty="0" err="1"/>
              <a:t>соціальних</a:t>
            </a:r>
            <a:r>
              <a:rPr lang="ru-RU" dirty="0"/>
              <a:t> мережах (SOCMINT)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269A566-B143-4AFA-B17D-3C65D9BA5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>
                <a:effectLst/>
              </a:rPr>
              <a:t>SOCMINT (Social Media Intelligence) — </a:t>
            </a:r>
            <a:r>
              <a:rPr lang="uk-UA" dirty="0">
                <a:effectLst/>
              </a:rPr>
              <a:t>це спеціалізована галузь </a:t>
            </a:r>
            <a:r>
              <a:rPr lang="tr-TR" dirty="0">
                <a:effectLst/>
              </a:rPr>
              <a:t>OSINT, </a:t>
            </a:r>
            <a:r>
              <a:rPr lang="uk-UA" dirty="0">
                <a:effectLst/>
              </a:rPr>
              <a:t>яка зосереджена на зборі, аналізі та інтерпретації інформації з соціальних мереж. На відміну від загального </a:t>
            </a:r>
            <a:r>
              <a:rPr lang="tr-TR" dirty="0">
                <a:effectLst/>
              </a:rPr>
              <a:t>OSINT, </a:t>
            </a:r>
            <a:r>
              <a:rPr lang="uk-UA" dirty="0">
                <a:effectLst/>
              </a:rPr>
              <a:t>який охоплює широкий спектр відкритих джерел, </a:t>
            </a:r>
            <a:r>
              <a:rPr lang="tr-TR" dirty="0">
                <a:effectLst/>
              </a:rPr>
              <a:t>SOCMINT </a:t>
            </a:r>
            <a:r>
              <a:rPr lang="uk-UA" dirty="0">
                <a:effectLst/>
              </a:rPr>
              <a:t>занурюється глибше в соціальні платформи, де користувачі діляться інформацією, яка може бути призначена для обмеженого кола осіб, але часто стає доступною через недостатні налаштування конфіденційності чи необережність.</a:t>
            </a:r>
          </a:p>
          <a:p>
            <a:pPr algn="just"/>
            <a:r>
              <a:rPr lang="uk-UA" dirty="0">
                <a:effectLst/>
              </a:rPr>
              <a:t>Соціальні мережі стали інформаційними центрами, де щодня публікуються новини, думки, фотографії, відео та професійні дані. Це робить їх безцінним джерелом для фахівців </a:t>
            </a:r>
            <a:r>
              <a:rPr lang="tr-TR" dirty="0">
                <a:effectLst/>
              </a:rPr>
              <a:t>OSINT, </a:t>
            </a:r>
            <a:r>
              <a:rPr lang="uk-UA" dirty="0">
                <a:effectLst/>
              </a:rPr>
              <a:t>які шукають відомості про людей, організації, тенденції чи події. </a:t>
            </a:r>
            <a:r>
              <a:rPr lang="uk-UA" dirty="0" err="1"/>
              <a:t>З</a:t>
            </a:r>
            <a:r>
              <a:rPr lang="uk-UA" dirty="0" err="1">
                <a:effectLst/>
              </a:rPr>
              <a:t>озглянемо</a:t>
            </a:r>
            <a:r>
              <a:rPr lang="uk-UA" dirty="0">
                <a:effectLst/>
              </a:rPr>
              <a:t> основні платформи для </a:t>
            </a:r>
            <a:r>
              <a:rPr lang="tr-TR" dirty="0">
                <a:effectLst/>
              </a:rPr>
              <a:t>SOCMINT, </a:t>
            </a:r>
            <a:r>
              <a:rPr lang="uk-UA" dirty="0">
                <a:effectLst/>
              </a:rPr>
              <a:t>принципи їх використання та етичні аспекти роботи з даними соціальних мереж.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95255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01E84F-1DA8-46AF-A053-D21C4739E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Основні платформи для </a:t>
            </a:r>
            <a:r>
              <a:rPr lang="tr-TR" b="1" dirty="0"/>
              <a:t>SOCMINT</a:t>
            </a:r>
            <a:br>
              <a:rPr lang="tr-TR" b="1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DDE8B4B-D09D-44C6-B2E6-79B954546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>
                <a:effectLst/>
              </a:rPr>
              <a:t>Соціальні мережі пропонують унікальні можливості для збору інформації. Ось ключові платформи та їхні особливості для розвідки:</a:t>
            </a:r>
          </a:p>
          <a:p>
            <a:pPr>
              <a:buFont typeface="+mj-lt"/>
              <a:buAutoNum type="arabicPeriod"/>
            </a:pPr>
            <a:r>
              <a:rPr lang="tr-TR" b="1" dirty="0"/>
              <a:t>X (</a:t>
            </a:r>
            <a:r>
              <a:rPr lang="uk-UA" b="1" dirty="0"/>
              <a:t>раніше </a:t>
            </a:r>
            <a:r>
              <a:rPr lang="tr-TR" b="1" dirty="0"/>
              <a:t>Twitter):</a:t>
            </a:r>
            <a:r>
              <a:rPr lang="tr-TR" dirty="0"/>
              <a:t> 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b="1" dirty="0"/>
              <a:t>Центр активності:</a:t>
            </a:r>
            <a:r>
              <a:rPr lang="uk-UA" dirty="0"/>
              <a:t> </a:t>
            </a:r>
            <a:r>
              <a:rPr lang="tr-TR" dirty="0"/>
              <a:t>X </a:t>
            </a:r>
            <a:r>
              <a:rPr lang="uk-UA" dirty="0"/>
              <a:t>є платформою для швидкого обміну новинами, думками та чутками. Користувачі активно обговорюють актуальні теми, що робить її ідеальною для пошуку свіжої інформації.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b="1" dirty="0"/>
              <a:t>Потужний пошук:</a:t>
            </a:r>
            <a:r>
              <a:rPr lang="uk-UA" dirty="0"/>
              <a:t> Фільтри пошуку (за ключовими словами, хештегами, </a:t>
            </a:r>
            <a:r>
              <a:rPr lang="uk-UA" dirty="0" err="1"/>
              <a:t>геолокацією</a:t>
            </a:r>
            <a:r>
              <a:rPr lang="uk-UA" dirty="0"/>
              <a:t> чи датою) дозволяють швидко знаходити релевантні твіти.</a:t>
            </a:r>
          </a:p>
          <a:p>
            <a:pPr marL="742950" lvl="1" indent="-285750">
              <a:buFont typeface="+mj-lt"/>
              <a:buAutoNum type="arabicPeriod"/>
            </a:pPr>
            <a:r>
              <a:rPr lang="tr-TR" b="1" dirty="0"/>
              <a:t>API </a:t>
            </a:r>
            <a:r>
              <a:rPr lang="uk-UA" b="1" dirty="0"/>
              <a:t>для автоматизації:</a:t>
            </a:r>
            <a:r>
              <a:rPr lang="uk-UA" dirty="0"/>
              <a:t> </a:t>
            </a:r>
            <a:r>
              <a:rPr lang="tr-TR" dirty="0"/>
              <a:t>API X </a:t>
            </a:r>
            <a:r>
              <a:rPr lang="uk-UA" dirty="0"/>
              <a:t>спрощує масовий збір даних, наприклад, постів чи профілів, для аналізу.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b="1" dirty="0"/>
              <a:t>Приклад:</a:t>
            </a:r>
            <a:r>
              <a:rPr lang="uk-UA" dirty="0"/>
              <a:t> Аналітик </a:t>
            </a:r>
            <a:r>
              <a:rPr lang="tr-TR" dirty="0"/>
              <a:t>OSINT </a:t>
            </a:r>
            <a:r>
              <a:rPr lang="uk-UA" dirty="0"/>
              <a:t>використовує пошук за хештегом #</a:t>
            </a:r>
            <a:r>
              <a:rPr lang="tr-TR" dirty="0"/>
              <a:t>Cybersecurity </a:t>
            </a:r>
            <a:r>
              <a:rPr lang="uk-UA" dirty="0"/>
              <a:t>для виявлення останніх трендів у </a:t>
            </a:r>
            <a:r>
              <a:rPr lang="uk-UA" dirty="0" err="1"/>
              <a:t>кібербезпеці</a:t>
            </a:r>
            <a:r>
              <a:rPr lang="uk-UA" dirty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12258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E7730-6224-454C-9146-3C5B519B6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F97B96-8B7F-4E7E-A5A2-3546AF0AF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b="1" dirty="0"/>
              <a:t>Facebook:</a:t>
            </a:r>
            <a:r>
              <a:rPr lang="tr-TR" dirty="0"/>
              <a:t> </a:t>
            </a:r>
            <a:r>
              <a:rPr lang="uk-UA" b="1" dirty="0"/>
              <a:t>Безліч спільнот:</a:t>
            </a:r>
            <a:r>
              <a:rPr lang="uk-UA" dirty="0"/>
              <a:t> Групи та сторінки на </a:t>
            </a:r>
            <a:r>
              <a:rPr lang="tr-TR" dirty="0"/>
              <a:t>Facebook </a:t>
            </a:r>
            <a:r>
              <a:rPr lang="uk-UA" dirty="0"/>
              <a:t>об’єднують користувачів за інтересами, що дозволяє знаходити інформацію на специфічні теми.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Торговий майданчик (</a:t>
            </a:r>
            <a:r>
              <a:rPr lang="tr-TR" b="1" dirty="0"/>
              <a:t>Marketplace):</a:t>
            </a:r>
            <a:r>
              <a:rPr lang="tr-TR" dirty="0"/>
              <a:t> </a:t>
            </a:r>
            <a:r>
              <a:rPr lang="uk-UA" dirty="0"/>
              <a:t>Аналіз товарів і цін допомагає виявляти ринкові тенденції чи поведінку споживачів.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Заходи:</a:t>
            </a:r>
            <a:r>
              <a:rPr lang="uk-UA" dirty="0"/>
              <a:t> Інформація про </a:t>
            </a:r>
            <a:r>
              <a:rPr lang="uk-UA" dirty="0" err="1"/>
              <a:t>івенти</a:t>
            </a:r>
            <a:r>
              <a:rPr lang="uk-UA" dirty="0"/>
              <a:t> розкриває деталі про учасників, організаторів і місця проведення.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Приклад:</a:t>
            </a:r>
            <a:r>
              <a:rPr lang="uk-UA" dirty="0"/>
              <a:t> Аналітик знаходить у групі з </a:t>
            </a:r>
            <a:r>
              <a:rPr lang="uk-UA" dirty="0" err="1"/>
              <a:t>кібербезпеки</a:t>
            </a:r>
            <a:r>
              <a:rPr lang="uk-UA" dirty="0"/>
              <a:t> дискусію про вразливості певного програмного забезпечення, що використовується компанією.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15023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E73ED-FEB3-4BE2-ACA0-6F3C29BBD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85C1A9-6968-4049-A19E-D0FF4525D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b="1" dirty="0"/>
              <a:t>LinkedIn:</a:t>
            </a:r>
            <a:r>
              <a:rPr lang="tr-TR" dirty="0"/>
              <a:t> </a:t>
            </a:r>
            <a:r>
              <a:rPr lang="uk-UA" b="1" dirty="0"/>
              <a:t>Спільнота фахівців:</a:t>
            </a:r>
            <a:r>
              <a:rPr lang="uk-UA" dirty="0"/>
              <a:t> Платформа містить детальну інформацію про компанії, посади, навички та професійні зв’язки.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Вакансії:</a:t>
            </a:r>
            <a:r>
              <a:rPr lang="uk-UA" dirty="0"/>
              <a:t> Оголошення про роботу розкривають технологічний стек, </a:t>
            </a:r>
            <a:r>
              <a:rPr lang="uk-UA" dirty="0" err="1"/>
              <a:t>проєкти</a:t>
            </a:r>
            <a:r>
              <a:rPr lang="uk-UA" dirty="0"/>
              <a:t> та плани компанії.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Контент:</a:t>
            </a:r>
            <a:r>
              <a:rPr lang="uk-UA" dirty="0"/>
              <a:t> Статті, презентації та пости надають глибокі відомості про галузь чи організацію.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Приклад:</a:t>
            </a:r>
            <a:r>
              <a:rPr lang="uk-UA" dirty="0"/>
              <a:t> Аналітик виявляє, що компанія наймає спеціалістів із хмарних технологій, що вказує на перехід до </a:t>
            </a:r>
            <a:r>
              <a:rPr lang="tr-TR" dirty="0"/>
              <a:t>AWS.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15570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974F30-F0E0-40DA-97CE-502C2E8D5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FB35953-B1E6-4F8D-AD37-CA5A70474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b="1" dirty="0"/>
              <a:t>Instagram:</a:t>
            </a:r>
            <a:r>
              <a:rPr lang="tr-TR" dirty="0"/>
              <a:t> </a:t>
            </a:r>
            <a:r>
              <a:rPr lang="uk-UA" b="1" dirty="0"/>
              <a:t>Візуальний контент:</a:t>
            </a:r>
            <a:r>
              <a:rPr lang="uk-UA" dirty="0"/>
              <a:t> Фото та відео ідеально підходять для аналізу тенденцій, настроїв чи подій.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Хештеги та </a:t>
            </a:r>
            <a:r>
              <a:rPr lang="uk-UA" b="1" dirty="0" err="1"/>
              <a:t>геотеги</a:t>
            </a:r>
            <a:r>
              <a:rPr lang="uk-UA" b="1" dirty="0"/>
              <a:t>:</a:t>
            </a:r>
            <a:r>
              <a:rPr lang="uk-UA" dirty="0"/>
              <a:t> Дозволяють класифікувати контент і знаходити інформацію за локацією чи темою.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Впливові особи:</a:t>
            </a:r>
            <a:r>
              <a:rPr lang="uk-UA" dirty="0"/>
              <a:t> Аналіз блогерів допомагає зрозуміти громадські настрої та тренди.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Приклад:</a:t>
            </a:r>
            <a:r>
              <a:rPr lang="uk-UA" dirty="0"/>
              <a:t> </a:t>
            </a:r>
            <a:r>
              <a:rPr lang="uk-UA" dirty="0" err="1"/>
              <a:t>Геотег</a:t>
            </a:r>
            <a:r>
              <a:rPr lang="uk-UA" dirty="0"/>
              <a:t> на фото з корпоративного заходу розкриває місце розташування офісу компанії.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42183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E832C-E411-4CD8-9653-1B55CDA32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Принципи </a:t>
            </a:r>
            <a:r>
              <a:rPr lang="tr-TR" b="1" dirty="0"/>
              <a:t>SOCMINT</a:t>
            </a:r>
            <a:br>
              <a:rPr lang="tr-TR" b="1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63659D6-0AC7-4E11-92FC-12AC4F901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effectLst/>
              </a:rPr>
              <a:t>SOCMINT </a:t>
            </a:r>
            <a:r>
              <a:rPr lang="uk-UA" dirty="0">
                <a:effectLst/>
              </a:rPr>
              <a:t>базується на трьох ключових концепціях, які визначають підхід до збору й аналізу інформації:</a:t>
            </a:r>
          </a:p>
          <a:p>
            <a:pPr>
              <a:buFont typeface="+mj-lt"/>
              <a:buAutoNum type="arabicPeriod"/>
            </a:pPr>
            <a:r>
              <a:rPr lang="uk-UA" b="1" dirty="0"/>
              <a:t>Профіль користувача:</a:t>
            </a:r>
            <a:r>
              <a:rPr lang="uk-UA" dirty="0"/>
              <a:t> 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b="1" dirty="0"/>
              <a:t>Опис:</a:t>
            </a:r>
            <a:r>
              <a:rPr lang="uk-UA" dirty="0"/>
              <a:t> Профілі містять дані про особисте та професійне життя користувача: ім’я, посаду, освіту, інтереси, навички.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b="1" dirty="0"/>
              <a:t>Застосування:</a:t>
            </a:r>
            <a:r>
              <a:rPr lang="uk-UA" dirty="0"/>
              <a:t> Аналіз профілів допомагає створювати портрети осіб чи організацій.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b="1" dirty="0"/>
              <a:t>Приклад:</a:t>
            </a:r>
            <a:r>
              <a:rPr lang="uk-UA" dirty="0"/>
              <a:t> Профіль </a:t>
            </a:r>
            <a:r>
              <a:rPr lang="tr-TR" dirty="0"/>
              <a:t>LinkedIn </a:t>
            </a:r>
            <a:r>
              <a:rPr lang="uk-UA" dirty="0"/>
              <a:t>показує, що співробітник є адміністратором </a:t>
            </a:r>
            <a:r>
              <a:rPr lang="tr-TR" dirty="0"/>
              <a:t>Windows </a:t>
            </a:r>
            <a:r>
              <a:rPr lang="uk-UA" dirty="0"/>
              <a:t>із навичками роботи з </a:t>
            </a:r>
            <a:r>
              <a:rPr lang="tr-TR" dirty="0"/>
              <a:t>Microsoft Exchange Server, </a:t>
            </a:r>
            <a:r>
              <a:rPr lang="uk-UA" dirty="0"/>
              <a:t>що вказує на технології компанії.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79229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A2B1B6-6355-45B4-A2C8-A9BD3E4C8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31B5000-EF62-42F9-B609-432ECEAD3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2. Взаємодії:</a:t>
            </a:r>
            <a:r>
              <a:rPr lang="uk-UA" dirty="0"/>
              <a:t> </a:t>
            </a:r>
            <a:r>
              <a:rPr lang="uk-UA" b="1" dirty="0"/>
              <a:t>Опис:</a:t>
            </a:r>
            <a:r>
              <a:rPr lang="uk-UA" dirty="0"/>
              <a:t> Лайки, коментарі, репости та дискусії відображають інтереси та поведінку користувачів.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Застосування:</a:t>
            </a:r>
            <a:r>
              <a:rPr lang="uk-UA" dirty="0"/>
              <a:t> Взаємодії розкривають актуальні теми, зв’язки та впливовість.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Приклад:</a:t>
            </a:r>
            <a:r>
              <a:rPr lang="uk-UA" dirty="0"/>
              <a:t> Активна участь користувача в дискусії про </a:t>
            </a:r>
            <a:r>
              <a:rPr lang="uk-UA" dirty="0" err="1"/>
              <a:t>кібербезпеку</a:t>
            </a:r>
            <a:r>
              <a:rPr lang="uk-UA" dirty="0"/>
              <a:t> на </a:t>
            </a:r>
            <a:r>
              <a:rPr lang="tr-TR" dirty="0"/>
              <a:t>Facebook </a:t>
            </a:r>
            <a:r>
              <a:rPr lang="uk-UA" dirty="0"/>
              <a:t>може вказати на його роль у компанії.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9695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D6A6E-FE07-45BF-AB79-5BBE35660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3189CE-0297-40CE-96E6-57544DF0C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/>
              <a:t>3. Метадані:</a:t>
            </a:r>
            <a:r>
              <a:rPr lang="uk-UA" dirty="0"/>
              <a:t> </a:t>
            </a:r>
            <a:r>
              <a:rPr lang="uk-UA" b="1" dirty="0"/>
              <a:t>Опис:</a:t>
            </a:r>
            <a:r>
              <a:rPr lang="uk-UA" dirty="0"/>
              <a:t> </a:t>
            </a:r>
            <a:r>
              <a:rPr lang="uk-UA" dirty="0" err="1"/>
              <a:t>Геолокація</a:t>
            </a:r>
            <a:r>
              <a:rPr lang="uk-UA" dirty="0"/>
              <a:t>, час, дата чи інформація про пристрій, що супроводжують контент.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Застосування:</a:t>
            </a:r>
            <a:r>
              <a:rPr lang="uk-UA" dirty="0"/>
              <a:t> Дозволяють аналізувати моделі поведінки та контекст подій.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Приклад:</a:t>
            </a:r>
            <a:r>
              <a:rPr lang="uk-UA" dirty="0"/>
              <a:t> </a:t>
            </a:r>
            <a:r>
              <a:rPr lang="uk-UA" dirty="0" err="1"/>
              <a:t>Геотег</a:t>
            </a:r>
            <a:r>
              <a:rPr lang="uk-UA" dirty="0"/>
              <a:t> на фото в </a:t>
            </a:r>
            <a:r>
              <a:rPr lang="tr-TR" dirty="0"/>
              <a:t>Instagram </a:t>
            </a:r>
            <a:r>
              <a:rPr lang="uk-UA" dirty="0"/>
              <a:t>вказує на місце проведення корпоративного тренінгу.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68025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537E84-873D-44FF-B5E0-71B79B477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7ADA8F-9D7E-4199-912B-B73DD8585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/>
              <a:t>Розвідка за відкритими джерелами (</a:t>
            </a:r>
            <a:r>
              <a:rPr lang="tr-TR" dirty="0"/>
              <a:t>OSINT) — </a:t>
            </a:r>
            <a:r>
              <a:rPr lang="uk-UA" dirty="0"/>
              <a:t>це мистецтво та наука збору й аналізу інформації з загальнодоступних джерел для отримання корисних знань. </a:t>
            </a:r>
            <a:r>
              <a:rPr lang="tr-TR" dirty="0"/>
              <a:t>OSINT </a:t>
            </a:r>
            <a:r>
              <a:rPr lang="uk-UA" dirty="0"/>
              <a:t>використовується в </a:t>
            </a:r>
            <a:r>
              <a:rPr lang="uk-UA" dirty="0" err="1"/>
              <a:t>кібербезпеці</a:t>
            </a:r>
            <a:r>
              <a:rPr lang="uk-UA" dirty="0"/>
              <a:t>, журналістиці, правоохоронній діяльності, маркетингу та інших сферах, де потрібне глибоке розуміння об’єкта дослідження. </a:t>
            </a:r>
          </a:p>
          <a:p>
            <a:pPr algn="just"/>
            <a:r>
              <a:rPr lang="uk-UA" dirty="0"/>
              <a:t>На цій лекції познайомимось із ключовими методами та прийомами </a:t>
            </a:r>
            <a:r>
              <a:rPr lang="tr-TR" dirty="0"/>
              <a:t>OSINT, </a:t>
            </a:r>
            <a:r>
              <a:rPr lang="uk-UA" dirty="0"/>
              <a:t>які дозволяють ефективно добувати дані, аналізувати їх і застосовувати для етичних цілей — захисту, а не руйнування.</a:t>
            </a:r>
          </a:p>
        </p:txBody>
      </p:sp>
    </p:spTree>
    <p:extLst>
      <p:ext uri="{BB962C8B-B14F-4D97-AF65-F5344CB8AC3E}">
        <p14:creationId xmlns:p14="http://schemas.microsoft.com/office/powerpoint/2010/main" val="598442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A5412F-BAD8-478B-838B-46A1FD48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Практичні методи </a:t>
            </a:r>
            <a:r>
              <a:rPr lang="tr-TR" b="1" dirty="0"/>
              <a:t>SOCMINT</a:t>
            </a:r>
            <a:br>
              <a:rPr lang="tr-TR" b="1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C40C8C7-E43A-4CA8-AC1F-D7930B7E6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+mj-lt"/>
              <a:buAutoNum type="arabicPeriod"/>
            </a:pPr>
            <a:r>
              <a:rPr lang="uk-UA" b="1" dirty="0"/>
              <a:t>Пошук за ключовими словами та хештегами:</a:t>
            </a:r>
            <a:r>
              <a:rPr lang="uk-UA" dirty="0"/>
              <a:t> 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dirty="0"/>
              <a:t>Використовуйте пошукові інструменти платформ для знаходження релевантного контенту.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b="1" dirty="0"/>
              <a:t>Інструменти:</a:t>
            </a:r>
            <a:r>
              <a:rPr lang="uk-UA" dirty="0"/>
              <a:t> Вбудований пошук </a:t>
            </a:r>
            <a:r>
              <a:rPr lang="tr-TR" dirty="0"/>
              <a:t>X, Facebook Graph Search, Instagram Explore.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b="1" dirty="0"/>
              <a:t>Приклад:</a:t>
            </a:r>
            <a:r>
              <a:rPr lang="uk-UA" dirty="0"/>
              <a:t> Пошук за #</a:t>
            </a:r>
            <a:r>
              <a:rPr lang="tr-TR" dirty="0"/>
              <a:t>DataBreach </a:t>
            </a:r>
            <a:r>
              <a:rPr lang="uk-UA" dirty="0"/>
              <a:t>на </a:t>
            </a:r>
            <a:r>
              <a:rPr lang="tr-TR" dirty="0"/>
              <a:t>X </a:t>
            </a:r>
            <a:r>
              <a:rPr lang="uk-UA" dirty="0"/>
              <a:t>виявляє свіжі повідомлення про витоки даних.</a:t>
            </a:r>
          </a:p>
          <a:p>
            <a:pPr>
              <a:buFont typeface="+mj-lt"/>
              <a:buAutoNum type="arabicPeriod"/>
            </a:pPr>
            <a:r>
              <a:rPr lang="uk-UA" b="1" dirty="0"/>
              <a:t>Аналіз профілів:</a:t>
            </a:r>
            <a:r>
              <a:rPr lang="uk-UA" dirty="0"/>
              <a:t> 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dirty="0"/>
              <a:t>Збирайте дані з профілів за допомогою інструментів, як </a:t>
            </a:r>
            <a:r>
              <a:rPr lang="tr-TR" dirty="0"/>
              <a:t>Pipl </a:t>
            </a:r>
            <a:r>
              <a:rPr lang="uk-UA" dirty="0"/>
              <a:t>чи </a:t>
            </a:r>
            <a:r>
              <a:rPr lang="tr-TR" dirty="0"/>
              <a:t>Spokeo.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b="1" dirty="0"/>
              <a:t>Приклад:</a:t>
            </a:r>
            <a:r>
              <a:rPr lang="uk-UA" dirty="0"/>
              <a:t> Аналіз профілю </a:t>
            </a:r>
            <a:r>
              <a:rPr lang="tr-TR" dirty="0"/>
              <a:t>LinkedIn </a:t>
            </a:r>
            <a:r>
              <a:rPr lang="uk-UA" dirty="0"/>
              <a:t>розкриває зв’язки співробітника з конкурентами.</a:t>
            </a:r>
          </a:p>
          <a:p>
            <a:pPr>
              <a:buFont typeface="+mj-lt"/>
              <a:buAutoNum type="arabicPeriod"/>
            </a:pPr>
            <a:r>
              <a:rPr lang="uk-UA" b="1" dirty="0"/>
              <a:t>Моніторинг заходів і груп:</a:t>
            </a:r>
            <a:r>
              <a:rPr lang="uk-UA" dirty="0"/>
              <a:t> 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dirty="0"/>
              <a:t>Відстежуйте </a:t>
            </a:r>
            <a:r>
              <a:rPr lang="uk-UA" dirty="0" err="1"/>
              <a:t>івенти</a:t>
            </a:r>
            <a:r>
              <a:rPr lang="uk-UA" dirty="0"/>
              <a:t> та активність у групах для збору інформації про учасників і теми.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b="1" dirty="0"/>
              <a:t>Приклад:</a:t>
            </a:r>
            <a:r>
              <a:rPr lang="uk-UA" dirty="0"/>
              <a:t> Аналітик приєднується до відкритої групи з </a:t>
            </a:r>
            <a:r>
              <a:rPr lang="uk-UA" dirty="0" err="1"/>
              <a:t>кібербезпеки</a:t>
            </a:r>
            <a:r>
              <a:rPr lang="uk-UA" dirty="0"/>
              <a:t> на </a:t>
            </a:r>
            <a:r>
              <a:rPr lang="tr-TR" dirty="0"/>
              <a:t>Facebook </a:t>
            </a:r>
            <a:r>
              <a:rPr lang="uk-UA" dirty="0"/>
              <a:t>і знаходить згадки про нову вразливість.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45150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7D79C98-52FA-4047-BB48-2C0D432DE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6984CF8-8466-47B4-9098-2EDD9AB6ED8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685802" y="2028505"/>
            <a:ext cx="4995331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4. Аналіз метаданих: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Використовуйте інструменти, як </a:t>
            </a:r>
            <a:r>
              <a:rPr kumimoji="0" lang="tr-TR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FotoForensics, </a:t>
            </a: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для аналізу </a:t>
            </a:r>
            <a:r>
              <a:rPr kumimoji="0" lang="uk-UA" altLang="uk-UA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геотегів</a:t>
            </a: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і даних пристрою.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Приклад: Фото з </a:t>
            </a:r>
            <a:r>
              <a:rPr kumimoji="0" lang="uk-UA" altLang="uk-UA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геотегом</a:t>
            </a: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у </a:t>
            </a:r>
            <a:r>
              <a:rPr kumimoji="0" lang="tr-TR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Instagram </a:t>
            </a: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розкриває місце розташування складського приміщення.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5. Автоматизація збору даних: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Використовуйте </a:t>
            </a:r>
            <a:r>
              <a:rPr kumimoji="0" lang="tr-TR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API </a:t>
            </a: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платформ (наприклад, </a:t>
            </a:r>
            <a:r>
              <a:rPr kumimoji="0" lang="tr-TR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 API) </a:t>
            </a: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для масового збору постів чи профілів.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Приклад: Скрипт </a:t>
            </a:r>
            <a:r>
              <a:rPr kumimoji="0" lang="tr-TR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Python </a:t>
            </a: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із </a:t>
            </a:r>
            <a:r>
              <a:rPr kumimoji="0" lang="tr-TR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 API </a:t>
            </a: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збирає всі твіти за ключовим словом #</a:t>
            </a:r>
            <a:r>
              <a:rPr kumimoji="0" lang="tr-TR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Cybersecurity </a:t>
            </a: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 місяць.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747206E-D7E0-414D-8F23-266365168C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6099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F08D5-C9A3-4032-84D3-B866932DC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Типи </a:t>
            </a:r>
            <a:r>
              <a:rPr lang="ru-RU" dirty="0" err="1"/>
              <a:t>інформації</a:t>
            </a:r>
            <a:r>
              <a:rPr lang="ru-RU" dirty="0"/>
              <a:t> в цифровому </a:t>
            </a:r>
            <a:r>
              <a:rPr lang="ru-RU" dirty="0" err="1"/>
              <a:t>світі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9F869BE-E9D9-4089-8D90-F5909464E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>
                <a:effectLst/>
              </a:rPr>
              <a:t>У процесі розвідки в соціальних мережах (</a:t>
            </a:r>
            <a:r>
              <a:rPr lang="tr-TR" dirty="0">
                <a:effectLst/>
              </a:rPr>
              <a:t>SOCMINT) </a:t>
            </a:r>
            <a:r>
              <a:rPr lang="uk-UA" dirty="0">
                <a:effectLst/>
              </a:rPr>
              <a:t>фахівці працюють із величезним обсягом даних, які можна умовно поділити на два основні типи: експліцитну та імпліцитну інформацію. Ці категорії відображають різні аспекти цифрового сліду користувачів і дозволяють створювати деталізовані портрети осіб чи організацій. Розуміння відмінностей між цими типами інформації є ключовим для ефективного аналізу в </a:t>
            </a:r>
            <a:r>
              <a:rPr lang="tr-TR" dirty="0">
                <a:effectLst/>
              </a:rPr>
              <a:t>SOCMINT, </a:t>
            </a:r>
            <a:r>
              <a:rPr lang="uk-UA" dirty="0">
                <a:effectLst/>
              </a:rPr>
              <a:t>оскільки воно допомагає дослідникам виявляти як очевидні, так і приховані закономірності.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17161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576ECD-74D0-4461-9E1C-0DB8DCA34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Експліцитна інформація</a:t>
            </a:r>
            <a:br>
              <a:rPr lang="uk-UA" b="1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96F2DEF-1BA9-496C-AE67-2A444B43A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b="1" dirty="0">
                <a:effectLst/>
              </a:rPr>
              <a:t>Опис:</a:t>
            </a:r>
            <a:r>
              <a:rPr lang="uk-UA" dirty="0">
                <a:effectLst/>
              </a:rPr>
              <a:t> Експліцитна інформація — це дані, які користувачі свідомо публікують у соціальних мережах, щоб поділитися своїм досвідом, думками чи досягненнями. Ці дані є загальнодоступними (або доступними для певного кола осіб залежно від налаштувань конфіденційності) і формують основний цифровий образ людини.</a:t>
            </a:r>
          </a:p>
          <a:p>
            <a:pPr marL="0" indent="0">
              <a:buNone/>
            </a:pPr>
            <a:r>
              <a:rPr lang="uk-UA" b="1" dirty="0">
                <a:effectLst/>
              </a:rPr>
              <a:t>Приклади експліцитної інформації:</a:t>
            </a:r>
            <a:endParaRPr lang="uk-UA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Пост у соціальній мережі, наприклад, твіт про нову вразливість у програмному забезпеченні.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Дані профілю: ім’я, посада (наприклад, «інженер-програміст»), освіта, список груп чи спільнот.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Сертифікати чи досягнення, опубліковані в </a:t>
            </a:r>
            <a:r>
              <a:rPr lang="tr-TR" dirty="0"/>
              <a:t>LinkedIn, </a:t>
            </a:r>
            <a:r>
              <a:rPr lang="uk-UA" dirty="0"/>
              <a:t>наприклад, сертифікат із етичного злому.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Участь у дискусіях чи коментарі до постів, які відображають інтереси чи погляди.</a:t>
            </a:r>
          </a:p>
          <a:p>
            <a:pPr marL="0" indent="0">
              <a:buNone/>
            </a:pPr>
            <a:r>
              <a:rPr lang="uk-UA" b="1" dirty="0">
                <a:effectLst/>
              </a:rPr>
              <a:t>Застосування в </a:t>
            </a:r>
            <a:r>
              <a:rPr lang="tr-TR" b="1" dirty="0">
                <a:effectLst/>
              </a:rPr>
              <a:t>SOCMINT:</a:t>
            </a:r>
            <a:endParaRPr lang="tr-TR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Професійний аналіз:</a:t>
            </a:r>
            <a:r>
              <a:rPr lang="uk-UA" dirty="0"/>
              <a:t> Дані профілю </a:t>
            </a:r>
            <a:r>
              <a:rPr lang="tr-TR" dirty="0"/>
              <a:t>LinkedIn </a:t>
            </a:r>
            <a:r>
              <a:rPr lang="uk-UA" dirty="0"/>
              <a:t>можуть розкрити посаду, навички та кар’єрний шлях людини, що корисно для оцінки її ролі в організації.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Виявлення інтересів:</a:t>
            </a:r>
            <a:r>
              <a:rPr lang="uk-UA" dirty="0"/>
              <a:t> Пост у </a:t>
            </a:r>
            <a:r>
              <a:rPr lang="tr-TR" dirty="0"/>
              <a:t>X </a:t>
            </a:r>
            <a:r>
              <a:rPr lang="uk-UA" dirty="0"/>
              <a:t>про </a:t>
            </a:r>
            <a:r>
              <a:rPr lang="uk-UA" dirty="0" err="1"/>
              <a:t>кібербезпеку</a:t>
            </a:r>
            <a:r>
              <a:rPr lang="uk-UA" dirty="0"/>
              <a:t> може вказати на професійні чи особисті інтереси користувача.</a:t>
            </a:r>
          </a:p>
          <a:p>
            <a:pPr marL="0" indent="0">
              <a:buNone/>
            </a:pPr>
            <a:r>
              <a:rPr lang="uk-UA" b="1" dirty="0"/>
              <a:t>Моніторинг подій:</a:t>
            </a:r>
            <a:r>
              <a:rPr lang="uk-UA" dirty="0"/>
              <a:t> Інформація про участь у заходах чи групах допомагає відстежувати активність і зв’язки.</a:t>
            </a:r>
          </a:p>
          <a:p>
            <a:r>
              <a:rPr lang="uk-UA" b="1" dirty="0">
                <a:effectLst/>
              </a:rPr>
              <a:t>Приклад:</a:t>
            </a:r>
            <a:r>
              <a:rPr lang="uk-UA" dirty="0">
                <a:effectLst/>
              </a:rPr>
              <a:t> Аналітик </a:t>
            </a:r>
            <a:r>
              <a:rPr lang="tr-TR" dirty="0">
                <a:effectLst/>
              </a:rPr>
              <a:t>OSINT </a:t>
            </a:r>
            <a:r>
              <a:rPr lang="uk-UA" dirty="0">
                <a:effectLst/>
              </a:rPr>
              <a:t>аналізує профіль </a:t>
            </a:r>
            <a:r>
              <a:rPr lang="tr-TR" dirty="0">
                <a:effectLst/>
              </a:rPr>
              <a:t>LinkedIn </a:t>
            </a:r>
            <a:r>
              <a:rPr lang="uk-UA" dirty="0">
                <a:effectLst/>
              </a:rPr>
              <a:t>і виявляє, що співробітник компанії є адміністратором мережі з навичками роботи з </a:t>
            </a:r>
            <a:r>
              <a:rPr lang="tr-TR" dirty="0">
                <a:effectLst/>
              </a:rPr>
              <a:t>Cisco, </a:t>
            </a:r>
            <a:r>
              <a:rPr lang="uk-UA" dirty="0">
                <a:effectLst/>
              </a:rPr>
              <a:t>що вказує на можливе використання </a:t>
            </a:r>
            <a:r>
              <a:rPr lang="tr-TR" dirty="0">
                <a:effectLst/>
              </a:rPr>
              <a:t>Cisco-</a:t>
            </a:r>
            <a:r>
              <a:rPr lang="uk-UA" dirty="0">
                <a:effectLst/>
              </a:rPr>
              <a:t>продуктів у компанії.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52944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0CA13F-2A85-4C8B-953E-14D0F068A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Імпліцитна інформація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B504843-EA99-4549-8A48-F0F9AFB3B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b="1" dirty="0">
                <a:effectLst/>
              </a:rPr>
              <a:t>Опис:</a:t>
            </a:r>
            <a:r>
              <a:rPr lang="uk-UA" dirty="0">
                <a:effectLst/>
              </a:rPr>
              <a:t> Імпліцитна інформація — це дані, які користувачі розкривають ненавмисно через свої дії чи метадані контенту. Ці відомості менш очевидні, але можуть бути надзвичайно цінними для створення деталізованого цифрового портрета.</a:t>
            </a:r>
          </a:p>
          <a:p>
            <a:pPr marL="0" indent="0">
              <a:buNone/>
            </a:pPr>
            <a:r>
              <a:rPr lang="uk-UA" b="1" dirty="0">
                <a:effectLst/>
              </a:rPr>
              <a:t>Приклади імпліцитної інформації:</a:t>
            </a:r>
            <a:endParaRPr lang="uk-UA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Позначки «Подобається» чи репости, які вказують на інтереси чи уподобання.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Метадані фотографій: </a:t>
            </a:r>
            <a:r>
              <a:rPr lang="uk-UA" dirty="0" err="1"/>
              <a:t>геолокація</a:t>
            </a:r>
            <a:r>
              <a:rPr lang="uk-UA" dirty="0"/>
              <a:t>, час зйомки, тип пристрою.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Моделі поведінки: частота відвідування певних місць, виявлена через </a:t>
            </a:r>
            <a:r>
              <a:rPr lang="uk-UA" dirty="0" err="1"/>
              <a:t>геотеги</a:t>
            </a:r>
            <a:r>
              <a:rPr lang="uk-UA" dirty="0"/>
              <a:t> чи регулярні пости.</a:t>
            </a:r>
          </a:p>
          <a:p>
            <a:pPr marL="0" indent="0">
              <a:buNone/>
            </a:pPr>
            <a:r>
              <a:rPr lang="uk-UA" b="1" dirty="0">
                <a:effectLst/>
              </a:rPr>
              <a:t>Застосування в </a:t>
            </a:r>
            <a:r>
              <a:rPr lang="tr-TR" b="1" dirty="0">
                <a:effectLst/>
              </a:rPr>
              <a:t>SOCMINT:</a:t>
            </a:r>
            <a:endParaRPr lang="tr-TR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Аналіз поведінки:</a:t>
            </a:r>
            <a:r>
              <a:rPr lang="uk-UA" dirty="0"/>
              <a:t> Позначки «Подобається» у групах із </a:t>
            </a:r>
            <a:r>
              <a:rPr lang="uk-UA" dirty="0" err="1"/>
              <a:t>кібербезпеки</a:t>
            </a:r>
            <a:r>
              <a:rPr lang="uk-UA" dirty="0"/>
              <a:t> на </a:t>
            </a:r>
            <a:r>
              <a:rPr lang="tr-TR" dirty="0"/>
              <a:t>Facebook </a:t>
            </a:r>
            <a:r>
              <a:rPr lang="uk-UA" dirty="0"/>
              <a:t>можуть вказати на інтерес до цієї теми.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 err="1"/>
              <a:t>Геолокація</a:t>
            </a:r>
            <a:r>
              <a:rPr lang="uk-UA" b="1" dirty="0"/>
              <a:t>:</a:t>
            </a:r>
            <a:r>
              <a:rPr lang="uk-UA" dirty="0"/>
              <a:t> </a:t>
            </a:r>
            <a:r>
              <a:rPr lang="uk-UA" dirty="0" err="1"/>
              <a:t>Геотег</a:t>
            </a:r>
            <a:r>
              <a:rPr lang="uk-UA" dirty="0"/>
              <a:t> на фото в </a:t>
            </a:r>
            <a:r>
              <a:rPr lang="tr-TR" dirty="0"/>
              <a:t>Instagram </a:t>
            </a:r>
            <a:r>
              <a:rPr lang="uk-UA" dirty="0"/>
              <a:t>може розкрити місце роботи чи проживання.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Технологічний профіль:</a:t>
            </a:r>
            <a:r>
              <a:rPr lang="uk-UA" dirty="0"/>
              <a:t> Метадані, що вказують на використання певного пристрою, можуть підказати, яке обладнання застосовується.</a:t>
            </a:r>
          </a:p>
          <a:p>
            <a:r>
              <a:rPr lang="uk-UA" b="1" dirty="0">
                <a:effectLst/>
              </a:rPr>
              <a:t>Приклад:</a:t>
            </a:r>
            <a:r>
              <a:rPr lang="uk-UA" dirty="0">
                <a:effectLst/>
              </a:rPr>
              <a:t> Аналітик помічає, що користувач регулярно ставить «Подобається» постам про хмарні технології в </a:t>
            </a:r>
            <a:r>
              <a:rPr lang="tr-TR" dirty="0">
                <a:effectLst/>
              </a:rPr>
              <a:t>LinkedIn, </a:t>
            </a:r>
            <a:r>
              <a:rPr lang="uk-UA" dirty="0">
                <a:effectLst/>
              </a:rPr>
              <a:t>а </a:t>
            </a:r>
            <a:r>
              <a:rPr lang="uk-UA" dirty="0" err="1">
                <a:effectLst/>
              </a:rPr>
              <a:t>геотег</a:t>
            </a:r>
            <a:r>
              <a:rPr lang="uk-UA" dirty="0">
                <a:effectLst/>
              </a:rPr>
              <a:t> на його фото вказує на офіс у центрі міста. Це дозволяє припустити, що людина працює в ІТ-компанії з офісом у цій локації.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51366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E8C3C-7A8D-4D0E-AF3D-0309633DE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ffectLst/>
              </a:rPr>
              <a:t>Хештеги та </a:t>
            </a:r>
            <a:r>
              <a:rPr lang="ru-RU" dirty="0" err="1">
                <a:effectLst/>
              </a:rPr>
              <a:t>геолокація</a:t>
            </a:r>
            <a:r>
              <a:rPr lang="ru-RU" dirty="0">
                <a:effectLst/>
              </a:rPr>
              <a:t> в SOCMINT</a:t>
            </a:r>
            <a:br>
              <a:rPr lang="ru-RU" dirty="0">
                <a:effectLst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4C35674-704E-4B3D-8345-E29BB3CE3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>
                <a:effectLst/>
              </a:rPr>
              <a:t>Хештеги та </a:t>
            </a:r>
            <a:r>
              <a:rPr lang="uk-UA" dirty="0" err="1">
                <a:effectLst/>
              </a:rPr>
              <a:t>геолокація</a:t>
            </a:r>
            <a:r>
              <a:rPr lang="uk-UA" dirty="0">
                <a:effectLst/>
              </a:rPr>
              <a:t> є потужними інструментами в арсеналі </a:t>
            </a:r>
            <a:r>
              <a:rPr lang="tr-TR" dirty="0">
                <a:effectLst/>
              </a:rPr>
              <a:t>SOCMINT, </a:t>
            </a:r>
            <a:r>
              <a:rPr lang="uk-UA" dirty="0">
                <a:effectLst/>
              </a:rPr>
              <a:t>які дозволяють фахівцям </a:t>
            </a:r>
            <a:r>
              <a:rPr lang="tr-TR" dirty="0">
                <a:effectLst/>
              </a:rPr>
              <a:t>OSINT </a:t>
            </a:r>
            <a:r>
              <a:rPr lang="uk-UA" dirty="0">
                <a:effectLst/>
              </a:rPr>
              <a:t>знаходити релевантну інформацію в соціальних мережах із високою точністю. Хештеги допомагають відстежувати тенденції та дискусії, а </a:t>
            </a:r>
            <a:r>
              <a:rPr lang="uk-UA" dirty="0" err="1">
                <a:effectLst/>
              </a:rPr>
              <a:t>геолокація</a:t>
            </a:r>
            <a:r>
              <a:rPr lang="uk-UA" dirty="0">
                <a:effectLst/>
              </a:rPr>
              <a:t> розкриває фізичне розташування користувачів чи подій. Ці інструменти подібні до карти скарбів, яка веде дослідника до цінних даних.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09681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96FF3-4B82-4783-A6E7-4235B7FB7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Хештеги: Цифрові хлібні крихти</a:t>
            </a:r>
            <a:br>
              <a:rPr lang="uk-UA" b="1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F15D7CE-C7A4-40B1-BB22-B3C5A651B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effectLst/>
              </a:rPr>
              <a:t>Опис:</a:t>
            </a:r>
            <a:r>
              <a:rPr lang="uk-UA" dirty="0">
                <a:effectLst/>
              </a:rPr>
              <a:t> Хештеги — це слова або фрази з символом #, які </a:t>
            </a:r>
            <a:r>
              <a:rPr lang="uk-UA" dirty="0" err="1">
                <a:effectLst/>
              </a:rPr>
              <a:t>категоризують</a:t>
            </a:r>
            <a:r>
              <a:rPr lang="uk-UA" dirty="0">
                <a:effectLst/>
              </a:rPr>
              <a:t> контент у соціальних мережах, полегшуючи пошук і аналіз інформації. Вони дозволяють відстежувати популярні теми, дискусії та тренди в реальному часі.</a:t>
            </a:r>
          </a:p>
          <a:p>
            <a:pPr marL="0" indent="0">
              <a:buNone/>
            </a:pPr>
            <a:r>
              <a:rPr lang="uk-UA" b="1" dirty="0">
                <a:effectLst/>
              </a:rPr>
              <a:t>Застосування хештегів у </a:t>
            </a:r>
            <a:r>
              <a:rPr lang="tr-TR" b="1" dirty="0">
                <a:effectLst/>
              </a:rPr>
              <a:t>SOCMINT:</a:t>
            </a:r>
            <a:endParaRPr lang="tr-TR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Аналіз тенденцій:</a:t>
            </a:r>
            <a:r>
              <a:rPr lang="uk-UA" dirty="0"/>
              <a:t> Хештеги допомагають виявляти популярні теми та настрої. Наприклад, #</a:t>
            </a:r>
            <a:r>
              <a:rPr lang="tr-TR" dirty="0"/>
              <a:t>Cybersecurity </a:t>
            </a:r>
            <a:r>
              <a:rPr lang="uk-UA" dirty="0"/>
              <a:t>може розкрити актуальні дискусії про </a:t>
            </a:r>
            <a:r>
              <a:rPr lang="uk-UA" dirty="0" err="1"/>
              <a:t>кібербезпеку</a:t>
            </a:r>
            <a:r>
              <a:rPr lang="uk-UA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Взаємодія зі спільнотою:</a:t>
            </a:r>
            <a:r>
              <a:rPr lang="uk-UA" dirty="0"/>
              <a:t> Відстеження хештегів дозволяє зануритися в розмови та отримати інформацію з перших рук.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Пошук контенту:</a:t>
            </a:r>
            <a:r>
              <a:rPr lang="uk-UA" dirty="0"/>
              <a:t> Хештеги спрощують пошук релевантних постів, відео чи зображень.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76681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A6F6C4-7F74-4EE5-9F97-E5AAD1EE0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0D4C1A-6ED8-4B9B-B5DD-8E0986237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b="1" dirty="0">
                <a:effectLst/>
              </a:rPr>
              <a:t>Інструменти для роботи з хештегами:</a:t>
            </a:r>
            <a:endParaRPr lang="uk-UA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/>
              <a:t>Hashtagify:</a:t>
            </a:r>
            <a:r>
              <a:rPr lang="tr-TR" dirty="0"/>
              <a:t> </a:t>
            </a:r>
            <a:r>
              <a:rPr lang="uk-UA" dirty="0"/>
              <a:t>Аналізує популярність хештегів і пропонує пов’язані теги для ширшого охоплення.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b="1" dirty="0"/>
              <a:t>Приклад:</a:t>
            </a:r>
            <a:r>
              <a:rPr lang="uk-UA" dirty="0"/>
              <a:t> Аналітик використовує </a:t>
            </a:r>
            <a:r>
              <a:rPr lang="tr-TR" dirty="0"/>
              <a:t>Hashtagify, </a:t>
            </a:r>
            <a:r>
              <a:rPr lang="uk-UA" dirty="0"/>
              <a:t>щоб знайти популярні хештеги, пов’язані з #</a:t>
            </a:r>
            <a:r>
              <a:rPr lang="tr-TR" dirty="0"/>
              <a:t>DataBreach, </a:t>
            </a:r>
            <a:r>
              <a:rPr lang="uk-UA" dirty="0"/>
              <a:t>і виявляє #</a:t>
            </a:r>
            <a:r>
              <a:rPr lang="tr-TR" dirty="0"/>
              <a:t>CyberAttack.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/>
              <a:t>RiteTag:</a:t>
            </a:r>
            <a:r>
              <a:rPr lang="tr-TR" dirty="0"/>
              <a:t> </a:t>
            </a:r>
            <a:r>
              <a:rPr lang="uk-UA" dirty="0"/>
              <a:t>Допомагає вибрати оптимальні хештеги для максимального охоплення.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b="1" dirty="0"/>
              <a:t>Приклад:</a:t>
            </a:r>
            <a:r>
              <a:rPr lang="uk-UA" dirty="0"/>
              <a:t> </a:t>
            </a:r>
            <a:r>
              <a:rPr lang="tr-TR" dirty="0"/>
              <a:t>RiteTag </a:t>
            </a:r>
            <a:r>
              <a:rPr lang="uk-UA" dirty="0"/>
              <a:t>пропонує додати #</a:t>
            </a:r>
            <a:r>
              <a:rPr lang="tr-TR" dirty="0"/>
              <a:t>InfoSec </a:t>
            </a:r>
            <a:r>
              <a:rPr lang="uk-UA" dirty="0"/>
              <a:t>до постів про </a:t>
            </a:r>
            <a:r>
              <a:rPr lang="uk-UA" dirty="0" err="1"/>
              <a:t>кібербезпеку</a:t>
            </a:r>
            <a:r>
              <a:rPr lang="uk-UA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/>
              <a:t>X Pro:</a:t>
            </a:r>
            <a:r>
              <a:rPr lang="tr-TR" dirty="0"/>
              <a:t> </a:t>
            </a:r>
            <a:r>
              <a:rPr lang="uk-UA" dirty="0"/>
              <a:t>Платформа для моніторингу дискусій за хештегами в реальному часі.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b="1" dirty="0"/>
              <a:t>Приклад:</a:t>
            </a:r>
            <a:r>
              <a:rPr lang="uk-UA" dirty="0"/>
              <a:t> Аналітик налаштовує </a:t>
            </a:r>
            <a:r>
              <a:rPr lang="tr-TR" dirty="0"/>
              <a:t>X Pro </a:t>
            </a:r>
            <a:r>
              <a:rPr lang="uk-UA" dirty="0"/>
              <a:t>для відстеження #</a:t>
            </a:r>
            <a:r>
              <a:rPr lang="tr-TR" dirty="0"/>
              <a:t>BlackHat, </a:t>
            </a:r>
            <a:r>
              <a:rPr lang="uk-UA" dirty="0"/>
              <a:t>щоб зібрати інформацію про конференцію.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/>
              <a:t>BuzzSumo:</a:t>
            </a:r>
            <a:r>
              <a:rPr lang="tr-TR" dirty="0"/>
              <a:t> </a:t>
            </a:r>
            <a:r>
              <a:rPr lang="uk-UA" dirty="0"/>
              <a:t>Знаходить популярний контент за хештегами.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b="1" dirty="0"/>
              <a:t>Приклад:</a:t>
            </a:r>
            <a:r>
              <a:rPr lang="uk-UA" dirty="0"/>
              <a:t> </a:t>
            </a:r>
            <a:r>
              <a:rPr lang="tr-TR" dirty="0"/>
              <a:t>BuzzSumo </a:t>
            </a:r>
            <a:r>
              <a:rPr lang="uk-UA" dirty="0"/>
              <a:t>показує найпопулярніші пости з хештегом #</a:t>
            </a:r>
            <a:r>
              <a:rPr lang="tr-TR" dirty="0"/>
              <a:t>AI, </a:t>
            </a:r>
            <a:r>
              <a:rPr lang="uk-UA" dirty="0"/>
              <a:t>що допомагає оцінити тренди в штучному інтелекті.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407709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7CBA58-BF6B-462B-9F05-4D4516234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err="1"/>
              <a:t>Геолокація</a:t>
            </a:r>
            <a:r>
              <a:rPr lang="uk-UA" b="1" dirty="0"/>
              <a:t>: Цифровий слід розташування</a:t>
            </a:r>
            <a:br>
              <a:rPr lang="uk-UA" b="1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5855D7-3F42-403A-9968-774C8FEE1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>
                <a:effectLst/>
              </a:rPr>
              <a:t>Опис:</a:t>
            </a:r>
            <a:r>
              <a:rPr lang="uk-UA" dirty="0">
                <a:effectLst/>
              </a:rPr>
              <a:t> </a:t>
            </a:r>
            <a:r>
              <a:rPr lang="uk-UA" dirty="0" err="1">
                <a:effectLst/>
              </a:rPr>
              <a:t>Геолокація</a:t>
            </a:r>
            <a:r>
              <a:rPr lang="uk-UA" dirty="0">
                <a:effectLst/>
              </a:rPr>
              <a:t> дозволяє визначити фізичне місце розташування пристрою чи користувача за допомогою </a:t>
            </a:r>
            <a:r>
              <a:rPr lang="tr-TR" dirty="0">
                <a:effectLst/>
              </a:rPr>
              <a:t>IP-</a:t>
            </a:r>
            <a:r>
              <a:rPr lang="uk-UA" dirty="0">
                <a:effectLst/>
              </a:rPr>
              <a:t>адрес, </a:t>
            </a:r>
            <a:r>
              <a:rPr lang="tr-TR" dirty="0">
                <a:effectLst/>
              </a:rPr>
              <a:t>GPS </a:t>
            </a:r>
            <a:r>
              <a:rPr lang="uk-UA" dirty="0">
                <a:effectLst/>
              </a:rPr>
              <a:t>або комбінації цих методів. У </a:t>
            </a:r>
            <a:r>
              <a:rPr lang="tr-TR" dirty="0">
                <a:effectLst/>
              </a:rPr>
              <a:t>SOCMINT </a:t>
            </a:r>
            <a:r>
              <a:rPr lang="uk-UA" dirty="0" err="1">
                <a:effectLst/>
              </a:rPr>
              <a:t>геолокація</a:t>
            </a:r>
            <a:r>
              <a:rPr lang="uk-UA" dirty="0">
                <a:effectLst/>
              </a:rPr>
              <a:t> допомагає пов’язати контент із конкретними місцями, подіями чи об’єктами.</a:t>
            </a:r>
          </a:p>
          <a:p>
            <a:r>
              <a:rPr lang="uk-UA" b="1" dirty="0">
                <a:effectLst/>
              </a:rPr>
              <a:t>Методи визначення </a:t>
            </a:r>
            <a:r>
              <a:rPr lang="uk-UA" b="1" dirty="0" err="1">
                <a:effectLst/>
              </a:rPr>
              <a:t>геолокації</a:t>
            </a:r>
            <a:r>
              <a:rPr lang="uk-UA" b="1" dirty="0">
                <a:effectLst/>
              </a:rPr>
              <a:t>:</a:t>
            </a:r>
            <a:endParaRPr lang="uk-UA" dirty="0">
              <a:effectLst/>
            </a:endParaRPr>
          </a:p>
          <a:p>
            <a:pPr>
              <a:buFont typeface="+mj-lt"/>
              <a:buAutoNum type="arabicPeriod"/>
            </a:pPr>
            <a:r>
              <a:rPr lang="uk-UA" b="1" dirty="0"/>
              <a:t>Збір даних на стороні сервера (за </a:t>
            </a:r>
            <a:r>
              <a:rPr lang="tr-TR" b="1" dirty="0"/>
              <a:t>IP):</a:t>
            </a:r>
            <a:r>
              <a:rPr lang="tr-TR" dirty="0"/>
              <a:t> </a:t>
            </a:r>
            <a:r>
              <a:rPr lang="uk-UA" dirty="0"/>
              <a:t>Використовує бази </a:t>
            </a:r>
            <a:r>
              <a:rPr lang="uk-UA" dirty="0" err="1"/>
              <a:t>геоданих</a:t>
            </a:r>
            <a:r>
              <a:rPr lang="uk-UA" dirty="0"/>
              <a:t> для визначення розташування за </a:t>
            </a:r>
            <a:r>
              <a:rPr lang="tr-TR" dirty="0"/>
              <a:t>IP-</a:t>
            </a:r>
            <a:r>
              <a:rPr lang="uk-UA" dirty="0" err="1"/>
              <a:t>адресою</a:t>
            </a:r>
            <a:r>
              <a:rPr lang="uk-UA" dirty="0"/>
              <a:t>. 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b="1" dirty="0"/>
              <a:t>Переваги:</a:t>
            </a:r>
            <a:r>
              <a:rPr lang="uk-UA" dirty="0"/>
              <a:t> Не залежить від налаштувань пристрою.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b="1" dirty="0"/>
              <a:t>Недоліки:</a:t>
            </a:r>
            <a:r>
              <a:rPr lang="uk-UA" dirty="0"/>
              <a:t> Точність залежить від постачальника даних і може бути низькою.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b="1" dirty="0"/>
              <a:t>Приклад:</a:t>
            </a:r>
            <a:r>
              <a:rPr lang="uk-UA" dirty="0"/>
              <a:t> Аналітик використовує базу </a:t>
            </a:r>
            <a:r>
              <a:rPr lang="tr-TR" dirty="0"/>
              <a:t>MaxMind </a:t>
            </a:r>
            <a:r>
              <a:rPr lang="uk-UA" dirty="0"/>
              <a:t>для визначення міста, звідки опубліковано пост.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71331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34732F-75EB-4E62-9D5D-06FF2F701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A61DE06-EAA2-4DB3-9F9E-2F5F8343D5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85800" y="2532013"/>
            <a:ext cx="10131425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uk-UA" alt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 Збір даних на стороні пристрою (GPS):</a:t>
            </a:r>
            <a:r>
              <a:rPr kumimoji="0" lang="uk-UA" alt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Використовує GPS і сигнали стільникових вишок для точного визначення місця.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uk-UA" alt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Переваги:</a:t>
            </a:r>
            <a:r>
              <a:rPr kumimoji="0" lang="uk-UA" alt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Висока точність у густонаселених районах.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uk-UA" alt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Недоліки:</a:t>
            </a:r>
            <a:r>
              <a:rPr kumimoji="0" lang="uk-UA" alt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Потребує ввімкненої функції </a:t>
            </a:r>
            <a:r>
              <a:rPr kumimoji="0" lang="uk-UA" altLang="uk-U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геолокації</a:t>
            </a:r>
            <a:r>
              <a:rPr kumimoji="0" lang="uk-UA" alt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; у віддалених регіонах точність знижується.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uk-UA" alt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Приклад:</a:t>
            </a:r>
            <a:r>
              <a:rPr kumimoji="0" lang="uk-UA" alt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uk-UA" altLang="uk-U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Геотег</a:t>
            </a:r>
            <a:r>
              <a:rPr kumimoji="0" lang="uk-UA" alt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на фото в </a:t>
            </a:r>
            <a:r>
              <a:rPr kumimoji="0" lang="uk-UA" altLang="uk-U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Instagram</a:t>
            </a:r>
            <a:r>
              <a:rPr kumimoji="0" lang="uk-UA" alt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вказує на місце проведення корпоративного заходу.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uk-UA" alt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3. Комбінація джерел:</a:t>
            </a:r>
            <a:r>
              <a:rPr kumimoji="0" lang="uk-UA" alt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Поєднує IP і GPS для максимальної точності.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uk-UA" alt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Переваги:</a:t>
            </a:r>
            <a:r>
              <a:rPr kumimoji="0" lang="uk-UA" alt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Компенсує недоліки одного методу за допомогою іншого.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uk-UA" alt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Приклад:</a:t>
            </a:r>
            <a:r>
              <a:rPr kumimoji="0" lang="uk-UA" alt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Сайт використовує IP для приблизного визначення міста, а GPS уточнює координати користувача.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911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D3895-8A00-4919-8CC4-6647294AB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A9CAB39-F34E-4196-8385-4414388A4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uk-UA" b="1" dirty="0">
                <a:solidFill>
                  <a:srgbClr val="FFFF00"/>
                </a:solidFill>
              </a:rPr>
              <a:t>1 Веб-</a:t>
            </a:r>
            <a:r>
              <a:rPr lang="uk-UA" b="1" dirty="0" err="1">
                <a:solidFill>
                  <a:srgbClr val="FFFF00"/>
                </a:solidFill>
              </a:rPr>
              <a:t>скрейпінг</a:t>
            </a:r>
            <a:endParaRPr lang="uk-UA" b="1" dirty="0">
              <a:solidFill>
                <a:srgbClr val="FFFF00"/>
              </a:solidFill>
            </a:endParaRPr>
          </a:p>
          <a:p>
            <a:pPr algn="just"/>
            <a:r>
              <a:rPr lang="uk-UA" dirty="0">
                <a:effectLst/>
              </a:rPr>
              <a:t>Веб-</a:t>
            </a:r>
            <a:r>
              <a:rPr lang="uk-UA" dirty="0" err="1">
                <a:effectLst/>
              </a:rPr>
              <a:t>скрейпінг</a:t>
            </a:r>
            <a:r>
              <a:rPr lang="uk-UA" dirty="0">
                <a:effectLst/>
              </a:rPr>
              <a:t> — це автоматизоване добування даних із </a:t>
            </a:r>
            <a:r>
              <a:rPr lang="uk-UA" dirty="0" err="1">
                <a:effectLst/>
              </a:rPr>
              <a:t>вебсайтів</a:t>
            </a:r>
            <a:r>
              <a:rPr lang="uk-UA" dirty="0">
                <a:effectLst/>
              </a:rPr>
              <a:t> за допомогою програмного забезпечення. Цей метод дозволяє швидко збирати великі обсяги інформації, які можна використовувати для аналізу.</a:t>
            </a:r>
          </a:p>
          <a:p>
            <a:pPr marL="0" indent="0" algn="just">
              <a:buNone/>
            </a:pPr>
            <a:r>
              <a:rPr lang="uk-UA" b="1" dirty="0">
                <a:effectLst/>
              </a:rPr>
              <a:t>Переваги веб-</a:t>
            </a:r>
            <a:r>
              <a:rPr lang="uk-UA" b="1" dirty="0" err="1">
                <a:effectLst/>
              </a:rPr>
              <a:t>скрейпінгу</a:t>
            </a:r>
            <a:r>
              <a:rPr lang="uk-UA" b="1" dirty="0">
                <a:effectLst/>
              </a:rPr>
              <a:t>:</a:t>
            </a:r>
            <a:endParaRPr lang="uk-UA" dirty="0"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b="1" dirty="0"/>
              <a:t>Автоматизація:</a:t>
            </a:r>
            <a:r>
              <a:rPr lang="uk-UA" dirty="0"/>
              <a:t> Скрипти дозволяють обробляти тисячі сторінок, заощаджуючи час і зусилля.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b="1" dirty="0"/>
              <a:t>Цінні дані:</a:t>
            </a:r>
            <a:r>
              <a:rPr lang="uk-UA" dirty="0"/>
              <a:t> Від контактних даних до коментарів на форумах — </a:t>
            </a:r>
            <a:r>
              <a:rPr lang="uk-UA" dirty="0" err="1"/>
              <a:t>скрейпінг</a:t>
            </a:r>
            <a:r>
              <a:rPr lang="uk-UA" dirty="0"/>
              <a:t> допомагає зібрати різноманітну інформацію.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b="1" dirty="0"/>
              <a:t>Моніторинг змін:</a:t>
            </a:r>
            <a:r>
              <a:rPr lang="uk-UA" dirty="0"/>
              <a:t> </a:t>
            </a:r>
            <a:r>
              <a:rPr lang="uk-UA" dirty="0" err="1"/>
              <a:t>Скрейпери</a:t>
            </a:r>
            <a:r>
              <a:rPr lang="uk-UA" dirty="0"/>
              <a:t> відстежують оновлення на сайтах, що корисно для виявлення новин чи змін у контенті.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b="1" dirty="0"/>
              <a:t>Архівація:</a:t>
            </a:r>
            <a:r>
              <a:rPr lang="uk-UA" dirty="0"/>
              <a:t> Регулярні знімки веб-сторінок дозволяють зберігати історичні дані для аналізу.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b="1" dirty="0"/>
              <a:t>Інтерпретація:</a:t>
            </a:r>
            <a:r>
              <a:rPr lang="uk-UA" dirty="0"/>
              <a:t> Зібрані дані можна аналізувати для пошуку </a:t>
            </a:r>
            <a:r>
              <a:rPr lang="uk-UA" dirty="0" err="1"/>
              <a:t>зв’язків</a:t>
            </a:r>
            <a:r>
              <a:rPr lang="uk-UA" dirty="0"/>
              <a:t> і закономірностей.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b="1" dirty="0"/>
              <a:t>Комплексний аналіз:</a:t>
            </a:r>
            <a:r>
              <a:rPr lang="uk-UA" dirty="0"/>
              <a:t> Дані з веб-</a:t>
            </a:r>
            <a:r>
              <a:rPr lang="uk-UA" dirty="0" err="1"/>
              <a:t>скрейпінгу</a:t>
            </a:r>
            <a:r>
              <a:rPr lang="uk-UA" dirty="0"/>
              <a:t> легко інтегруються з іншими джерелами для глибшого дослідження.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590120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CACD1-67DF-41A7-AAD3-C2B4A24EC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Дані </a:t>
            </a:r>
            <a:r>
              <a:rPr lang="tr-TR" b="1" dirty="0"/>
              <a:t>EXIF: </a:t>
            </a:r>
            <a:r>
              <a:rPr lang="uk-UA" b="1" dirty="0"/>
              <a:t>Приховані скарби в зображеннях</a:t>
            </a:r>
            <a:br>
              <a:rPr lang="uk-UA" b="1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383C4EB-2399-4262-BA5A-32C28050C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267573"/>
            <a:ext cx="10131425" cy="3649133"/>
          </a:xfrm>
        </p:spPr>
        <p:txBody>
          <a:bodyPr>
            <a:normAutofit/>
          </a:bodyPr>
          <a:lstStyle/>
          <a:p>
            <a:pPr algn="just"/>
            <a:r>
              <a:rPr lang="uk-UA" b="1" dirty="0">
                <a:effectLst/>
              </a:rPr>
              <a:t>Опис:</a:t>
            </a:r>
            <a:r>
              <a:rPr lang="uk-UA" dirty="0">
                <a:effectLst/>
              </a:rPr>
              <a:t> </a:t>
            </a:r>
            <a:r>
              <a:rPr lang="tr-TR" dirty="0">
                <a:effectLst/>
              </a:rPr>
              <a:t>EXIF (Exchangeable Image File Format) — </a:t>
            </a:r>
            <a:r>
              <a:rPr lang="uk-UA" dirty="0">
                <a:effectLst/>
              </a:rPr>
              <a:t>це метадані, які додаються до зображень камерами чи телефонами. Вони можуть включати </a:t>
            </a:r>
            <a:r>
              <a:rPr lang="tr-TR" dirty="0">
                <a:effectLst/>
              </a:rPr>
              <a:t>GPS-</a:t>
            </a:r>
            <a:r>
              <a:rPr lang="uk-UA" dirty="0">
                <a:effectLst/>
              </a:rPr>
              <a:t>координати, дату, час, модель пристрою та налаштування камери.</a:t>
            </a:r>
          </a:p>
          <a:p>
            <a:pPr algn="just"/>
            <a:r>
              <a:rPr lang="uk-UA" b="1" dirty="0">
                <a:effectLst/>
              </a:rPr>
              <a:t>Застосування в </a:t>
            </a:r>
            <a:r>
              <a:rPr lang="tr-TR" b="1" dirty="0">
                <a:effectLst/>
              </a:rPr>
              <a:t>SOCMINT:</a:t>
            </a:r>
            <a:endParaRPr lang="tr-TR" dirty="0"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b="1" dirty="0" err="1"/>
              <a:t>Геолокація</a:t>
            </a:r>
            <a:r>
              <a:rPr lang="uk-UA" b="1" dirty="0"/>
              <a:t>:</a:t>
            </a:r>
            <a:r>
              <a:rPr lang="uk-UA" dirty="0"/>
              <a:t> </a:t>
            </a:r>
            <a:r>
              <a:rPr lang="tr-TR" dirty="0"/>
              <a:t>GPS-</a:t>
            </a:r>
            <a:r>
              <a:rPr lang="uk-UA" dirty="0"/>
              <a:t>координати вказують на місце зйомки.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b="1" dirty="0"/>
              <a:t>Час і пристрій:</a:t>
            </a:r>
            <a:r>
              <a:rPr lang="uk-UA" dirty="0"/>
              <a:t> Допомагають встановити контекст і обладнання.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b="1" dirty="0"/>
              <a:t>Аналіз подій:</a:t>
            </a:r>
            <a:r>
              <a:rPr lang="uk-UA" dirty="0"/>
              <a:t> Дозволяють пов’язати фото з конкретними подіями чи місцями.</a:t>
            </a:r>
          </a:p>
          <a:p>
            <a:pPr algn="just"/>
            <a:r>
              <a:rPr lang="uk-UA" b="1" dirty="0">
                <a:effectLst/>
              </a:rPr>
              <a:t>Обмеження:</a:t>
            </a:r>
            <a:r>
              <a:rPr lang="uk-UA" dirty="0">
                <a:effectLst/>
              </a:rPr>
              <a:t> Більшість соціальних мереж (наприклад, </a:t>
            </a:r>
            <a:r>
              <a:rPr lang="tr-TR" dirty="0">
                <a:effectLst/>
              </a:rPr>
              <a:t>Instagram, Facebook) </a:t>
            </a:r>
            <a:r>
              <a:rPr lang="uk-UA" dirty="0">
                <a:effectLst/>
              </a:rPr>
              <a:t>видаляють </a:t>
            </a:r>
            <a:r>
              <a:rPr lang="tr-TR" dirty="0">
                <a:effectLst/>
              </a:rPr>
              <a:t>EXIF-</a:t>
            </a:r>
            <a:r>
              <a:rPr lang="uk-UA" dirty="0">
                <a:effectLst/>
              </a:rPr>
              <a:t>дані для захисту конфіденційності. Оригінальні зображення з </a:t>
            </a:r>
            <a:r>
              <a:rPr lang="tr-TR" dirty="0">
                <a:effectLst/>
              </a:rPr>
              <a:t>EXIF </a:t>
            </a:r>
            <a:r>
              <a:rPr lang="uk-UA" dirty="0">
                <a:effectLst/>
              </a:rPr>
              <a:t>найчастіше можна знайти на форумах, у блогах чи при прямому обміні файлами.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042349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AFF47-7CD3-4504-BEDB-60EB8D828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32A84E-F74D-4A24-B958-B330FDEA1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>
                <a:effectLst/>
              </a:rPr>
              <a:t>Інструменти для роботи з </a:t>
            </a:r>
            <a:r>
              <a:rPr lang="tr-TR" b="1" dirty="0">
                <a:effectLst/>
              </a:rPr>
              <a:t>EXIF:</a:t>
            </a:r>
            <a:endParaRPr lang="tr-TR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/>
              <a:t>Jimpl:</a:t>
            </a:r>
            <a:r>
              <a:rPr lang="tr-TR" dirty="0"/>
              <a:t> </a:t>
            </a:r>
            <a:r>
              <a:rPr lang="uk-UA" dirty="0"/>
              <a:t>Онлайн-сервіс для витягнення метаданих із зображень.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b="1" dirty="0"/>
              <a:t>Приклад:</a:t>
            </a:r>
            <a:r>
              <a:rPr lang="uk-UA" dirty="0"/>
              <a:t> Аналітик завантажує фото з форуму на </a:t>
            </a:r>
            <a:r>
              <a:rPr lang="tr-TR" dirty="0"/>
              <a:t>Jimpl </a:t>
            </a:r>
            <a:r>
              <a:rPr lang="uk-UA" dirty="0"/>
              <a:t>і виявляє, що воно зроблене на </a:t>
            </a:r>
            <a:r>
              <a:rPr lang="tr-TR" dirty="0"/>
              <a:t>iPhone 14 </a:t>
            </a:r>
            <a:r>
              <a:rPr lang="uk-UA" dirty="0"/>
              <a:t>із вказівкою часу зйомки.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/>
              <a:t>ExifTool:</a:t>
            </a:r>
            <a:r>
              <a:rPr lang="tr-TR" dirty="0"/>
              <a:t> </a:t>
            </a:r>
            <a:r>
              <a:rPr lang="uk-UA" dirty="0"/>
              <a:t>Програма для перегляду та редагування метаданих, вбудована в </a:t>
            </a:r>
            <a:r>
              <a:rPr lang="tr-TR" dirty="0"/>
              <a:t>Kali Linux.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b="1" dirty="0"/>
              <a:t>Приклад команди:</a:t>
            </a:r>
            <a:endParaRPr lang="uk-UA" dirty="0"/>
          </a:p>
          <a:p>
            <a:r>
              <a:rPr lang="tr-TR" dirty="0"/>
              <a:t>bashexiftool photo.jpg</a:t>
            </a:r>
            <a:endParaRPr lang="uk-UA" dirty="0"/>
          </a:p>
          <a:p>
            <a:r>
              <a:rPr lang="uk-UA" dirty="0">
                <a:effectLst/>
              </a:rPr>
              <a:t>Ця команда показує всі метадані файлу </a:t>
            </a:r>
            <a:r>
              <a:rPr lang="tr-TR" dirty="0">
                <a:effectLst/>
              </a:rPr>
              <a:t>photo.jpg, </a:t>
            </a:r>
            <a:r>
              <a:rPr lang="uk-UA" dirty="0">
                <a:effectLst/>
              </a:rPr>
              <a:t>включаючи дату, пристрій і, якщо доступно, </a:t>
            </a:r>
            <a:r>
              <a:rPr lang="tr-TR" dirty="0">
                <a:effectLst/>
              </a:rPr>
              <a:t>GPS-</a:t>
            </a:r>
            <a:r>
              <a:rPr lang="uk-UA" dirty="0">
                <a:effectLst/>
              </a:rPr>
              <a:t>координати.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980946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B5158E-3FD2-415C-935D-D06190A32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Shodan</a:t>
            </a:r>
            <a:r>
              <a:rPr lang="ru-RU" dirty="0"/>
              <a:t> — </a:t>
            </a:r>
            <a:r>
              <a:rPr lang="ru-RU" dirty="0" err="1"/>
              <a:t>Пошукова</a:t>
            </a:r>
            <a:r>
              <a:rPr lang="ru-RU" dirty="0"/>
              <a:t> система для </a:t>
            </a:r>
            <a:r>
              <a:rPr lang="ru-RU" dirty="0" err="1"/>
              <a:t>Інтернету</a:t>
            </a:r>
            <a:r>
              <a:rPr lang="ru-RU" dirty="0"/>
              <a:t> речей</a:t>
            </a:r>
            <a:br>
              <a:rPr lang="ru-RU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127FE5B-6119-4D24-B020-17BF94B72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>
                <a:effectLst/>
              </a:rPr>
              <a:t>Shodan — </a:t>
            </a:r>
            <a:r>
              <a:rPr lang="uk-UA" dirty="0">
                <a:effectLst/>
              </a:rPr>
              <a:t>це спеціалізована пошукова система, яку часто називають «</a:t>
            </a:r>
            <a:r>
              <a:rPr lang="tr-TR" dirty="0">
                <a:effectLst/>
              </a:rPr>
              <a:t>Google </a:t>
            </a:r>
            <a:r>
              <a:rPr lang="uk-UA" dirty="0">
                <a:effectLst/>
              </a:rPr>
              <a:t>для Інтернету речей» (</a:t>
            </a:r>
            <a:r>
              <a:rPr lang="tr-TR" dirty="0">
                <a:effectLst/>
              </a:rPr>
              <a:t>IoT). </a:t>
            </a:r>
            <a:r>
              <a:rPr lang="uk-UA" dirty="0">
                <a:effectLst/>
              </a:rPr>
              <a:t>Вона дозволяє знаходити пристрої та сервіси, підключені до інтернету, від </a:t>
            </a:r>
            <a:r>
              <a:rPr lang="uk-UA" dirty="0" err="1">
                <a:effectLst/>
              </a:rPr>
              <a:t>вебкамер</a:t>
            </a:r>
            <a:r>
              <a:rPr lang="uk-UA" dirty="0">
                <a:effectLst/>
              </a:rPr>
              <a:t> і серверів до промислових систем управління. Для звичайних користувачів </a:t>
            </a:r>
            <a:r>
              <a:rPr lang="tr-TR" dirty="0">
                <a:effectLst/>
              </a:rPr>
              <a:t>Shodan </a:t>
            </a:r>
            <a:r>
              <a:rPr lang="uk-UA" dirty="0">
                <a:effectLst/>
              </a:rPr>
              <a:t>корисний для перевірки безпеки власних пристроїв, але для фахівців із </a:t>
            </a:r>
            <a:r>
              <a:rPr lang="uk-UA" dirty="0" err="1">
                <a:effectLst/>
              </a:rPr>
              <a:t>кібербезпеки</a:t>
            </a:r>
            <a:r>
              <a:rPr lang="uk-UA" dirty="0">
                <a:effectLst/>
              </a:rPr>
              <a:t> це потужний інструмент для виявлення вразливостей і моніторингу мереж.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277889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E8609B-7A18-4B52-A972-E0805AD99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Основні можливості </a:t>
            </a:r>
            <a:r>
              <a:rPr lang="tr-TR" b="1" dirty="0"/>
              <a:t>Shodan</a:t>
            </a:r>
            <a:br>
              <a:rPr lang="tr-TR" b="1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6948E9E-C925-4B56-B5BE-67D58B583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>
                <a:effectLst/>
              </a:rPr>
              <a:t>Shodan </a:t>
            </a:r>
            <a:r>
              <a:rPr lang="uk-UA" dirty="0">
                <a:effectLst/>
              </a:rPr>
              <a:t>індексує пристрої, підключені до інтернету, та їхні метадані, такі як </a:t>
            </a:r>
            <a:r>
              <a:rPr lang="tr-TR" dirty="0">
                <a:effectLst/>
              </a:rPr>
              <a:t>IP-</a:t>
            </a:r>
            <a:r>
              <a:rPr lang="uk-UA" dirty="0">
                <a:effectLst/>
              </a:rPr>
              <a:t>адреси, операційні системи, відкриті порти, сервіси та </a:t>
            </a:r>
            <a:r>
              <a:rPr lang="tr-TR" dirty="0">
                <a:effectLst/>
              </a:rPr>
              <a:t>SSL-</a:t>
            </a:r>
            <a:r>
              <a:rPr lang="uk-UA" dirty="0">
                <a:effectLst/>
              </a:rPr>
              <a:t>сертифікати. Це дозволяє дослідникам отримувати детальну інформацію про мережеву інфраструктуру та потенційні вразливості.</a:t>
            </a:r>
          </a:p>
          <a:p>
            <a:r>
              <a:rPr lang="uk-UA" b="1" dirty="0">
                <a:effectLst/>
              </a:rPr>
              <a:t>Ключові функції </a:t>
            </a:r>
            <a:r>
              <a:rPr lang="tr-TR" b="1" dirty="0">
                <a:effectLst/>
              </a:rPr>
              <a:t>Shodan:</a:t>
            </a:r>
            <a:endParaRPr lang="tr-TR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Пошук пристроїв:</a:t>
            </a:r>
            <a:r>
              <a:rPr lang="uk-UA" dirty="0"/>
              <a:t> Знаходження серверів, камер, датчиків </a:t>
            </a:r>
            <a:r>
              <a:rPr lang="tr-TR" dirty="0"/>
              <a:t>IoT, </a:t>
            </a:r>
            <a:r>
              <a:rPr lang="uk-UA" dirty="0"/>
              <a:t>маршрутизаторів тощо за доменами, </a:t>
            </a:r>
            <a:r>
              <a:rPr lang="tr-TR" dirty="0"/>
              <a:t>IP-</a:t>
            </a:r>
            <a:r>
              <a:rPr lang="uk-UA" dirty="0"/>
              <a:t>адресами чи характеристиками.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b="1" dirty="0"/>
              <a:t>Приклад:</a:t>
            </a:r>
            <a:r>
              <a:rPr lang="uk-UA" dirty="0"/>
              <a:t> Пошук за запитом </a:t>
            </a:r>
            <a:r>
              <a:rPr lang="tr-TR" dirty="0"/>
              <a:t>hackthissite.org </a:t>
            </a:r>
            <a:r>
              <a:rPr lang="uk-UA" dirty="0"/>
              <a:t>показує </a:t>
            </a:r>
            <a:r>
              <a:rPr lang="tr-TR" dirty="0"/>
              <a:t>SSL-</a:t>
            </a:r>
            <a:r>
              <a:rPr lang="uk-UA" dirty="0"/>
              <a:t>сертифікати та потенційно пов’язані пристрої </a:t>
            </a:r>
            <a:r>
              <a:rPr lang="tr-TR" dirty="0"/>
              <a:t>IoT.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Фільтрація за параметрами:</a:t>
            </a:r>
            <a:r>
              <a:rPr lang="uk-UA" dirty="0"/>
              <a:t> Пошук за операційною системою, портом, країною чи сервісом.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b="1" dirty="0"/>
              <a:t>Приклад:</a:t>
            </a:r>
            <a:r>
              <a:rPr lang="uk-UA" dirty="0"/>
              <a:t> Запит </a:t>
            </a:r>
            <a:r>
              <a:rPr lang="tr-TR" dirty="0"/>
              <a:t>os:windows 7 </a:t>
            </a:r>
            <a:r>
              <a:rPr lang="uk-UA" dirty="0"/>
              <a:t>показує 375 940 пристроїв із </a:t>
            </a:r>
            <a:r>
              <a:rPr lang="tr-TR" dirty="0"/>
              <a:t>Windows 7, </a:t>
            </a:r>
            <a:r>
              <a:rPr lang="uk-UA" dirty="0"/>
              <a:t>що працюють у 2023 році, вказуючи на потенційні вразливості через застарілу ОС.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Моніторинг мереж:</a:t>
            </a:r>
            <a:r>
              <a:rPr lang="uk-UA" dirty="0"/>
              <a:t> Відстеження змін у заданому діапазоні </a:t>
            </a:r>
            <a:r>
              <a:rPr lang="tr-TR" dirty="0"/>
              <a:t>IP-</a:t>
            </a:r>
            <a:r>
              <a:rPr lang="uk-UA" dirty="0"/>
              <a:t>адрес.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b="1" dirty="0"/>
              <a:t>Приклад:</a:t>
            </a:r>
            <a:r>
              <a:rPr lang="uk-UA" dirty="0"/>
              <a:t> Моніторинг діапазону 71.6.146.0/24 для виявлення нових пристроїв.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Виявлення вразливостей:</a:t>
            </a:r>
            <a:r>
              <a:rPr lang="uk-UA" dirty="0"/>
              <a:t> Ідентифікація пристроїв із відомими вразливостями.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b="1" dirty="0"/>
              <a:t>Приклад:</a:t>
            </a:r>
            <a:r>
              <a:rPr lang="uk-UA" dirty="0"/>
              <a:t> Пошук пристроїв із відкритим портом 3389 (</a:t>
            </a:r>
            <a:r>
              <a:rPr lang="tr-TR" dirty="0"/>
              <a:t>RDP) </a:t>
            </a:r>
            <a:r>
              <a:rPr lang="uk-UA" dirty="0"/>
              <a:t>для виявлення потенційно вразливих серверів.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Аналіз історичних даних:</a:t>
            </a:r>
            <a:r>
              <a:rPr lang="uk-UA" dirty="0"/>
              <a:t> Перегляд змін у конфігурації мережі за певний період.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Налаштування сповіщень:</a:t>
            </a:r>
            <a:r>
              <a:rPr lang="uk-UA" dirty="0"/>
              <a:t> Отримання повідомлень про нові пристрої чи зміни в мережі.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57230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03DB8-FB8E-41D4-AEE2-49D310144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Практичне застосування </a:t>
            </a:r>
            <a:r>
              <a:rPr lang="tr-TR" b="1" dirty="0"/>
              <a:t>Shodan </a:t>
            </a:r>
            <a:r>
              <a:rPr lang="uk-UA" b="1" dirty="0"/>
              <a:t>у </a:t>
            </a:r>
            <a:r>
              <a:rPr lang="tr-TR" b="1" dirty="0"/>
              <a:t>OSINT</a:t>
            </a:r>
            <a:br>
              <a:rPr lang="tr-TR" b="1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338E576-948C-4224-B2C5-003183707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>
                <a:effectLst/>
              </a:rPr>
              <a:t>Shodan </a:t>
            </a:r>
            <a:r>
              <a:rPr lang="uk-UA" dirty="0">
                <a:effectLst/>
              </a:rPr>
              <a:t>є незамінним інструментом для фахівців </a:t>
            </a:r>
            <a:r>
              <a:rPr lang="tr-TR" dirty="0">
                <a:effectLst/>
              </a:rPr>
              <a:t>OSINT, </a:t>
            </a:r>
            <a:r>
              <a:rPr lang="uk-UA" dirty="0">
                <a:effectLst/>
              </a:rPr>
              <a:t>які працюють у сфері </a:t>
            </a:r>
            <a:r>
              <a:rPr lang="uk-UA" dirty="0" err="1">
                <a:effectLst/>
              </a:rPr>
              <a:t>кібербезпеки</a:t>
            </a:r>
            <a:r>
              <a:rPr lang="uk-UA" dirty="0">
                <a:effectLst/>
              </a:rPr>
              <a:t>. Ось як його можна використовувати:</a:t>
            </a:r>
          </a:p>
          <a:p>
            <a:pPr>
              <a:buFont typeface="+mj-lt"/>
              <a:buAutoNum type="arabicPeriod"/>
            </a:pPr>
            <a:r>
              <a:rPr lang="uk-UA" b="1" dirty="0"/>
              <a:t>Виявлення нових пристроїв:</a:t>
            </a:r>
            <a:r>
              <a:rPr lang="uk-UA" dirty="0"/>
              <a:t> 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b="1" dirty="0"/>
              <a:t>Опис:</a:t>
            </a:r>
            <a:r>
              <a:rPr lang="uk-UA" dirty="0"/>
              <a:t> Моніторинг діапазону </a:t>
            </a:r>
            <a:r>
              <a:rPr lang="tr-TR" dirty="0"/>
              <a:t>IP-</a:t>
            </a:r>
            <a:r>
              <a:rPr lang="uk-UA" dirty="0"/>
              <a:t>адрес дозволяє фіксувати нові підключення, що допомагає виявляти несанкціонований доступ.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b="1" dirty="0"/>
              <a:t>Приклад:</a:t>
            </a:r>
            <a:r>
              <a:rPr lang="uk-UA" dirty="0"/>
              <a:t> Аналітик відстежує діапазон 71.6.146.0/24 і виявляє нову </a:t>
            </a:r>
            <a:r>
              <a:rPr lang="uk-UA" dirty="0" err="1"/>
              <a:t>вебкамеру</a:t>
            </a:r>
            <a:r>
              <a:rPr lang="uk-UA" dirty="0"/>
              <a:t>, яка не була авторизована в мережі компанії.</a:t>
            </a:r>
          </a:p>
          <a:p>
            <a:pPr>
              <a:buFont typeface="+mj-lt"/>
              <a:buAutoNum type="arabicPeriod"/>
            </a:pPr>
            <a:r>
              <a:rPr lang="uk-UA" b="1" dirty="0"/>
              <a:t>Виявлення вразливостей:</a:t>
            </a:r>
            <a:r>
              <a:rPr lang="uk-UA" dirty="0"/>
              <a:t> 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b="1" dirty="0"/>
              <a:t>Опис:</a:t>
            </a:r>
            <a:r>
              <a:rPr lang="uk-UA" dirty="0"/>
              <a:t> </a:t>
            </a:r>
            <a:r>
              <a:rPr lang="tr-TR" dirty="0"/>
              <a:t>Shodan </a:t>
            </a:r>
            <a:r>
              <a:rPr lang="uk-UA" dirty="0"/>
              <a:t>показує пристрої з відомими вразливостями, наприклад, застарілими ОС чи відкритими портами.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b="1" dirty="0"/>
              <a:t>Приклад:</a:t>
            </a:r>
            <a:r>
              <a:rPr lang="uk-UA" dirty="0"/>
              <a:t> Пошук за запитом </a:t>
            </a:r>
            <a:r>
              <a:rPr lang="tr-TR" dirty="0"/>
              <a:t>port:23 os:linux </a:t>
            </a:r>
            <a:r>
              <a:rPr lang="uk-UA" dirty="0"/>
              <a:t>виявляє пристрої з відкритим </a:t>
            </a:r>
            <a:r>
              <a:rPr lang="tr-TR" dirty="0"/>
              <a:t>Telnet, </a:t>
            </a:r>
            <a:r>
              <a:rPr lang="uk-UA" dirty="0"/>
              <a:t>що становить ризик.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064123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FCEA6-870B-4271-942F-539E53D0D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2CBFD6-BB45-43B3-8BE8-E153A3426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/>
              <a:t>Відстеження змін і відхилень:</a:t>
            </a:r>
          </a:p>
          <a:p>
            <a:r>
              <a:rPr lang="uk-UA" dirty="0"/>
              <a:t>Опис: </a:t>
            </a:r>
            <a:r>
              <a:rPr lang="tr-TR" dirty="0"/>
              <a:t>Shodan </a:t>
            </a:r>
            <a:r>
              <a:rPr lang="uk-UA" dirty="0"/>
              <a:t>допомагає фіксувати зміни в конфігурації мережі, наприклад, нові сервіси чи оновлення прошивки.</a:t>
            </a:r>
          </a:p>
          <a:p>
            <a:r>
              <a:rPr lang="uk-UA" dirty="0"/>
              <a:t>Приклад: Аналітик помічає, що в мережі з’явився новий порт 80 (</a:t>
            </a:r>
            <a:r>
              <a:rPr lang="tr-TR" dirty="0"/>
              <a:t>HTTP), </a:t>
            </a:r>
            <a:r>
              <a:rPr lang="uk-UA" dirty="0"/>
              <a:t>що може вказувати на запуск нового </a:t>
            </a:r>
            <a:r>
              <a:rPr lang="uk-UA" dirty="0" err="1"/>
              <a:t>вебсервера</a:t>
            </a:r>
            <a:r>
              <a:rPr lang="uk-UA" dirty="0"/>
              <a:t>.</a:t>
            </a:r>
          </a:p>
          <a:p>
            <a:r>
              <a:rPr lang="uk-UA" dirty="0"/>
              <a:t>Аналіз історичних даних:</a:t>
            </a:r>
          </a:p>
          <a:p>
            <a:r>
              <a:rPr lang="uk-UA" dirty="0"/>
              <a:t>Опис: Історичні дані дозволяють оцінювати зміни в безпеці мережі з часом.</a:t>
            </a:r>
          </a:p>
          <a:p>
            <a:r>
              <a:rPr lang="uk-UA" dirty="0"/>
              <a:t>Приклад: Аналітик порівнює дані за рік і виявляє, що сервер із </a:t>
            </a:r>
            <a:r>
              <a:rPr lang="tr-TR" dirty="0"/>
              <a:t>Windows 7 </a:t>
            </a:r>
            <a:r>
              <a:rPr lang="uk-UA" dirty="0"/>
              <a:t>так і не був оновлений до нової ОС.</a:t>
            </a:r>
          </a:p>
          <a:p>
            <a:r>
              <a:rPr lang="uk-UA" dirty="0"/>
              <a:t>Налаштування сповіщень:</a:t>
            </a:r>
          </a:p>
          <a:p>
            <a:r>
              <a:rPr lang="uk-UA" dirty="0"/>
              <a:t>Опис: </a:t>
            </a:r>
            <a:r>
              <a:rPr lang="tr-TR" dirty="0"/>
              <a:t>Shodan </a:t>
            </a:r>
            <a:r>
              <a:rPr lang="uk-UA" dirty="0"/>
              <a:t>може надсилати сповіщення про нові пристрої чи зміни в мережі.</a:t>
            </a:r>
          </a:p>
          <a:p>
            <a:r>
              <a:rPr lang="uk-UA" dirty="0"/>
              <a:t>Приклад: Аналітик налаштовує сповіщення про появу нових пристроїв у діапазоні 71.6.146.0/24 і отримує повідомлення про підключення неавторизованого </a:t>
            </a:r>
            <a:r>
              <a:rPr lang="tr-TR" dirty="0"/>
              <a:t>IoT-</a:t>
            </a:r>
            <a:r>
              <a:rPr lang="uk-UA" dirty="0"/>
              <a:t>пристрою.</a:t>
            </a:r>
          </a:p>
        </p:txBody>
      </p:sp>
    </p:spTree>
    <p:extLst>
      <p:ext uri="{BB962C8B-B14F-4D97-AF65-F5344CB8AC3E}">
        <p14:creationId xmlns:p14="http://schemas.microsoft.com/office/powerpoint/2010/main" val="6563831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B1E08F-71C2-4684-ABB7-7D472EC83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Покрокова інструкція з використання </a:t>
            </a:r>
            <a:r>
              <a:rPr lang="tr-TR" b="1" dirty="0"/>
              <a:t>Shodan</a:t>
            </a:r>
            <a:br>
              <a:rPr lang="tr-TR" b="1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D692FDF-AC56-4B0D-B8FA-47D217726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effectLst/>
              </a:rPr>
              <a:t>Щоб ефективно використовувати </a:t>
            </a:r>
            <a:r>
              <a:rPr lang="tr-TR" dirty="0">
                <a:effectLst/>
              </a:rPr>
              <a:t>Shodan </a:t>
            </a:r>
            <a:r>
              <a:rPr lang="uk-UA" dirty="0">
                <a:effectLst/>
              </a:rPr>
              <a:t>для моніторингу мережі, виконайте наступні кроки:</a:t>
            </a:r>
          </a:p>
          <a:p>
            <a:pPr>
              <a:buFont typeface="+mj-lt"/>
              <a:buAutoNum type="arabicPeriod"/>
            </a:pPr>
            <a:r>
              <a:rPr lang="uk-UA" b="1" dirty="0"/>
              <a:t>Налаштування діапазону:</a:t>
            </a:r>
            <a:r>
              <a:rPr lang="uk-UA" dirty="0"/>
              <a:t> 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dirty="0"/>
              <a:t>Увійдіть до </a:t>
            </a:r>
            <a:r>
              <a:rPr lang="tr-TR" dirty="0"/>
              <a:t>Shodan </a:t>
            </a:r>
            <a:r>
              <a:rPr lang="uk-UA" dirty="0"/>
              <a:t>і відкрийте розділ моніторингу.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dirty="0"/>
              <a:t>Вкажіть діапазон </a:t>
            </a:r>
            <a:r>
              <a:rPr lang="tr-TR" dirty="0"/>
              <a:t>IP-</a:t>
            </a:r>
            <a:r>
              <a:rPr lang="uk-UA" dirty="0"/>
              <a:t>адрес, наприклад, 71.6.146.0/24.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b="1" dirty="0"/>
              <a:t>Приклад:</a:t>
            </a:r>
            <a:r>
              <a:rPr lang="uk-UA" dirty="0"/>
              <a:t> Аналітик налаштовує моніторинг корпоративної мережі для виявлення нових пристроїв.</a:t>
            </a:r>
          </a:p>
          <a:p>
            <a:pPr>
              <a:buFont typeface="+mj-lt"/>
              <a:buAutoNum type="arabicPeriod"/>
            </a:pPr>
            <a:r>
              <a:rPr lang="uk-UA" b="1" dirty="0"/>
              <a:t>Налаштування сповіщень:</a:t>
            </a:r>
            <a:r>
              <a:rPr lang="uk-UA" dirty="0"/>
              <a:t> 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dirty="0"/>
              <a:t>Вкажіть умови для сповіщень: нові пристрої, вразливі сервіси, зміни конфігурації.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b="1" dirty="0"/>
              <a:t>Приклад:</a:t>
            </a:r>
            <a:r>
              <a:rPr lang="uk-UA" dirty="0"/>
              <a:t> Сповіщення налаштоване на виявлення відкритих портів 3389 (</a:t>
            </a:r>
            <a:r>
              <a:rPr lang="tr-TR" dirty="0"/>
              <a:t>RDP) </a:t>
            </a:r>
            <a:r>
              <a:rPr lang="uk-UA" dirty="0"/>
              <a:t>у діапазоні.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439207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63C955B-182F-4F07-827B-58F831BD9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вмісту 6">
            <a:extLst>
              <a:ext uri="{FF2B5EF4-FFF2-40B4-BE49-F238E27FC236}">
                <a16:creationId xmlns:a16="http://schemas.microsoft.com/office/drawing/2014/main" id="{F4C59383-70E4-4FF8-B61E-2094C010FD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7835" y="2142067"/>
            <a:ext cx="9759392" cy="3649133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Аналіз звітів:</a:t>
            </a: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Регулярно переглядайте звіти </a:t>
            </a:r>
            <a:r>
              <a:rPr kumimoji="0" lang="uk-UA" altLang="uk-UA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Shodan</a:t>
            </a: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які містять інформацію про пристрої, порти та сервіси.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Приклад:</a:t>
            </a: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Звіт показує, що в мережі з’явився новий сервер із відкритим портом 22 (SSH).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Реагування на сповіщення:</a:t>
            </a: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Оцініть, чи становить виявлена зміна загрозу, і вживайте заходів (наприклад, закриття портів чи оновлення прошивки).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Приклад:</a:t>
            </a: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Аналітик виявляє неавторизовану </a:t>
            </a:r>
            <a:r>
              <a:rPr kumimoji="0" lang="uk-UA" altLang="uk-UA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вебкамеру</a:t>
            </a: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та відключає її від мережі.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012792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B20769-96B9-4297-9C39-6C9317077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9099B6F-CF6E-4565-A8ED-5DE1B3CCB9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7F01D08-BD1E-492A-AE9F-F17FE704E9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105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19E9D94-1AA1-4867-9950-BDC6C99562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7553" y="268940"/>
            <a:ext cx="5235388" cy="623047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b="1" dirty="0">
                <a:effectLst/>
              </a:rPr>
              <a:t>Інструменти:</a:t>
            </a:r>
            <a:endParaRPr lang="uk-UA" dirty="0"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b="1" dirty="0"/>
              <a:t>Python + Beautiful Soup:</a:t>
            </a:r>
            <a:r>
              <a:rPr lang="tr-TR" dirty="0"/>
              <a:t> </a:t>
            </a:r>
            <a:r>
              <a:rPr lang="uk-UA" dirty="0"/>
              <a:t>Бібліотека для </a:t>
            </a:r>
            <a:r>
              <a:rPr lang="uk-UA" dirty="0" err="1"/>
              <a:t>парсингу</a:t>
            </a:r>
            <a:r>
              <a:rPr lang="uk-UA" dirty="0"/>
              <a:t> </a:t>
            </a:r>
            <a:r>
              <a:rPr lang="tr-TR" dirty="0"/>
              <a:t>HTML </a:t>
            </a:r>
            <a:r>
              <a:rPr lang="uk-UA" dirty="0"/>
              <a:t>і </a:t>
            </a:r>
            <a:r>
              <a:rPr lang="tr-TR" dirty="0"/>
              <a:t>XML. </a:t>
            </a:r>
            <a:endParaRPr lang="uk-UA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tr-TR" dirty="0"/>
              <a:t>Beautiful Soup — </a:t>
            </a:r>
            <a:r>
              <a:rPr lang="uk-UA" dirty="0"/>
              <a:t>це бібліотека </a:t>
            </a:r>
            <a:r>
              <a:rPr lang="tr-TR" dirty="0"/>
              <a:t>Python, </a:t>
            </a:r>
            <a:r>
              <a:rPr lang="uk-UA" dirty="0"/>
              <a:t>яка спрощує аналіз веб-сторінок, дозволяючи зручно шукати, витягувати та обробляти дані з </a:t>
            </a:r>
            <a:r>
              <a:rPr lang="tr-TR" dirty="0"/>
              <a:t>HTML </a:t>
            </a:r>
            <a:r>
              <a:rPr lang="uk-UA" dirty="0"/>
              <a:t>або </a:t>
            </a:r>
            <a:r>
              <a:rPr lang="tr-TR" dirty="0"/>
              <a:t>XML. </a:t>
            </a:r>
            <a:r>
              <a:rPr lang="uk-UA" dirty="0"/>
              <a:t>Вона особливо корисна для веб-</a:t>
            </a:r>
            <a:r>
              <a:rPr lang="uk-UA" dirty="0" err="1"/>
              <a:t>скрейпінгу</a:t>
            </a:r>
            <a:r>
              <a:rPr lang="uk-UA" dirty="0"/>
              <a:t>, коли потрібно отримати структуровану інформацію з веб-сайтів.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tr-TR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tr-TR" dirty="0"/>
              <a:t>from bs4 import BeautifulSoup</a:t>
            </a:r>
            <a:endParaRPr lang="uk-UA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tr-TR" dirty="0"/>
              <a:t>import requests</a:t>
            </a:r>
            <a:endParaRPr lang="uk-UA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tr-TR" dirty="0"/>
              <a:t>response = requests.get('https://daledumbsitdown.com’)</a:t>
            </a:r>
            <a:endParaRPr lang="uk-UA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tr-TR" dirty="0"/>
              <a:t>soup = BeautifulSoup(response.text, 'html.parser’)</a:t>
            </a:r>
            <a:endParaRPr lang="uk-UA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tr-TR" dirty="0"/>
              <a:t>print(soup.title.string)</a:t>
            </a:r>
            <a:endParaRPr lang="uk-UA" dirty="0"/>
          </a:p>
          <a:p>
            <a:pPr marL="0" indent="0" algn="just">
              <a:buNone/>
            </a:pPr>
            <a:r>
              <a:rPr lang="uk-UA" dirty="0"/>
              <a:t>Цей код витягує заголовок веб-сторінки, демонструючи базові можливості </a:t>
            </a:r>
            <a:r>
              <a:rPr lang="uk-UA" dirty="0" err="1"/>
              <a:t>скрейпінгу</a:t>
            </a:r>
            <a:r>
              <a:rPr lang="uk-UA" dirty="0"/>
              <a:t>.</a:t>
            </a:r>
          </a:p>
          <a:p>
            <a:pPr algn="just"/>
            <a:r>
              <a:rPr lang="tr-TR" dirty="0"/>
              <a:t>Scrapy: </a:t>
            </a:r>
            <a:r>
              <a:rPr lang="uk-UA" dirty="0"/>
              <a:t>Фреймворк для складніших </a:t>
            </a:r>
            <a:r>
              <a:rPr lang="uk-UA" dirty="0" err="1"/>
              <a:t>проєктів</a:t>
            </a:r>
            <a:r>
              <a:rPr lang="uk-UA" dirty="0"/>
              <a:t> </a:t>
            </a:r>
            <a:r>
              <a:rPr lang="uk-UA" dirty="0" err="1"/>
              <a:t>скрейпінгу</a:t>
            </a:r>
            <a:r>
              <a:rPr lang="uk-UA" dirty="0"/>
              <a:t>.</a:t>
            </a:r>
          </a:p>
          <a:p>
            <a:pPr algn="just"/>
            <a:r>
              <a:rPr lang="tr-TR" dirty="0"/>
              <a:t>Octoparse: </a:t>
            </a:r>
            <a:r>
              <a:rPr lang="uk-UA" dirty="0"/>
              <a:t>Інструмент із графічним інтерфейсом для нетехнічних користувачів.</a:t>
            </a:r>
          </a:p>
          <a:p>
            <a:endParaRPr lang="uk-UA" dirty="0"/>
          </a:p>
        </p:txBody>
      </p:sp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C082C041-7006-422E-9140-443BAAEE38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79338" y="2470543"/>
            <a:ext cx="6249510" cy="3248939"/>
          </a:xfrm>
        </p:spPr>
      </p:pic>
    </p:spTree>
    <p:extLst>
      <p:ext uri="{BB962C8B-B14F-4D97-AF65-F5344CB8AC3E}">
        <p14:creationId xmlns:p14="http://schemas.microsoft.com/office/powerpoint/2010/main" val="3272978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67453F-900D-42EC-B4E6-21D1E6EBB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/>
              <a:t>2 Робота з соціальними мережами</a:t>
            </a:r>
            <a:br>
              <a:rPr lang="uk-UA" b="1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33FDB6-11C4-4E37-81B5-1C8984CAE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76400"/>
            <a:ext cx="10131425" cy="4571999"/>
          </a:xfrm>
        </p:spPr>
        <p:txBody>
          <a:bodyPr>
            <a:normAutofit/>
          </a:bodyPr>
          <a:lstStyle/>
          <a:p>
            <a:pPr algn="just"/>
            <a:r>
              <a:rPr lang="uk-UA" dirty="0">
                <a:effectLst/>
              </a:rPr>
              <a:t>Соціальні мережі є багатим джерелом інформації про людей, компанії та їхню діяльність. Аналіз соціальних мереж дозволяє виявити вразливості, зв’язки та поведінкові моделі.</a:t>
            </a:r>
          </a:p>
          <a:p>
            <a:pPr algn="just"/>
            <a:r>
              <a:rPr lang="uk-UA" b="1" dirty="0">
                <a:effectLst/>
              </a:rPr>
              <a:t>Підходи до аналізу соціальних мереж:</a:t>
            </a:r>
            <a:endParaRPr lang="uk-UA" dirty="0">
              <a:effectLst/>
            </a:endParaRPr>
          </a:p>
          <a:p>
            <a:pPr algn="just">
              <a:buFont typeface="+mj-lt"/>
              <a:buAutoNum type="arabicPeriod"/>
            </a:pPr>
            <a:r>
              <a:rPr lang="uk-UA" b="1" dirty="0"/>
              <a:t>Збір профілів:</a:t>
            </a:r>
            <a:r>
              <a:rPr lang="uk-UA" dirty="0"/>
              <a:t> Інструменти, такі як </a:t>
            </a:r>
            <a:r>
              <a:rPr lang="tr-TR" dirty="0"/>
              <a:t>Pipl </a:t>
            </a:r>
            <a:r>
              <a:rPr lang="uk-UA" dirty="0"/>
              <a:t>або </a:t>
            </a:r>
            <a:r>
              <a:rPr lang="tr-TR" dirty="0"/>
              <a:t>Spokeo, </a:t>
            </a:r>
            <a:r>
              <a:rPr lang="uk-UA" dirty="0"/>
              <a:t>допомагають зібрати дані про осіб чи компанії (посади, інтереси, контакти). </a:t>
            </a:r>
          </a:p>
          <a:p>
            <a:pPr marL="457200" lvl="1" indent="0" algn="just">
              <a:buNone/>
            </a:pPr>
            <a:r>
              <a:rPr lang="uk-UA" b="1" dirty="0"/>
              <a:t>Приклад:</a:t>
            </a:r>
            <a:r>
              <a:rPr lang="uk-UA" dirty="0"/>
              <a:t> Аналітик знаходить профіль ІТ-менеджера компанії на </a:t>
            </a:r>
            <a:r>
              <a:rPr lang="tr-TR" dirty="0"/>
              <a:t>LinkedIn, </a:t>
            </a:r>
            <a:r>
              <a:rPr lang="uk-UA" dirty="0"/>
              <a:t>що розкриває використовувані технології.</a:t>
            </a:r>
          </a:p>
          <a:p>
            <a:pPr algn="just">
              <a:buFont typeface="+mj-lt"/>
              <a:buAutoNum type="arabicPeriod"/>
            </a:pPr>
            <a:r>
              <a:rPr lang="uk-UA" b="1" dirty="0"/>
              <a:t>Аналіз активності:</a:t>
            </a:r>
            <a:r>
              <a:rPr lang="uk-UA" dirty="0"/>
              <a:t> Пости, лайки, коментарі та репости розкривають поведінку користувачів. </a:t>
            </a:r>
          </a:p>
          <a:p>
            <a:pPr marL="457200" lvl="1" indent="0" algn="just">
              <a:buNone/>
            </a:pPr>
            <a:r>
              <a:rPr lang="uk-UA" b="1" dirty="0"/>
              <a:t>Приклад:</a:t>
            </a:r>
            <a:r>
              <a:rPr lang="uk-UA" dirty="0"/>
              <a:t> Співробітник компанії публікує на форумі інформацію про нове програмне забезпечення, що дає змогу припустити його використання в організації.</a:t>
            </a:r>
          </a:p>
          <a:p>
            <a:pPr algn="just">
              <a:buFont typeface="+mj-lt"/>
              <a:buAutoNum type="arabicPeriod"/>
            </a:pPr>
            <a:r>
              <a:rPr lang="uk-UA" b="1" dirty="0" err="1"/>
              <a:t>Геолокація</a:t>
            </a:r>
            <a:r>
              <a:rPr lang="uk-UA" b="1" dirty="0"/>
              <a:t> та метадані:</a:t>
            </a:r>
            <a:r>
              <a:rPr lang="uk-UA" dirty="0"/>
              <a:t> Фотографії можуть містити </a:t>
            </a:r>
            <a:r>
              <a:rPr lang="uk-UA" dirty="0" err="1"/>
              <a:t>геотеги</a:t>
            </a:r>
            <a:r>
              <a:rPr lang="uk-UA" dirty="0"/>
              <a:t> чи інформацію про пристрій. </a:t>
            </a:r>
          </a:p>
          <a:p>
            <a:pPr marL="457200" lvl="1" indent="0" algn="just">
              <a:buNone/>
            </a:pPr>
            <a:r>
              <a:rPr lang="uk-UA" b="1" dirty="0"/>
              <a:t>Приклад:</a:t>
            </a:r>
            <a:r>
              <a:rPr lang="uk-UA" dirty="0"/>
              <a:t> Фото з корпоративного заходу містить </a:t>
            </a:r>
            <a:r>
              <a:rPr lang="uk-UA" dirty="0" err="1"/>
              <a:t>геотег</a:t>
            </a:r>
            <a:r>
              <a:rPr lang="uk-UA" dirty="0"/>
              <a:t>, що вказує на розташування серверної кімнати.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76478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6847EAEA-5F3C-4A6F-85AA-C03FA94C11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358155" y="767973"/>
            <a:ext cx="979394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uk-UA" altLang="uk-U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4. виявлення контактів:</a:t>
            </a: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Інструменти, як </a:t>
            </a:r>
            <a:r>
              <a:rPr kumimoji="0" lang="uk-UA" altLang="uk-UA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Maltego</a:t>
            </a: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створюють карти </a:t>
            </a:r>
            <a:r>
              <a:rPr kumimoji="0" lang="uk-UA" altLang="uk-UA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зв’язків</a:t>
            </a: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між людьми та організаціями.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uk-UA" altLang="uk-U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Приклад:</a:t>
            </a: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Аналіз мережі контактів керівника виявляє неформальні зв’язки з конкурентами.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uk-UA" altLang="uk-U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5. Аналіз настроїв:</a:t>
            </a: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Вивчення повідомлень співробітників допомагає оцінити моральний дух у компанії.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uk-UA" altLang="uk-U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Приклад:</a:t>
            </a: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Негативні пости працівників вказують на низький моральний дух, що підвищує ризик </a:t>
            </a:r>
            <a:r>
              <a:rPr kumimoji="0" lang="uk-UA" altLang="uk-UA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інсайдерських</a:t>
            </a: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загроз.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uk-UA" altLang="uk-U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6. Виявлення подій:</a:t>
            </a: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Згадки про </a:t>
            </a:r>
            <a:r>
              <a:rPr kumimoji="0" lang="uk-UA" altLang="uk-UA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збої</a:t>
            </a: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чи корпоративні заходи розкривають періоди вразливості.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uk-UA" altLang="uk-U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Приклад:</a:t>
            </a: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Пост про оновлення системи вказує на тимчасові слабкості в ІТ-безпеці.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uk-UA" altLang="uk-U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7. Аналіз вакансій:</a:t>
            </a: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Оголошення про вакансії розкривають технологічний стек і плани компанії.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uk-UA" altLang="uk-U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Приклад:</a:t>
            </a: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Вакансія на </a:t>
            </a:r>
            <a:r>
              <a:rPr kumimoji="0" lang="uk-UA" altLang="uk-UA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LinkedIn</a:t>
            </a: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вказує на перехід компанії на хмарні технології.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233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F775F91-3B29-4610-B4E0-3F3A33124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Інструменти:</a:t>
            </a: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7DC38441-F7FC-4DD2-9938-EA31646F0D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/>
              <a:t>Pipl/Spokeo: </a:t>
            </a:r>
            <a:r>
              <a:rPr lang="uk-UA" dirty="0"/>
              <a:t>Пошук інформації про людей.</a:t>
            </a:r>
            <a:endParaRPr lang="en-US" dirty="0"/>
          </a:p>
          <a:p>
            <a:r>
              <a:rPr lang="tr-TR" dirty="0"/>
              <a:t>Maltego: </a:t>
            </a:r>
            <a:r>
              <a:rPr lang="uk-UA" dirty="0"/>
              <a:t>Візуалізація </a:t>
            </a:r>
            <a:r>
              <a:rPr lang="uk-UA" dirty="0" err="1"/>
              <a:t>зв’язків</a:t>
            </a:r>
            <a:r>
              <a:rPr lang="uk-UA" dirty="0"/>
              <a:t>.</a:t>
            </a:r>
            <a:endParaRPr lang="en-US" dirty="0"/>
          </a:p>
          <a:p>
            <a:r>
              <a:rPr lang="tr-TR" dirty="0"/>
              <a:t>Hootsuite/Sprout Social: </a:t>
            </a:r>
            <a:r>
              <a:rPr lang="uk-UA" dirty="0"/>
              <a:t>Аналіз настроїв і трендів у соціальних мережах.</a:t>
            </a:r>
          </a:p>
        </p:txBody>
      </p:sp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25B963A4-D319-4A28-BA38-FD711E1D7F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51513" y="1674825"/>
            <a:ext cx="4995862" cy="2229056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048F9B4-1F83-43D7-8A1F-D54D9F5A4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041" y="4052046"/>
            <a:ext cx="4995334" cy="261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65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103D1C-0578-4E0B-A65A-EABCFCBB7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3 Аналіз зображень і </a:t>
            </a:r>
            <a:r>
              <a:rPr lang="uk-UA" b="1" dirty="0" err="1"/>
              <a:t>геоданих</a:t>
            </a:r>
            <a:br>
              <a:rPr lang="uk-UA" b="1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163D9D4-D798-4E89-A363-22C9DB2C8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err="1">
                <a:effectLst/>
              </a:rPr>
              <a:t>Геопросторовий</a:t>
            </a:r>
            <a:r>
              <a:rPr lang="uk-UA" dirty="0">
                <a:effectLst/>
              </a:rPr>
              <a:t> аналіз дозволяє виявляти закономірності та деталі через вивчення географічної інформації. Аналіз зображень і </a:t>
            </a:r>
            <a:r>
              <a:rPr lang="uk-UA" dirty="0" err="1">
                <a:effectLst/>
              </a:rPr>
              <a:t>геоданих</a:t>
            </a:r>
            <a:r>
              <a:rPr lang="uk-UA" dirty="0">
                <a:effectLst/>
              </a:rPr>
              <a:t> є потужним інструментом для визначення місцезнаходження, часу та контексту подій.</a:t>
            </a:r>
          </a:p>
          <a:p>
            <a:r>
              <a:rPr lang="uk-UA" b="1" dirty="0">
                <a:effectLst/>
              </a:rPr>
              <a:t>Можливості аналізу </a:t>
            </a:r>
            <a:r>
              <a:rPr lang="uk-UA" b="1" dirty="0" err="1">
                <a:effectLst/>
              </a:rPr>
              <a:t>геоданих</a:t>
            </a:r>
            <a:r>
              <a:rPr lang="uk-UA" b="1" dirty="0">
                <a:effectLst/>
              </a:rPr>
              <a:t>:</a:t>
            </a:r>
            <a:endParaRPr lang="uk-UA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Супутникова та </a:t>
            </a:r>
            <a:r>
              <a:rPr lang="uk-UA" b="1" dirty="0" err="1"/>
              <a:t>аерозйомка</a:t>
            </a:r>
            <a:r>
              <a:rPr lang="uk-UA" b="1" dirty="0"/>
              <a:t>:</a:t>
            </a:r>
            <a:r>
              <a:rPr lang="uk-UA" dirty="0"/>
              <a:t> Сервіси, такі як </a:t>
            </a:r>
            <a:r>
              <a:rPr lang="tr-TR" dirty="0"/>
              <a:t>Sentinel Hub, </a:t>
            </a:r>
            <a:r>
              <a:rPr lang="uk-UA" dirty="0"/>
              <a:t>дозволяють аналізувати знімки для виявлення об’єктів, переміщень чи змін.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b="1" dirty="0"/>
              <a:t>Приклад:</a:t>
            </a:r>
            <a:r>
              <a:rPr lang="uk-UA" dirty="0"/>
              <a:t> Аналітик використовує </a:t>
            </a:r>
            <a:r>
              <a:rPr lang="tr-TR" dirty="0"/>
              <a:t>Sentinel Hub </a:t>
            </a:r>
            <a:r>
              <a:rPr lang="uk-UA" dirty="0"/>
              <a:t>для відстеження будівництва нового об’єкта конкурента.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 err="1"/>
              <a:t>Геолокація</a:t>
            </a:r>
            <a:r>
              <a:rPr lang="uk-UA" b="1" dirty="0"/>
              <a:t>:</a:t>
            </a:r>
            <a:r>
              <a:rPr lang="uk-UA" dirty="0"/>
              <a:t> Інструменти дозволяють точно визначити місце зйомки фото чи відео.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b="1" dirty="0"/>
              <a:t>Приклад:</a:t>
            </a:r>
            <a:r>
              <a:rPr lang="uk-UA" dirty="0"/>
              <a:t> Фото з </a:t>
            </a:r>
            <a:r>
              <a:rPr lang="uk-UA" dirty="0" err="1"/>
              <a:t>геотегом</a:t>
            </a:r>
            <a:r>
              <a:rPr lang="uk-UA" dirty="0"/>
              <a:t> розкриває місце зустрічі підозрюваних.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Моніторинг транспорту:</a:t>
            </a:r>
            <a:r>
              <a:rPr lang="uk-UA" dirty="0"/>
              <a:t> Відстеження повітряного чи морського трафіку допомагає виявляти підозрілу активність.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b="1" dirty="0"/>
              <a:t>Приклад:</a:t>
            </a:r>
            <a:r>
              <a:rPr lang="uk-UA" dirty="0"/>
              <a:t> Правоохоронці відстежують рух судна, підозрюваного в контрабанді.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71367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5360B9-A72D-40B3-82C3-BD484CD09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BC1E3F2-A7F3-4787-A597-246F3D9AB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b="1" dirty="0">
                <a:effectLst/>
              </a:rPr>
              <a:t>Аналіз зображень:</a:t>
            </a:r>
            <a:endParaRPr lang="uk-UA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Тіні на фото можуть вказати на час зйомки.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Об’єкти чи ландшафт на задньому плані допомагають визначити місце.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Інструменти, як </a:t>
            </a:r>
            <a:r>
              <a:rPr lang="tr-TR" dirty="0"/>
              <a:t>FotoForensics, </a:t>
            </a:r>
            <a:r>
              <a:rPr lang="uk-UA" dirty="0"/>
              <a:t>дозволяють виявляти приховані деталі чи маніпуляції із зображеннями.</a:t>
            </a:r>
          </a:p>
          <a:p>
            <a:pPr marL="0" indent="0">
              <a:buNone/>
            </a:pPr>
            <a:r>
              <a:rPr lang="uk-UA" b="1" dirty="0">
                <a:effectLst/>
              </a:rPr>
              <a:t>Інструменти:</a:t>
            </a:r>
            <a:endParaRPr lang="uk-UA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/>
              <a:t>Google Maps/Bing Maps/</a:t>
            </a:r>
            <a:r>
              <a:rPr lang="uk-UA" b="1" dirty="0" err="1"/>
              <a:t>Яндекс.Карти</a:t>
            </a:r>
            <a:r>
              <a:rPr lang="uk-UA" b="1" dirty="0"/>
              <a:t>:</a:t>
            </a:r>
            <a:r>
              <a:rPr lang="uk-UA" dirty="0"/>
              <a:t> Базові карти для аналізу місцевості.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/>
              <a:t>Sentinel Hub:</a:t>
            </a:r>
            <a:r>
              <a:rPr lang="tr-TR" dirty="0"/>
              <a:t> </a:t>
            </a:r>
            <a:r>
              <a:rPr lang="uk-UA" dirty="0"/>
              <a:t>Аналіз супутникових знімків.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/>
              <a:t>FotoForensics:</a:t>
            </a:r>
            <a:r>
              <a:rPr lang="tr-TR" dirty="0"/>
              <a:t> </a:t>
            </a:r>
            <a:r>
              <a:rPr lang="uk-UA" dirty="0"/>
              <a:t>Аналіз зображень на предмет метаданих і маніпуляцій.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/>
              <a:t>Flightradar24:</a:t>
            </a:r>
            <a:r>
              <a:rPr lang="tr-TR" dirty="0"/>
              <a:t> </a:t>
            </a:r>
            <a:r>
              <a:rPr lang="uk-UA" dirty="0"/>
              <a:t>Відстеження повітряного трафіку.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169916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{E2358941-7DC7-486B-978E-A30FB526B9BC}TFb5ae2469-0bae-4978-b0e0-39dd046150ff394a3638-47a1155c9080</Template>
  <TotalTime>106</TotalTime>
  <Words>3609</Words>
  <Application>Microsoft Office PowerPoint</Application>
  <PresentationFormat>Широкий екран</PresentationFormat>
  <Paragraphs>246</Paragraphs>
  <Slides>38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Небеса</vt:lpstr>
      <vt:lpstr>Арсенал OSINT: Методи та прийоми збору й аналізу інформації</vt:lpstr>
      <vt:lpstr>Презентація PowerPoint</vt:lpstr>
      <vt:lpstr>Презентація PowerPoint</vt:lpstr>
      <vt:lpstr>Презентація PowerPoint</vt:lpstr>
      <vt:lpstr>2 Робота з соціальними мережами </vt:lpstr>
      <vt:lpstr>Презентація PowerPoint</vt:lpstr>
      <vt:lpstr>Інструменти:</vt:lpstr>
      <vt:lpstr>3 Аналіз зображень і геоданих </vt:lpstr>
      <vt:lpstr>Презентація PowerPoint</vt:lpstr>
      <vt:lpstr>4 Аналіз глибокої мережі та даркнету </vt:lpstr>
      <vt:lpstr>5 Вибір підходу залежно від завдання </vt:lpstr>
      <vt:lpstr>Розвідка в соціальних мережах (SOCMINT)</vt:lpstr>
      <vt:lpstr>Основні платформи для SOCMINT </vt:lpstr>
      <vt:lpstr>Презентація PowerPoint</vt:lpstr>
      <vt:lpstr>Презентація PowerPoint</vt:lpstr>
      <vt:lpstr>Презентація PowerPoint</vt:lpstr>
      <vt:lpstr>Принципи SOCMINT </vt:lpstr>
      <vt:lpstr>Презентація PowerPoint</vt:lpstr>
      <vt:lpstr>Презентація PowerPoint</vt:lpstr>
      <vt:lpstr>Практичні методи SOCMINT </vt:lpstr>
      <vt:lpstr>Презентація PowerPoint</vt:lpstr>
      <vt:lpstr>Типи інформації в цифровому світі</vt:lpstr>
      <vt:lpstr>Експліцитна інформація </vt:lpstr>
      <vt:lpstr>Імпліцитна інформація</vt:lpstr>
      <vt:lpstr>Хештеги та геолокація в SOCMINT </vt:lpstr>
      <vt:lpstr>Хештеги: Цифрові хлібні крихти </vt:lpstr>
      <vt:lpstr>Презентація PowerPoint</vt:lpstr>
      <vt:lpstr>Геолокація: Цифровий слід розташування </vt:lpstr>
      <vt:lpstr>Презентація PowerPoint</vt:lpstr>
      <vt:lpstr>Дані EXIF: Приховані скарби в зображеннях </vt:lpstr>
      <vt:lpstr>Презентація PowerPoint</vt:lpstr>
      <vt:lpstr>Shodan — Пошукова система для Інтернету речей </vt:lpstr>
      <vt:lpstr>Основні можливості Shodan </vt:lpstr>
      <vt:lpstr>Практичне застосування Shodan у OSINT </vt:lpstr>
      <vt:lpstr>Презентація PowerPoint</vt:lpstr>
      <vt:lpstr>Покрокова інструкція з використання Shodan 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Арсенал OSINT: Методи та прийоми збору й аналізу інформації</dc:title>
  <dc:creator>Слюсар Вадим Миколайович</dc:creator>
  <cp:lastModifiedBy>Слюсар Вадим Миколайович</cp:lastModifiedBy>
  <cp:revision>8</cp:revision>
  <dcterms:created xsi:type="dcterms:W3CDTF">2025-09-29T21:53:38Z</dcterms:created>
  <dcterms:modified xsi:type="dcterms:W3CDTF">2025-09-29T23:39:51Z</dcterms:modified>
</cp:coreProperties>
</file>