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0" autoAdjust="0"/>
    <p:restoredTop sz="94660"/>
  </p:normalViewPr>
  <p:slideViewPr>
    <p:cSldViewPr snapToGrid="0">
      <p:cViewPr varScale="1">
        <p:scale>
          <a:sx n="71" d="100"/>
          <a:sy n="71" d="100"/>
        </p:scale>
        <p:origin x="41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56ED0B-DBFD-458A-9378-C0CCB85DBC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11B7901-F961-4A8B-9881-9CBA5CD3EB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09182C-067D-464F-B19F-4A89FC73A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331A0C-42BF-4FF8-8F67-27FCE588B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9D56018-1241-43E8-B977-2376A2488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20830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78AF0F-96B1-45D4-87A0-ED9AECAB4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1ED648D-2EF4-4675-AA51-5E0D183077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7922DF-4BFF-4673-97B9-CEAE2EBAA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33547AC-8A7B-45D3-9D79-CE4DA359E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276EC10-58DE-4CCD-B5DB-DD8EC0451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09302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7CD6CDC-3F72-4EF3-A3C6-4EBC67D257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C2C0806-4EF0-4CA0-9AB4-0283ECEC11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50A2F11-2A4C-4DDA-B0BB-CA0FF166C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EB7D695-1B4D-486C-B3A9-0F9330FAB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B5A7749-C31E-4379-ADED-1E3DC0027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10303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A4A841-DE93-4226-85E6-B07D015A9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2317EA-EF25-41D8-8408-C84C8758B5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6D9C49A-775A-45F6-8E7C-E50FBC4CB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92D2F1-36CC-4363-BEBE-9150D9BCE3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2FE227-F75E-4060-B01E-200380419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9144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FAFBF2-D643-480E-B96A-F2610EBB1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2CAA503-3DCC-48B5-9CCE-C12BFFEC3E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023D043-7AF4-4DF6-B66C-0AE0482F7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79E9D2D-4A2C-4D88-9F26-4890C9C5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0D0325F-DD9E-48F0-8F08-182D40873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63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517B6-209B-4F9D-A147-30A43BB77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5CAEC21-11AA-44A5-AC7A-54CC80E561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3C43ED2-0BAB-4175-BA92-DF4B8F3D2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C5FEE48-C7D2-4677-AECF-4F4354AC2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BC36723-EB55-42AF-B615-AB56CEC87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65ADC37-4DD4-4E85-992F-5244FBBCF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4498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1EAC13-918B-415E-A851-76B2F7157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483E81E-969E-42D9-81C7-E9B87108F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87CA63-1A27-4CEE-BB33-9597BB8C9F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E7E8672-1CD9-4510-9704-F691DCC773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43699A9-989B-4A47-BEBE-16C319DBEC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81B8580-065E-4B2B-B1E1-BA86D7BF6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70EC29B-329B-4DFE-B350-578D2A228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5501D772-DDD1-4210-9607-1571955AE5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94449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6F6C14-DB1D-44E7-89FD-EDA4F143C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AD1522B3-3AF7-4355-AC92-CD26F9072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7EFEFB8-B196-457D-A951-F966E2B0A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639F76-2DC3-4561-9820-DF0297AA2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51010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93C5335-37D7-42F7-BAC0-9153563DE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B7ABA21-68DF-4428-AC6A-93EB04E15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94BDC4-FBA3-4D87-85CC-7984BA833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3230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9342E-2D69-489F-9C5D-6E508C0C7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310BF5-B4D4-4C7C-8255-3C68EA93CB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F62DC7B-8C6C-4FAE-B6D4-EB4B29B917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0E76B7-B358-4AA7-85E2-CA87175BA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6226E84-20D1-49E9-9EBD-71C49C284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8AEA3BA-93EB-405D-B139-7977F7ACA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7506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522CC1-BA31-4F21-A834-C08AD454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24EF212-5E53-47E5-A16B-7FE9282635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FC69A15-79E0-41EC-A7A8-FFD8EACE50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6A7905-F5E9-4516-9297-0471E4F5EC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EA00EE-AEBF-40CA-925E-03E62CB0F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440C20-76D1-4249-B031-AD3E75421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453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E675E0-3FD6-4A77-8AF0-41C9E5ECE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AB6F206-014B-41A7-9157-A18F6B9472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507C78-ECA3-42DF-8C84-37E8AA8F1F1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8D6FE-29D3-4E3F-9539-6AFA3DF04029}" type="datetimeFigureOut">
              <a:rPr lang="uk-UA" smtClean="0"/>
              <a:t>05.12.2022</a:t>
            </a:fld>
            <a:endParaRPr lang="uk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DD6549-84AA-45BF-8129-053321A97A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71F80DD-4D09-43F3-94E0-7544388572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3F4C0-507B-45AC-940F-217693A262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428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167D5AB-2C83-4625-1F9B-9CB055A5622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3101" b="263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87CC2527-562A-4F69-B487-4371E5B243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7488621" y="2277613"/>
            <a:ext cx="4703379" cy="4580387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A463C8-2680-48AF-96D2-1CF8E3EA17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22021" y="2480153"/>
            <a:ext cx="3852041" cy="2585834"/>
          </a:xfrm>
        </p:spPr>
        <p:txBody>
          <a:bodyPr>
            <a:normAutofit fontScale="90000"/>
          </a:bodyPr>
          <a:lstStyle/>
          <a:p>
            <a:r>
              <a:rPr lang="uk-UA" sz="4000" dirty="0"/>
              <a:t>Встановлення внутрішніх цін на продукцію підрозділів підприємства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6008895-0E86-4131-A3B0-2EAA6D485C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782910" y="5242675"/>
            <a:ext cx="4330262" cy="683284"/>
          </a:xfrm>
        </p:spPr>
        <p:txBody>
          <a:bodyPr>
            <a:normAutofit/>
          </a:bodyPr>
          <a:lstStyle/>
          <a:p>
            <a:r>
              <a:rPr lang="uk-UA" sz="2000" dirty="0"/>
              <a:t>Практичне заняття з навчальної дисципліни «Контролінг»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DAEC91-5BCE-4B55-9CC0-43EF94CB73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480331" y="5123793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570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B2ADE06-7EED-48CC-B888-559F93DA047E}"/>
              </a:ext>
            </a:extLst>
          </p:cNvPr>
          <p:cNvSpPr/>
          <p:nvPr/>
        </p:nvSpPr>
        <p:spPr>
          <a:xfrm>
            <a:off x="964602" y="1161827"/>
            <a:ext cx="1026279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Задача 2</a:t>
            </a:r>
          </a:p>
          <a:p>
            <a:pPr algn="just"/>
            <a:r>
              <a:rPr lang="uk-UA" dirty="0"/>
              <a:t>Внутрішні ціни, планові додані витрати та плановий обсяг випуску: </a:t>
            </a:r>
          </a:p>
          <a:p>
            <a:pPr algn="just"/>
            <a:r>
              <a:rPr lang="uk-UA" dirty="0"/>
              <a:t>І підрозділ: продукція А – 2,61 грн., 0,71 грн., 280 000 од. </a:t>
            </a:r>
          </a:p>
          <a:p>
            <a:pPr algn="just"/>
            <a:r>
              <a:rPr lang="uk-UA" dirty="0"/>
              <a:t>	     продукція В – 3,37 грн., 1,06 грн., 140 000 од.</a:t>
            </a:r>
          </a:p>
          <a:p>
            <a:pPr algn="just"/>
            <a:r>
              <a:rPr lang="uk-UA" dirty="0"/>
              <a:t>ІІ підрозділ: продукція А – 3,88 грн., 1,10 грн., 280 000 од.</a:t>
            </a:r>
          </a:p>
          <a:p>
            <a:pPr algn="just"/>
            <a:r>
              <a:rPr lang="uk-UA" dirty="0"/>
              <a:t>	      продукція В – 7,48 грн., 3,55 грн., 140 000 од.</a:t>
            </a:r>
          </a:p>
          <a:p>
            <a:pPr algn="just"/>
            <a:r>
              <a:rPr lang="uk-UA" dirty="0"/>
              <a:t>ІІІ підрозділ: кінцева продукція (2А+1В) 16,46 грн., 1,05 грн., 140 000 од.</a:t>
            </a:r>
          </a:p>
          <a:p>
            <a:pPr algn="just"/>
            <a:r>
              <a:rPr lang="uk-UA" dirty="0"/>
              <a:t>Матеріальні витрати на одиницю продукцію у підрозділі І: на продукцію А – 1,79 грн., В – 2,14 грн.</a:t>
            </a:r>
          </a:p>
          <a:p>
            <a:pPr algn="just"/>
            <a:r>
              <a:rPr lang="uk-UA" dirty="0"/>
              <a:t>Визначити суму фактичного прибутку та вплив на нього факторів (доданих витрат та обсягу випуску), якщо випуск кінцевої продукції збільшився на 19%, а додані витрати на одиницю продукції зменшилися порівняно із запланованими у  підрозділі 1 на 2,3%, у підрозділі 2 на 1,9%, у підрозділі 3 на 4,5%.</a:t>
            </a:r>
          </a:p>
          <a:p>
            <a:pPr algn="just"/>
            <a:endParaRPr lang="uk-UA" dirty="0"/>
          </a:p>
          <a:p>
            <a:pPr algn="just"/>
            <a:r>
              <a:rPr lang="uk-UA" b="1" dirty="0"/>
              <a:t>Визначити фактичний прибуток та вплив на нього факторів, якщо динаміка була негативною з цим же значенням (самостійно).</a:t>
            </a:r>
          </a:p>
        </p:txBody>
      </p:sp>
    </p:spTree>
    <p:extLst>
      <p:ext uri="{BB962C8B-B14F-4D97-AF65-F5344CB8AC3E}">
        <p14:creationId xmlns:p14="http://schemas.microsoft.com/office/powerpoint/2010/main" val="13676208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DA78EFC-51D4-42D9-91C1-BEFD75891330}"/>
              </a:ext>
            </a:extLst>
          </p:cNvPr>
          <p:cNvSpPr txBox="1"/>
          <p:nvPr/>
        </p:nvSpPr>
        <p:spPr>
          <a:xfrm>
            <a:off x="387276" y="751344"/>
            <a:ext cx="1158598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i="1" dirty="0"/>
              <a:t>Прибуток = Обсяг випуску *(Внутрішня ціна підрозділу – Внутрішня ціна попереднього підрозділу –</a:t>
            </a:r>
          </a:p>
          <a:p>
            <a:pPr algn="ctr"/>
            <a:r>
              <a:rPr lang="uk-UA" b="1" i="1" dirty="0"/>
              <a:t>- Додані витрати підрозділу)</a:t>
            </a:r>
          </a:p>
          <a:p>
            <a:pPr algn="ctr"/>
            <a:r>
              <a:rPr lang="uk-UA" b="1" dirty="0"/>
              <a:t>І підрозділ</a:t>
            </a:r>
          </a:p>
          <a:p>
            <a:pPr algn="just"/>
            <a:r>
              <a:rPr lang="uk-UA" dirty="0" err="1"/>
              <a:t>Ппл</a:t>
            </a:r>
            <a:r>
              <a:rPr lang="uk-UA" dirty="0"/>
              <a:t> = 280 000 * (2,61-1,79-0,71) + 140 000 * (3,37-2,14-1,06) = 30 800 + 23 800 = 54 600 грн.</a:t>
            </a:r>
          </a:p>
          <a:p>
            <a:pPr algn="just"/>
            <a:r>
              <a:rPr lang="uk-UA" dirty="0"/>
              <a:t>Пум = (280 000 * 1,38) * (2,61-1,79-0,71) + (140 000*1,19) * (3,37-2,14-1,06) = 42 504 + 28 322 =70 826 грн.</a:t>
            </a:r>
          </a:p>
          <a:p>
            <a:pPr algn="just"/>
            <a:r>
              <a:rPr lang="uk-UA" dirty="0" err="1"/>
              <a:t>Пф</a:t>
            </a:r>
            <a:r>
              <a:rPr lang="uk-UA" dirty="0"/>
              <a:t> = (280 000*1,38) * (2,61 – 1,79-0,71*0,977) + (140 000*1,19) * (3,37-2,14-1,06*0,977) = 50 232 + 31 654 = 81 886 грн.</a:t>
            </a:r>
          </a:p>
          <a:p>
            <a:pPr algn="just"/>
            <a:r>
              <a:rPr lang="uk-UA" dirty="0"/>
              <a:t>За рахунок збільшення обсягу виробництва прибуток І підрозділу зріс на </a:t>
            </a:r>
          </a:p>
          <a:p>
            <a:pPr algn="just"/>
            <a:r>
              <a:rPr lang="uk-UA" dirty="0"/>
              <a:t>Пум-</a:t>
            </a:r>
            <a:r>
              <a:rPr lang="uk-UA" dirty="0" err="1"/>
              <a:t>Ппл</a:t>
            </a:r>
            <a:r>
              <a:rPr lang="uk-UA" dirty="0"/>
              <a:t> = 70 826 – 54 600 = 16 226 грн.</a:t>
            </a:r>
          </a:p>
          <a:p>
            <a:pPr algn="just"/>
            <a:r>
              <a:rPr lang="uk-UA" dirty="0"/>
              <a:t>За рахунок зменшення доданих витрат на 1 продукції прибуток І підрозділу зріс на </a:t>
            </a:r>
          </a:p>
          <a:p>
            <a:pPr algn="just"/>
            <a:r>
              <a:rPr lang="uk-UA" dirty="0" err="1"/>
              <a:t>Пф</a:t>
            </a:r>
            <a:r>
              <a:rPr lang="uk-UA" dirty="0"/>
              <a:t>-Пум =81 886 – 70 826 = 11 060 грн.</a:t>
            </a:r>
          </a:p>
          <a:p>
            <a:pPr algn="ctr"/>
            <a:r>
              <a:rPr lang="uk-UA" b="1" dirty="0"/>
              <a:t>ІІ підрозділ</a:t>
            </a:r>
          </a:p>
          <a:p>
            <a:pPr algn="just"/>
            <a:r>
              <a:rPr lang="uk-UA" dirty="0" err="1"/>
              <a:t>Ппл</a:t>
            </a:r>
            <a:r>
              <a:rPr lang="uk-UA" dirty="0"/>
              <a:t> = 280 000 *(3,88-2,61-1,10) + 140 000*(7,48-3,37-3,55) = 47 600 + 78 400 = 126 000 грн.</a:t>
            </a:r>
          </a:p>
          <a:p>
            <a:pPr algn="just"/>
            <a:r>
              <a:rPr lang="uk-UA" dirty="0"/>
              <a:t>Пум = (280 000*1,38)*(3,88-2,61-1,10) + (140 000*1,19)*(7,48-3,37-3,55) = 65 688 + 78 400 = 144 088 грн.</a:t>
            </a:r>
          </a:p>
          <a:p>
            <a:pPr algn="just"/>
            <a:r>
              <a:rPr lang="uk-UA" dirty="0" err="1"/>
              <a:t>Пф</a:t>
            </a:r>
            <a:r>
              <a:rPr lang="uk-UA" dirty="0"/>
              <a:t> = (280 000*1,38)*(3,88-2,61-1,10*0,991)+(140 000*1,19)*(7,48-3,37-3,55*0,991) = 70 056 + 98294 = 168 350 грн.</a:t>
            </a:r>
          </a:p>
          <a:p>
            <a:pPr algn="just"/>
            <a:r>
              <a:rPr lang="uk-UA" dirty="0"/>
              <a:t>За рахунок збільшення обсягу виробництва прибуток ІІ підрозділу зріс на </a:t>
            </a:r>
          </a:p>
          <a:p>
            <a:pPr algn="just"/>
            <a:r>
              <a:rPr lang="uk-UA" dirty="0"/>
              <a:t>Пум-</a:t>
            </a:r>
            <a:r>
              <a:rPr lang="uk-UA" dirty="0" err="1"/>
              <a:t>Ппл</a:t>
            </a:r>
            <a:r>
              <a:rPr lang="uk-UA" dirty="0"/>
              <a:t> = 144 088 – 126 000 = 18 088 грн.</a:t>
            </a:r>
          </a:p>
          <a:p>
            <a:pPr algn="just"/>
            <a:r>
              <a:rPr lang="uk-UA" dirty="0"/>
              <a:t>За рахунок зменшення доданих витрат на 1 продукції прибуток ІІ підрозділу зріс на </a:t>
            </a:r>
          </a:p>
          <a:p>
            <a:pPr algn="just"/>
            <a:r>
              <a:rPr lang="uk-UA" dirty="0" err="1"/>
              <a:t>Пф</a:t>
            </a:r>
            <a:r>
              <a:rPr lang="uk-UA" dirty="0"/>
              <a:t>-Пум = 168 350-144 088 = 24 262 грн.</a:t>
            </a:r>
          </a:p>
        </p:txBody>
      </p:sp>
    </p:spTree>
    <p:extLst>
      <p:ext uri="{BB962C8B-B14F-4D97-AF65-F5344CB8AC3E}">
        <p14:creationId xmlns:p14="http://schemas.microsoft.com/office/powerpoint/2010/main" val="94123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2613803-EE61-45E7-B06A-2061610E5366}"/>
              </a:ext>
            </a:extLst>
          </p:cNvPr>
          <p:cNvSpPr txBox="1"/>
          <p:nvPr/>
        </p:nvSpPr>
        <p:spPr>
          <a:xfrm>
            <a:off x="1161825" y="1688950"/>
            <a:ext cx="102090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/>
              <a:t>Підрозділ ІІІ</a:t>
            </a:r>
          </a:p>
          <a:p>
            <a:pPr algn="just"/>
            <a:r>
              <a:rPr lang="uk-UA" dirty="0" err="1"/>
              <a:t>Ппл</a:t>
            </a:r>
            <a:r>
              <a:rPr lang="uk-UA" dirty="0"/>
              <a:t> = 140 000 * (16,46-3,88*2-7,48-1,05) = 23 800 грн.</a:t>
            </a:r>
          </a:p>
          <a:p>
            <a:pPr algn="just"/>
            <a:r>
              <a:rPr lang="uk-UA" dirty="0"/>
              <a:t>Пум = (140 000*1,19) * (16,46-3,88*2-7,48-1,05) = 28 322 грн.</a:t>
            </a:r>
          </a:p>
          <a:p>
            <a:pPr algn="just"/>
            <a:r>
              <a:rPr lang="uk-UA" dirty="0" err="1"/>
              <a:t>Пф</a:t>
            </a:r>
            <a:r>
              <a:rPr lang="uk-UA" dirty="0"/>
              <a:t> = (140 000 * 1,19) * (16,46-3,88*2-7,48-1,05*0,955) = 36 652 грн.</a:t>
            </a:r>
          </a:p>
          <a:p>
            <a:pPr algn="just"/>
            <a:r>
              <a:rPr lang="uk-UA" dirty="0"/>
              <a:t>За рахунок збільшення обсягу виробництва прибуток ІІІ підрозділу зріс на </a:t>
            </a:r>
          </a:p>
          <a:p>
            <a:pPr algn="just"/>
            <a:r>
              <a:rPr lang="uk-UA" dirty="0"/>
              <a:t>Пум-</a:t>
            </a:r>
            <a:r>
              <a:rPr lang="uk-UA" dirty="0" err="1"/>
              <a:t>Ппл</a:t>
            </a:r>
            <a:r>
              <a:rPr lang="uk-UA" dirty="0"/>
              <a:t> = 28 322 -23 800 = 4 522 грн.</a:t>
            </a:r>
          </a:p>
          <a:p>
            <a:pPr algn="just"/>
            <a:r>
              <a:rPr lang="uk-UA" dirty="0"/>
              <a:t>За рахунок зменшення доданих витрат на 1 продукції прибуток ІІІ підрозділу зріс на </a:t>
            </a:r>
          </a:p>
          <a:p>
            <a:pPr algn="just"/>
            <a:r>
              <a:rPr lang="uk-UA" dirty="0" err="1"/>
              <a:t>Пф</a:t>
            </a:r>
            <a:r>
              <a:rPr lang="uk-UA" dirty="0"/>
              <a:t>-Пум = 36 652 – 28 322 = 8 330 грн.</a:t>
            </a:r>
          </a:p>
        </p:txBody>
      </p:sp>
    </p:spTree>
    <p:extLst>
      <p:ext uri="{BB962C8B-B14F-4D97-AF65-F5344CB8AC3E}">
        <p14:creationId xmlns:p14="http://schemas.microsoft.com/office/powerpoint/2010/main" val="21560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DE91F44-9ACC-40CB-BFC9-584A9725011C}"/>
              </a:ext>
            </a:extLst>
          </p:cNvPr>
          <p:cNvSpPr/>
          <p:nvPr/>
        </p:nvSpPr>
        <p:spPr>
          <a:xfrm>
            <a:off x="763792" y="836139"/>
            <a:ext cx="1123098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Задача 2</a:t>
            </a:r>
          </a:p>
          <a:p>
            <a:r>
              <a:rPr lang="uk-UA" dirty="0"/>
              <a:t>Внутрішня ціна</a:t>
            </a:r>
          </a:p>
          <a:p>
            <a:r>
              <a:rPr lang="uk-UA" dirty="0"/>
              <a:t>І підрозділу 1,8 грн.</a:t>
            </a:r>
          </a:p>
          <a:p>
            <a:r>
              <a:rPr lang="uk-UA" dirty="0"/>
              <a:t>ІІ підрозділу 2,1 грн.</a:t>
            </a:r>
          </a:p>
          <a:p>
            <a:r>
              <a:rPr lang="uk-UA" dirty="0"/>
              <a:t>ІІІ підрозділу 3,0 грн.</a:t>
            </a:r>
          </a:p>
          <a:p>
            <a:r>
              <a:rPr lang="uk-UA" dirty="0"/>
              <a:t>Внаслідок проведення заходів щодо підвищення якості продукції ціна на кінцеву продукцію збільшилось на 20%.</a:t>
            </a:r>
          </a:p>
          <a:p>
            <a:r>
              <a:rPr lang="uk-UA" dirty="0"/>
              <a:t>Знайти нові внутрішні ціни із надбавкою, якщо оцінка впливу зміни якісних параметрів продукції окремих підрозділів на готову продукцію підприємства наступна </a:t>
            </a:r>
          </a:p>
          <a:p>
            <a:r>
              <a:rPr lang="uk-UA" dirty="0"/>
              <a:t>І – 50 балів</a:t>
            </a:r>
          </a:p>
          <a:p>
            <a:r>
              <a:rPr lang="uk-UA" dirty="0"/>
              <a:t>ІІ – 30 балів</a:t>
            </a:r>
          </a:p>
          <a:p>
            <a:r>
              <a:rPr lang="uk-UA" dirty="0"/>
              <a:t>ІІІ – 20 балів.</a:t>
            </a:r>
          </a:p>
          <a:p>
            <a:pPr algn="ctr"/>
            <a:r>
              <a:rPr lang="el-GR" dirty="0"/>
              <a:t>Δ</a:t>
            </a:r>
            <a:r>
              <a:rPr lang="uk-UA" dirty="0" err="1"/>
              <a:t>ВЦі</a:t>
            </a:r>
            <a:r>
              <a:rPr lang="uk-UA" dirty="0"/>
              <a:t> = (Ві*</a:t>
            </a:r>
            <a:r>
              <a:rPr lang="el-GR" dirty="0"/>
              <a:t>Δ</a:t>
            </a:r>
            <a:r>
              <a:rPr lang="uk-UA" dirty="0"/>
              <a:t>Ц)/100</a:t>
            </a:r>
          </a:p>
          <a:p>
            <a:pPr algn="just"/>
            <a:r>
              <a:rPr lang="el-GR" dirty="0"/>
              <a:t>Δ</a:t>
            </a:r>
            <a:r>
              <a:rPr lang="uk-UA" dirty="0"/>
              <a:t>ВЦ1 = (50*20)/100 = 10%, ВЦн1=1,8*1,1 = 1,98 грн.</a:t>
            </a:r>
          </a:p>
          <a:p>
            <a:pPr algn="just"/>
            <a:r>
              <a:rPr lang="el-GR" dirty="0"/>
              <a:t>Δ</a:t>
            </a:r>
            <a:r>
              <a:rPr lang="uk-UA" dirty="0"/>
              <a:t>ВЦ2 = (30*20)/100 = 6%, ВЦн2=2,1*1,06=2,23 грн.</a:t>
            </a:r>
          </a:p>
          <a:p>
            <a:pPr algn="just"/>
            <a:r>
              <a:rPr lang="el-GR" dirty="0"/>
              <a:t>Δ</a:t>
            </a:r>
            <a:r>
              <a:rPr lang="uk-UA" dirty="0"/>
              <a:t>ВЦ3 = (20*20)/100 = 4%, ВЦн3=3,0*1,04 = 3,12 грн.</a:t>
            </a:r>
          </a:p>
        </p:txBody>
      </p:sp>
    </p:spTree>
    <p:extLst>
      <p:ext uri="{BB962C8B-B14F-4D97-AF65-F5344CB8AC3E}">
        <p14:creationId xmlns:p14="http://schemas.microsoft.com/office/powerpoint/2010/main" val="3006753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D7E17F2-AE09-4BB4-8FF1-73A66DECF5E1}"/>
              </a:ext>
            </a:extLst>
          </p:cNvPr>
          <p:cNvSpPr/>
          <p:nvPr/>
        </p:nvSpPr>
        <p:spPr>
          <a:xfrm>
            <a:off x="1314226" y="290115"/>
            <a:ext cx="9563548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Задача 3.</a:t>
            </a:r>
          </a:p>
          <a:p>
            <a:r>
              <a:rPr lang="uk-UA" dirty="0"/>
              <a:t>Планова виручка підприємства з ПДВ за місяць склала 240 тис. грн.</a:t>
            </a:r>
          </a:p>
          <a:p>
            <a:r>
              <a:rPr lang="uk-UA" dirty="0"/>
              <a:t>Структура чистого доходу: виробнича собівартість – 60%, витрати на збут – 5%, адміністративні витрати – 10%, операційний прибуток – 25%</a:t>
            </a:r>
          </a:p>
          <a:p>
            <a:r>
              <a:rPr lang="uk-UA" dirty="0"/>
              <a:t>Планові додані витрати в структурі собівартості складають 45%. На підприємстві 5 </a:t>
            </a:r>
            <a:r>
              <a:rPr lang="uk-UA" dirty="0" err="1"/>
              <a:t>цехів</a:t>
            </a:r>
            <a:r>
              <a:rPr lang="uk-UA" dirty="0"/>
              <a:t>. Планові додані витрати кожною з них складають: 1 цех – 8 тис. грн., 2 цех – 10 тис. грн., 3 цех – 15 тис. грн., 4 цех – 5 тис. грн., 5 цех - ?</a:t>
            </a:r>
          </a:p>
          <a:p>
            <a:r>
              <a:rPr lang="uk-UA" dirty="0"/>
              <a:t>Підприємство планує розподілити між підрозділами 50% свого чистого прибутку. Знайти плановий прибуток кожного підрозділу</a:t>
            </a:r>
          </a:p>
          <a:p>
            <a:r>
              <a:rPr lang="uk-UA" dirty="0"/>
              <a:t>Чистий дохід = 240 000 / 1,2 = 200 000 грн.</a:t>
            </a:r>
          </a:p>
          <a:p>
            <a:r>
              <a:rPr lang="uk-UA" dirty="0"/>
              <a:t>Виробнича собівартість = 200 000 * 0,6 = 120 000 грн.</a:t>
            </a:r>
          </a:p>
          <a:p>
            <a:r>
              <a:rPr lang="uk-UA" dirty="0"/>
              <a:t>Операційний прибуток = 200 000 *0,25 = 50 000 грн.</a:t>
            </a:r>
          </a:p>
          <a:p>
            <a:r>
              <a:rPr lang="uk-UA" dirty="0"/>
              <a:t>Чистий прибуток = 50 000 *0,82 = 41 000 грн.</a:t>
            </a:r>
          </a:p>
          <a:p>
            <a:r>
              <a:rPr lang="uk-UA" dirty="0"/>
              <a:t>Прибуток до розподілу 41 000 * 0,50 =20 500 грн.</a:t>
            </a:r>
          </a:p>
          <a:p>
            <a:r>
              <a:rPr lang="uk-UA" dirty="0"/>
              <a:t>Планові додані витрати всіх підрозділів = 120 000 * 0,45 = 54 000 грн.</a:t>
            </a:r>
          </a:p>
          <a:p>
            <a:r>
              <a:rPr lang="uk-UA" dirty="0"/>
              <a:t>Критерій розподілу 20 500 / 54 000 = 0,38</a:t>
            </a:r>
          </a:p>
          <a:p>
            <a:r>
              <a:rPr lang="uk-UA" dirty="0"/>
              <a:t>П1 = 8 000 *0,38 = 3 040 грн.</a:t>
            </a:r>
          </a:p>
          <a:p>
            <a:r>
              <a:rPr lang="uk-UA" dirty="0"/>
              <a:t>П2 = 10 000 * 0,38 = 3 800 грн.</a:t>
            </a:r>
          </a:p>
          <a:p>
            <a:r>
              <a:rPr lang="uk-UA" dirty="0"/>
              <a:t>П3 = 15 000 * 0,38 = 5 700 грн.</a:t>
            </a:r>
          </a:p>
          <a:p>
            <a:r>
              <a:rPr lang="uk-UA" dirty="0"/>
              <a:t>П4 = 5 000 * 0,38 = 1 900 грн.</a:t>
            </a:r>
          </a:p>
          <a:p>
            <a:r>
              <a:rPr lang="uk-UA" dirty="0"/>
              <a:t>П5 = 16 000 *0,38 = 6 080 грн.</a:t>
            </a:r>
          </a:p>
        </p:txBody>
      </p:sp>
    </p:spTree>
    <p:extLst>
      <p:ext uri="{BB962C8B-B14F-4D97-AF65-F5344CB8AC3E}">
        <p14:creationId xmlns:p14="http://schemas.microsoft.com/office/powerpoint/2010/main" val="26870500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9861903F-DD33-46E1-9D60-0791DB5256C9}"/>
              </a:ext>
            </a:extLst>
          </p:cNvPr>
          <p:cNvSpPr/>
          <p:nvPr/>
        </p:nvSpPr>
        <p:spPr>
          <a:xfrm>
            <a:off x="1841351" y="1595757"/>
            <a:ext cx="868142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Задача 4.</a:t>
            </a:r>
          </a:p>
          <a:p>
            <a:r>
              <a:rPr lang="uk-UA" dirty="0"/>
              <a:t>Підрозділ планує виготовити за звітний період 1400 од. продукції. Норма витрачання  матеріалу на 1 продукції складає 0,89 кг. Вартість матеріалу 48 грн. за 1 кг. Собівартість одиниці складає 104 грн. Знайти додані витрати, прибуток і внутрішньо ціну одиниці продукції, якщо коефіцієнт розподілу 0,35.</a:t>
            </a:r>
          </a:p>
          <a:p>
            <a:endParaRPr lang="uk-UA" dirty="0"/>
          </a:p>
          <a:p>
            <a:r>
              <a:rPr lang="uk-UA" dirty="0"/>
              <a:t>ДВ = (104-0,89*48)*1400 = 85 792 грн.</a:t>
            </a:r>
          </a:p>
          <a:p>
            <a:r>
              <a:rPr lang="uk-UA" dirty="0" err="1"/>
              <a:t>Ппідр</a:t>
            </a:r>
            <a:r>
              <a:rPr lang="uk-UA" dirty="0"/>
              <a:t>. = 85 792 * 0,35 = 30 027,2 грн.</a:t>
            </a:r>
          </a:p>
          <a:p>
            <a:r>
              <a:rPr lang="uk-UA" dirty="0"/>
              <a:t>ВЦ = 104 + (30 027,2/1400) = 125,45 грн.</a:t>
            </a:r>
          </a:p>
        </p:txBody>
      </p:sp>
    </p:spTree>
    <p:extLst>
      <p:ext uri="{BB962C8B-B14F-4D97-AF65-F5344CB8AC3E}">
        <p14:creationId xmlns:p14="http://schemas.microsoft.com/office/powerpoint/2010/main" val="7063693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9026D05-B277-4EA5-AD92-1821DE67F5E2}"/>
              </a:ext>
            </a:extLst>
          </p:cNvPr>
          <p:cNvSpPr/>
          <p:nvPr/>
        </p:nvSpPr>
        <p:spPr>
          <a:xfrm>
            <a:off x="512781" y="736536"/>
            <a:ext cx="1142462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b="1" dirty="0"/>
              <a:t>Завдання для самостійного вирішення</a:t>
            </a:r>
          </a:p>
          <a:p>
            <a:r>
              <a:rPr lang="uk-UA" dirty="0"/>
              <a:t>1. Внутрішня ціна І підрозділу 24,5 грн., ІІ підрозділу 31,4 грн., ІІІ підрозділу 58,9 грн.</a:t>
            </a:r>
          </a:p>
          <a:p>
            <a:r>
              <a:rPr lang="uk-UA" dirty="0"/>
              <a:t>Внаслідок проведення заходів щодо підвищення якості продукції ціна на кінцеву продукцію збільшилась на 34 грн.</a:t>
            </a:r>
          </a:p>
          <a:p>
            <a:r>
              <a:rPr lang="uk-UA" dirty="0"/>
              <a:t>Знайти нові внутрішні ціни із надбавкою, якщо оцінка впливу зміни якісних параметрів продукції окремих підрозділів на готову продукцію підприємства наступна: І – 25 балів, ІІ – 45 балів, ІІІ – 30 балів.</a:t>
            </a:r>
          </a:p>
          <a:p>
            <a:endParaRPr lang="uk-UA" dirty="0"/>
          </a:p>
          <a:p>
            <a:r>
              <a:rPr lang="uk-UA" dirty="0"/>
              <a:t>2. Планова виручка підприємства з ПДВ за місяць склала 15 240 тис. грн. Структура чистого доходу: виробнича собівартість – 45%, витрати на збут – 15%, адміністративні витрати – 10%, операційний прибуток – 30%. Планові додані витрати в структурі собівартості складають 75%. На підприємстві 5 </a:t>
            </a:r>
            <a:r>
              <a:rPr lang="uk-UA" dirty="0" err="1"/>
              <a:t>цехів</a:t>
            </a:r>
            <a:r>
              <a:rPr lang="uk-UA" dirty="0"/>
              <a:t>. Планові додані витрати кожною з них складають: 1 цех – 800 тис. грн., 2 цех – 5 600 тис. грн., 3 цех – 1 560  тис. грн., 4 цех – 565 тис. грн., 5 цех - ?</a:t>
            </a:r>
          </a:p>
          <a:p>
            <a:r>
              <a:rPr lang="uk-UA" dirty="0"/>
              <a:t>Підприємство планує розподілити між підрозділами 27% свого чистого прибутку. Знайти плановий прибуток кожного підрозділу</a:t>
            </a:r>
          </a:p>
          <a:p>
            <a:endParaRPr lang="uk-UA" dirty="0"/>
          </a:p>
          <a:p>
            <a:r>
              <a:rPr lang="uk-UA" dirty="0"/>
              <a:t>3. Підрозділ планує виготовити за звітний період 7800 од. продукції. Норма витрачання  матеріалу на 1 продукції складає 0,32 кг. Вартість матеріалу 480 грн. за 1 кг. Собівартість одиниці складає 479 грн. Знайти додані витрати, прибуток і внутрішньо ціну одиниці продукції, якщо коефіцієнт розподілу 0,15.</a:t>
            </a:r>
          </a:p>
        </p:txBody>
      </p:sp>
    </p:spTree>
    <p:extLst>
      <p:ext uri="{BB962C8B-B14F-4D97-AF65-F5344CB8AC3E}">
        <p14:creationId xmlns:p14="http://schemas.microsoft.com/office/powerpoint/2010/main" val="21261099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1287</Words>
  <Application>Microsoft Office PowerPoint</Application>
  <PresentationFormat>Широкоэкранный</PresentationFormat>
  <Paragraphs>85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Тема Office</vt:lpstr>
      <vt:lpstr>Встановлення внутрішніх цін на продукцію підрозділів підприємства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Встановлення внутрішніх цін на продукцію підрозділів підприємства</dc:title>
  <dc:creator>Катерина Бужимська</dc:creator>
  <cp:lastModifiedBy>Катерина Бужимська</cp:lastModifiedBy>
  <cp:revision>14</cp:revision>
  <dcterms:created xsi:type="dcterms:W3CDTF">2022-12-05T06:14:02Z</dcterms:created>
  <dcterms:modified xsi:type="dcterms:W3CDTF">2022-12-05T09:01:40Z</dcterms:modified>
</cp:coreProperties>
</file>