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6"/>
  </p:notesMasterIdLst>
  <p:sldIdLst>
    <p:sldId id="256" r:id="rId2"/>
    <p:sldId id="269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embeddedFontLst>
    <p:embeddedFont>
      <p:font typeface="Lato" panose="020B0604020202020204" charset="0"/>
      <p:regular r:id="rId17"/>
      <p:bold r:id="rId18"/>
      <p:italic r:id="rId19"/>
      <p:boldItalic r:id="rId20"/>
    </p:embeddedFont>
    <p:embeddedFont>
      <p:font typeface="Playfair Display" panose="020B0604020202020204" charset="-52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02" y="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86d3541dd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286d3541ddd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286d3541ddd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286d3541ddd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286d3541ddd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286d3541ddd_0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86d3541ddd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286d3541ddd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28497e9715e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28497e9715e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8497e9715e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28497e9715e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28497e9715e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28497e9715e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28497e9715e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28497e9715e_0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8497e9715e_0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28497e9715e_0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86d3541ddd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286d3541ddd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286d3541ddd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286d3541ddd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286d3541ddd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286d3541ddd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2749050" y="748800"/>
            <a:ext cx="3645900" cy="3645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2992950" y="992700"/>
            <a:ext cx="3158100" cy="3158100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3096250" y="1627200"/>
            <a:ext cx="2951400" cy="158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3096363" y="3266930"/>
            <a:ext cx="2951400" cy="70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sz="18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sz="18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sz="18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sz="18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sz="18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sz="18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sz="18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sz="18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233100"/>
            <a:ext cx="8520600" cy="161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>
            <a:spLocks noGrp="1"/>
          </p:cNvSpPr>
          <p:nvPr>
            <p:ph type="body" idx="1"/>
          </p:nvPr>
        </p:nvSpPr>
        <p:spPr>
          <a:xfrm>
            <a:off x="311700" y="2919450"/>
            <a:ext cx="85206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509550" y="1423875"/>
            <a:ext cx="8124900" cy="179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>
            <a:spLocks noGrp="1"/>
          </p:cNvSpPr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body" idx="1"/>
          </p:nvPr>
        </p:nvSpPr>
        <p:spPr>
          <a:xfrm>
            <a:off x="311700" y="1391378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dk2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0" name="Google Shape;4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265500" y="1107950"/>
            <a:ext cx="4045200" cy="168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coral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1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rsehub.com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8000" dirty="0"/>
              <a:t>ParseHub</a:t>
            </a:r>
            <a:endParaRPr sz="8000" dirty="0"/>
          </a:p>
        </p:txBody>
      </p:sp>
      <p:sp>
        <p:nvSpPr>
          <p:cNvPr id="2" name="Місце для тексту 1">
            <a:extLst>
              <a:ext uri="{FF2B5EF4-FFF2-40B4-BE49-F238E27FC236}">
                <a16:creationId xmlns:a16="http://schemas.microsoft.com/office/drawing/2014/main" id="{A9B5CD47-6802-4329-9B78-FDC9DC9A21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 algn="r">
              <a:buNone/>
            </a:pPr>
            <a:r>
              <a:rPr lang="uk-UA" dirty="0"/>
              <a:t>Підготувала </a:t>
            </a:r>
            <a:r>
              <a:rPr lang="uk-UA" dirty="0" err="1"/>
              <a:t>ст.гр</a:t>
            </a:r>
            <a:r>
              <a:rPr lang="uk-UA" dirty="0"/>
              <a:t>. ПЛ-4 М</a:t>
            </a:r>
            <a:r>
              <a:rPr lang="en-US" dirty="0"/>
              <a:t>’</a:t>
            </a:r>
            <a:r>
              <a:rPr lang="uk-UA" dirty="0" err="1"/>
              <a:t>яновська</a:t>
            </a:r>
            <a:r>
              <a:rPr lang="uk-UA" dirty="0"/>
              <a:t> Анастасія</a:t>
            </a:r>
          </a:p>
          <a:p>
            <a:pPr marL="114300" indent="0" algn="r">
              <a:buNone/>
            </a:pPr>
            <a:endParaRPr lang="uk-UA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1"/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6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Дані на сторінці продукту</a:t>
            </a:r>
            <a:endParaRPr/>
          </a:p>
        </p:txBody>
      </p:sp>
      <p:sp>
        <p:nvSpPr>
          <p:cNvPr id="142" name="Google Shape;142;p21"/>
          <p:cNvSpPr txBox="1"/>
          <p:nvPr/>
        </p:nvSpPr>
        <p:spPr>
          <a:xfrm>
            <a:off x="311700" y="778050"/>
            <a:ext cx="4658400" cy="14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Lato"/>
                <a:ea typeface="Lato"/>
                <a:cs typeface="Lato"/>
                <a:sym typeface="Lato"/>
              </a:rPr>
              <a:t>Ми можемо отримати більше даних, перейшовши на сторінку продукту, для цього у полі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Begin new Entry in Product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 натискаємо на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+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 та обираємо команду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Click.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 У модальному вікні натискаємо на кнопку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No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. Обираємо пункт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Create New Template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, даємо йому назву та натискаємо на кнопку </a:t>
            </a:r>
            <a:r>
              <a:rPr lang="uk" b="1">
                <a:solidFill>
                  <a:srgbClr val="38761D"/>
                </a:solidFill>
                <a:latin typeface="Lato"/>
                <a:ea typeface="Lato"/>
                <a:cs typeface="Lato"/>
                <a:sym typeface="Lato"/>
              </a:rPr>
              <a:t>Create New Template.</a:t>
            </a:r>
            <a:endParaRPr b="1">
              <a:solidFill>
                <a:srgbClr val="38761D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43" name="Google Shape;14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7625" y="666037"/>
            <a:ext cx="2531299" cy="202502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44" name="Google Shape;144;p21"/>
          <p:cNvSpPr txBox="1"/>
          <p:nvPr/>
        </p:nvSpPr>
        <p:spPr>
          <a:xfrm>
            <a:off x="251500" y="2804275"/>
            <a:ext cx="4658400" cy="14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Lato"/>
                <a:ea typeface="Lato"/>
                <a:cs typeface="Lato"/>
                <a:sym typeface="Lato"/>
              </a:rPr>
              <a:t>Ми перейдемо на сторінку самого продукту. На панелі задач ми можемо помітити, що ми знаходимось у новому створеному шаблоні.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Lato"/>
                <a:ea typeface="Lato"/>
                <a:cs typeface="Lato"/>
                <a:sym typeface="Lato"/>
              </a:rPr>
              <a:t>На наступному слайді подано варіант вибірки даних, коли вони подані у форматі label: state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45" name="Google Shape;145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57800" y="2984200"/>
            <a:ext cx="1986850" cy="193242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46" name="Google Shape;146;p21"/>
          <p:cNvSpPr/>
          <p:nvPr/>
        </p:nvSpPr>
        <p:spPr>
          <a:xfrm rot="-1438338">
            <a:off x="5985369" y="4109946"/>
            <a:ext cx="355899" cy="194063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5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7" name="Google Shape;147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01925" y="4281775"/>
            <a:ext cx="3153550" cy="76885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48" name="Google Shape;148;p21"/>
          <p:cNvSpPr/>
          <p:nvPr/>
        </p:nvSpPr>
        <p:spPr>
          <a:xfrm rot="-7659819">
            <a:off x="2935290" y="4092879"/>
            <a:ext cx="242543" cy="115272"/>
          </a:xfrm>
          <a:prstGeom prst="leftArrow">
            <a:avLst>
              <a:gd name="adj1" fmla="val 50000"/>
              <a:gd name="adj2" fmla="val 164983"/>
            </a:avLst>
          </a:prstGeom>
          <a:solidFill>
            <a:srgbClr val="0000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2"/>
          <p:cNvSpPr txBox="1"/>
          <p:nvPr/>
        </p:nvSpPr>
        <p:spPr>
          <a:xfrm>
            <a:off x="168450" y="147250"/>
            <a:ext cx="4658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54" name="Google Shape;154;p22"/>
          <p:cNvSpPr txBox="1"/>
          <p:nvPr/>
        </p:nvSpPr>
        <p:spPr>
          <a:xfrm>
            <a:off x="233250" y="43550"/>
            <a:ext cx="4983900" cy="47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Lato"/>
                <a:ea typeface="Lato"/>
                <a:cs typeface="Lato"/>
                <a:sym typeface="Lato"/>
              </a:rPr>
              <a:t>У полі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Select page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 натискаємо на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+ 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та обираємо команду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Select. 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Натискаємо на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 Країна 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та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 Торгова марка. 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Були обрані усі вертикальні елементи.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Змінюємо назву вибірки на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‘labels’.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 Видаліть поле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Begin new entry in labels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 на панелі завдань. 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Lato"/>
                <a:ea typeface="Lato"/>
                <a:cs typeface="Lato"/>
                <a:sym typeface="Lato"/>
              </a:rPr>
              <a:t>1 У полі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Select labels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 натисніть на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+,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 оберіть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Advanced 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та оберіть команду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Conditional. </a:t>
            </a:r>
            <a:endParaRPr b="1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Lato"/>
                <a:ea typeface="Lato"/>
                <a:cs typeface="Lato"/>
                <a:sym typeface="Lato"/>
              </a:rPr>
              <a:t>2.У полі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Expression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 введіть наступний вираз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$e.text.contains("Країна"). </a:t>
            </a:r>
            <a:endParaRPr b="1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Lato"/>
                <a:ea typeface="Lato"/>
                <a:cs typeface="Lato"/>
                <a:sym typeface="Lato"/>
              </a:rPr>
              <a:t>3.У цьому полі оберіть команду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Relative Select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 та встановіть зв’язок Країна -&gt; Україна. 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Lato"/>
                <a:ea typeface="Lato"/>
                <a:cs typeface="Lato"/>
                <a:sym typeface="Lato"/>
              </a:rPr>
              <a:t>4. Змінюємо назву вибірки на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 ‘country’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.  Відповідний стовпець з’явився у зразку даних</a:t>
            </a:r>
            <a:br>
              <a:rPr lang="uk">
                <a:latin typeface="Lato"/>
                <a:ea typeface="Lato"/>
                <a:cs typeface="Lato"/>
                <a:sym typeface="Lato"/>
              </a:rPr>
            </a:br>
            <a:br>
              <a:rPr lang="uk">
                <a:latin typeface="Lato"/>
                <a:ea typeface="Lato"/>
                <a:cs typeface="Lato"/>
                <a:sym typeface="Lato"/>
              </a:rPr>
            </a:br>
            <a:r>
              <a:rPr lang="uk">
                <a:latin typeface="Lato"/>
                <a:ea typeface="Lato"/>
                <a:cs typeface="Lato"/>
                <a:sym typeface="Lato"/>
              </a:rPr>
              <a:t>Щоб додати ще один стовпець таких даних повторіть пункти 1-4, але у вираз замість Країна введіть іншу характеристику (Торгова марка, Склад і тд).</a:t>
            </a:r>
            <a:br>
              <a:rPr lang="uk">
                <a:latin typeface="Lato"/>
                <a:ea typeface="Lato"/>
                <a:cs typeface="Lato"/>
                <a:sym typeface="Lato"/>
              </a:rPr>
            </a:br>
            <a:endParaRPr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b="1">
                <a:solidFill>
                  <a:srgbClr val="980000"/>
                </a:solidFill>
                <a:latin typeface="Lato"/>
                <a:ea typeface="Lato"/>
                <a:cs typeface="Lato"/>
                <a:sym typeface="Lato"/>
              </a:rPr>
              <a:t>Примітка: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 якщо у полі Select labels ви не бачите +, наведіться на нього із затисненою кнопкою Shift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55" name="Google Shape;155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16300" y="106825"/>
            <a:ext cx="2560975" cy="19451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56" name="Google Shape;156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56428" y="2196825"/>
            <a:ext cx="3262421" cy="124952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57" name="Google Shape;157;p22"/>
          <p:cNvPicPr preferRelativeResize="0"/>
          <p:nvPr/>
        </p:nvPicPr>
        <p:blipFill rotWithShape="1">
          <a:blip r:embed="rId5">
            <a:alphaModFix/>
          </a:blip>
          <a:srcRect r="25317"/>
          <a:stretch/>
        </p:blipFill>
        <p:spPr>
          <a:xfrm>
            <a:off x="5071500" y="3982300"/>
            <a:ext cx="3914224" cy="10328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3"/>
          <p:cNvSpPr txBox="1"/>
          <p:nvPr/>
        </p:nvSpPr>
        <p:spPr>
          <a:xfrm>
            <a:off x="3623875" y="931725"/>
            <a:ext cx="4658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63" name="Google Shape;163;p23"/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6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Тестовий перегляд</a:t>
            </a:r>
            <a:endParaRPr/>
          </a:p>
        </p:txBody>
      </p:sp>
      <p:sp>
        <p:nvSpPr>
          <p:cNvPr id="164" name="Google Shape;164;p23"/>
          <p:cNvSpPr txBox="1"/>
          <p:nvPr/>
        </p:nvSpPr>
        <p:spPr>
          <a:xfrm>
            <a:off x="311700" y="657038"/>
            <a:ext cx="4658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Lato"/>
                <a:ea typeface="Lato"/>
                <a:cs typeface="Lato"/>
                <a:sym typeface="Lato"/>
              </a:rPr>
              <a:t>Натисніть на кнопку </a:t>
            </a:r>
            <a:r>
              <a:rPr lang="uk" b="1">
                <a:solidFill>
                  <a:srgbClr val="38761D"/>
                </a:solidFill>
                <a:latin typeface="Lato"/>
                <a:ea typeface="Lato"/>
                <a:cs typeface="Lato"/>
                <a:sym typeface="Lato"/>
              </a:rPr>
              <a:t>Get Data 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та натисніть на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Test Run</a:t>
            </a:r>
            <a:endParaRPr b="1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65" name="Google Shape;16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3425" y="1088200"/>
            <a:ext cx="3846873" cy="8313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66" name="Google Shape;166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23538" y="0"/>
            <a:ext cx="1758725" cy="171427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67" name="Google Shape;167;p23"/>
          <p:cNvPicPr preferRelativeResize="0"/>
          <p:nvPr/>
        </p:nvPicPr>
        <p:blipFill rotWithShape="1">
          <a:blip r:embed="rId5">
            <a:alphaModFix/>
          </a:blip>
          <a:srcRect b="44385"/>
          <a:stretch/>
        </p:blipFill>
        <p:spPr>
          <a:xfrm>
            <a:off x="6128125" y="2292800"/>
            <a:ext cx="1919450" cy="8313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68" name="Google Shape;168;p23"/>
          <p:cNvSpPr txBox="1"/>
          <p:nvPr/>
        </p:nvSpPr>
        <p:spPr>
          <a:xfrm>
            <a:off x="477950" y="2347000"/>
            <a:ext cx="46584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Lato"/>
                <a:ea typeface="Lato"/>
                <a:cs typeface="Lato"/>
                <a:sym typeface="Lato"/>
              </a:rPr>
              <a:t>Серед варіантів можете обрати варіант перегляду. Наведіться на них, щоб побачити опис команди. Відбудеться рендеринг ваших дій та створення таблиці, на це потрібен час.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69" name="Google Shape;169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7950" y="3543150"/>
            <a:ext cx="6944700" cy="13092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4"/>
          <p:cNvSpPr txBox="1">
            <a:spLocks noGrp="1"/>
          </p:cNvSpPr>
          <p:nvPr>
            <p:ph type="title"/>
          </p:nvPr>
        </p:nvSpPr>
        <p:spPr>
          <a:xfrm>
            <a:off x="311700" y="-69625"/>
            <a:ext cx="8520600" cy="6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Експортування даних</a:t>
            </a:r>
            <a:endParaRPr/>
          </a:p>
        </p:txBody>
      </p:sp>
      <p:pic>
        <p:nvPicPr>
          <p:cNvPr id="175" name="Google Shape;17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0175" y="2081275"/>
            <a:ext cx="3532925" cy="261467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76" name="Google Shape;176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84000" y="661300"/>
            <a:ext cx="3476100" cy="75117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77" name="Google Shape;177;p24"/>
          <p:cNvSpPr txBox="1"/>
          <p:nvPr/>
        </p:nvSpPr>
        <p:spPr>
          <a:xfrm>
            <a:off x="186775" y="796875"/>
            <a:ext cx="46584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Lato"/>
                <a:ea typeface="Lato"/>
                <a:cs typeface="Lato"/>
                <a:sym typeface="Lato"/>
              </a:rPr>
              <a:t>Натисніть на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Run. 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Відбудеться збір даних. На це потрібен час. Коли усе буде готово, завантажте дані у потрібному форматі.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78" name="Google Shape;178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51189" y="2081275"/>
            <a:ext cx="3341711" cy="261467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79" name="Google Shape;179;p24"/>
          <p:cNvSpPr/>
          <p:nvPr/>
        </p:nvSpPr>
        <p:spPr>
          <a:xfrm>
            <a:off x="4076775" y="3099100"/>
            <a:ext cx="768300" cy="404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6238" y="585675"/>
            <a:ext cx="7451526" cy="4388950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25"/>
          <p:cNvSpPr txBox="1"/>
          <p:nvPr/>
        </p:nvSpPr>
        <p:spPr>
          <a:xfrm>
            <a:off x="-589600" y="1877925"/>
            <a:ext cx="4658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6" name="Google Shape;186;p25"/>
          <p:cNvSpPr txBox="1">
            <a:spLocks noGrp="1"/>
          </p:cNvSpPr>
          <p:nvPr>
            <p:ph type="title"/>
          </p:nvPr>
        </p:nvSpPr>
        <p:spPr>
          <a:xfrm>
            <a:off x="255075" y="-40425"/>
            <a:ext cx="8520600" cy="6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Вигляд у LibreOffice (або Excel)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A397A64-93CE-4FF0-A577-F1049C0064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894" y="1230514"/>
            <a:ext cx="7750212" cy="2682472"/>
          </a:xfrm>
          <a:prstGeom prst="rect">
            <a:avLst/>
          </a:prstGeom>
        </p:spPr>
      </p:pic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F4DA2A98-2F59-47E6-BA10-9C0C94E4C9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9661" y="512956"/>
            <a:ext cx="8520600" cy="3765987"/>
          </a:xfrm>
        </p:spPr>
        <p:txBody>
          <a:bodyPr/>
          <a:lstStyle/>
          <a:p>
            <a:pPr marL="11430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46631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>
            <a:spLocks noGrp="1"/>
          </p:cNvSpPr>
          <p:nvPr>
            <p:ph type="title"/>
          </p:nvPr>
        </p:nvSpPr>
        <p:spPr>
          <a:xfrm>
            <a:off x="395150" y="1350800"/>
            <a:ext cx="8520600" cy="6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 dirty="0">
                <a:solidFill>
                  <a:srgbClr val="374151"/>
                </a:solidFill>
                <a:highlight>
                  <a:schemeClr val="lt1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ParseHub</a:t>
            </a:r>
            <a:r>
              <a:rPr lang="uk" sz="1400" dirty="0">
                <a:solidFill>
                  <a:srgbClr val="374151"/>
                </a:solidFill>
                <a:highlight>
                  <a:schemeClr val="lt1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uk" sz="1400" b="0" dirty="0">
                <a:solidFill>
                  <a:srgbClr val="374151"/>
                </a:solidFill>
                <a:highlight>
                  <a:schemeClr val="lt1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- </a:t>
            </a:r>
            <a:r>
              <a:rPr lang="uk" sz="1600" b="0" dirty="0">
                <a:solidFill>
                  <a:srgbClr val="374151"/>
                </a:solidFill>
                <a:highlight>
                  <a:schemeClr val="lt1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це інструмент для екстрагування даних з вебсторінок. Він дозволяє автоматизувати процес збору інформації з інтернету, що є корисним для великої кількості завдань, включаючи веб-скрапінг, аналіз конкурентів, збір даних для досліджень і багато іншого.</a:t>
            </a:r>
            <a:endParaRPr sz="1600" dirty="0">
              <a:highlight>
                <a:schemeClr val="lt1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6" name="Google Shape;66;p14"/>
          <p:cNvSpPr txBox="1">
            <a:spLocks noGrp="1"/>
          </p:cNvSpPr>
          <p:nvPr>
            <p:ph type="body" idx="1"/>
          </p:nvPr>
        </p:nvSpPr>
        <p:spPr>
          <a:xfrm>
            <a:off x="258988" y="5207750"/>
            <a:ext cx="8520600" cy="43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40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67" name="Google Shape;67;p14"/>
          <p:cNvPicPr preferRelativeResize="0"/>
          <p:nvPr/>
        </p:nvPicPr>
        <p:blipFill rotWithShape="1">
          <a:blip r:embed="rId3">
            <a:alphaModFix/>
          </a:blip>
          <a:srcRect t="29997" b="35023"/>
          <a:stretch/>
        </p:blipFill>
        <p:spPr>
          <a:xfrm>
            <a:off x="6204675" y="126450"/>
            <a:ext cx="2773275" cy="86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87650" y="2630800"/>
            <a:ext cx="5463276" cy="1697675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4"/>
          <p:cNvSpPr txBox="1"/>
          <p:nvPr/>
        </p:nvSpPr>
        <p:spPr>
          <a:xfrm>
            <a:off x="3638400" y="4381800"/>
            <a:ext cx="2127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>
                <a:solidFill>
                  <a:srgbClr val="999999"/>
                </a:solidFill>
                <a:latin typeface="Lato"/>
                <a:ea typeface="Lato"/>
                <a:cs typeface="Lato"/>
                <a:sym typeface="Lato"/>
              </a:rPr>
              <a:t>(основний принцип роботи)</a:t>
            </a:r>
            <a:endParaRPr sz="1200">
              <a:solidFill>
                <a:srgbClr val="999999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 txBox="1">
            <a:spLocks noGrp="1"/>
          </p:cNvSpPr>
          <p:nvPr>
            <p:ph type="title"/>
          </p:nvPr>
        </p:nvSpPr>
        <p:spPr>
          <a:xfrm>
            <a:off x="378450" y="82650"/>
            <a:ext cx="8520600" cy="6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Підготовчий етап</a:t>
            </a:r>
            <a:endParaRPr/>
          </a:p>
        </p:txBody>
      </p:sp>
      <p:sp>
        <p:nvSpPr>
          <p:cNvPr id="75" name="Google Shape;75;p15"/>
          <p:cNvSpPr txBox="1"/>
          <p:nvPr/>
        </p:nvSpPr>
        <p:spPr>
          <a:xfrm>
            <a:off x="317850" y="802600"/>
            <a:ext cx="87435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 dirty="0">
                <a:latin typeface="Times New Roman"/>
                <a:ea typeface="Times New Roman"/>
                <a:cs typeface="Times New Roman"/>
                <a:sym typeface="Times New Roman"/>
              </a:rPr>
              <a:t>Перейдіть на офіційний сайт </a:t>
            </a:r>
            <a:r>
              <a:rPr lang="uk" sz="1600" u="sng" dirty="0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3"/>
              </a:rPr>
              <a:t>https://www.parsehub.com/</a:t>
            </a:r>
            <a:r>
              <a:rPr lang="uk" sz="1600" dirty="0">
                <a:latin typeface="Times New Roman"/>
                <a:ea typeface="Times New Roman"/>
                <a:cs typeface="Times New Roman"/>
                <a:sym typeface="Times New Roman"/>
              </a:rPr>
              <a:t>, завантажте ParseHub відповідно до вашої операційної системи та авторизуйтесь.</a:t>
            </a:r>
            <a:endParaRPr sz="16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76" name="Google Shape;76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1250" y="1709950"/>
            <a:ext cx="4583475" cy="3047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28262" y="1800250"/>
            <a:ext cx="2479464" cy="3047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 txBox="1">
            <a:spLocks noGrp="1"/>
          </p:cNvSpPr>
          <p:nvPr>
            <p:ph type="title"/>
          </p:nvPr>
        </p:nvSpPr>
        <p:spPr>
          <a:xfrm>
            <a:off x="395125" y="44475"/>
            <a:ext cx="8520600" cy="6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Створіть ваш перший проєкт</a:t>
            </a:r>
            <a:endParaRPr/>
          </a:p>
        </p:txBody>
      </p:sp>
      <p:sp>
        <p:nvSpPr>
          <p:cNvPr id="83" name="Google Shape;83;p16"/>
          <p:cNvSpPr txBox="1"/>
          <p:nvPr/>
        </p:nvSpPr>
        <p:spPr>
          <a:xfrm>
            <a:off x="483850" y="728725"/>
            <a:ext cx="48057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>
                <a:latin typeface="Times New Roman"/>
                <a:ea typeface="Times New Roman"/>
                <a:cs typeface="Times New Roman"/>
                <a:sym typeface="Times New Roman"/>
              </a:rPr>
              <a:t>Відкрийте програму ParseHub.</a:t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4" name="Google Shape;84;p16"/>
          <p:cNvSpPr txBox="1"/>
          <p:nvPr/>
        </p:nvSpPr>
        <p:spPr>
          <a:xfrm>
            <a:off x="450475" y="1217975"/>
            <a:ext cx="2152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>
                <a:latin typeface="Times New Roman"/>
                <a:ea typeface="Times New Roman"/>
                <a:cs typeface="Times New Roman"/>
                <a:sym typeface="Times New Roman"/>
              </a:rPr>
              <a:t>Натисніть на кнопку </a:t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85" name="Google Shape;8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80125" y="1217975"/>
            <a:ext cx="1250190" cy="4311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6"/>
          <p:cNvSpPr txBox="1"/>
          <p:nvPr/>
        </p:nvSpPr>
        <p:spPr>
          <a:xfrm>
            <a:off x="3730325" y="1217963"/>
            <a:ext cx="32121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>
                <a:latin typeface="Lato"/>
                <a:ea typeface="Lato"/>
                <a:cs typeface="Lato"/>
                <a:sym typeface="Lato"/>
              </a:rPr>
              <a:t>щоб створити новий проєкт.</a:t>
            </a:r>
            <a:endParaRPr sz="16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7" name="Google Shape;87;p16"/>
          <p:cNvSpPr txBox="1"/>
          <p:nvPr/>
        </p:nvSpPr>
        <p:spPr>
          <a:xfrm>
            <a:off x="450475" y="2700875"/>
            <a:ext cx="8409900" cy="2339700"/>
          </a:xfrm>
          <a:prstGeom prst="rect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b="1">
                <a:solidFill>
                  <a:srgbClr val="FF0000"/>
                </a:solidFill>
                <a:latin typeface="Lato"/>
                <a:ea typeface="Lato"/>
                <a:cs typeface="Lato"/>
                <a:sym typeface="Lato"/>
              </a:rPr>
              <a:t>Примітка: 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на початковому етапі створення проєкту ParseHub надає можливість слідувати уроку (tutorial) для ознайомлення з ParseHub, а також в окремих розділах надані інтерактивні уроки у відео та текстовому форматі.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88" name="Google Shape;88;p16"/>
          <p:cNvPicPr preferRelativeResize="0"/>
          <p:nvPr/>
        </p:nvPicPr>
        <p:blipFill rotWithShape="1">
          <a:blip r:embed="rId4">
            <a:alphaModFix/>
          </a:blip>
          <a:srcRect t="6872" r="3269"/>
          <a:stretch/>
        </p:blipFill>
        <p:spPr>
          <a:xfrm>
            <a:off x="655450" y="3690675"/>
            <a:ext cx="2801675" cy="117667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9" name="Google Shape;89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60400" y="3446600"/>
            <a:ext cx="1686925" cy="154422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90" name="Google Shape;90;p16"/>
          <p:cNvSpPr txBox="1"/>
          <p:nvPr/>
        </p:nvSpPr>
        <p:spPr>
          <a:xfrm>
            <a:off x="3632313" y="4001963"/>
            <a:ext cx="609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2400" b="1">
                <a:latin typeface="Lato"/>
                <a:ea typeface="Lato"/>
                <a:cs typeface="Lato"/>
                <a:sym typeface="Lato"/>
              </a:rPr>
              <a:t>=&gt;</a:t>
            </a:r>
            <a:endParaRPr sz="2400" b="1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91" name="Google Shape;91;p16"/>
          <p:cNvSpPr txBox="1"/>
          <p:nvPr/>
        </p:nvSpPr>
        <p:spPr>
          <a:xfrm>
            <a:off x="450475" y="1743875"/>
            <a:ext cx="5520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>
                <a:latin typeface="Lato"/>
                <a:ea typeface="Lato"/>
                <a:cs typeface="Lato"/>
                <a:sym typeface="Lato"/>
              </a:rPr>
              <a:t>Введіть в полі пошуку URL вебсторінки для імпорту даних.</a:t>
            </a:r>
            <a:endParaRPr sz="16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92" name="Google Shape;92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971374" y="1649073"/>
            <a:ext cx="1628325" cy="708600"/>
          </a:xfrm>
          <a:prstGeom prst="rect">
            <a:avLst/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7"/>
          <p:cNvSpPr txBox="1">
            <a:spLocks noGrp="1"/>
          </p:cNvSpPr>
          <p:nvPr>
            <p:ph type="title"/>
          </p:nvPr>
        </p:nvSpPr>
        <p:spPr>
          <a:xfrm>
            <a:off x="311700" y="57625"/>
            <a:ext cx="8520600" cy="6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ParseHub секції</a:t>
            </a:r>
            <a:endParaRPr/>
          </a:p>
        </p:txBody>
      </p:sp>
      <p:pic>
        <p:nvPicPr>
          <p:cNvPr id="98" name="Google Shape;9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56825" y="727525"/>
            <a:ext cx="6030349" cy="3438399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99" name="Google Shape;99;p17"/>
          <p:cNvSpPr/>
          <p:nvPr/>
        </p:nvSpPr>
        <p:spPr>
          <a:xfrm>
            <a:off x="1556825" y="727575"/>
            <a:ext cx="1218000" cy="3438300"/>
          </a:xfrm>
          <a:prstGeom prst="rect">
            <a:avLst/>
          </a:prstGeom>
          <a:noFill/>
          <a:ln w="76200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7"/>
          <p:cNvSpPr/>
          <p:nvPr/>
        </p:nvSpPr>
        <p:spPr>
          <a:xfrm>
            <a:off x="2774825" y="714025"/>
            <a:ext cx="4797000" cy="2444400"/>
          </a:xfrm>
          <a:prstGeom prst="rect">
            <a:avLst/>
          </a:prstGeom>
          <a:noFill/>
          <a:ln w="76200" cap="flat" cmpd="sng">
            <a:solidFill>
              <a:srgbClr val="A64D7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17"/>
          <p:cNvSpPr/>
          <p:nvPr/>
        </p:nvSpPr>
        <p:spPr>
          <a:xfrm>
            <a:off x="2774825" y="3188725"/>
            <a:ext cx="4797000" cy="960300"/>
          </a:xfrm>
          <a:prstGeom prst="rect">
            <a:avLst/>
          </a:prstGeom>
          <a:noFill/>
          <a:ln w="76200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17"/>
          <p:cNvSpPr txBox="1"/>
          <p:nvPr/>
        </p:nvSpPr>
        <p:spPr>
          <a:xfrm>
            <a:off x="7587175" y="994500"/>
            <a:ext cx="15906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100" b="1">
                <a:solidFill>
                  <a:srgbClr val="A64D7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Головне Вікно Проєкту</a:t>
            </a:r>
            <a:endParaRPr sz="1100" b="1">
              <a:solidFill>
                <a:srgbClr val="A64D7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100">
                <a:solidFill>
                  <a:srgbClr val="A64D7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(Витягування даних)</a:t>
            </a:r>
            <a:endParaRPr sz="1100">
              <a:solidFill>
                <a:srgbClr val="A64D7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3" name="Google Shape;103;p17"/>
          <p:cNvSpPr txBox="1"/>
          <p:nvPr/>
        </p:nvSpPr>
        <p:spPr>
          <a:xfrm>
            <a:off x="88025" y="1541750"/>
            <a:ext cx="1468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>
                <a:solidFill>
                  <a:srgbClr val="FF99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Панель задач</a:t>
            </a:r>
            <a:endParaRPr sz="1200" b="1">
              <a:solidFill>
                <a:srgbClr val="FF99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>
                <a:solidFill>
                  <a:srgbClr val="FF99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(налаштування дій)</a:t>
            </a:r>
            <a:endParaRPr sz="1200">
              <a:solidFill>
                <a:srgbClr val="FF99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4" name="Google Shape;104;p17"/>
          <p:cNvSpPr txBox="1"/>
          <p:nvPr/>
        </p:nvSpPr>
        <p:spPr>
          <a:xfrm>
            <a:off x="3250050" y="4315050"/>
            <a:ext cx="3638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Вікно Зразка Даних</a:t>
            </a:r>
            <a:endParaRPr sz="1200" b="1"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(перегляд витягнутих даних у різних форматах)</a:t>
            </a:r>
            <a:endParaRPr sz="1200"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8"/>
          <p:cNvSpPr txBox="1">
            <a:spLocks noGrp="1"/>
          </p:cNvSpPr>
          <p:nvPr>
            <p:ph type="title"/>
          </p:nvPr>
        </p:nvSpPr>
        <p:spPr>
          <a:xfrm>
            <a:off x="352100" y="-56625"/>
            <a:ext cx="8520600" cy="6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Вибірка даних</a:t>
            </a:r>
            <a:endParaRPr/>
          </a:p>
        </p:txBody>
      </p:sp>
      <p:sp>
        <p:nvSpPr>
          <p:cNvPr id="110" name="Google Shape;110;p18"/>
          <p:cNvSpPr txBox="1"/>
          <p:nvPr/>
        </p:nvSpPr>
        <p:spPr>
          <a:xfrm>
            <a:off x="225000" y="507950"/>
            <a:ext cx="86940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AutoNum type="arabicPeriod"/>
            </a:pPr>
            <a:r>
              <a:rPr lang="uk">
                <a:latin typeface="Lato"/>
                <a:ea typeface="Lato"/>
                <a:cs typeface="Lato"/>
                <a:sym typeface="Lato"/>
              </a:rPr>
              <a:t>Натисніть на назву продукту, щоб вибрати його (наприклад,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Редька Дайкон 1 гат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). Обраний елемент підкреслюється зеленим,  а усі схожі жовтим (такі як Картопля, Цибуля Ріпчаста і тд). Натисніть на елемент жовтого кольору і усі елементи автоматично будуть обрані.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11" name="Google Shape;11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2100" y="1339250"/>
            <a:ext cx="4458126" cy="9487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12" name="Google Shape;112;p18"/>
          <p:cNvSpPr txBox="1"/>
          <p:nvPr/>
        </p:nvSpPr>
        <p:spPr>
          <a:xfrm>
            <a:off x="225000" y="2435950"/>
            <a:ext cx="84654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Lato"/>
                <a:ea typeface="Lato"/>
                <a:cs typeface="Lato"/>
                <a:sym typeface="Lato"/>
              </a:rPr>
              <a:t>На панелі задач буде одразу відображено, що обрано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32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 елементи. Змініть назву вибірки на більш інформативну, наприклад,  product. На зразку даних створено стовпчик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product_name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 і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product_url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(за замовчуванням, але його можна видалити на панелі задач у полі Extract url)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13" name="Google Shape;113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0600" y="3324050"/>
            <a:ext cx="2050625" cy="148515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14" name="Google Shape;114;p18"/>
          <p:cNvPicPr preferRelativeResize="0"/>
          <p:nvPr/>
        </p:nvPicPr>
        <p:blipFill rotWithShape="1">
          <a:blip r:embed="rId5">
            <a:alphaModFix/>
          </a:blip>
          <a:srcRect r="18447"/>
          <a:stretch/>
        </p:blipFill>
        <p:spPr>
          <a:xfrm>
            <a:off x="3486400" y="3324050"/>
            <a:ext cx="4929499" cy="154165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9"/>
          <p:cNvSpPr txBox="1">
            <a:spLocks noGrp="1"/>
          </p:cNvSpPr>
          <p:nvPr>
            <p:ph type="title"/>
          </p:nvPr>
        </p:nvSpPr>
        <p:spPr>
          <a:xfrm>
            <a:off x="311700" y="-61500"/>
            <a:ext cx="8520600" cy="6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Відносна вибірка</a:t>
            </a:r>
            <a:endParaRPr/>
          </a:p>
        </p:txBody>
      </p:sp>
      <p:sp>
        <p:nvSpPr>
          <p:cNvPr id="120" name="Google Shape;120;p19"/>
          <p:cNvSpPr txBox="1"/>
          <p:nvPr/>
        </p:nvSpPr>
        <p:spPr>
          <a:xfrm>
            <a:off x="235325" y="524150"/>
            <a:ext cx="3801000" cy="14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Lato"/>
                <a:ea typeface="Lato"/>
                <a:cs typeface="Lato"/>
                <a:sym typeface="Lato"/>
              </a:rPr>
              <a:t>Ми можемо використовувати команду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Relative Select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 для співвідношення даних, тобто зв’язати елемент з іншим. Для цього натисніть у полі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Begin new entry in product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 на </a:t>
            </a:r>
            <a:r>
              <a:rPr lang="uk" sz="1500" b="1">
                <a:latin typeface="Lato"/>
                <a:ea typeface="Lato"/>
                <a:cs typeface="Lato"/>
                <a:sym typeface="Lato"/>
              </a:rPr>
              <a:t>+ 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та оберіть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Relative Select. 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Ми можемо створювати декілька відносних вибірок.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21" name="Google Shape;121;p19"/>
          <p:cNvPicPr preferRelativeResize="0"/>
          <p:nvPr/>
        </p:nvPicPr>
        <p:blipFill rotWithShape="1">
          <a:blip r:embed="rId3">
            <a:alphaModFix/>
          </a:blip>
          <a:srcRect l="2040" t="10870" r="-2039" b="-10869"/>
          <a:stretch/>
        </p:blipFill>
        <p:spPr>
          <a:xfrm>
            <a:off x="5394963" y="564600"/>
            <a:ext cx="2308725" cy="99172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22" name="Google Shape;122;p19"/>
          <p:cNvSpPr txBox="1"/>
          <p:nvPr/>
        </p:nvSpPr>
        <p:spPr>
          <a:xfrm>
            <a:off x="235325" y="2193325"/>
            <a:ext cx="46584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Lato"/>
                <a:ea typeface="Lato"/>
                <a:cs typeface="Lato"/>
                <a:sym typeface="Lato"/>
              </a:rPr>
              <a:t>Натисніть на назву продукту, з’явиться стрілочка, перетягніть її на ціну. Зробіть цю ж дію з наступним продуктом. У панелі задач обрано усі ціни до продуктів, змініть назву вибірки на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‘price’</a:t>
            </a:r>
            <a:endParaRPr b="1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23" name="Google Shape;123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00125" y="1977925"/>
            <a:ext cx="1794651" cy="12621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4" name="Google Shape;124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36325" y="3516000"/>
            <a:ext cx="4830514" cy="1544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25" name="Google Shape;125;p19"/>
          <p:cNvSpPr txBox="1"/>
          <p:nvPr/>
        </p:nvSpPr>
        <p:spPr>
          <a:xfrm>
            <a:off x="267675" y="3932075"/>
            <a:ext cx="4658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Lato"/>
                <a:ea typeface="Lato"/>
                <a:cs typeface="Lato"/>
                <a:sym typeface="Lato"/>
              </a:rPr>
              <a:t>З’являється новий стовпчик даних 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0"/>
          <p:cNvSpPr txBox="1">
            <a:spLocks noGrp="1"/>
          </p:cNvSpPr>
          <p:nvPr>
            <p:ph type="title"/>
          </p:nvPr>
        </p:nvSpPr>
        <p:spPr>
          <a:xfrm>
            <a:off x="311700" y="-48525"/>
            <a:ext cx="8520600" cy="6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Вибірка даних з усіх сторінок</a:t>
            </a:r>
            <a:endParaRPr/>
          </a:p>
        </p:txBody>
      </p:sp>
      <p:sp>
        <p:nvSpPr>
          <p:cNvPr id="131" name="Google Shape;131;p20"/>
          <p:cNvSpPr txBox="1"/>
          <p:nvPr/>
        </p:nvSpPr>
        <p:spPr>
          <a:xfrm>
            <a:off x="311700" y="478825"/>
            <a:ext cx="86577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Lato"/>
                <a:ea typeface="Lato"/>
                <a:cs typeface="Lato"/>
                <a:sym typeface="Lato"/>
              </a:rPr>
              <a:t>Після попередніх дій у нас були обрані дані лише з першої сторінки за запитом ‘Овочі’. Оберемо дані з усіх сторінок.</a:t>
            </a:r>
            <a:br>
              <a:rPr lang="uk">
                <a:latin typeface="Lato"/>
                <a:ea typeface="Lato"/>
                <a:cs typeface="Lato"/>
                <a:sym typeface="Lato"/>
              </a:rPr>
            </a:br>
            <a:endParaRPr b="1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32" name="Google Shape;132;p20"/>
          <p:cNvPicPr preferRelativeResize="0"/>
          <p:nvPr/>
        </p:nvPicPr>
        <p:blipFill rotWithShape="1">
          <a:blip r:embed="rId3">
            <a:alphaModFix/>
          </a:blip>
          <a:srcRect l="19704" t="40775"/>
          <a:stretch/>
        </p:blipFill>
        <p:spPr>
          <a:xfrm>
            <a:off x="5548650" y="929000"/>
            <a:ext cx="3122791" cy="10929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33" name="Google Shape;133;p20"/>
          <p:cNvSpPr txBox="1"/>
          <p:nvPr/>
        </p:nvSpPr>
        <p:spPr>
          <a:xfrm>
            <a:off x="449200" y="2241825"/>
            <a:ext cx="50511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Lato"/>
                <a:ea typeface="Lato"/>
                <a:cs typeface="Lato"/>
                <a:sym typeface="Lato"/>
              </a:rPr>
              <a:t>У полі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Select and Extract next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 натисніть на </a:t>
            </a:r>
            <a:r>
              <a:rPr lang="uk" sz="1600" b="1">
                <a:latin typeface="Lato"/>
                <a:ea typeface="Lato"/>
                <a:cs typeface="Lato"/>
                <a:sym typeface="Lato"/>
              </a:rPr>
              <a:t>+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 та оберіть команду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Click. 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У нас з’являється модальне вікно, яке запитує, чи це кнопка наступної сторінки. Натискаємо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‘Yes’. 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Далі натискаємо на кнопку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Repeat Current Template. 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У зразку даних з’явиться таблиця з назвами та цінами продуктів на новій сторінці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34" name="Google Shape;134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22450" y="2604100"/>
            <a:ext cx="2375194" cy="163672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35" name="Google Shape;135;p20"/>
          <p:cNvSpPr txBox="1"/>
          <p:nvPr/>
        </p:nvSpPr>
        <p:spPr>
          <a:xfrm>
            <a:off x="388975" y="1036850"/>
            <a:ext cx="46584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Lato"/>
                <a:ea typeface="Lato"/>
                <a:cs typeface="Lato"/>
                <a:sym typeface="Lato"/>
              </a:rPr>
              <a:t>У полі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Select page 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натисніть на </a:t>
            </a:r>
            <a:r>
              <a:rPr lang="uk" sz="1700" b="1">
                <a:latin typeface="Lato"/>
                <a:ea typeface="Lato"/>
                <a:cs typeface="Lato"/>
                <a:sym typeface="Lato"/>
              </a:rPr>
              <a:t>+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 оберіть команду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Select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 та натисніть на наступну сторінку прогортавши вниз (на цифру 2). Змініть назву вибірки, наприклад, на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‘next’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36" name="Google Shape;136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0400" y="3697250"/>
            <a:ext cx="5010926" cy="133337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oral">
  <a:themeElements>
    <a:clrScheme name="Coral">
      <a:dk1>
        <a:srgbClr val="F55E61"/>
      </a:dk1>
      <a:lt1>
        <a:srgbClr val="FFFFFF"/>
      </a:lt1>
      <a:dk2>
        <a:srgbClr val="5E696C"/>
      </a:dk2>
      <a:lt2>
        <a:srgbClr val="BFC7CA"/>
      </a:lt2>
      <a:accent1>
        <a:srgbClr val="1E2D31"/>
      </a:accent1>
      <a:accent2>
        <a:srgbClr val="273C42"/>
      </a:accent2>
      <a:accent3>
        <a:srgbClr val="83D061"/>
      </a:accent3>
      <a:accent4>
        <a:srgbClr val="F6CD4C"/>
      </a:accent4>
      <a:accent5>
        <a:srgbClr val="AF4345"/>
      </a:accent5>
      <a:accent6>
        <a:srgbClr val="F58F8F"/>
      </a:accent6>
      <a:hlink>
        <a:srgbClr val="AF4345"/>
      </a:hlink>
      <a:folHlink>
        <a:srgbClr val="AF43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789</Words>
  <Application>Microsoft Office PowerPoint</Application>
  <PresentationFormat>Екран (16:9)</PresentationFormat>
  <Paragraphs>55</Paragraphs>
  <Slides>14</Slides>
  <Notes>13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14</vt:i4>
      </vt:variant>
    </vt:vector>
  </HeadingPairs>
  <TitlesOfParts>
    <vt:vector size="19" baseType="lpstr">
      <vt:lpstr>Playfair Display</vt:lpstr>
      <vt:lpstr>Arial</vt:lpstr>
      <vt:lpstr>Times New Roman</vt:lpstr>
      <vt:lpstr>Lato</vt:lpstr>
      <vt:lpstr>Coral</vt:lpstr>
      <vt:lpstr>ParseHub</vt:lpstr>
      <vt:lpstr>Презентація PowerPoint</vt:lpstr>
      <vt:lpstr>ParseHub - це інструмент для екстрагування даних з вебсторінок. Він дозволяє автоматизувати процес збору інформації з інтернету, що є корисним для великої кількості завдань, включаючи веб-скрапінг, аналіз конкурентів, збір даних для досліджень і багато іншого.</vt:lpstr>
      <vt:lpstr>Підготовчий етап</vt:lpstr>
      <vt:lpstr>Створіть ваш перший проєкт</vt:lpstr>
      <vt:lpstr>ParseHub секції</vt:lpstr>
      <vt:lpstr>Вибірка даних</vt:lpstr>
      <vt:lpstr>Відносна вибірка</vt:lpstr>
      <vt:lpstr>Вибірка даних з усіх сторінок</vt:lpstr>
      <vt:lpstr>Дані на сторінці продукту</vt:lpstr>
      <vt:lpstr>Презентація PowerPoint</vt:lpstr>
      <vt:lpstr>Тестовий перегляд</vt:lpstr>
      <vt:lpstr>Експортування даних</vt:lpstr>
      <vt:lpstr>Вигляд у LibreOffice (або Excel)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ParseHub</dc:title>
  <dc:creator>Оксана</dc:creator>
  <cp:lastModifiedBy>Оксана</cp:lastModifiedBy>
  <cp:revision>3</cp:revision>
  <dcterms:modified xsi:type="dcterms:W3CDTF">2023-10-11T09:37:16Z</dcterms:modified>
</cp:coreProperties>
</file>