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Fira Sans Bold" panose="020B0604020202020204" charset="0"/>
      <p:regular r:id="rId20"/>
    </p:embeddedFont>
    <p:embeddedFont>
      <p:font typeface="Fira Sans Light" panose="020B0403050000020004" pitchFamily="34" charset="0"/>
      <p:regular r:id="rId21"/>
      <p:italic r:id="rId22"/>
    </p:embeddedFont>
    <p:embeddedFont>
      <p:font typeface="Fira Sans Light Bold" panose="020B0604020202020204" charset="0"/>
      <p:regular r:id="rId23"/>
    </p:embeddedFont>
    <p:embeddedFont>
      <p:font typeface="Fira Sans Medium" panose="020B0603050000020004" pitchFamily="34" charset="0"/>
      <p:regular r:id="rId24"/>
    </p:embeddedFont>
    <p:embeddedFont>
      <p:font typeface="Fira Sans Medium Bold"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pravo.org.ua/blogs/mistsevyj-referendum-narodovladdya-z-yakogo-varto-pochynaty/" TargetMode="External"/><Relationship Id="rId2" Type="http://schemas.openxmlformats.org/officeDocument/2006/relationships/hyperlink" Target="https://www.prostir.ua/?news=petytsiya-persha-shodynka-u-dialozi-z-miskoyu-vladoyu" TargetMode="External"/><Relationship Id="rId1" Type="http://schemas.openxmlformats.org/officeDocument/2006/relationships/slideLayout" Target="../slideLayouts/slideLayout7.xml"/><Relationship Id="rId5" Type="http://schemas.openxmlformats.org/officeDocument/2006/relationships/hyperlink" Target="https://arm.naiau.kiev.ua/books/konst_pu/rozdil/rozdil6.html" TargetMode="External"/><Relationship Id="rId4" Type="http://schemas.openxmlformats.org/officeDocument/2006/relationships/hyperlink" Target="https://uk.wikipedia.org/wiki/%D0%9C%D1%96%D1%81%D1%86%D0%B5%D0%B2%D0%B8%D0%B9_%D1%80%D0%B5%D1%84%D0%B5%D1%80%D0%B5%D0%BD%D0%B4%D1%83%D0%BC"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uk.wikipedia.org/wiki/%D0%A2%D0%B5%D1%80%D0%B8%D1%82%D0%BE%D1%80%D1%96%D0%B0%D0%BB%D1%8C%D0%BD%D0%B0_%D0%B3%D1%80%D0%BE%D0%BC%D0%B0%D0%B4%D0%B0" TargetMode="External"/><Relationship Id="rId2" Type="http://schemas.openxmlformats.org/officeDocument/2006/relationships/hyperlink" Target="https://rus.lb.ua/news/2020/06/18/460116_rada_podderzhala_zakonoproekt.htm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uk.wikipedia.org/wiki/%D0%97%D0%B0%D0%B1%D0%BE%D1%80%D0%BE%D0%BD%D0%B0_%D0%B1%D1%83%D0%B4%D1%96%D0%B2%D0%BD%D0%B8%D1%86%D1%82%D0%B2%D0%B0_%D0%BC%D1%96%D0%BD%D0%B0%D1%80%D0%B5%D1%82%D1%96%D0%B2_%D1%83_%D0%A8%D0%B2%D0%B5%D0%B9%D1%86%D0%B0%D1%80%D1%96%D1%97"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513954" y="1248937"/>
            <a:ext cx="12223816" cy="6673190"/>
            <a:chOff x="0" y="0"/>
            <a:chExt cx="16298421" cy="8897586"/>
          </a:xfrm>
        </p:grpSpPr>
        <p:sp>
          <p:nvSpPr>
            <p:cNvPr id="3" name="TextBox 3"/>
            <p:cNvSpPr txBox="1"/>
            <p:nvPr/>
          </p:nvSpPr>
          <p:spPr>
            <a:xfrm>
              <a:off x="0" y="-9525"/>
              <a:ext cx="16298421" cy="5229225"/>
            </a:xfrm>
            <a:prstGeom prst="rect">
              <a:avLst/>
            </a:prstGeom>
          </p:spPr>
          <p:txBody>
            <a:bodyPr lIns="0" tIns="0" rIns="0" bIns="0" rtlCol="0" anchor="t">
              <a:spAutoFit/>
            </a:bodyPr>
            <a:lstStyle/>
            <a:p>
              <a:pPr>
                <a:lnSpc>
                  <a:spcPts val="10321"/>
                </a:lnSpc>
              </a:pPr>
              <a:r>
                <a:rPr lang="en-US" sz="8600">
                  <a:solidFill>
                    <a:srgbClr val="000000"/>
                  </a:solidFill>
                  <a:latin typeface="Fira Sans Bold"/>
                </a:rPr>
                <a:t>Презентація на тему: Місцеві референдуми. Електронні петиції</a:t>
              </a:r>
            </a:p>
          </p:txBody>
        </p:sp>
        <p:sp>
          <p:nvSpPr>
            <p:cNvPr id="4" name="TextBox 4"/>
            <p:cNvSpPr txBox="1"/>
            <p:nvPr/>
          </p:nvSpPr>
          <p:spPr>
            <a:xfrm>
              <a:off x="0" y="5539706"/>
              <a:ext cx="16298421" cy="3357880"/>
            </a:xfrm>
            <a:prstGeom prst="rect">
              <a:avLst/>
            </a:prstGeom>
          </p:spPr>
          <p:txBody>
            <a:bodyPr lIns="0" tIns="0" rIns="0" bIns="0" rtlCol="0" anchor="t">
              <a:spAutoFit/>
            </a:bodyPr>
            <a:lstStyle/>
            <a:p>
              <a:pPr>
                <a:lnSpc>
                  <a:spcPts val="5039"/>
                </a:lnSpc>
              </a:pPr>
              <a:r>
                <a:rPr lang="en-US" sz="3599">
                  <a:solidFill>
                    <a:srgbClr val="000000"/>
                  </a:solidFill>
                  <a:latin typeface="Fira Sans Light Bold"/>
                </a:rPr>
                <a:t>Виконали студентки ІІ курсу, групи ОО-6:</a:t>
              </a:r>
            </a:p>
            <a:p>
              <a:pPr>
                <a:lnSpc>
                  <a:spcPts val="5039"/>
                </a:lnSpc>
              </a:pPr>
              <a:r>
                <a:rPr lang="en-US" sz="3599">
                  <a:solidFill>
                    <a:srgbClr val="000000"/>
                  </a:solidFill>
                  <a:latin typeface="Fira Sans Light Bold"/>
                </a:rPr>
                <a:t>Денисюк Вікторія</a:t>
              </a:r>
            </a:p>
            <a:p>
              <a:pPr>
                <a:lnSpc>
                  <a:spcPts val="5039"/>
                </a:lnSpc>
              </a:pPr>
              <a:r>
                <a:rPr lang="en-US" sz="3599">
                  <a:solidFill>
                    <a:srgbClr val="000000"/>
                  </a:solidFill>
                  <a:latin typeface="Fira Sans Light Bold"/>
                </a:rPr>
                <a:t>Савчук Катерина</a:t>
              </a:r>
            </a:p>
            <a:p>
              <a:pPr>
                <a:lnSpc>
                  <a:spcPts val="5039"/>
                </a:lnSpc>
              </a:pPr>
              <a:r>
                <a:rPr lang="en-US" sz="3599">
                  <a:solidFill>
                    <a:srgbClr val="000000"/>
                  </a:solidFill>
                  <a:latin typeface="Fira Sans Light Bold"/>
                </a:rPr>
                <a:t>Герус Ярина</a:t>
              </a:r>
            </a:p>
          </p:txBody>
        </p:sp>
      </p:grpSp>
      <p:grpSp>
        <p:nvGrpSpPr>
          <p:cNvPr id="5" name="Group 5"/>
          <p:cNvGrpSpPr/>
          <p:nvPr/>
        </p:nvGrpSpPr>
        <p:grpSpPr>
          <a:xfrm>
            <a:off x="14328902" y="2317173"/>
            <a:ext cx="7321033" cy="6340049"/>
            <a:chOff x="0" y="0"/>
            <a:chExt cx="3619627" cy="3134614"/>
          </a:xfrm>
        </p:grpSpPr>
        <p:sp>
          <p:nvSpPr>
            <p:cNvPr id="6" name="Freeform 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7" name="Group 7"/>
          <p:cNvGrpSpPr/>
          <p:nvPr/>
        </p:nvGrpSpPr>
        <p:grpSpPr>
          <a:xfrm>
            <a:off x="12122944" y="7035126"/>
            <a:ext cx="4970154" cy="4304177"/>
            <a:chOff x="0" y="0"/>
            <a:chExt cx="3619627" cy="3134614"/>
          </a:xfrm>
        </p:grpSpPr>
        <p:sp>
          <p:nvSpPr>
            <p:cNvPr id="8" name="Freeform 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9" name="Group 9"/>
          <p:cNvGrpSpPr/>
          <p:nvPr/>
        </p:nvGrpSpPr>
        <p:grpSpPr>
          <a:xfrm>
            <a:off x="12336342" y="5954842"/>
            <a:ext cx="2271679" cy="1967285"/>
            <a:chOff x="0" y="0"/>
            <a:chExt cx="3619627" cy="3134614"/>
          </a:xfrm>
        </p:grpSpPr>
        <p:sp>
          <p:nvSpPr>
            <p:cNvPr id="10" name="Freeform 10"/>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grpSp>
        <p:nvGrpSpPr>
          <p:cNvPr id="11" name="Group 11"/>
          <p:cNvGrpSpPr/>
          <p:nvPr/>
        </p:nvGrpSpPr>
        <p:grpSpPr>
          <a:xfrm>
            <a:off x="13737770" y="373605"/>
            <a:ext cx="3799619" cy="3290488"/>
            <a:chOff x="0" y="0"/>
            <a:chExt cx="3619627" cy="3134614"/>
          </a:xfrm>
        </p:grpSpPr>
        <p:sp>
          <p:nvSpPr>
            <p:cNvPr id="12" name="Freeform 12"/>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2005651" y="7308624"/>
            <a:ext cx="4011302" cy="34643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634286" y="714545"/>
            <a:ext cx="17019428" cy="0"/>
          </a:xfrm>
          <a:prstGeom prst="line">
            <a:avLst/>
          </a:prstGeom>
          <a:ln w="19050" cap="rnd">
            <a:solidFill>
              <a:srgbClr val="004651"/>
            </a:solidFill>
            <a:prstDash val="solid"/>
            <a:headEnd type="none" w="sm" len="sm"/>
            <a:tailEnd type="none" w="sm" len="sm"/>
          </a:ln>
        </p:spPr>
      </p:sp>
      <p:sp>
        <p:nvSpPr>
          <p:cNvPr id="3" name="TextBox 3"/>
          <p:cNvSpPr txBox="1"/>
          <p:nvPr/>
        </p:nvSpPr>
        <p:spPr>
          <a:xfrm>
            <a:off x="1028700" y="1607783"/>
            <a:ext cx="13065141" cy="8281035"/>
          </a:xfrm>
          <a:prstGeom prst="rect">
            <a:avLst/>
          </a:prstGeom>
        </p:spPr>
        <p:txBody>
          <a:bodyPr lIns="0" tIns="0" rIns="0" bIns="0" rtlCol="0" anchor="t">
            <a:spAutoFit/>
          </a:bodyPr>
          <a:lstStyle/>
          <a:p>
            <a:pPr>
              <a:lnSpc>
                <a:spcPts val="5040"/>
              </a:lnSpc>
            </a:pPr>
            <a:r>
              <a:rPr lang="en-US" sz="3600">
                <a:solidFill>
                  <a:srgbClr val="000000"/>
                </a:solidFill>
                <a:latin typeface="Fira Sans Light Bold"/>
              </a:rPr>
              <a:t>Але найбільш популярною в зазначений період стала петиція 2009 року стосовно проблеми переробки сміття. В той період місцева влада запропонувала проект, відповідно до якого планувалось замінити вуличні сміттєві баки на сміттєві мішки. Однак, на думку місцевих жителів, такі зміни могли призвести до того, шо сміття не будуть переробляти, а просто десь скинуть в іншому місці. У відповідь на пропозицію місцевої влади громадяни ініціювали збір підписів під петицією за відхилення такого проекту. Петиція набрала 9934 голосів, тобто стала успішною. Як наслідок, пропозиція ради по новій системі збору сміття була відхилена.  </a:t>
            </a:r>
          </a:p>
          <a:p>
            <a:pPr marL="0" lvl="0" indent="0">
              <a:lnSpc>
                <a:spcPts val="5040"/>
              </a:lnSpc>
              <a:spcBef>
                <a:spcPct val="0"/>
              </a:spcBef>
            </a:pPr>
            <a:endParaRPr lang="en-US" sz="3600">
              <a:solidFill>
                <a:srgbClr val="000000"/>
              </a:solidFill>
              <a:latin typeface="Fira Sans Light Bold"/>
            </a:endParaRPr>
          </a:p>
        </p:txBody>
      </p:sp>
      <p:grpSp>
        <p:nvGrpSpPr>
          <p:cNvPr id="4" name="Group 4"/>
          <p:cNvGrpSpPr/>
          <p:nvPr/>
        </p:nvGrpSpPr>
        <p:grpSpPr>
          <a:xfrm>
            <a:off x="1363646" y="118295"/>
            <a:ext cx="380203" cy="329258"/>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6" name="Group 6"/>
          <p:cNvGrpSpPr/>
          <p:nvPr/>
        </p:nvGrpSpPr>
        <p:grpSpPr>
          <a:xfrm>
            <a:off x="4955251" y="118295"/>
            <a:ext cx="380203" cy="329258"/>
            <a:chOff x="0" y="0"/>
            <a:chExt cx="3619627" cy="3134614"/>
          </a:xfrm>
        </p:grpSpPr>
        <p:sp>
          <p:nvSpPr>
            <p:cNvPr id="7" name="Freeform 7"/>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8" name="Group 8"/>
          <p:cNvGrpSpPr/>
          <p:nvPr/>
        </p:nvGrpSpPr>
        <p:grpSpPr>
          <a:xfrm>
            <a:off x="8545379" y="118295"/>
            <a:ext cx="380203" cy="329258"/>
            <a:chOff x="0" y="0"/>
            <a:chExt cx="3619627" cy="3134614"/>
          </a:xfrm>
        </p:grpSpPr>
        <p:sp>
          <p:nvSpPr>
            <p:cNvPr id="9" name="Freeform 9"/>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10" name="Group 10"/>
          <p:cNvGrpSpPr/>
          <p:nvPr/>
        </p:nvGrpSpPr>
        <p:grpSpPr>
          <a:xfrm>
            <a:off x="12135507" y="118295"/>
            <a:ext cx="380203" cy="329258"/>
            <a:chOff x="0" y="0"/>
            <a:chExt cx="3619627" cy="3134614"/>
          </a:xfrm>
        </p:grpSpPr>
        <p:sp>
          <p:nvSpPr>
            <p:cNvPr id="11" name="Freeform 11"/>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12" name="Group 12"/>
          <p:cNvGrpSpPr/>
          <p:nvPr/>
        </p:nvGrpSpPr>
        <p:grpSpPr>
          <a:xfrm>
            <a:off x="15544800" y="2554339"/>
            <a:ext cx="2977778" cy="2578770"/>
            <a:chOff x="0" y="0"/>
            <a:chExt cx="3619627" cy="3134614"/>
          </a:xfrm>
        </p:grpSpPr>
        <p:sp>
          <p:nvSpPr>
            <p:cNvPr id="13" name="Freeform 1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14" name="Group 14"/>
          <p:cNvGrpSpPr/>
          <p:nvPr/>
        </p:nvGrpSpPr>
        <p:grpSpPr>
          <a:xfrm>
            <a:off x="13660090" y="-135282"/>
            <a:ext cx="4201515" cy="3638531"/>
            <a:chOff x="0" y="0"/>
            <a:chExt cx="3619627" cy="3134614"/>
          </a:xfrm>
        </p:grpSpPr>
        <p:sp>
          <p:nvSpPr>
            <p:cNvPr id="15" name="Freeform 1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16" name="Group 16"/>
          <p:cNvGrpSpPr/>
          <p:nvPr/>
        </p:nvGrpSpPr>
        <p:grpSpPr>
          <a:xfrm>
            <a:off x="13243939" y="-956153"/>
            <a:ext cx="2481390" cy="2148895"/>
            <a:chOff x="0" y="0"/>
            <a:chExt cx="3619627" cy="3134614"/>
          </a:xfrm>
        </p:grpSpPr>
        <p:sp>
          <p:nvSpPr>
            <p:cNvPr id="17" name="Freeform 17"/>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609771" y="1183217"/>
            <a:ext cx="17019428" cy="0"/>
          </a:xfrm>
          <a:prstGeom prst="line">
            <a:avLst/>
          </a:prstGeom>
          <a:ln w="19050" cap="rnd">
            <a:solidFill>
              <a:srgbClr val="004651"/>
            </a:solidFill>
            <a:prstDash val="solid"/>
            <a:headEnd type="none" w="sm" len="sm"/>
            <a:tailEnd type="none" w="sm" len="sm"/>
          </a:ln>
        </p:spPr>
      </p:sp>
      <p:grpSp>
        <p:nvGrpSpPr>
          <p:cNvPr id="3" name="Group 3"/>
          <p:cNvGrpSpPr/>
          <p:nvPr/>
        </p:nvGrpSpPr>
        <p:grpSpPr>
          <a:xfrm>
            <a:off x="270087" y="118295"/>
            <a:ext cx="16609010" cy="10751514"/>
            <a:chOff x="0" y="0"/>
            <a:chExt cx="22145346" cy="14335351"/>
          </a:xfrm>
        </p:grpSpPr>
        <p:sp>
          <p:nvSpPr>
            <p:cNvPr id="4" name="TextBox 4"/>
            <p:cNvSpPr txBox="1"/>
            <p:nvPr/>
          </p:nvSpPr>
          <p:spPr>
            <a:xfrm>
              <a:off x="0" y="-9525"/>
              <a:ext cx="22145346" cy="1304925"/>
            </a:xfrm>
            <a:prstGeom prst="rect">
              <a:avLst/>
            </a:prstGeom>
          </p:spPr>
          <p:txBody>
            <a:bodyPr lIns="0" tIns="0" rIns="0" bIns="0" rtlCol="0" anchor="t">
              <a:spAutoFit/>
            </a:bodyPr>
            <a:lstStyle/>
            <a:p>
              <a:pPr marL="0" lvl="0" indent="0">
                <a:lnSpc>
                  <a:spcPts val="7679"/>
                </a:lnSpc>
                <a:spcBef>
                  <a:spcPct val="0"/>
                </a:spcBef>
              </a:pPr>
              <a:r>
                <a:rPr lang="en-US" sz="6399">
                  <a:solidFill>
                    <a:srgbClr val="00A181"/>
                  </a:solidFill>
                  <a:latin typeface="Fira Sans Medium"/>
                </a:rPr>
                <a:t>Шотландія</a:t>
              </a:r>
            </a:p>
          </p:txBody>
        </p:sp>
        <p:sp>
          <p:nvSpPr>
            <p:cNvPr id="5" name="TextBox 5"/>
            <p:cNvSpPr txBox="1"/>
            <p:nvPr/>
          </p:nvSpPr>
          <p:spPr>
            <a:xfrm>
              <a:off x="0" y="1617571"/>
              <a:ext cx="22145346" cy="12717780"/>
            </a:xfrm>
            <a:prstGeom prst="rect">
              <a:avLst/>
            </a:prstGeom>
          </p:spPr>
          <p:txBody>
            <a:bodyPr lIns="0" tIns="0" rIns="0" bIns="0" rtlCol="0" anchor="t">
              <a:spAutoFit/>
            </a:bodyPr>
            <a:lstStyle/>
            <a:p>
              <a:pPr>
                <a:lnSpc>
                  <a:spcPts val="5040"/>
                </a:lnSpc>
                <a:spcBef>
                  <a:spcPct val="0"/>
                </a:spcBef>
              </a:pPr>
              <a:r>
                <a:rPr lang="en-US" sz="3600">
                  <a:solidFill>
                    <a:srgbClr val="000000"/>
                  </a:solidFill>
                  <a:latin typeface="Fira Sans Light"/>
                </a:rPr>
                <a:t> У 2012 році в Шотландському окрузі Файф у місцевої ради не вистачало грошей для продовження фінансування центру для дітей з особливими потребами. Тому, було вирішено його закрити. Батьки ж дізналися про таке рішення ради лише через місцеву газету “Файф Хералд”. Ініціатором подання петиції став місцевий депутат, який зареєстрував петицію на сайті GoPetition. В своєму зверненні він акцентував увагу на тому, що центр ніколи не буває порожнім, а закривши його влада позбавить дітей з особливими потребами відпочинку та належної турботи. Крім того в таких центрах діти перебувають у дружній атмосфері та забувають про свою інакшість.  Кампанія зi збору підписів почалася у лютому 2012 року. Набравши всього 509 підписів за півтора роки петиція все ж таки змогла привернути увагу місцевої влади до проблеми дитячого центру в Едін Парку. Результатом кампанії стало отримання батьками, які пов’язані із дитячим центром, листа, в якому говорилося, що двері центру відкриті і на них радо чекають.</a:t>
              </a:r>
            </a:p>
            <a:p>
              <a:pPr marL="0" lvl="0" indent="0">
                <a:lnSpc>
                  <a:spcPts val="5040"/>
                </a:lnSpc>
                <a:spcBef>
                  <a:spcPct val="0"/>
                </a:spcBef>
              </a:pPr>
              <a:endParaRPr lang="en-US" sz="3600">
                <a:solidFill>
                  <a:srgbClr val="000000"/>
                </a:solidFill>
                <a:latin typeface="Fira Sans Light"/>
              </a:endParaRPr>
            </a:p>
          </p:txBody>
        </p:sp>
      </p:grpSp>
      <p:grpSp>
        <p:nvGrpSpPr>
          <p:cNvPr id="6" name="Group 6"/>
          <p:cNvGrpSpPr/>
          <p:nvPr/>
        </p:nvGrpSpPr>
        <p:grpSpPr>
          <a:xfrm>
            <a:off x="17449402" y="8056459"/>
            <a:ext cx="380203" cy="329258"/>
            <a:chOff x="0" y="0"/>
            <a:chExt cx="3619627" cy="3134614"/>
          </a:xfrm>
        </p:grpSpPr>
        <p:sp>
          <p:nvSpPr>
            <p:cNvPr id="7" name="Freeform 7"/>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8" name="Group 8"/>
          <p:cNvGrpSpPr/>
          <p:nvPr/>
        </p:nvGrpSpPr>
        <p:grpSpPr>
          <a:xfrm>
            <a:off x="17449402" y="6350193"/>
            <a:ext cx="380203" cy="329258"/>
            <a:chOff x="0" y="0"/>
            <a:chExt cx="3619627" cy="3134614"/>
          </a:xfrm>
        </p:grpSpPr>
        <p:sp>
          <p:nvSpPr>
            <p:cNvPr id="9" name="Freeform 9"/>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10" name="Group 10"/>
          <p:cNvGrpSpPr/>
          <p:nvPr/>
        </p:nvGrpSpPr>
        <p:grpSpPr>
          <a:xfrm>
            <a:off x="17449402" y="5455221"/>
            <a:ext cx="428516" cy="371097"/>
            <a:chOff x="0" y="0"/>
            <a:chExt cx="3619627" cy="3134614"/>
          </a:xfrm>
        </p:grpSpPr>
        <p:sp>
          <p:nvSpPr>
            <p:cNvPr id="11" name="Freeform 11"/>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12" name="Group 12"/>
          <p:cNvGrpSpPr/>
          <p:nvPr/>
        </p:nvGrpSpPr>
        <p:grpSpPr>
          <a:xfrm>
            <a:off x="17449402" y="7203326"/>
            <a:ext cx="380203" cy="329258"/>
            <a:chOff x="0" y="0"/>
            <a:chExt cx="3619627" cy="3134614"/>
          </a:xfrm>
        </p:grpSpPr>
        <p:sp>
          <p:nvSpPr>
            <p:cNvPr id="13" name="Freeform 1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14" name="Group 14"/>
          <p:cNvGrpSpPr/>
          <p:nvPr/>
        </p:nvGrpSpPr>
        <p:grpSpPr>
          <a:xfrm>
            <a:off x="16174771" y="2253009"/>
            <a:ext cx="2977778" cy="2578770"/>
            <a:chOff x="0" y="0"/>
            <a:chExt cx="3619627" cy="3134614"/>
          </a:xfrm>
        </p:grpSpPr>
        <p:sp>
          <p:nvSpPr>
            <p:cNvPr id="15" name="Freeform 1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16" name="Group 16"/>
          <p:cNvGrpSpPr/>
          <p:nvPr/>
        </p:nvGrpSpPr>
        <p:grpSpPr>
          <a:xfrm>
            <a:off x="15348644" y="-790566"/>
            <a:ext cx="4201515" cy="3638531"/>
            <a:chOff x="0" y="0"/>
            <a:chExt cx="3619627" cy="3134614"/>
          </a:xfrm>
        </p:grpSpPr>
        <p:sp>
          <p:nvSpPr>
            <p:cNvPr id="17" name="Freeform 17"/>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18" name="Group 18"/>
          <p:cNvGrpSpPr/>
          <p:nvPr/>
        </p:nvGrpSpPr>
        <p:grpSpPr>
          <a:xfrm>
            <a:off x="13243939" y="-956153"/>
            <a:ext cx="2481390" cy="2148895"/>
            <a:chOff x="0" y="0"/>
            <a:chExt cx="3619627" cy="3134614"/>
          </a:xfrm>
        </p:grpSpPr>
        <p:sp>
          <p:nvSpPr>
            <p:cNvPr id="19" name="Freeform 19"/>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4651"/>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0" y="1295400"/>
          <a:ext cx="18288000" cy="8543925"/>
        </p:xfrm>
        <a:graphic>
          <a:graphicData uri="http://schemas.openxmlformats.org/drawingml/2006/table">
            <a:tbl>
              <a:tblPr/>
              <a:tblGrid>
                <a:gridCol w="3949613">
                  <a:extLst>
                    <a:ext uri="{9D8B030D-6E8A-4147-A177-3AD203B41FA5}">
                      <a16:colId xmlns:a16="http://schemas.microsoft.com/office/drawing/2014/main" val="20000"/>
                    </a:ext>
                  </a:extLst>
                </a:gridCol>
                <a:gridCol w="6743136">
                  <a:extLst>
                    <a:ext uri="{9D8B030D-6E8A-4147-A177-3AD203B41FA5}">
                      <a16:colId xmlns:a16="http://schemas.microsoft.com/office/drawing/2014/main" val="20001"/>
                    </a:ext>
                  </a:extLst>
                </a:gridCol>
                <a:gridCol w="7595251">
                  <a:extLst>
                    <a:ext uri="{9D8B030D-6E8A-4147-A177-3AD203B41FA5}">
                      <a16:colId xmlns:a16="http://schemas.microsoft.com/office/drawing/2014/main" val="20002"/>
                    </a:ext>
                  </a:extLst>
                </a:gridCol>
              </a:tblGrid>
              <a:tr h="2033359">
                <a:tc>
                  <a:txBody>
                    <a:bodyPr/>
                    <a:lstStyle/>
                    <a:p>
                      <a:pPr algn="ctr">
                        <a:lnSpc>
                          <a:spcPts val="4199"/>
                        </a:lnSpc>
                        <a:defRPr/>
                      </a:pPr>
                      <a:endParaRPr lang="en-US" sz="1100"/>
                    </a:p>
                    <a:p>
                      <a:pPr algn="ctr">
                        <a:lnSpc>
                          <a:spcPts val="4199"/>
                        </a:lnSpc>
                      </a:pPr>
                      <a:r>
                        <a:rPr lang="en-US" sz="2999">
                          <a:solidFill>
                            <a:srgbClr val="FFFFFF"/>
                          </a:solidFill>
                          <a:latin typeface="Fira Sans Medium"/>
                        </a:rPr>
                        <a:t>  Критерії</a:t>
                      </a:r>
                    </a:p>
                    <a:p>
                      <a:pPr algn="ctr">
                        <a:lnSpc>
                          <a:spcPts val="4199"/>
                        </a:lnSpc>
                      </a:pPr>
                      <a:r>
                        <a:rPr lang="en-US" sz="2999">
                          <a:solidFill>
                            <a:srgbClr val="FFFFFF"/>
                          </a:solidFill>
                          <a:latin typeface="Fira Sans Medium"/>
                        </a:rPr>
                        <a:t>  </a:t>
                      </a:r>
                    </a:p>
                  </a:txBody>
                  <a:tcPr marL="142875" marR="142875" marT="142875" marB="1428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4200"/>
                        </a:lnSpc>
                        <a:defRPr/>
                      </a:pPr>
                      <a:endParaRPr lang="en-US" sz="1100"/>
                    </a:p>
                    <a:p>
                      <a:pPr algn="ctr">
                        <a:lnSpc>
                          <a:spcPts val="4200"/>
                        </a:lnSpc>
                      </a:pPr>
                      <a:r>
                        <a:rPr lang="en-US" sz="3000">
                          <a:solidFill>
                            <a:srgbClr val="FFFFFF"/>
                          </a:solidFill>
                          <a:latin typeface="Fira Sans Medium"/>
                        </a:rPr>
                        <a:t>  Місцеві референдуми   </a:t>
                      </a:r>
                    </a:p>
                    <a:p>
                      <a:pPr algn="ctr">
                        <a:lnSpc>
                          <a:spcPts val="4200"/>
                        </a:lnSpc>
                      </a:pPr>
                      <a:r>
                        <a:rPr lang="en-US" sz="3000">
                          <a:solidFill>
                            <a:srgbClr val="FFFFFF"/>
                          </a:solidFill>
                          <a:latin typeface="Fira Sans Medium"/>
                        </a:rPr>
                        <a:t>  </a:t>
                      </a:r>
                    </a:p>
                  </a:txBody>
                  <a:tcPr marL="142875" marR="142875" marT="142875" marB="1428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4200"/>
                        </a:lnSpc>
                        <a:defRPr/>
                      </a:pPr>
                      <a:endParaRPr lang="en-US" sz="1100"/>
                    </a:p>
                    <a:p>
                      <a:pPr algn="ctr">
                        <a:lnSpc>
                          <a:spcPts val="4200"/>
                        </a:lnSpc>
                      </a:pPr>
                      <a:r>
                        <a:rPr lang="en-US" sz="3000">
                          <a:solidFill>
                            <a:srgbClr val="FFFFFF"/>
                          </a:solidFill>
                          <a:latin typeface="Fira Sans Medium"/>
                        </a:rPr>
                        <a:t>  Електронні петиції</a:t>
                      </a:r>
                    </a:p>
                    <a:p>
                      <a:pPr algn="ctr">
                        <a:lnSpc>
                          <a:spcPts val="4200"/>
                        </a:lnSpc>
                      </a:pPr>
                      <a:r>
                        <a:rPr lang="en-US" sz="3000">
                          <a:solidFill>
                            <a:srgbClr val="FFFFFF"/>
                          </a:solidFill>
                          <a:latin typeface="Fira Sans Medium"/>
                        </a:rPr>
                        <a:t>  </a:t>
                      </a:r>
                    </a:p>
                  </a:txBody>
                  <a:tcPr marL="142875" marR="142875" marT="142875" marB="1428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1451035">
                <a:tc>
                  <a:txBody>
                    <a:bodyPr/>
                    <a:lstStyle/>
                    <a:p>
                      <a:pPr algn="ctr">
                        <a:lnSpc>
                          <a:spcPts val="2800"/>
                        </a:lnSpc>
                        <a:defRPr/>
                      </a:pPr>
                      <a:endParaRPr lang="en-US" sz="1100"/>
                    </a:p>
                    <a:p>
                      <a:pPr algn="ctr">
                        <a:lnSpc>
                          <a:spcPts val="2800"/>
                        </a:lnSpc>
                      </a:pPr>
                      <a:r>
                        <a:rPr lang="en-US" sz="2000">
                          <a:solidFill>
                            <a:srgbClr val="FFFFFF"/>
                          </a:solidFill>
                          <a:latin typeface="Fira Sans Medium"/>
                        </a:rPr>
                        <a:t>  Доступність</a:t>
                      </a:r>
                    </a:p>
                    <a:p>
                      <a:pPr algn="ctr">
                        <a:lnSpc>
                          <a:spcPts val="2800"/>
                        </a:lnSpc>
                      </a:pPr>
                      <a:r>
                        <a:rPr lang="en-US" sz="2000">
                          <a:solidFill>
                            <a:srgbClr val="FFFFFF"/>
                          </a:solidFill>
                          <a:latin typeface="Fira Sans Medium"/>
                        </a:rPr>
                        <a:t>  </a:t>
                      </a:r>
                    </a:p>
                  </a:txBody>
                  <a:tcPr marL="142875" marR="142875" marT="142875" marB="1428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2800"/>
                        </a:lnSpc>
                        <a:defRPr/>
                      </a:pPr>
                      <a:endParaRPr lang="en-US" sz="1100"/>
                    </a:p>
                    <a:p>
                      <a:pPr algn="ctr">
                        <a:lnSpc>
                          <a:spcPts val="2800"/>
                        </a:lnSpc>
                      </a:pPr>
                      <a:r>
                        <a:rPr lang="en-US" sz="2000">
                          <a:solidFill>
                            <a:srgbClr val="FFFFFF"/>
                          </a:solidFill>
                          <a:latin typeface="Fira Sans Medium"/>
                        </a:rPr>
                        <a:t>  доступніше, особливо для сільських громад</a:t>
                      </a:r>
                    </a:p>
                    <a:p>
                      <a:pPr algn="ctr">
                        <a:lnSpc>
                          <a:spcPts val="2800"/>
                        </a:lnSpc>
                      </a:pPr>
                      <a:r>
                        <a:rPr lang="en-US" sz="2000">
                          <a:solidFill>
                            <a:srgbClr val="FFFFFF"/>
                          </a:solidFill>
                          <a:latin typeface="Fira Sans Medium"/>
                        </a:rPr>
                        <a:t>  </a:t>
                      </a:r>
                    </a:p>
                  </a:txBody>
                  <a:tcPr marL="142875" marR="142875" marT="142875" marB="1428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2800"/>
                        </a:lnSpc>
                        <a:defRPr/>
                      </a:pPr>
                      <a:endParaRPr lang="en-US" sz="1100"/>
                    </a:p>
                    <a:p>
                      <a:pPr algn="ctr">
                        <a:lnSpc>
                          <a:spcPts val="2800"/>
                        </a:lnSpc>
                      </a:pPr>
                      <a:r>
                        <a:rPr lang="en-US" sz="2000">
                          <a:solidFill>
                            <a:srgbClr val="FFFFFF"/>
                          </a:solidFill>
                          <a:latin typeface="Fira Sans Medium"/>
                        </a:rPr>
                        <a:t>  не підходить для усіх верств населення</a:t>
                      </a:r>
                    </a:p>
                    <a:p>
                      <a:pPr algn="ctr">
                        <a:lnSpc>
                          <a:spcPts val="2800"/>
                        </a:lnSpc>
                      </a:pPr>
                      <a:r>
                        <a:rPr lang="en-US" sz="2000">
                          <a:solidFill>
                            <a:srgbClr val="FFFFFF"/>
                          </a:solidFill>
                          <a:latin typeface="Fira Sans Medium"/>
                        </a:rPr>
                        <a:t>  </a:t>
                      </a:r>
                    </a:p>
                  </a:txBody>
                  <a:tcPr marL="142875" marR="142875" marT="142875" marB="1428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1451035">
                <a:tc>
                  <a:txBody>
                    <a:bodyPr/>
                    <a:lstStyle/>
                    <a:p>
                      <a:pPr algn="ctr">
                        <a:lnSpc>
                          <a:spcPts val="2800"/>
                        </a:lnSpc>
                        <a:defRPr/>
                      </a:pPr>
                      <a:endParaRPr lang="en-US" sz="1100"/>
                    </a:p>
                    <a:p>
                      <a:pPr algn="ctr">
                        <a:lnSpc>
                          <a:spcPts val="2800"/>
                        </a:lnSpc>
                      </a:pPr>
                      <a:r>
                        <a:rPr lang="en-US" sz="2000">
                          <a:solidFill>
                            <a:srgbClr val="FFFFFF"/>
                          </a:solidFill>
                          <a:latin typeface="Fira Sans Medium"/>
                        </a:rPr>
                        <a:t>  Швидкість </a:t>
                      </a:r>
                    </a:p>
                    <a:p>
                      <a:pPr algn="ctr">
                        <a:lnSpc>
                          <a:spcPts val="2800"/>
                        </a:lnSpc>
                      </a:pPr>
                      <a:r>
                        <a:rPr lang="en-US" sz="2000">
                          <a:solidFill>
                            <a:srgbClr val="FFFFFF"/>
                          </a:solidFill>
                          <a:latin typeface="Fira Sans Medium"/>
                        </a:rPr>
                        <a:t>  </a:t>
                      </a:r>
                    </a:p>
                  </a:txBody>
                  <a:tcPr marL="142875" marR="142875" marT="142875" marB="1428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2800"/>
                        </a:lnSpc>
                        <a:defRPr/>
                      </a:pPr>
                      <a:endParaRPr lang="en-US" sz="1100"/>
                    </a:p>
                    <a:p>
                      <a:pPr algn="ctr">
                        <a:lnSpc>
                          <a:spcPts val="2800"/>
                        </a:lnSpc>
                      </a:pPr>
                      <a:r>
                        <a:rPr lang="en-US" sz="2000">
                          <a:solidFill>
                            <a:srgbClr val="FFFFFF"/>
                          </a:solidFill>
                          <a:latin typeface="Fira Sans Medium"/>
                        </a:rPr>
                        <a:t>  є швидшим та оперативнішим </a:t>
                      </a:r>
                    </a:p>
                    <a:p>
                      <a:pPr algn="ctr">
                        <a:lnSpc>
                          <a:spcPts val="2800"/>
                        </a:lnSpc>
                      </a:pPr>
                      <a:r>
                        <a:rPr lang="en-US" sz="2000">
                          <a:solidFill>
                            <a:srgbClr val="FFFFFF"/>
                          </a:solidFill>
                          <a:latin typeface="Fira Sans Medium"/>
                        </a:rPr>
                        <a:t>  </a:t>
                      </a:r>
                    </a:p>
                  </a:txBody>
                  <a:tcPr marL="142875" marR="142875" marT="142875" marB="1428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2800"/>
                        </a:lnSpc>
                        <a:defRPr/>
                      </a:pPr>
                      <a:endParaRPr lang="en-US" sz="1100"/>
                    </a:p>
                    <a:p>
                      <a:pPr algn="ctr">
                        <a:lnSpc>
                          <a:spcPts val="2800"/>
                        </a:lnSpc>
                      </a:pPr>
                      <a:r>
                        <a:rPr lang="en-US" sz="2000">
                          <a:solidFill>
                            <a:srgbClr val="FFFFFF"/>
                          </a:solidFill>
                          <a:latin typeface="Fira Sans Medium"/>
                        </a:rPr>
                        <a:t>  досить багато часу займає проведення  </a:t>
                      </a:r>
                    </a:p>
                    <a:p>
                      <a:pPr algn="ctr">
                        <a:lnSpc>
                          <a:spcPts val="2800"/>
                        </a:lnSpc>
                      </a:pPr>
                      <a:r>
                        <a:rPr lang="en-US" sz="2000">
                          <a:solidFill>
                            <a:srgbClr val="FFFFFF"/>
                          </a:solidFill>
                          <a:latin typeface="Fira Sans Medium"/>
                        </a:rPr>
                        <a:t>  </a:t>
                      </a:r>
                    </a:p>
                  </a:txBody>
                  <a:tcPr marL="142875" marR="142875" marT="142875" marB="1428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1804248">
                <a:tc>
                  <a:txBody>
                    <a:bodyPr/>
                    <a:lstStyle/>
                    <a:p>
                      <a:pPr algn="ctr">
                        <a:lnSpc>
                          <a:spcPts val="2800"/>
                        </a:lnSpc>
                        <a:defRPr/>
                      </a:pPr>
                      <a:endParaRPr lang="en-US" sz="1100"/>
                    </a:p>
                    <a:p>
                      <a:pPr algn="ctr">
                        <a:lnSpc>
                          <a:spcPts val="2800"/>
                        </a:lnSpc>
                      </a:pPr>
                      <a:r>
                        <a:rPr lang="en-US" sz="2000">
                          <a:solidFill>
                            <a:srgbClr val="FFFFFF"/>
                          </a:solidFill>
                          <a:latin typeface="Fira Sans Medium"/>
                        </a:rPr>
                        <a:t>  Ймовірність погодження </a:t>
                      </a:r>
                    </a:p>
                    <a:p>
                      <a:pPr algn="ctr">
                        <a:lnSpc>
                          <a:spcPts val="2800"/>
                        </a:lnSpc>
                      </a:pPr>
                      <a:r>
                        <a:rPr lang="en-US" sz="2000">
                          <a:solidFill>
                            <a:srgbClr val="FFFFFF"/>
                          </a:solidFill>
                          <a:latin typeface="Fira Sans Medium"/>
                        </a:rPr>
                        <a:t>  </a:t>
                      </a:r>
                    </a:p>
                  </a:txBody>
                  <a:tcPr marL="142875" marR="142875" marT="142875" marB="1428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2800"/>
                        </a:lnSpc>
                        <a:defRPr/>
                      </a:pPr>
                      <a:endParaRPr lang="en-US" sz="1100"/>
                    </a:p>
                    <a:p>
                      <a:pPr algn="ctr">
                        <a:lnSpc>
                          <a:spcPts val="2800"/>
                        </a:lnSpc>
                      </a:pPr>
                      <a:r>
                        <a:rPr lang="en-US" sz="2000">
                          <a:solidFill>
                            <a:srgbClr val="FFFFFF"/>
                          </a:solidFill>
                          <a:latin typeface="Fira Sans Medium"/>
                        </a:rPr>
                        <a:t>  ймовірність погодження даної пропозиції більша</a:t>
                      </a:r>
                    </a:p>
                    <a:p>
                      <a:pPr algn="ctr">
                        <a:lnSpc>
                          <a:spcPts val="2800"/>
                        </a:lnSpc>
                      </a:pPr>
                      <a:r>
                        <a:rPr lang="en-US" sz="2000">
                          <a:solidFill>
                            <a:srgbClr val="FFFFFF"/>
                          </a:solidFill>
                          <a:latin typeface="Fira Sans Medium"/>
                        </a:rPr>
                        <a:t>  </a:t>
                      </a:r>
                    </a:p>
                  </a:txBody>
                  <a:tcPr marL="142875" marR="142875" marT="142875" marB="1428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2800"/>
                        </a:lnSpc>
                        <a:defRPr/>
                      </a:pPr>
                      <a:endParaRPr lang="en-US" sz="1100"/>
                    </a:p>
                    <a:p>
                      <a:pPr algn="ctr">
                        <a:lnSpc>
                          <a:spcPts val="2800"/>
                        </a:lnSpc>
                      </a:pPr>
                      <a:r>
                        <a:rPr lang="en-US" sz="2000">
                          <a:solidFill>
                            <a:srgbClr val="FFFFFF"/>
                          </a:solidFill>
                          <a:latin typeface="Fira Sans Medium"/>
                        </a:rPr>
                        <a:t>  все ж таки, це суха онлайн петиція, до якої владі зазвичай байдуже</a:t>
                      </a:r>
                    </a:p>
                    <a:p>
                      <a:pPr algn="ctr">
                        <a:lnSpc>
                          <a:spcPts val="2800"/>
                        </a:lnSpc>
                      </a:pPr>
                      <a:r>
                        <a:rPr lang="en-US" sz="2000">
                          <a:solidFill>
                            <a:srgbClr val="FFFFFF"/>
                          </a:solidFill>
                          <a:latin typeface="Fira Sans Medium"/>
                        </a:rPr>
                        <a:t>  </a:t>
                      </a:r>
                    </a:p>
                  </a:txBody>
                  <a:tcPr marL="142875" marR="142875" marT="142875" marB="1428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1804248">
                <a:tc>
                  <a:txBody>
                    <a:bodyPr/>
                    <a:lstStyle/>
                    <a:p>
                      <a:pPr algn="ctr">
                        <a:lnSpc>
                          <a:spcPts val="2800"/>
                        </a:lnSpc>
                        <a:defRPr/>
                      </a:pPr>
                      <a:endParaRPr lang="en-US" sz="1100"/>
                    </a:p>
                    <a:p>
                      <a:pPr algn="ctr">
                        <a:lnSpc>
                          <a:spcPts val="2800"/>
                        </a:lnSpc>
                      </a:pPr>
                      <a:r>
                        <a:rPr lang="en-US" sz="2000">
                          <a:solidFill>
                            <a:srgbClr val="FFFFFF"/>
                          </a:solidFill>
                          <a:latin typeface="Fira Sans Medium"/>
                        </a:rPr>
                        <a:t>  За кількістю охоплення ОТГ</a:t>
                      </a:r>
                    </a:p>
                    <a:p>
                      <a:pPr algn="ctr">
                        <a:lnSpc>
                          <a:spcPts val="2800"/>
                        </a:lnSpc>
                      </a:pPr>
                      <a:r>
                        <a:rPr lang="en-US" sz="2000">
                          <a:solidFill>
                            <a:srgbClr val="FFFFFF"/>
                          </a:solidFill>
                          <a:latin typeface="Fira Sans Medium"/>
                        </a:rPr>
                        <a:t>  </a:t>
                      </a:r>
                    </a:p>
                  </a:txBody>
                  <a:tcPr marL="142875" marR="142875" marT="142875" marB="1428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2800"/>
                        </a:lnSpc>
                        <a:defRPr/>
                      </a:pPr>
                      <a:endParaRPr lang="en-US" sz="1100"/>
                    </a:p>
                    <a:p>
                      <a:pPr algn="ctr">
                        <a:lnSpc>
                          <a:spcPts val="2800"/>
                        </a:lnSpc>
                      </a:pPr>
                      <a:r>
                        <a:rPr lang="en-US" sz="2000">
                          <a:solidFill>
                            <a:srgbClr val="FFFFFF"/>
                          </a:solidFill>
                          <a:latin typeface="Fira Sans Medium"/>
                        </a:rPr>
                        <a:t>  стосується лише окремої ОТГ</a:t>
                      </a:r>
                    </a:p>
                    <a:p>
                      <a:pPr algn="ctr">
                        <a:lnSpc>
                          <a:spcPts val="2800"/>
                        </a:lnSpc>
                      </a:pPr>
                      <a:r>
                        <a:rPr lang="en-US" sz="2000">
                          <a:solidFill>
                            <a:srgbClr val="FFFFFF"/>
                          </a:solidFill>
                          <a:latin typeface="Fira Sans Medium"/>
                        </a:rPr>
                        <a:t>  </a:t>
                      </a:r>
                    </a:p>
                  </a:txBody>
                  <a:tcPr marL="142875" marR="142875" marT="142875" marB="1428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a:lnSpc>
                          <a:spcPts val="2800"/>
                        </a:lnSpc>
                        <a:defRPr/>
                      </a:pPr>
                      <a:endParaRPr lang="en-US" sz="1100"/>
                    </a:p>
                    <a:p>
                      <a:pPr algn="ctr">
                        <a:lnSpc>
                          <a:spcPts val="2800"/>
                        </a:lnSpc>
                      </a:pPr>
                      <a:r>
                        <a:rPr lang="en-US" sz="2000">
                          <a:solidFill>
                            <a:srgbClr val="FFFFFF"/>
                          </a:solidFill>
                          <a:latin typeface="Fira Sans Medium"/>
                        </a:rPr>
                        <a:t>  пропозиції можуть бути застосовані і до декількох громад</a:t>
                      </a:r>
                    </a:p>
                    <a:p>
                      <a:pPr algn="ctr">
                        <a:lnSpc>
                          <a:spcPts val="2800"/>
                        </a:lnSpc>
                      </a:pPr>
                      <a:r>
                        <a:rPr lang="en-US" sz="2000">
                          <a:solidFill>
                            <a:srgbClr val="FFFFFF"/>
                          </a:solidFill>
                          <a:latin typeface="Fira Sans Medium"/>
                        </a:rPr>
                        <a:t>  </a:t>
                      </a:r>
                    </a:p>
                  </a:txBody>
                  <a:tcPr marL="142875" marR="142875" marT="142875" marB="14287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extBox 3"/>
          <p:cNvSpPr txBox="1"/>
          <p:nvPr/>
        </p:nvSpPr>
        <p:spPr>
          <a:xfrm>
            <a:off x="211171" y="345061"/>
            <a:ext cx="10245695" cy="1357752"/>
          </a:xfrm>
          <a:prstGeom prst="rect">
            <a:avLst/>
          </a:prstGeom>
        </p:spPr>
        <p:txBody>
          <a:bodyPr lIns="0" tIns="0" rIns="0" bIns="0" rtlCol="0" anchor="t">
            <a:spAutoFit/>
          </a:bodyPr>
          <a:lstStyle/>
          <a:p>
            <a:pPr>
              <a:lnSpc>
                <a:spcPts val="5328"/>
              </a:lnSpc>
            </a:pPr>
            <a:r>
              <a:rPr lang="en-US" sz="4440">
                <a:solidFill>
                  <a:srgbClr val="A4E473"/>
                </a:solidFill>
                <a:latin typeface="Fira Sans Medium Bold"/>
              </a:rPr>
              <a:t>Порівняльна характеристика:</a:t>
            </a:r>
          </a:p>
          <a:p>
            <a:pPr>
              <a:lnSpc>
                <a:spcPts val="5328"/>
              </a:lnSpc>
            </a:pPr>
            <a:endParaRPr lang="en-US" sz="4440">
              <a:solidFill>
                <a:srgbClr val="A4E473"/>
              </a:solidFill>
              <a:latin typeface="Fira Sans Medium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4651"/>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274517" y="244349"/>
          <a:ext cx="17776198" cy="10827016"/>
        </p:xfrm>
        <a:graphic>
          <a:graphicData uri="http://schemas.openxmlformats.org/drawingml/2006/table">
            <a:tbl>
              <a:tblPr/>
              <a:tblGrid>
                <a:gridCol w="3785425">
                  <a:extLst>
                    <a:ext uri="{9D8B030D-6E8A-4147-A177-3AD203B41FA5}">
                      <a16:colId xmlns:a16="http://schemas.microsoft.com/office/drawing/2014/main" val="20000"/>
                    </a:ext>
                  </a:extLst>
                </a:gridCol>
                <a:gridCol w="8415534">
                  <a:extLst>
                    <a:ext uri="{9D8B030D-6E8A-4147-A177-3AD203B41FA5}">
                      <a16:colId xmlns:a16="http://schemas.microsoft.com/office/drawing/2014/main" val="20001"/>
                    </a:ext>
                  </a:extLst>
                </a:gridCol>
                <a:gridCol w="5575239">
                  <a:extLst>
                    <a:ext uri="{9D8B030D-6E8A-4147-A177-3AD203B41FA5}">
                      <a16:colId xmlns:a16="http://schemas.microsoft.com/office/drawing/2014/main" val="20002"/>
                    </a:ext>
                  </a:extLst>
                </a:gridCol>
              </a:tblGrid>
              <a:tr h="1174741">
                <a:tc>
                  <a:txBody>
                    <a:bodyPr/>
                    <a:lstStyle/>
                    <a:p>
                      <a:pPr algn="ctr">
                        <a:lnSpc>
                          <a:spcPts val="5040"/>
                        </a:lnSpc>
                        <a:defRPr/>
                      </a:pPr>
                      <a:r>
                        <a:rPr lang="en-US" sz="3600">
                          <a:solidFill>
                            <a:srgbClr val="FFFFFF"/>
                          </a:solidFill>
                          <a:latin typeface="Fira Sans Light"/>
                        </a:rPr>
                        <a:t>Критерії</a:t>
                      </a:r>
                      <a:endParaRPr lang="en-US" sz="1100"/>
                    </a:p>
                  </a:txBody>
                  <a:tcPr marL="190500" marR="190500" marT="190500" marB="19050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algn="ctr">
                        <a:lnSpc>
                          <a:spcPts val="5040"/>
                        </a:lnSpc>
                        <a:defRPr/>
                      </a:pPr>
                      <a:r>
                        <a:rPr lang="en-US" sz="3600">
                          <a:solidFill>
                            <a:srgbClr val="FFFFFF"/>
                          </a:solidFill>
                          <a:latin typeface="Fira Sans Light"/>
                        </a:rPr>
                        <a:t>Місцеві референдуми</a:t>
                      </a:r>
                      <a:endParaRPr lang="en-US" sz="1100"/>
                    </a:p>
                  </a:txBody>
                  <a:tcPr marL="190500" marR="190500" marT="190500" marB="19050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algn="ctr">
                        <a:lnSpc>
                          <a:spcPts val="5040"/>
                        </a:lnSpc>
                        <a:defRPr/>
                      </a:pPr>
                      <a:r>
                        <a:rPr lang="en-US" sz="3600">
                          <a:solidFill>
                            <a:srgbClr val="FFFFFF"/>
                          </a:solidFill>
                          <a:latin typeface="Fira Sans Light"/>
                        </a:rPr>
                        <a:t>Електронні петиції</a:t>
                      </a:r>
                      <a:endParaRPr lang="en-US" sz="1100"/>
                    </a:p>
                  </a:txBody>
                  <a:tcPr marL="190500" marR="190500" marT="190500" marB="19050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1977003">
                <a:tc>
                  <a:txBody>
                    <a:bodyPr/>
                    <a:lstStyle/>
                    <a:p>
                      <a:pPr algn="ctr">
                        <a:lnSpc>
                          <a:spcPts val="2940"/>
                        </a:lnSpc>
                        <a:defRPr/>
                      </a:pPr>
                      <a:endParaRPr lang="en-US" sz="1100"/>
                    </a:p>
                    <a:p>
                      <a:pPr algn="ctr">
                        <a:lnSpc>
                          <a:spcPts val="2940"/>
                        </a:lnSpc>
                      </a:pPr>
                      <a:r>
                        <a:rPr lang="en-US" sz="2100">
                          <a:solidFill>
                            <a:srgbClr val="FFFFFF"/>
                          </a:solidFill>
                          <a:latin typeface="Fira Sans Light"/>
                        </a:rPr>
                        <a:t>  Персоніфікація/ідентифікація </a:t>
                      </a:r>
                    </a:p>
                    <a:p>
                      <a:pPr algn="ctr">
                        <a:lnSpc>
                          <a:spcPts val="2940"/>
                        </a:lnSpc>
                      </a:pPr>
                      <a:r>
                        <a:rPr lang="en-US" sz="2100">
                          <a:solidFill>
                            <a:srgbClr val="FFFFFF"/>
                          </a:solidFill>
                          <a:latin typeface="Fira Sans Light"/>
                        </a:rPr>
                        <a:t>  </a:t>
                      </a:r>
                    </a:p>
                  </a:txBody>
                  <a:tcPr marL="190500" marR="190500" marT="190500" marB="19050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algn="ctr">
                        <a:lnSpc>
                          <a:spcPts val="2940"/>
                        </a:lnSpc>
                        <a:defRPr/>
                      </a:pPr>
                      <a:endParaRPr lang="en-US" sz="1100"/>
                    </a:p>
                    <a:p>
                      <a:pPr algn="ctr">
                        <a:lnSpc>
                          <a:spcPts val="2940"/>
                        </a:lnSpc>
                      </a:pPr>
                      <a:r>
                        <a:rPr lang="en-US" sz="2100">
                          <a:solidFill>
                            <a:srgbClr val="FFFFFF"/>
                          </a:solidFill>
                          <a:latin typeface="Fira Sans Light"/>
                        </a:rPr>
                        <a:t>  зареєструватись на референдум простіше</a:t>
                      </a:r>
                    </a:p>
                    <a:p>
                      <a:pPr algn="ctr">
                        <a:lnSpc>
                          <a:spcPts val="2940"/>
                        </a:lnSpc>
                      </a:pPr>
                      <a:r>
                        <a:rPr lang="en-US" sz="2100">
                          <a:solidFill>
                            <a:srgbClr val="FFFFFF"/>
                          </a:solidFill>
                          <a:latin typeface="Fira Sans Light"/>
                        </a:rPr>
                        <a:t>  </a:t>
                      </a:r>
                    </a:p>
                  </a:txBody>
                  <a:tcPr marL="190500" marR="190500" marT="190500" marB="19050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algn="ctr">
                        <a:lnSpc>
                          <a:spcPts val="2940"/>
                        </a:lnSpc>
                        <a:defRPr/>
                      </a:pPr>
                      <a:endParaRPr lang="en-US" sz="1100"/>
                    </a:p>
                    <a:p>
                      <a:pPr algn="ctr">
                        <a:lnSpc>
                          <a:spcPts val="2940"/>
                        </a:lnSpc>
                      </a:pPr>
                      <a:r>
                        <a:rPr lang="en-US" sz="2100">
                          <a:solidFill>
                            <a:srgbClr val="FFFFFF"/>
                          </a:solidFill>
                          <a:latin typeface="Fira Sans Light"/>
                        </a:rPr>
                        <a:t>   реєстрація для підтримання петиції може бути складною</a:t>
                      </a:r>
                    </a:p>
                    <a:p>
                      <a:pPr algn="ctr">
                        <a:lnSpc>
                          <a:spcPts val="2940"/>
                        </a:lnSpc>
                      </a:pPr>
                      <a:r>
                        <a:rPr lang="en-US" sz="2100">
                          <a:solidFill>
                            <a:srgbClr val="FFFFFF"/>
                          </a:solidFill>
                          <a:latin typeface="Fira Sans Light"/>
                        </a:rPr>
                        <a:t>  </a:t>
                      </a:r>
                    </a:p>
                  </a:txBody>
                  <a:tcPr marL="190500" marR="190500" marT="190500" marB="19050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2714282">
                <a:tc>
                  <a:txBody>
                    <a:bodyPr/>
                    <a:lstStyle/>
                    <a:p>
                      <a:pPr algn="ctr">
                        <a:lnSpc>
                          <a:spcPts val="2940"/>
                        </a:lnSpc>
                        <a:defRPr/>
                      </a:pPr>
                      <a:endParaRPr lang="en-US" sz="1100"/>
                    </a:p>
                    <a:p>
                      <a:pPr algn="ctr">
                        <a:lnSpc>
                          <a:spcPts val="2940"/>
                        </a:lnSpc>
                      </a:pPr>
                      <a:r>
                        <a:rPr lang="en-US" sz="2100">
                          <a:solidFill>
                            <a:srgbClr val="FFFFFF"/>
                          </a:solidFill>
                          <a:latin typeface="Fira Sans Light"/>
                        </a:rPr>
                        <a:t>  Вартість </a:t>
                      </a:r>
                    </a:p>
                    <a:p>
                      <a:pPr algn="ctr">
                        <a:lnSpc>
                          <a:spcPts val="2940"/>
                        </a:lnSpc>
                      </a:pPr>
                      <a:r>
                        <a:rPr lang="en-US" sz="2100">
                          <a:solidFill>
                            <a:srgbClr val="FFFFFF"/>
                          </a:solidFill>
                          <a:latin typeface="Fira Sans Light"/>
                        </a:rPr>
                        <a:t>  </a:t>
                      </a:r>
                    </a:p>
                  </a:txBody>
                  <a:tcPr marL="190500" marR="190500" marT="190500" marB="19050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algn="ctr">
                        <a:lnSpc>
                          <a:spcPts val="2940"/>
                        </a:lnSpc>
                        <a:defRPr/>
                      </a:pPr>
                      <a:endParaRPr lang="en-US" sz="1100"/>
                    </a:p>
                    <a:p>
                      <a:pPr algn="ctr">
                        <a:lnSpc>
                          <a:spcPts val="2940"/>
                        </a:lnSpc>
                      </a:pPr>
                      <a:r>
                        <a:rPr lang="en-US" sz="2100">
                          <a:solidFill>
                            <a:srgbClr val="FFFFFF"/>
                          </a:solidFill>
                          <a:latin typeface="Fira Sans Light"/>
                        </a:rPr>
                        <a:t>  виборчі комісії вартують більше (наприклад організувати приїзд до когось, хто не здатний відвідати</a:t>
                      </a:r>
                    </a:p>
                    <a:p>
                      <a:pPr algn="ctr">
                        <a:lnSpc>
                          <a:spcPts val="2940"/>
                        </a:lnSpc>
                      </a:pPr>
                      <a:r>
                        <a:rPr lang="en-US" sz="2100">
                          <a:solidFill>
                            <a:srgbClr val="FFFFFF"/>
                          </a:solidFill>
                          <a:latin typeface="Fira Sans Light"/>
                        </a:rPr>
                        <a:t>  сам референдум точно понесе витрати)</a:t>
                      </a:r>
                    </a:p>
                    <a:p>
                      <a:pPr algn="ctr">
                        <a:lnSpc>
                          <a:spcPts val="2940"/>
                        </a:lnSpc>
                      </a:pPr>
                      <a:r>
                        <a:rPr lang="en-US" sz="2100">
                          <a:solidFill>
                            <a:srgbClr val="FFFFFF"/>
                          </a:solidFill>
                          <a:latin typeface="Fira Sans Light"/>
                        </a:rPr>
                        <a:t>  </a:t>
                      </a:r>
                    </a:p>
                  </a:txBody>
                  <a:tcPr marL="190500" marR="190500" marT="190500" marB="19050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algn="ctr">
                        <a:lnSpc>
                          <a:spcPts val="2940"/>
                        </a:lnSpc>
                        <a:defRPr/>
                      </a:pPr>
                      <a:endParaRPr lang="en-US" sz="1100"/>
                    </a:p>
                    <a:p>
                      <a:pPr algn="ctr">
                        <a:lnSpc>
                          <a:spcPts val="2940"/>
                        </a:lnSpc>
                      </a:pPr>
                      <a:r>
                        <a:rPr lang="en-US" sz="2100">
                          <a:solidFill>
                            <a:srgbClr val="FFFFFF"/>
                          </a:solidFill>
                          <a:latin typeface="Fira Sans Light"/>
                        </a:rPr>
                        <a:t>  електронний голос нічого не вартує</a:t>
                      </a:r>
                    </a:p>
                    <a:p>
                      <a:pPr algn="ctr">
                        <a:lnSpc>
                          <a:spcPts val="2940"/>
                        </a:lnSpc>
                      </a:pPr>
                      <a:r>
                        <a:rPr lang="en-US" sz="2100">
                          <a:solidFill>
                            <a:srgbClr val="FFFFFF"/>
                          </a:solidFill>
                          <a:latin typeface="Fira Sans Light"/>
                        </a:rPr>
                        <a:t>  </a:t>
                      </a:r>
                    </a:p>
                  </a:txBody>
                  <a:tcPr marL="190500" marR="190500" marT="190500" marB="19050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2014931">
                <a:tc>
                  <a:txBody>
                    <a:bodyPr/>
                    <a:lstStyle/>
                    <a:p>
                      <a:pPr algn="ctr">
                        <a:lnSpc>
                          <a:spcPts val="2940"/>
                        </a:lnSpc>
                        <a:defRPr/>
                      </a:pPr>
                      <a:endParaRPr lang="en-US" sz="1100"/>
                    </a:p>
                    <a:p>
                      <a:pPr algn="ctr">
                        <a:lnSpc>
                          <a:spcPts val="2940"/>
                        </a:lnSpc>
                      </a:pPr>
                      <a:r>
                        <a:rPr lang="en-US" sz="2100">
                          <a:solidFill>
                            <a:srgbClr val="FFFFFF"/>
                          </a:solidFill>
                          <a:latin typeface="Fira Sans Light"/>
                        </a:rPr>
                        <a:t>  Достовірність </a:t>
                      </a:r>
                    </a:p>
                    <a:p>
                      <a:pPr algn="ctr">
                        <a:lnSpc>
                          <a:spcPts val="2940"/>
                        </a:lnSpc>
                      </a:pPr>
                      <a:r>
                        <a:rPr lang="en-US" sz="2100">
                          <a:solidFill>
                            <a:srgbClr val="FFFFFF"/>
                          </a:solidFill>
                          <a:latin typeface="Fira Sans Light"/>
                        </a:rPr>
                        <a:t>  </a:t>
                      </a:r>
                    </a:p>
                  </a:txBody>
                  <a:tcPr marL="190500" marR="190500" marT="190500" marB="19050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algn="ctr">
                        <a:lnSpc>
                          <a:spcPts val="2940"/>
                        </a:lnSpc>
                        <a:defRPr/>
                      </a:pPr>
                      <a:endParaRPr lang="en-US" sz="1100"/>
                    </a:p>
                    <a:p>
                      <a:pPr algn="ctr">
                        <a:lnSpc>
                          <a:spcPts val="2940"/>
                        </a:lnSpc>
                      </a:pPr>
                      <a:r>
                        <a:rPr lang="en-US" sz="2100">
                          <a:solidFill>
                            <a:srgbClr val="FFFFFF"/>
                          </a:solidFill>
                          <a:latin typeface="Fira Sans Light"/>
                        </a:rPr>
                        <a:t>  легко підробити результати референдуму</a:t>
                      </a:r>
                    </a:p>
                    <a:p>
                      <a:pPr algn="ctr">
                        <a:lnSpc>
                          <a:spcPts val="2940"/>
                        </a:lnSpc>
                      </a:pPr>
                      <a:r>
                        <a:rPr lang="en-US" sz="2100">
                          <a:solidFill>
                            <a:srgbClr val="FFFFFF"/>
                          </a:solidFill>
                          <a:latin typeface="Fira Sans Light"/>
                        </a:rPr>
                        <a:t>  </a:t>
                      </a:r>
                    </a:p>
                  </a:txBody>
                  <a:tcPr marL="190500" marR="190500" marT="190500" marB="19050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algn="ctr">
                        <a:lnSpc>
                          <a:spcPts val="2940"/>
                        </a:lnSpc>
                        <a:defRPr/>
                      </a:pPr>
                      <a:endParaRPr lang="en-US" sz="1100"/>
                    </a:p>
                    <a:p>
                      <a:pPr algn="ctr">
                        <a:lnSpc>
                          <a:spcPts val="2940"/>
                        </a:lnSpc>
                      </a:pPr>
                      <a:r>
                        <a:rPr lang="en-US" sz="2100">
                          <a:solidFill>
                            <a:srgbClr val="FFFFFF"/>
                          </a:solidFill>
                          <a:latin typeface="Fira Sans Light"/>
                        </a:rPr>
                        <a:t>  якщо захист сайту надійний, то проблем з підписанням петиції не буде</a:t>
                      </a:r>
                    </a:p>
                    <a:p>
                      <a:pPr algn="ctr">
                        <a:lnSpc>
                          <a:spcPts val="2940"/>
                        </a:lnSpc>
                      </a:pPr>
                      <a:r>
                        <a:rPr lang="en-US" sz="2100">
                          <a:solidFill>
                            <a:srgbClr val="FFFFFF"/>
                          </a:solidFill>
                          <a:latin typeface="Fira Sans Light"/>
                        </a:rPr>
                        <a:t>  </a:t>
                      </a:r>
                    </a:p>
                  </a:txBody>
                  <a:tcPr marL="190500" marR="190500" marT="190500" marB="19050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2721961">
                <a:tc>
                  <a:txBody>
                    <a:bodyPr/>
                    <a:lstStyle/>
                    <a:p>
                      <a:pPr algn="ctr">
                        <a:lnSpc>
                          <a:spcPts val="2940"/>
                        </a:lnSpc>
                        <a:defRPr/>
                      </a:pPr>
                      <a:endParaRPr lang="en-US" sz="1100"/>
                    </a:p>
                    <a:p>
                      <a:pPr algn="ctr">
                        <a:lnSpc>
                          <a:spcPts val="2940"/>
                        </a:lnSpc>
                      </a:pPr>
                      <a:r>
                        <a:rPr lang="en-US" sz="2100">
                          <a:solidFill>
                            <a:srgbClr val="FFFFFF"/>
                          </a:solidFill>
                          <a:latin typeface="Fira Sans Light"/>
                        </a:rPr>
                        <a:t>  Чесність </a:t>
                      </a:r>
                    </a:p>
                    <a:p>
                      <a:pPr algn="ctr">
                        <a:lnSpc>
                          <a:spcPts val="2940"/>
                        </a:lnSpc>
                      </a:pPr>
                      <a:r>
                        <a:rPr lang="en-US" sz="2100">
                          <a:solidFill>
                            <a:srgbClr val="FFFFFF"/>
                          </a:solidFill>
                          <a:latin typeface="Fira Sans Light"/>
                        </a:rPr>
                        <a:t>  </a:t>
                      </a:r>
                    </a:p>
                  </a:txBody>
                  <a:tcPr marL="190500" marR="190500" marT="190500" marB="19050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algn="ctr">
                        <a:lnSpc>
                          <a:spcPts val="2940"/>
                        </a:lnSpc>
                        <a:defRPr/>
                      </a:pPr>
                      <a:endParaRPr lang="en-US" sz="1100"/>
                    </a:p>
                    <a:p>
                      <a:pPr algn="ctr">
                        <a:lnSpc>
                          <a:spcPts val="2940"/>
                        </a:lnSpc>
                      </a:pPr>
                      <a:r>
                        <a:rPr lang="en-US" sz="2100">
                          <a:solidFill>
                            <a:srgbClr val="FFFFFF"/>
                          </a:solidFill>
                          <a:latin typeface="Fira Sans Light"/>
                        </a:rPr>
                        <a:t>  на місцевих референдумах</a:t>
                      </a:r>
                    </a:p>
                    <a:p>
                      <a:pPr algn="ctr">
                        <a:lnSpc>
                          <a:spcPts val="2940"/>
                        </a:lnSpc>
                      </a:pPr>
                      <a:r>
                        <a:rPr lang="en-US" sz="2100">
                          <a:solidFill>
                            <a:srgbClr val="FFFFFF"/>
                          </a:solidFill>
                          <a:latin typeface="Fira Sans Light"/>
                        </a:rPr>
                        <a:t>  можливі хабарі та підкупи</a:t>
                      </a:r>
                    </a:p>
                    <a:p>
                      <a:pPr algn="ctr">
                        <a:lnSpc>
                          <a:spcPts val="2940"/>
                        </a:lnSpc>
                      </a:pPr>
                      <a:r>
                        <a:rPr lang="en-US" sz="2100">
                          <a:solidFill>
                            <a:srgbClr val="FFFFFF"/>
                          </a:solidFill>
                          <a:latin typeface="Fira Sans Light"/>
                        </a:rPr>
                        <a:t>  зацікавлених осіб</a:t>
                      </a:r>
                    </a:p>
                    <a:p>
                      <a:pPr algn="ctr">
                        <a:lnSpc>
                          <a:spcPts val="2940"/>
                        </a:lnSpc>
                      </a:pPr>
                      <a:r>
                        <a:rPr lang="en-US" sz="2100">
                          <a:solidFill>
                            <a:srgbClr val="FFFFFF"/>
                          </a:solidFill>
                          <a:latin typeface="Fira Sans Light"/>
                        </a:rPr>
                        <a:t>   </a:t>
                      </a:r>
                    </a:p>
                    <a:p>
                      <a:pPr algn="ctr">
                        <a:lnSpc>
                          <a:spcPts val="2940"/>
                        </a:lnSpc>
                      </a:pPr>
                      <a:r>
                        <a:rPr lang="en-US" sz="2100">
                          <a:solidFill>
                            <a:srgbClr val="FFFFFF"/>
                          </a:solidFill>
                          <a:latin typeface="Fira Sans Light"/>
                        </a:rPr>
                        <a:t>  </a:t>
                      </a:r>
                    </a:p>
                  </a:txBody>
                  <a:tcPr marL="190500" marR="190500" marT="190500" marB="19050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algn="ctr">
                        <a:lnSpc>
                          <a:spcPts val="2940"/>
                        </a:lnSpc>
                        <a:defRPr/>
                      </a:pPr>
                      <a:endParaRPr lang="en-US" sz="1100"/>
                    </a:p>
                    <a:p>
                      <a:pPr algn="ctr">
                        <a:lnSpc>
                          <a:spcPts val="2940"/>
                        </a:lnSpc>
                      </a:pPr>
                      <a:r>
                        <a:rPr lang="en-US" sz="2100">
                          <a:solidFill>
                            <a:srgbClr val="FFFFFF"/>
                          </a:solidFill>
                          <a:latin typeface="Fira Sans Light"/>
                        </a:rPr>
                        <a:t>   </a:t>
                      </a:r>
                    </a:p>
                    <a:p>
                      <a:pPr algn="ctr">
                        <a:lnSpc>
                          <a:spcPts val="2940"/>
                        </a:lnSpc>
                      </a:pPr>
                      <a:r>
                        <a:rPr lang="en-US" sz="2100">
                          <a:solidFill>
                            <a:srgbClr val="FFFFFF"/>
                          </a:solidFill>
                          <a:latin typeface="Fira Sans Light"/>
                        </a:rPr>
                        <a:t>  </a:t>
                      </a:r>
                    </a:p>
                  </a:txBody>
                  <a:tcPr marL="190500" marR="190500" marT="190500" marB="19050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4651"/>
        </a:solidFill>
        <a:effectLst/>
      </p:bgPr>
    </p:bg>
    <p:spTree>
      <p:nvGrpSpPr>
        <p:cNvPr id="1" name=""/>
        <p:cNvGrpSpPr/>
        <p:nvPr/>
      </p:nvGrpSpPr>
      <p:grpSpPr>
        <a:xfrm>
          <a:off x="0" y="0"/>
          <a:ext cx="0" cy="0"/>
          <a:chOff x="0" y="0"/>
          <a:chExt cx="0" cy="0"/>
        </a:xfrm>
      </p:grpSpPr>
      <p:grpSp>
        <p:nvGrpSpPr>
          <p:cNvPr id="2" name="Group 2"/>
          <p:cNvGrpSpPr/>
          <p:nvPr/>
        </p:nvGrpSpPr>
        <p:grpSpPr>
          <a:xfrm>
            <a:off x="-2233395" y="0"/>
            <a:ext cx="10138115" cy="8779655"/>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4" name="Group 4"/>
          <p:cNvGrpSpPr/>
          <p:nvPr/>
        </p:nvGrpSpPr>
        <p:grpSpPr>
          <a:xfrm>
            <a:off x="1921466" y="6105953"/>
            <a:ext cx="5966980" cy="5167433"/>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
        <p:nvSpPr>
          <p:cNvPr id="6" name="TextBox 6"/>
          <p:cNvSpPr txBox="1"/>
          <p:nvPr/>
        </p:nvSpPr>
        <p:spPr>
          <a:xfrm>
            <a:off x="290574" y="2261591"/>
            <a:ext cx="7597872" cy="3857625"/>
          </a:xfrm>
          <a:prstGeom prst="rect">
            <a:avLst/>
          </a:prstGeom>
        </p:spPr>
        <p:txBody>
          <a:bodyPr lIns="0" tIns="0" rIns="0" bIns="0" rtlCol="0" anchor="t">
            <a:spAutoFit/>
          </a:bodyPr>
          <a:lstStyle/>
          <a:p>
            <a:pPr marL="0" lvl="0" indent="0" algn="l">
              <a:lnSpc>
                <a:spcPts val="10199"/>
              </a:lnSpc>
              <a:spcBef>
                <a:spcPct val="0"/>
              </a:spcBef>
            </a:pPr>
            <a:r>
              <a:rPr lang="en-US" sz="8499" spc="-84" dirty="0" err="1">
                <a:solidFill>
                  <a:srgbClr val="F4F4F4"/>
                </a:solidFill>
                <a:latin typeface="Fira Sans Medium"/>
              </a:rPr>
              <a:t>Список</a:t>
            </a:r>
            <a:r>
              <a:rPr lang="en-US" sz="8499" spc="-84" dirty="0">
                <a:solidFill>
                  <a:srgbClr val="F4F4F4"/>
                </a:solidFill>
                <a:latin typeface="Fira Sans Medium"/>
              </a:rPr>
              <a:t> </a:t>
            </a:r>
            <a:r>
              <a:rPr lang="en-US" sz="8499" spc="-84" dirty="0" err="1">
                <a:solidFill>
                  <a:srgbClr val="F4F4F4"/>
                </a:solidFill>
                <a:latin typeface="Fira Sans Medium"/>
              </a:rPr>
              <a:t>використаних</a:t>
            </a:r>
            <a:r>
              <a:rPr lang="en-US" sz="8499" spc="-84" dirty="0">
                <a:solidFill>
                  <a:srgbClr val="F4F4F4"/>
                </a:solidFill>
                <a:latin typeface="Fira Sans Medium"/>
              </a:rPr>
              <a:t> </a:t>
            </a:r>
            <a:r>
              <a:rPr lang="en-US" sz="8499" spc="-84" dirty="0" err="1">
                <a:solidFill>
                  <a:srgbClr val="F4F4F4"/>
                </a:solidFill>
                <a:latin typeface="Fira Sans Medium"/>
              </a:rPr>
              <a:t>джерел</a:t>
            </a:r>
            <a:endParaRPr lang="en-US" sz="8499" spc="-84" dirty="0">
              <a:solidFill>
                <a:srgbClr val="F4F4F4"/>
              </a:solidFill>
              <a:latin typeface="Fira Sans Medium"/>
            </a:endParaRPr>
          </a:p>
        </p:txBody>
      </p:sp>
      <p:sp>
        <p:nvSpPr>
          <p:cNvPr id="7" name="TextBox 7"/>
          <p:cNvSpPr txBox="1"/>
          <p:nvPr/>
        </p:nvSpPr>
        <p:spPr>
          <a:xfrm>
            <a:off x="7888446" y="952500"/>
            <a:ext cx="10253607" cy="8861777"/>
          </a:xfrm>
          <a:prstGeom prst="rect">
            <a:avLst/>
          </a:prstGeom>
        </p:spPr>
        <p:txBody>
          <a:bodyPr lIns="0" tIns="0" rIns="0" bIns="0" rtlCol="0" anchor="t">
            <a:spAutoFit/>
          </a:bodyPr>
          <a:lstStyle/>
          <a:p>
            <a:pPr marL="773858" lvl="1" indent="-386929">
              <a:lnSpc>
                <a:spcPts val="5018"/>
              </a:lnSpc>
              <a:buFont typeface="Arial"/>
              <a:buChar char="•"/>
            </a:pPr>
            <a:r>
              <a:rPr lang="en-US" sz="3584" u="sng">
                <a:solidFill>
                  <a:srgbClr val="F4F4F4"/>
                </a:solidFill>
                <a:latin typeface="Fira Sans Light Bold"/>
                <a:hlinkClick r:id="rId2" tooltip="https://www.prostir.ua/?news=petytsiya-persha-shodynka-u-dialozi-z-miskoyu-vladoyu"/>
              </a:rPr>
              <a:t>https://www.prostir.ua/?news=petytsiya-persha-shodynka-u-dialozi-z-miskoyu-vladoyu</a:t>
            </a:r>
          </a:p>
          <a:p>
            <a:pPr marL="773858" lvl="1" indent="-386929">
              <a:lnSpc>
                <a:spcPts val="5018"/>
              </a:lnSpc>
              <a:buFont typeface="Arial"/>
              <a:buChar char="•"/>
            </a:pPr>
            <a:r>
              <a:rPr lang="en-US" sz="3584" u="sng">
                <a:solidFill>
                  <a:srgbClr val="F4F4F4"/>
                </a:solidFill>
                <a:latin typeface="Fira Sans Light Bold"/>
                <a:hlinkClick r:id="rId3" tooltip="https://pravo.org.ua/blogs/mistsevyj-referendum-narodovladdya-z-yakogo-varto-pochynaty/"/>
              </a:rPr>
              <a:t>https://pravo.org.ua/blogs/mistsevyj-referendum-narodovladdya-z-yakogo-varto-pochynaty/</a:t>
            </a:r>
          </a:p>
          <a:p>
            <a:pPr marL="773858" lvl="1" indent="-386929">
              <a:lnSpc>
                <a:spcPts val="5018"/>
              </a:lnSpc>
              <a:buFont typeface="Arial"/>
              <a:buChar char="•"/>
            </a:pPr>
            <a:r>
              <a:rPr lang="en-US" sz="3584" u="sng">
                <a:solidFill>
                  <a:srgbClr val="F4F4F4"/>
                </a:solidFill>
                <a:latin typeface="Fira Sans Light Bold"/>
                <a:hlinkClick r:id="rId4" tooltip="https://uk.wikipedia.org/wiki/%D0%9C%D1%96%D1%81%D1%86%D0%B5%D0%B2%D0%B8%D0%B9_%D1%80%D0%B5%D1%84%D0%B5%D1%80%D0%B5%D0%BD%D0%B4%D1%83%D0%BC"/>
              </a:rPr>
              <a:t>https://uk.wikipedia.org/wiki/%D0%9C%D1%96%D1%81%D1%86%D0%B5%D0%B2%D0%B8%D0%B9_%D1%80%D0%B5%D1%84%D0%B5%D1%80%D0%B5%D0%BD%D0%B4%D1%83%D0%BC</a:t>
            </a:r>
          </a:p>
          <a:p>
            <a:pPr marL="773858" lvl="1" indent="-386929">
              <a:lnSpc>
                <a:spcPts val="5018"/>
              </a:lnSpc>
              <a:buFont typeface="Arial"/>
              <a:buChar char="•"/>
            </a:pPr>
            <a:r>
              <a:rPr lang="en-US" sz="3584" u="sng">
                <a:solidFill>
                  <a:srgbClr val="F4F4F4"/>
                </a:solidFill>
                <a:latin typeface="Fira Sans Light Bold"/>
                <a:hlinkClick r:id="rId5" tooltip="https://arm.naiau.kiev.ua/books/konst_pu/rozdil/rozdil6.html"/>
              </a:rPr>
              <a:t>https://arm.naiau.kiev.ua/books/konst_pu/rozdil/rozdil6.html</a:t>
            </a:r>
          </a:p>
          <a:p>
            <a:pPr marL="773858" lvl="1" indent="-386929">
              <a:lnSpc>
                <a:spcPts val="5018"/>
              </a:lnSpc>
              <a:buFont typeface="Arial"/>
              <a:buChar char="•"/>
            </a:pPr>
            <a:endParaRPr lang="en-US" sz="3584" u="sng">
              <a:solidFill>
                <a:srgbClr val="F4F4F4"/>
              </a:solidFill>
              <a:latin typeface="Fira Sans Light Bold"/>
              <a:hlinkClick r:id="rId5" tooltip="https://arm.naiau.kiev.ua/books/konst_pu/rozdil/rozdil6.htm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4651"/>
        </a:solidFill>
        <a:effectLst/>
      </p:bgPr>
    </p:bg>
    <p:spTree>
      <p:nvGrpSpPr>
        <p:cNvPr id="1" name=""/>
        <p:cNvGrpSpPr/>
        <p:nvPr/>
      </p:nvGrpSpPr>
      <p:grpSpPr>
        <a:xfrm>
          <a:off x="0" y="0"/>
          <a:ext cx="0" cy="0"/>
          <a:chOff x="0" y="0"/>
          <a:chExt cx="0" cy="0"/>
        </a:xfrm>
      </p:grpSpPr>
      <p:grpSp>
        <p:nvGrpSpPr>
          <p:cNvPr id="2" name="Group 2"/>
          <p:cNvGrpSpPr/>
          <p:nvPr/>
        </p:nvGrpSpPr>
        <p:grpSpPr>
          <a:xfrm>
            <a:off x="-2527743" y="-89986"/>
            <a:ext cx="10138115" cy="8779655"/>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4" name="Group 4"/>
          <p:cNvGrpSpPr/>
          <p:nvPr/>
        </p:nvGrpSpPr>
        <p:grpSpPr>
          <a:xfrm>
            <a:off x="1983184" y="5505002"/>
            <a:ext cx="5627188" cy="4873171"/>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
        <p:nvSpPr>
          <p:cNvPr id="6" name="TextBox 6"/>
          <p:cNvSpPr txBox="1"/>
          <p:nvPr/>
        </p:nvSpPr>
        <p:spPr>
          <a:xfrm>
            <a:off x="-362008" y="3000375"/>
            <a:ext cx="7610372" cy="2143125"/>
          </a:xfrm>
          <a:prstGeom prst="rect">
            <a:avLst/>
          </a:prstGeom>
        </p:spPr>
        <p:txBody>
          <a:bodyPr lIns="0" tIns="0" rIns="0" bIns="0" rtlCol="0" anchor="t">
            <a:spAutoFit/>
          </a:bodyPr>
          <a:lstStyle/>
          <a:p>
            <a:pPr marL="1511335" lvl="1" indent="-755668" algn="l">
              <a:lnSpc>
                <a:spcPts val="8400"/>
              </a:lnSpc>
              <a:spcBef>
                <a:spcPct val="0"/>
              </a:spcBef>
              <a:buFont typeface="Arial"/>
              <a:buChar char="•"/>
            </a:pPr>
            <a:r>
              <a:rPr lang="en-US" sz="7000" spc="-70">
                <a:solidFill>
                  <a:srgbClr val="F4F4F4"/>
                </a:solidFill>
                <a:latin typeface="Fira Sans Medium"/>
              </a:rPr>
              <a:t>Місцеві референдуми</a:t>
            </a:r>
          </a:p>
        </p:txBody>
      </p:sp>
      <p:sp>
        <p:nvSpPr>
          <p:cNvPr id="7" name="TextBox 7"/>
          <p:cNvSpPr txBox="1"/>
          <p:nvPr/>
        </p:nvSpPr>
        <p:spPr>
          <a:xfrm>
            <a:off x="8510432" y="6493212"/>
            <a:ext cx="8230399" cy="3350276"/>
          </a:xfrm>
          <a:prstGeom prst="rect">
            <a:avLst/>
          </a:prstGeom>
        </p:spPr>
        <p:txBody>
          <a:bodyPr lIns="0" tIns="0" rIns="0" bIns="0" rtlCol="0" anchor="t">
            <a:spAutoFit/>
          </a:bodyPr>
          <a:lstStyle/>
          <a:p>
            <a:pPr algn="ctr">
              <a:lnSpc>
                <a:spcPts val="4360"/>
              </a:lnSpc>
            </a:pPr>
            <a:r>
              <a:rPr lang="en-US" sz="3114" dirty="0">
                <a:solidFill>
                  <a:srgbClr val="000000"/>
                </a:solidFill>
                <a:latin typeface="Fira Sans Light Bold"/>
              </a:rPr>
              <a:t>У </a:t>
            </a:r>
            <a:r>
              <a:rPr lang="en-US" sz="3114" dirty="0" err="1">
                <a:solidFill>
                  <a:srgbClr val="000000"/>
                </a:solidFill>
                <a:latin typeface="Fira Sans Light Bold"/>
              </a:rPr>
              <a:t>червні</a:t>
            </a:r>
            <a:r>
              <a:rPr lang="en-US" sz="3114" dirty="0">
                <a:solidFill>
                  <a:srgbClr val="000000"/>
                </a:solidFill>
                <a:latin typeface="Fira Sans Light Bold"/>
              </a:rPr>
              <a:t> 2020 </a:t>
            </a:r>
            <a:r>
              <a:rPr lang="en-US" sz="3114" dirty="0" err="1">
                <a:solidFill>
                  <a:srgbClr val="000000"/>
                </a:solidFill>
                <a:latin typeface="Fira Sans Light Bold"/>
              </a:rPr>
              <a:t>року</a:t>
            </a:r>
            <a:r>
              <a:rPr lang="en-US" sz="3114" dirty="0">
                <a:solidFill>
                  <a:srgbClr val="000000"/>
                </a:solidFill>
                <a:latin typeface="Fira Sans Light Bold"/>
              </a:rPr>
              <a:t> у </a:t>
            </a:r>
            <a:r>
              <a:rPr lang="en-US" sz="3114" dirty="0" err="1">
                <a:solidFill>
                  <a:srgbClr val="000000"/>
                </a:solidFill>
                <a:latin typeface="Fira Sans Light Bold"/>
              </a:rPr>
              <a:t>Верховній</a:t>
            </a:r>
            <a:r>
              <a:rPr lang="en-US" sz="3114" dirty="0">
                <a:solidFill>
                  <a:srgbClr val="000000"/>
                </a:solidFill>
                <a:latin typeface="Fira Sans Light Bold"/>
              </a:rPr>
              <a:t> </a:t>
            </a:r>
            <a:r>
              <a:rPr lang="en-US" sz="3114" dirty="0" err="1">
                <a:solidFill>
                  <a:srgbClr val="000000"/>
                </a:solidFill>
                <a:latin typeface="Fira Sans Light Bold"/>
              </a:rPr>
              <a:t>Раді</a:t>
            </a:r>
            <a:r>
              <a:rPr lang="en-US" sz="3114" dirty="0">
                <a:solidFill>
                  <a:srgbClr val="000000"/>
                </a:solidFill>
                <a:latin typeface="Fira Sans Light Bold"/>
              </a:rPr>
              <a:t> </a:t>
            </a:r>
            <a:r>
              <a:rPr lang="en-US" sz="3114" dirty="0" err="1">
                <a:solidFill>
                  <a:srgbClr val="000000"/>
                </a:solidFill>
                <a:latin typeface="Fira Sans Light Bold"/>
              </a:rPr>
              <a:t>України</a:t>
            </a:r>
            <a:r>
              <a:rPr lang="en-US" sz="3114" dirty="0">
                <a:solidFill>
                  <a:srgbClr val="000000"/>
                </a:solidFill>
                <a:latin typeface="Fira Sans Light Bold"/>
              </a:rPr>
              <a:t> </a:t>
            </a:r>
            <a:r>
              <a:rPr lang="en-US" sz="3114" dirty="0" err="1">
                <a:solidFill>
                  <a:srgbClr val="000000"/>
                </a:solidFill>
                <a:latin typeface="Fira Sans Light Bold"/>
              </a:rPr>
              <a:t>був</a:t>
            </a:r>
            <a:r>
              <a:rPr lang="en-US" sz="3114" dirty="0">
                <a:solidFill>
                  <a:srgbClr val="000000"/>
                </a:solidFill>
                <a:latin typeface="Fira Sans Light Bold"/>
              </a:rPr>
              <a:t> </a:t>
            </a:r>
            <a:r>
              <a:rPr lang="en-US" sz="3114" dirty="0" err="1">
                <a:solidFill>
                  <a:srgbClr val="000000"/>
                </a:solidFill>
                <a:latin typeface="Fira Sans Light Bold"/>
              </a:rPr>
              <a:t>зареєстрований</a:t>
            </a:r>
            <a:r>
              <a:rPr lang="en-US" sz="3114" dirty="0">
                <a:solidFill>
                  <a:srgbClr val="000000"/>
                </a:solidFill>
                <a:latin typeface="Fira Sans Light Bold"/>
              </a:rPr>
              <a:t> </a:t>
            </a:r>
            <a:r>
              <a:rPr lang="en-US" sz="3114" dirty="0" err="1">
                <a:latin typeface="Fira Sans Light Bold"/>
                <a:hlinkClick r:id="rId2" tooltip="https://rus.lb.ua/news/2020/06/18/460116_rada_podderzhala_zakonoproekt.html">
                  <a:extLst>
                    <a:ext uri="{A12FA001-AC4F-418D-AE19-62706E023703}">
                      <ahyp:hlinkClr xmlns:ahyp="http://schemas.microsoft.com/office/drawing/2018/hyperlinkcolor" val="tx"/>
                    </a:ext>
                  </a:extLst>
                </a:hlinkClick>
              </a:rPr>
              <a:t>законопроєкт</a:t>
            </a:r>
            <a:r>
              <a:rPr lang="en-US" sz="3114" dirty="0">
                <a:latin typeface="Fira Sans Light Bold"/>
                <a:hlinkClick r:id="rId2" tooltip="https://rus.lb.ua/news/2020/06/18/460116_rada_podderzhala_zakonoproekt.html">
                  <a:extLst>
                    <a:ext uri="{A12FA001-AC4F-418D-AE19-62706E023703}">
                      <ahyp:hlinkClr xmlns:ahyp="http://schemas.microsoft.com/office/drawing/2018/hyperlinkcolor" val="tx"/>
                    </a:ext>
                  </a:extLst>
                </a:hlinkClick>
              </a:rPr>
              <a:t> </a:t>
            </a:r>
            <a:r>
              <a:rPr lang="en-US" sz="3114" dirty="0" err="1">
                <a:latin typeface="Fira Sans Light Bold"/>
                <a:hlinkClick r:id="rId2" tooltip="https://rus.lb.ua/news/2020/06/18/460116_rada_podderzhala_zakonoproekt.html">
                  <a:extLst>
                    <a:ext uri="{A12FA001-AC4F-418D-AE19-62706E023703}">
                      <ahyp:hlinkClr xmlns:ahyp="http://schemas.microsoft.com/office/drawing/2018/hyperlinkcolor" val="tx"/>
                    </a:ext>
                  </a:extLst>
                </a:hlinkClick>
              </a:rPr>
              <a:t>про</a:t>
            </a:r>
            <a:r>
              <a:rPr lang="en-US" sz="3114" dirty="0">
                <a:latin typeface="Fira Sans Light Bold"/>
                <a:hlinkClick r:id="rId2" tooltip="https://rus.lb.ua/news/2020/06/18/460116_rada_podderzhala_zakonoproekt.html">
                  <a:extLst>
                    <a:ext uri="{A12FA001-AC4F-418D-AE19-62706E023703}">
                      <ahyp:hlinkClr xmlns:ahyp="http://schemas.microsoft.com/office/drawing/2018/hyperlinkcolor" val="tx"/>
                    </a:ext>
                  </a:extLst>
                </a:hlinkClick>
              </a:rPr>
              <a:t> </a:t>
            </a:r>
            <a:r>
              <a:rPr lang="en-US" sz="3114" dirty="0" err="1">
                <a:latin typeface="Fira Sans Light Bold"/>
                <a:hlinkClick r:id="rId2" tooltip="https://rus.lb.ua/news/2020/06/18/460116_rada_podderzhala_zakonoproekt.html">
                  <a:extLst>
                    <a:ext uri="{A12FA001-AC4F-418D-AE19-62706E023703}">
                      <ahyp:hlinkClr xmlns:ahyp="http://schemas.microsoft.com/office/drawing/2018/hyperlinkcolor" val="tx"/>
                    </a:ext>
                  </a:extLst>
                </a:hlinkClick>
              </a:rPr>
              <a:t>всеукраїнський</a:t>
            </a:r>
            <a:r>
              <a:rPr lang="en-US" sz="3114" dirty="0">
                <a:latin typeface="Fira Sans Light Bold"/>
                <a:hlinkClick r:id="rId2" tooltip="https://rus.lb.ua/news/2020/06/18/460116_rada_podderzhala_zakonoproekt.html">
                  <a:extLst>
                    <a:ext uri="{A12FA001-AC4F-418D-AE19-62706E023703}">
                      <ahyp:hlinkClr xmlns:ahyp="http://schemas.microsoft.com/office/drawing/2018/hyperlinkcolor" val="tx"/>
                    </a:ext>
                  </a:extLst>
                </a:hlinkClick>
              </a:rPr>
              <a:t> </a:t>
            </a:r>
            <a:r>
              <a:rPr lang="en-US" sz="3114" dirty="0" err="1">
                <a:latin typeface="Fira Sans Light Bold"/>
                <a:hlinkClick r:id="rId2" tooltip="https://rus.lb.ua/news/2020/06/18/460116_rada_podderzhala_zakonoproekt.html">
                  <a:extLst>
                    <a:ext uri="{A12FA001-AC4F-418D-AE19-62706E023703}">
                      <ahyp:hlinkClr xmlns:ahyp="http://schemas.microsoft.com/office/drawing/2018/hyperlinkcolor" val="tx"/>
                    </a:ext>
                  </a:extLst>
                </a:hlinkClick>
              </a:rPr>
              <a:t>референдум</a:t>
            </a:r>
            <a:r>
              <a:rPr lang="en-US" sz="3114" dirty="0">
                <a:latin typeface="Fira Sans Light Bold"/>
              </a:rPr>
              <a:t>, </a:t>
            </a:r>
            <a:r>
              <a:rPr lang="en-US" sz="3114" dirty="0" err="1">
                <a:solidFill>
                  <a:srgbClr val="000000"/>
                </a:solidFill>
                <a:latin typeface="Fira Sans Light Bold"/>
              </a:rPr>
              <a:t>який</a:t>
            </a:r>
            <a:r>
              <a:rPr lang="en-US" sz="3114" dirty="0">
                <a:solidFill>
                  <a:srgbClr val="000000"/>
                </a:solidFill>
                <a:latin typeface="Fira Sans Light Bold"/>
              </a:rPr>
              <a:t> </a:t>
            </a:r>
            <a:r>
              <a:rPr lang="en-US" sz="3114" dirty="0" err="1">
                <a:solidFill>
                  <a:srgbClr val="000000"/>
                </a:solidFill>
                <a:latin typeface="Fira Sans Light Bold"/>
              </a:rPr>
              <a:t>має</a:t>
            </a:r>
            <a:r>
              <a:rPr lang="en-US" sz="3114" dirty="0">
                <a:solidFill>
                  <a:srgbClr val="000000"/>
                </a:solidFill>
                <a:latin typeface="Fira Sans Light Bold"/>
              </a:rPr>
              <a:t> </a:t>
            </a:r>
            <a:r>
              <a:rPr lang="en-US" sz="3114" dirty="0" err="1">
                <a:solidFill>
                  <a:srgbClr val="000000"/>
                </a:solidFill>
                <a:latin typeface="Fira Sans Light Bold"/>
              </a:rPr>
              <a:t>нарешті</a:t>
            </a:r>
            <a:r>
              <a:rPr lang="en-US" sz="3114" dirty="0">
                <a:solidFill>
                  <a:srgbClr val="000000"/>
                </a:solidFill>
                <a:latin typeface="Fira Sans Light Bold"/>
              </a:rPr>
              <a:t> </a:t>
            </a:r>
            <a:r>
              <a:rPr lang="en-US" sz="3114" dirty="0" err="1">
                <a:solidFill>
                  <a:srgbClr val="000000"/>
                </a:solidFill>
                <a:latin typeface="Fira Sans Light Bold"/>
              </a:rPr>
              <a:t>врегулювати</a:t>
            </a:r>
            <a:r>
              <a:rPr lang="en-US" sz="3114" dirty="0">
                <a:solidFill>
                  <a:srgbClr val="000000"/>
                </a:solidFill>
                <a:latin typeface="Fira Sans Light Bold"/>
              </a:rPr>
              <a:t> </a:t>
            </a:r>
            <a:r>
              <a:rPr lang="en-US" sz="3114" dirty="0" err="1">
                <a:solidFill>
                  <a:srgbClr val="000000"/>
                </a:solidFill>
                <a:latin typeface="Fira Sans Light Bold"/>
              </a:rPr>
              <a:t>цей</a:t>
            </a:r>
            <a:r>
              <a:rPr lang="en-US" sz="3114" dirty="0">
                <a:solidFill>
                  <a:srgbClr val="000000"/>
                </a:solidFill>
                <a:latin typeface="Fira Sans Light Bold"/>
              </a:rPr>
              <a:t> </a:t>
            </a:r>
            <a:r>
              <a:rPr lang="en-US" sz="3114" dirty="0" err="1">
                <a:solidFill>
                  <a:srgbClr val="000000"/>
                </a:solidFill>
                <a:latin typeface="Fira Sans Light Bold"/>
              </a:rPr>
              <a:t>інститут</a:t>
            </a:r>
            <a:r>
              <a:rPr lang="en-US" sz="3114" dirty="0">
                <a:solidFill>
                  <a:srgbClr val="000000"/>
                </a:solidFill>
                <a:latin typeface="Fira Sans Light Bold"/>
              </a:rPr>
              <a:t> </a:t>
            </a:r>
            <a:r>
              <a:rPr lang="en-US" sz="3114" dirty="0" err="1">
                <a:solidFill>
                  <a:srgbClr val="000000"/>
                </a:solidFill>
                <a:latin typeface="Fira Sans Light Bold"/>
              </a:rPr>
              <a:t>прямої</a:t>
            </a:r>
            <a:r>
              <a:rPr lang="en-US" sz="3114" dirty="0">
                <a:solidFill>
                  <a:srgbClr val="000000"/>
                </a:solidFill>
                <a:latin typeface="Fira Sans Light Bold"/>
              </a:rPr>
              <a:t> </a:t>
            </a:r>
            <a:r>
              <a:rPr lang="en-US" sz="3114" dirty="0" err="1">
                <a:solidFill>
                  <a:srgbClr val="000000"/>
                </a:solidFill>
                <a:latin typeface="Fira Sans Light Bold"/>
              </a:rPr>
              <a:t>демократії</a:t>
            </a:r>
            <a:r>
              <a:rPr lang="en-US" sz="3114" dirty="0">
                <a:solidFill>
                  <a:srgbClr val="000000"/>
                </a:solidFill>
                <a:latin typeface="Fira Sans Light Bold"/>
              </a:rPr>
              <a:t>, </a:t>
            </a:r>
            <a:r>
              <a:rPr lang="en-US" sz="3114" dirty="0" err="1">
                <a:solidFill>
                  <a:srgbClr val="000000"/>
                </a:solidFill>
                <a:latin typeface="Fira Sans Light Bold"/>
              </a:rPr>
              <a:t>передбачений</a:t>
            </a:r>
            <a:r>
              <a:rPr lang="en-US" sz="3114" dirty="0">
                <a:solidFill>
                  <a:srgbClr val="000000"/>
                </a:solidFill>
                <a:latin typeface="Fira Sans Light Bold"/>
              </a:rPr>
              <a:t> </a:t>
            </a:r>
            <a:r>
              <a:rPr lang="en-US" sz="3114" dirty="0" err="1">
                <a:solidFill>
                  <a:srgbClr val="000000"/>
                </a:solidFill>
                <a:latin typeface="Fira Sans Light Bold"/>
              </a:rPr>
              <a:t>Конституцією</a:t>
            </a:r>
            <a:r>
              <a:rPr lang="en-US" sz="3114" dirty="0">
                <a:solidFill>
                  <a:srgbClr val="000000"/>
                </a:solidFill>
                <a:latin typeface="Fira Sans Light Bold"/>
              </a:rPr>
              <a:t> </a:t>
            </a:r>
            <a:r>
              <a:rPr lang="en-US" sz="3114" dirty="0" err="1">
                <a:solidFill>
                  <a:srgbClr val="000000"/>
                </a:solidFill>
                <a:latin typeface="Fira Sans Light Bold"/>
              </a:rPr>
              <a:t>України</a:t>
            </a:r>
            <a:r>
              <a:rPr lang="en-US" sz="3114" dirty="0">
                <a:solidFill>
                  <a:srgbClr val="000000"/>
                </a:solidFill>
                <a:latin typeface="Fira Sans Light Bold"/>
              </a:rPr>
              <a:t>.</a:t>
            </a:r>
          </a:p>
        </p:txBody>
      </p:sp>
      <p:sp>
        <p:nvSpPr>
          <p:cNvPr id="8" name="TextBox 8"/>
          <p:cNvSpPr txBox="1"/>
          <p:nvPr/>
        </p:nvSpPr>
        <p:spPr>
          <a:xfrm>
            <a:off x="9587696" y="1447763"/>
            <a:ext cx="7671604" cy="4340599"/>
          </a:xfrm>
          <a:prstGeom prst="rect">
            <a:avLst/>
          </a:prstGeom>
        </p:spPr>
        <p:txBody>
          <a:bodyPr lIns="0" tIns="0" rIns="0" bIns="0" rtlCol="0" anchor="t">
            <a:spAutoFit/>
          </a:bodyPr>
          <a:lstStyle/>
          <a:p>
            <a:pPr>
              <a:lnSpc>
                <a:spcPts val="4922"/>
              </a:lnSpc>
            </a:pPr>
            <a:r>
              <a:rPr lang="en-US" sz="3516" dirty="0" err="1">
                <a:solidFill>
                  <a:srgbClr val="F4F4F4"/>
                </a:solidFill>
                <a:latin typeface="Fira Sans Light Bold"/>
              </a:rPr>
              <a:t>Місцевий</a:t>
            </a:r>
            <a:r>
              <a:rPr lang="en-US" sz="3516" dirty="0">
                <a:solidFill>
                  <a:srgbClr val="F4F4F4"/>
                </a:solidFill>
                <a:latin typeface="Fira Sans Light Bold"/>
              </a:rPr>
              <a:t> </a:t>
            </a:r>
            <a:r>
              <a:rPr lang="en-US" sz="3516" dirty="0" err="1">
                <a:solidFill>
                  <a:srgbClr val="F4F4F4"/>
                </a:solidFill>
                <a:latin typeface="Fira Sans Light Bold"/>
              </a:rPr>
              <a:t>референдум</a:t>
            </a:r>
            <a:r>
              <a:rPr lang="en-US" sz="3516" dirty="0">
                <a:solidFill>
                  <a:srgbClr val="F4F4F4"/>
                </a:solidFill>
                <a:latin typeface="Fira Sans Light"/>
              </a:rPr>
              <a:t> — </a:t>
            </a:r>
            <a:r>
              <a:rPr lang="en-US" sz="3516" dirty="0" err="1">
                <a:solidFill>
                  <a:srgbClr val="F4F4F4"/>
                </a:solidFill>
                <a:latin typeface="Fira Sans Light"/>
              </a:rPr>
              <a:t>згідно</a:t>
            </a:r>
            <a:r>
              <a:rPr lang="en-US" sz="3516" dirty="0">
                <a:solidFill>
                  <a:srgbClr val="F4F4F4"/>
                </a:solidFill>
                <a:latin typeface="Fira Sans Light"/>
              </a:rPr>
              <a:t> </a:t>
            </a:r>
            <a:r>
              <a:rPr lang="en-US" sz="3516" dirty="0" err="1">
                <a:solidFill>
                  <a:srgbClr val="F4F4F4"/>
                </a:solidFill>
                <a:latin typeface="Fira Sans Light"/>
              </a:rPr>
              <a:t>зі</a:t>
            </a:r>
            <a:r>
              <a:rPr lang="en-US" sz="3516" dirty="0">
                <a:solidFill>
                  <a:srgbClr val="F4F4F4"/>
                </a:solidFill>
                <a:latin typeface="Fira Sans Light"/>
              </a:rPr>
              <a:t> </a:t>
            </a:r>
            <a:r>
              <a:rPr lang="en-US" sz="3516" dirty="0" err="1">
                <a:solidFill>
                  <a:srgbClr val="F4F4F4"/>
                </a:solidFill>
                <a:latin typeface="Fira Sans Light"/>
              </a:rPr>
              <a:t>статтею</a:t>
            </a:r>
            <a:r>
              <a:rPr lang="en-US" sz="3516" dirty="0">
                <a:solidFill>
                  <a:srgbClr val="F4F4F4"/>
                </a:solidFill>
                <a:latin typeface="Fira Sans Light"/>
              </a:rPr>
              <a:t> 7 </a:t>
            </a:r>
            <a:r>
              <a:rPr lang="en-US" sz="3516" dirty="0" err="1">
                <a:solidFill>
                  <a:srgbClr val="F4F4F4"/>
                </a:solidFill>
                <a:latin typeface="Fira Sans Light"/>
              </a:rPr>
              <a:t>Закону</a:t>
            </a:r>
            <a:r>
              <a:rPr lang="en-US" sz="3516" dirty="0">
                <a:solidFill>
                  <a:srgbClr val="F4F4F4"/>
                </a:solidFill>
                <a:latin typeface="Fira Sans Light"/>
              </a:rPr>
              <a:t> </a:t>
            </a:r>
            <a:r>
              <a:rPr lang="en-US" sz="3516" dirty="0" err="1">
                <a:solidFill>
                  <a:srgbClr val="F4F4F4"/>
                </a:solidFill>
                <a:latin typeface="Fira Sans Light"/>
              </a:rPr>
              <a:t>України</a:t>
            </a:r>
            <a:r>
              <a:rPr lang="en-US" sz="3516" dirty="0">
                <a:solidFill>
                  <a:srgbClr val="F4F4F4"/>
                </a:solidFill>
                <a:latin typeface="Fira Sans Light"/>
              </a:rPr>
              <a:t> "</a:t>
            </a:r>
            <a:r>
              <a:rPr lang="en-US" sz="3516" dirty="0" err="1">
                <a:solidFill>
                  <a:srgbClr val="F4F4F4"/>
                </a:solidFill>
                <a:latin typeface="Fira Sans Light"/>
              </a:rPr>
              <a:t>Про</a:t>
            </a:r>
            <a:r>
              <a:rPr lang="en-US" sz="3516" dirty="0">
                <a:solidFill>
                  <a:srgbClr val="F4F4F4"/>
                </a:solidFill>
                <a:latin typeface="Fira Sans Light"/>
              </a:rPr>
              <a:t> </a:t>
            </a:r>
            <a:r>
              <a:rPr lang="en-US" sz="3516" dirty="0" err="1">
                <a:solidFill>
                  <a:srgbClr val="F4F4F4"/>
                </a:solidFill>
                <a:latin typeface="Fira Sans Light"/>
              </a:rPr>
              <a:t>місцеве</a:t>
            </a:r>
            <a:r>
              <a:rPr lang="en-US" sz="3516" dirty="0">
                <a:solidFill>
                  <a:srgbClr val="F4F4F4"/>
                </a:solidFill>
                <a:latin typeface="Fira Sans Light"/>
              </a:rPr>
              <a:t> </a:t>
            </a:r>
            <a:r>
              <a:rPr lang="en-US" sz="3516" dirty="0" err="1">
                <a:solidFill>
                  <a:srgbClr val="F4F4F4"/>
                </a:solidFill>
                <a:latin typeface="Fira Sans Light"/>
              </a:rPr>
              <a:t>самоврядування</a:t>
            </a:r>
            <a:r>
              <a:rPr lang="en-US" sz="3516" dirty="0">
                <a:solidFill>
                  <a:srgbClr val="F4F4F4"/>
                </a:solidFill>
                <a:latin typeface="Fira Sans Light"/>
              </a:rPr>
              <a:t> в </a:t>
            </a:r>
            <a:r>
              <a:rPr lang="en-US" sz="3516" dirty="0" err="1">
                <a:solidFill>
                  <a:srgbClr val="F4F4F4"/>
                </a:solidFill>
                <a:latin typeface="Fira Sans Light"/>
              </a:rPr>
              <a:t>Україні</a:t>
            </a:r>
            <a:r>
              <a:rPr lang="en-US" sz="3516" dirty="0">
                <a:solidFill>
                  <a:srgbClr val="F4F4F4"/>
                </a:solidFill>
                <a:latin typeface="Fira Sans Light"/>
              </a:rPr>
              <a:t>" є </a:t>
            </a:r>
            <a:r>
              <a:rPr lang="en-US" sz="3516" dirty="0" err="1">
                <a:solidFill>
                  <a:srgbClr val="F4F4F4"/>
                </a:solidFill>
                <a:latin typeface="Fira Sans Light"/>
              </a:rPr>
              <a:t>формою</a:t>
            </a:r>
            <a:r>
              <a:rPr lang="en-US" sz="3516" dirty="0">
                <a:solidFill>
                  <a:srgbClr val="F4F4F4"/>
                </a:solidFill>
                <a:latin typeface="Fira Sans Light"/>
              </a:rPr>
              <a:t> </a:t>
            </a:r>
            <a:r>
              <a:rPr lang="en-US" sz="3516" dirty="0" err="1">
                <a:solidFill>
                  <a:srgbClr val="F4F4F4"/>
                </a:solidFill>
                <a:latin typeface="Fira Sans Light"/>
              </a:rPr>
              <a:t>вирішення</a:t>
            </a:r>
            <a:r>
              <a:rPr lang="en-US" sz="3516" dirty="0">
                <a:solidFill>
                  <a:srgbClr val="F4F4F4"/>
                </a:solidFill>
                <a:latin typeface="Fira Sans Light"/>
              </a:rPr>
              <a:t> </a:t>
            </a:r>
            <a:r>
              <a:rPr lang="en-US" sz="3516" dirty="0" err="1">
                <a:solidFill>
                  <a:schemeClr val="bg1"/>
                </a:solidFill>
                <a:latin typeface="Fira Sans Light"/>
                <a:hlinkClick r:id="rId3" tooltip="https://uk.wikipedia.org/wiki/%D0%A2%D0%B5%D1%80%D0%B8%D1%82%D0%BE%D1%80%D1%96%D0%B0%D0%BB%D1%8C%D0%BD%D0%B0_%D0%B3%D1%80%D0%BE%D0%BC%D0%B0%D0%B4%D0%B0">
                  <a:extLst>
                    <a:ext uri="{A12FA001-AC4F-418D-AE19-62706E023703}">
                      <ahyp:hlinkClr xmlns:ahyp="http://schemas.microsoft.com/office/drawing/2018/hyperlinkcolor" val="tx"/>
                    </a:ext>
                  </a:extLst>
                </a:hlinkClick>
              </a:rPr>
              <a:t>територіальною</a:t>
            </a:r>
            <a:r>
              <a:rPr lang="en-US" sz="3516" dirty="0">
                <a:solidFill>
                  <a:srgbClr val="0000FF"/>
                </a:solidFill>
                <a:latin typeface="Fira Sans Light"/>
                <a:hlinkClick r:id="rId3" tooltip="https://uk.wikipedia.org/wiki/%D0%A2%D0%B5%D1%80%D0%B8%D1%82%D0%BE%D1%80%D1%96%D0%B0%D0%BB%D1%8C%D0%BD%D0%B0_%D0%B3%D1%80%D0%BE%D0%BC%D0%B0%D0%B4%D0%B0">
                  <a:extLst>
                    <a:ext uri="{A12FA001-AC4F-418D-AE19-62706E023703}">
                      <ahyp:hlinkClr xmlns:ahyp="http://schemas.microsoft.com/office/drawing/2018/hyperlinkcolor" val="tx"/>
                    </a:ext>
                  </a:extLst>
                </a:hlinkClick>
              </a:rPr>
              <a:t> </a:t>
            </a:r>
            <a:r>
              <a:rPr lang="en-US" sz="3516" dirty="0" err="1">
                <a:solidFill>
                  <a:schemeClr val="bg1"/>
                </a:solidFill>
                <a:latin typeface="Fira Sans Light"/>
                <a:hlinkClick r:id="rId3" tooltip="https://uk.wikipedia.org/wiki/%D0%A2%D0%B5%D1%80%D0%B8%D1%82%D0%BE%D1%80%D1%96%D0%B0%D0%BB%D1%8C%D0%BD%D0%B0_%D0%B3%D1%80%D0%BE%D0%BC%D0%B0%D0%B4%D0%B0">
                  <a:extLst>
                    <a:ext uri="{A12FA001-AC4F-418D-AE19-62706E023703}">
                      <ahyp:hlinkClr xmlns:ahyp="http://schemas.microsoft.com/office/drawing/2018/hyperlinkcolor" val="tx"/>
                    </a:ext>
                  </a:extLst>
                </a:hlinkClick>
              </a:rPr>
              <a:t>громадою</a:t>
            </a:r>
            <a:r>
              <a:rPr lang="en-US" sz="3516" dirty="0">
                <a:solidFill>
                  <a:schemeClr val="bg1"/>
                </a:solidFill>
                <a:latin typeface="Fira Sans Light"/>
              </a:rPr>
              <a:t> </a:t>
            </a:r>
            <a:r>
              <a:rPr lang="en-US" sz="3516" dirty="0" err="1">
                <a:solidFill>
                  <a:srgbClr val="F4F4F4"/>
                </a:solidFill>
                <a:latin typeface="Fira Sans Light"/>
              </a:rPr>
              <a:t>питань</a:t>
            </a:r>
            <a:r>
              <a:rPr lang="en-US" sz="3516" dirty="0">
                <a:solidFill>
                  <a:srgbClr val="F4F4F4"/>
                </a:solidFill>
                <a:latin typeface="Fira Sans Light"/>
              </a:rPr>
              <a:t> </a:t>
            </a:r>
            <a:r>
              <a:rPr lang="en-US" sz="3516" dirty="0" err="1">
                <a:solidFill>
                  <a:srgbClr val="F4F4F4"/>
                </a:solidFill>
                <a:latin typeface="Fira Sans Light"/>
              </a:rPr>
              <a:t>місцевого</a:t>
            </a:r>
            <a:r>
              <a:rPr lang="en-US" sz="3516" dirty="0">
                <a:solidFill>
                  <a:srgbClr val="F4F4F4"/>
                </a:solidFill>
                <a:latin typeface="Fira Sans Light"/>
              </a:rPr>
              <a:t> </a:t>
            </a:r>
            <a:r>
              <a:rPr lang="en-US" sz="3516" dirty="0" err="1">
                <a:solidFill>
                  <a:srgbClr val="F4F4F4"/>
                </a:solidFill>
                <a:latin typeface="Fira Sans Light"/>
              </a:rPr>
              <a:t>значення</a:t>
            </a:r>
            <a:r>
              <a:rPr lang="en-US" sz="3516" dirty="0">
                <a:solidFill>
                  <a:srgbClr val="F4F4F4"/>
                </a:solidFill>
                <a:latin typeface="Fira Sans Light"/>
              </a:rPr>
              <a:t> </a:t>
            </a:r>
            <a:r>
              <a:rPr lang="en-US" sz="3516" dirty="0" err="1">
                <a:solidFill>
                  <a:srgbClr val="F4F4F4"/>
                </a:solidFill>
                <a:latin typeface="Fira Sans Light"/>
              </a:rPr>
              <a:t>шляхом</a:t>
            </a:r>
            <a:r>
              <a:rPr lang="en-US" sz="3516" dirty="0">
                <a:solidFill>
                  <a:srgbClr val="F4F4F4"/>
                </a:solidFill>
                <a:latin typeface="Fira Sans Light"/>
              </a:rPr>
              <a:t> </a:t>
            </a:r>
            <a:r>
              <a:rPr lang="en-US" sz="3516" dirty="0" err="1">
                <a:solidFill>
                  <a:srgbClr val="F4F4F4"/>
                </a:solidFill>
                <a:latin typeface="Fira Sans Light"/>
              </a:rPr>
              <a:t>прямого</a:t>
            </a:r>
            <a:r>
              <a:rPr lang="en-US" sz="3516" dirty="0">
                <a:solidFill>
                  <a:srgbClr val="F4F4F4"/>
                </a:solidFill>
                <a:latin typeface="Fira Sans Light"/>
              </a:rPr>
              <a:t> </a:t>
            </a:r>
            <a:r>
              <a:rPr lang="en-US" sz="3516" dirty="0" err="1">
                <a:solidFill>
                  <a:srgbClr val="F4F4F4"/>
                </a:solidFill>
                <a:latin typeface="Fira Sans Light"/>
              </a:rPr>
              <a:t>волевиявлення</a:t>
            </a:r>
            <a:r>
              <a:rPr lang="en-US" sz="3516" dirty="0">
                <a:solidFill>
                  <a:srgbClr val="F4F4F4"/>
                </a:solidFill>
                <a:latin typeface="Fira Sans Light"/>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4651"/>
        </a:solidFill>
        <a:effectLst/>
      </p:bgPr>
    </p:bg>
    <p:spTree>
      <p:nvGrpSpPr>
        <p:cNvPr id="1" name=""/>
        <p:cNvGrpSpPr/>
        <p:nvPr/>
      </p:nvGrpSpPr>
      <p:grpSpPr>
        <a:xfrm>
          <a:off x="0" y="0"/>
          <a:ext cx="0" cy="0"/>
          <a:chOff x="0" y="0"/>
          <a:chExt cx="0" cy="0"/>
        </a:xfrm>
      </p:grpSpPr>
      <p:grpSp>
        <p:nvGrpSpPr>
          <p:cNvPr id="2" name="Group 2"/>
          <p:cNvGrpSpPr/>
          <p:nvPr/>
        </p:nvGrpSpPr>
        <p:grpSpPr>
          <a:xfrm>
            <a:off x="578392" y="3081632"/>
            <a:ext cx="8797920" cy="5456745"/>
            <a:chOff x="0" y="-38100"/>
            <a:chExt cx="1371908" cy="850900"/>
          </a:xfrm>
        </p:grpSpPr>
        <p:sp>
          <p:nvSpPr>
            <p:cNvPr id="3" name="Freeform 3"/>
            <p:cNvSpPr/>
            <p:nvPr/>
          </p:nvSpPr>
          <p:spPr>
            <a:xfrm>
              <a:off x="0" y="0"/>
              <a:ext cx="1371908" cy="764411"/>
            </a:xfrm>
            <a:custGeom>
              <a:avLst/>
              <a:gdLst/>
              <a:ahLst/>
              <a:cxnLst/>
              <a:rect l="l" t="t" r="r" b="b"/>
              <a:pathLst>
                <a:path w="1371908" h="764411">
                  <a:moveTo>
                    <a:pt x="0" y="0"/>
                  </a:moveTo>
                  <a:lnTo>
                    <a:pt x="1371908" y="0"/>
                  </a:lnTo>
                  <a:lnTo>
                    <a:pt x="1371908" y="764411"/>
                  </a:lnTo>
                  <a:lnTo>
                    <a:pt x="0" y="764411"/>
                  </a:lnTo>
                  <a:close/>
                </a:path>
              </a:pathLst>
            </a:custGeom>
            <a:solidFill>
              <a:srgbClr val="F4F4F4"/>
            </a:solidFill>
          </p:spPr>
        </p:sp>
        <p:sp>
          <p:nvSpPr>
            <p:cNvPr id="4" name="TextBox 4"/>
            <p:cNvSpPr txBox="1"/>
            <p:nvPr/>
          </p:nvSpPr>
          <p:spPr>
            <a:xfrm>
              <a:off x="0" y="-38100"/>
              <a:ext cx="1371908" cy="850900"/>
            </a:xfrm>
            <a:prstGeom prst="rect">
              <a:avLst/>
            </a:prstGeom>
          </p:spPr>
          <p:txBody>
            <a:bodyPr lIns="254000" tIns="254000" rIns="254000" bIns="254000" rtlCol="0" anchor="ctr"/>
            <a:lstStyle/>
            <a:p>
              <a:pPr algn="ctr">
                <a:lnSpc>
                  <a:spcPts val="4290"/>
                </a:lnSpc>
              </a:pPr>
              <a:r>
                <a:rPr lang="en-US" sz="3300" dirty="0" err="1">
                  <a:solidFill>
                    <a:srgbClr val="000000"/>
                  </a:solidFill>
                  <a:latin typeface="Fira Sans Medium"/>
                </a:rPr>
                <a:t>Предметом</a:t>
              </a:r>
              <a:r>
                <a:rPr lang="en-US" sz="3300" dirty="0">
                  <a:solidFill>
                    <a:srgbClr val="000000"/>
                  </a:solidFill>
                  <a:latin typeface="Fira Sans Medium"/>
                </a:rPr>
                <a:t> </a:t>
              </a:r>
              <a:r>
                <a:rPr lang="en-US" sz="3300" dirty="0" err="1">
                  <a:solidFill>
                    <a:srgbClr val="000000"/>
                  </a:solidFill>
                  <a:latin typeface="Fira Sans Medium"/>
                </a:rPr>
                <a:t>місцевого</a:t>
              </a:r>
              <a:r>
                <a:rPr lang="en-US" sz="3300" dirty="0">
                  <a:solidFill>
                    <a:srgbClr val="000000"/>
                  </a:solidFill>
                  <a:latin typeface="Fira Sans Medium"/>
                </a:rPr>
                <a:t> </a:t>
              </a:r>
              <a:r>
                <a:rPr lang="en-US" sz="3300" dirty="0" err="1">
                  <a:solidFill>
                    <a:srgbClr val="000000"/>
                  </a:solidFill>
                  <a:latin typeface="Fira Sans Medium"/>
                </a:rPr>
                <a:t>референдуму</a:t>
              </a:r>
              <a:r>
                <a:rPr lang="en-US" sz="3300" dirty="0">
                  <a:solidFill>
                    <a:srgbClr val="000000"/>
                  </a:solidFill>
                  <a:latin typeface="Fira Sans Medium"/>
                </a:rPr>
                <a:t> </a:t>
              </a:r>
              <a:r>
                <a:rPr lang="en-US" sz="3300" dirty="0" err="1">
                  <a:solidFill>
                    <a:srgbClr val="000000"/>
                  </a:solidFill>
                  <a:latin typeface="Fira Sans Medium"/>
                </a:rPr>
                <a:t>може</a:t>
              </a:r>
              <a:r>
                <a:rPr lang="en-US" sz="3300" dirty="0">
                  <a:solidFill>
                    <a:srgbClr val="000000"/>
                  </a:solidFill>
                  <a:latin typeface="Fira Sans Medium"/>
                </a:rPr>
                <a:t> </a:t>
              </a:r>
              <a:r>
                <a:rPr lang="en-US" sz="3300" dirty="0" err="1">
                  <a:solidFill>
                    <a:srgbClr val="000000"/>
                  </a:solidFill>
                  <a:latin typeface="Fira Sans Medium"/>
                </a:rPr>
                <a:t>бути</a:t>
              </a:r>
              <a:r>
                <a:rPr lang="en-US" sz="3300" dirty="0">
                  <a:solidFill>
                    <a:srgbClr val="000000"/>
                  </a:solidFill>
                  <a:latin typeface="Fira Sans Medium"/>
                </a:rPr>
                <a:t> </a:t>
              </a:r>
              <a:r>
                <a:rPr lang="en-US" sz="3300" dirty="0" err="1">
                  <a:solidFill>
                    <a:srgbClr val="000000"/>
                  </a:solidFill>
                  <a:latin typeface="Fira Sans Medium"/>
                </a:rPr>
                <a:t>будь-яке</a:t>
              </a:r>
              <a:r>
                <a:rPr lang="en-US" sz="3300" dirty="0">
                  <a:solidFill>
                    <a:srgbClr val="000000"/>
                  </a:solidFill>
                  <a:latin typeface="Fira Sans Medium"/>
                </a:rPr>
                <a:t> </a:t>
              </a:r>
              <a:r>
                <a:rPr lang="en-US" sz="3300" dirty="0" err="1">
                  <a:solidFill>
                    <a:srgbClr val="000000"/>
                  </a:solidFill>
                  <a:latin typeface="Fira Sans Medium"/>
                </a:rPr>
                <a:t>питання</a:t>
              </a:r>
              <a:r>
                <a:rPr lang="en-US" sz="3300" dirty="0">
                  <a:solidFill>
                    <a:srgbClr val="000000"/>
                  </a:solidFill>
                  <a:latin typeface="Fira Sans Medium"/>
                </a:rPr>
                <a:t>, </a:t>
              </a:r>
              <a:r>
                <a:rPr lang="en-US" sz="3300" dirty="0" err="1">
                  <a:solidFill>
                    <a:srgbClr val="000000"/>
                  </a:solidFill>
                  <a:latin typeface="Fira Sans Medium"/>
                </a:rPr>
                <a:t>віднесене</a:t>
              </a:r>
              <a:r>
                <a:rPr lang="en-US" sz="3300" dirty="0">
                  <a:solidFill>
                    <a:srgbClr val="000000"/>
                  </a:solidFill>
                  <a:latin typeface="Fira Sans Medium"/>
                </a:rPr>
                <a:t> </a:t>
              </a:r>
              <a:r>
                <a:rPr lang="en-US" sz="3300" dirty="0" err="1">
                  <a:solidFill>
                    <a:srgbClr val="000000"/>
                  </a:solidFill>
                  <a:latin typeface="Fira Sans Medium"/>
                </a:rPr>
                <a:t>Конституцією</a:t>
              </a:r>
              <a:r>
                <a:rPr lang="en-US" sz="3300" dirty="0">
                  <a:solidFill>
                    <a:srgbClr val="000000"/>
                  </a:solidFill>
                  <a:latin typeface="Fira Sans Medium"/>
                </a:rPr>
                <a:t> </a:t>
              </a:r>
              <a:r>
                <a:rPr lang="en-US" sz="3300" dirty="0" err="1">
                  <a:solidFill>
                    <a:srgbClr val="000000"/>
                  </a:solidFill>
                  <a:latin typeface="Fira Sans Medium"/>
                </a:rPr>
                <a:t>України</a:t>
              </a:r>
              <a:r>
                <a:rPr lang="en-US" sz="3300" dirty="0">
                  <a:solidFill>
                    <a:srgbClr val="000000"/>
                  </a:solidFill>
                  <a:latin typeface="Fira Sans Medium"/>
                </a:rPr>
                <a:t> </a:t>
              </a:r>
              <a:r>
                <a:rPr lang="en-US" sz="3300" dirty="0" err="1">
                  <a:solidFill>
                    <a:srgbClr val="000000"/>
                  </a:solidFill>
                  <a:latin typeface="Fira Sans Medium"/>
                </a:rPr>
                <a:t>та</a:t>
              </a:r>
              <a:r>
                <a:rPr lang="en-US" sz="3300" dirty="0">
                  <a:solidFill>
                    <a:srgbClr val="000000"/>
                  </a:solidFill>
                  <a:latin typeface="Fira Sans Medium"/>
                </a:rPr>
                <a:t> </a:t>
              </a:r>
              <a:r>
                <a:rPr lang="en-US" sz="3300" dirty="0" err="1">
                  <a:solidFill>
                    <a:srgbClr val="000000"/>
                  </a:solidFill>
                  <a:latin typeface="Fira Sans Medium"/>
                </a:rPr>
                <a:t>законами</a:t>
              </a:r>
              <a:r>
                <a:rPr lang="en-US" sz="3300" dirty="0">
                  <a:solidFill>
                    <a:srgbClr val="000000"/>
                  </a:solidFill>
                  <a:latin typeface="Fira Sans Medium"/>
                </a:rPr>
                <a:t> </a:t>
              </a:r>
              <a:r>
                <a:rPr lang="en-US" sz="3300" dirty="0" err="1">
                  <a:solidFill>
                    <a:srgbClr val="000000"/>
                  </a:solidFill>
                  <a:latin typeface="Fira Sans Medium"/>
                </a:rPr>
                <a:t>України</a:t>
              </a:r>
              <a:r>
                <a:rPr lang="en-US" sz="3300" dirty="0">
                  <a:solidFill>
                    <a:srgbClr val="000000"/>
                  </a:solidFill>
                  <a:latin typeface="Fira Sans Medium"/>
                </a:rPr>
                <a:t> </a:t>
              </a:r>
              <a:r>
                <a:rPr lang="en-US" sz="3300" dirty="0" err="1">
                  <a:solidFill>
                    <a:srgbClr val="000000"/>
                  </a:solidFill>
                  <a:latin typeface="Fira Sans Medium"/>
                </a:rPr>
                <a:t>до</a:t>
              </a:r>
              <a:r>
                <a:rPr lang="en-US" sz="3300" dirty="0">
                  <a:solidFill>
                    <a:srgbClr val="000000"/>
                  </a:solidFill>
                  <a:latin typeface="Fira Sans Medium"/>
                </a:rPr>
                <a:t> </a:t>
              </a:r>
              <a:r>
                <a:rPr lang="en-US" sz="3300" dirty="0" err="1">
                  <a:solidFill>
                    <a:srgbClr val="000000"/>
                  </a:solidFill>
                  <a:latin typeface="Fira Sans Medium"/>
                </a:rPr>
                <a:t>відання</a:t>
              </a:r>
              <a:r>
                <a:rPr lang="en-US" sz="3300" dirty="0">
                  <a:solidFill>
                    <a:srgbClr val="000000"/>
                  </a:solidFill>
                  <a:latin typeface="Fira Sans Medium"/>
                </a:rPr>
                <a:t> </a:t>
              </a:r>
              <a:r>
                <a:rPr lang="en-US" sz="3300" dirty="0" err="1">
                  <a:solidFill>
                    <a:srgbClr val="000000"/>
                  </a:solidFill>
                  <a:latin typeface="Fira Sans Medium"/>
                </a:rPr>
                <a:t>місцевого</a:t>
              </a:r>
              <a:r>
                <a:rPr lang="en-US" sz="3300" dirty="0">
                  <a:solidFill>
                    <a:srgbClr val="000000"/>
                  </a:solidFill>
                  <a:latin typeface="Fira Sans Medium"/>
                </a:rPr>
                <a:t> </a:t>
              </a:r>
              <a:r>
                <a:rPr lang="en-US" sz="3300" dirty="0" err="1">
                  <a:solidFill>
                    <a:srgbClr val="000000"/>
                  </a:solidFill>
                  <a:latin typeface="Fira Sans Medium"/>
                </a:rPr>
                <a:t>самоврядування</a:t>
              </a:r>
              <a:r>
                <a:rPr lang="en-US" sz="3300" dirty="0">
                  <a:solidFill>
                    <a:srgbClr val="000000"/>
                  </a:solidFill>
                  <a:latin typeface="Fira Sans Medium"/>
                </a:rPr>
                <a:t>. </a:t>
              </a:r>
              <a:r>
                <a:rPr lang="en-US" sz="3300" dirty="0" err="1">
                  <a:solidFill>
                    <a:srgbClr val="000000"/>
                  </a:solidFill>
                  <a:latin typeface="Fira Sans Medium"/>
                </a:rPr>
                <a:t>На</a:t>
              </a:r>
              <a:r>
                <a:rPr lang="en-US" sz="3300" dirty="0">
                  <a:solidFill>
                    <a:srgbClr val="000000"/>
                  </a:solidFill>
                  <a:latin typeface="Fira Sans Medium"/>
                </a:rPr>
                <a:t> </a:t>
              </a:r>
              <a:r>
                <a:rPr lang="en-US" sz="3300" dirty="0" err="1">
                  <a:solidFill>
                    <a:srgbClr val="000000"/>
                  </a:solidFill>
                  <a:latin typeface="Fira Sans Medium"/>
                </a:rPr>
                <a:t>місцевий</a:t>
              </a:r>
              <a:r>
                <a:rPr lang="en-US" sz="3300" dirty="0">
                  <a:solidFill>
                    <a:srgbClr val="000000"/>
                  </a:solidFill>
                  <a:latin typeface="Fira Sans Medium"/>
                </a:rPr>
                <a:t> </a:t>
              </a:r>
              <a:r>
                <a:rPr lang="en-US" sz="3300" dirty="0" err="1">
                  <a:solidFill>
                    <a:srgbClr val="000000"/>
                  </a:solidFill>
                  <a:latin typeface="Fira Sans Medium"/>
                </a:rPr>
                <a:t>референдум</a:t>
              </a:r>
              <a:r>
                <a:rPr lang="en-US" sz="3300" dirty="0">
                  <a:solidFill>
                    <a:srgbClr val="000000"/>
                  </a:solidFill>
                  <a:latin typeface="Fira Sans Medium"/>
                </a:rPr>
                <a:t> </a:t>
              </a:r>
              <a:r>
                <a:rPr lang="en-US" sz="3300" dirty="0" err="1">
                  <a:solidFill>
                    <a:srgbClr val="000000"/>
                  </a:solidFill>
                  <a:latin typeface="Fira Sans Medium"/>
                </a:rPr>
                <a:t>можуть</a:t>
              </a:r>
              <a:r>
                <a:rPr lang="en-US" sz="3300" dirty="0">
                  <a:solidFill>
                    <a:srgbClr val="000000"/>
                  </a:solidFill>
                  <a:latin typeface="Fira Sans Medium"/>
                </a:rPr>
                <a:t> </a:t>
              </a:r>
              <a:r>
                <a:rPr lang="en-US" sz="3300" dirty="0" err="1">
                  <a:solidFill>
                    <a:srgbClr val="000000"/>
                  </a:solidFill>
                  <a:latin typeface="Fira Sans Medium"/>
                </a:rPr>
                <a:t>бути</a:t>
              </a:r>
              <a:r>
                <a:rPr lang="en-US" sz="3300" dirty="0">
                  <a:solidFill>
                    <a:srgbClr val="000000"/>
                  </a:solidFill>
                  <a:latin typeface="Fira Sans Medium"/>
                </a:rPr>
                <a:t> </a:t>
              </a:r>
              <a:r>
                <a:rPr lang="en-US" sz="3300" dirty="0" err="1">
                  <a:solidFill>
                    <a:srgbClr val="000000"/>
                  </a:solidFill>
                  <a:latin typeface="Fira Sans Medium"/>
                </a:rPr>
                <a:t>винесені</a:t>
              </a:r>
              <a:r>
                <a:rPr lang="en-US" sz="3300" dirty="0">
                  <a:solidFill>
                    <a:srgbClr val="000000"/>
                  </a:solidFill>
                  <a:latin typeface="Fira Sans Medium"/>
                </a:rPr>
                <a:t> </a:t>
              </a:r>
              <a:r>
                <a:rPr lang="en-US" sz="3300" dirty="0" err="1">
                  <a:solidFill>
                    <a:srgbClr val="000000"/>
                  </a:solidFill>
                  <a:latin typeface="Fira Sans Medium"/>
                </a:rPr>
                <a:t>питання</a:t>
              </a:r>
              <a:r>
                <a:rPr lang="en-US" sz="3300" dirty="0">
                  <a:solidFill>
                    <a:srgbClr val="000000"/>
                  </a:solidFill>
                  <a:latin typeface="Fira Sans Medium"/>
                </a:rPr>
                <a:t>, </a:t>
              </a:r>
              <a:r>
                <a:rPr lang="en-US" sz="3300" dirty="0" err="1">
                  <a:solidFill>
                    <a:srgbClr val="000000"/>
                  </a:solidFill>
                  <a:latin typeface="Fira Sans Medium"/>
                </a:rPr>
                <a:t>віднесені</a:t>
              </a:r>
              <a:r>
                <a:rPr lang="en-US" sz="3300" dirty="0">
                  <a:solidFill>
                    <a:srgbClr val="000000"/>
                  </a:solidFill>
                  <a:latin typeface="Fira Sans Medium"/>
                </a:rPr>
                <a:t> </a:t>
              </a:r>
              <a:r>
                <a:rPr lang="en-US" sz="3300" dirty="0" err="1">
                  <a:solidFill>
                    <a:srgbClr val="000000"/>
                  </a:solidFill>
                  <a:latin typeface="Fira Sans Medium"/>
                </a:rPr>
                <a:t>законом</a:t>
              </a:r>
              <a:r>
                <a:rPr lang="en-US" sz="3300" dirty="0">
                  <a:solidFill>
                    <a:srgbClr val="000000"/>
                  </a:solidFill>
                  <a:latin typeface="Fira Sans Medium"/>
                </a:rPr>
                <a:t> </a:t>
              </a:r>
              <a:r>
                <a:rPr lang="en-US" sz="3300" dirty="0" err="1">
                  <a:solidFill>
                    <a:srgbClr val="000000"/>
                  </a:solidFill>
                  <a:latin typeface="Fira Sans Medium"/>
                </a:rPr>
                <a:t>до</a:t>
              </a:r>
              <a:r>
                <a:rPr lang="en-US" sz="3300" dirty="0">
                  <a:solidFill>
                    <a:srgbClr val="000000"/>
                  </a:solidFill>
                  <a:latin typeface="Fira Sans Medium"/>
                </a:rPr>
                <a:t> </a:t>
              </a:r>
              <a:r>
                <a:rPr lang="en-US" sz="3300" dirty="0" err="1">
                  <a:solidFill>
                    <a:srgbClr val="000000"/>
                  </a:solidFill>
                  <a:latin typeface="Fira Sans Medium"/>
                </a:rPr>
                <a:t>відання</a:t>
              </a:r>
              <a:r>
                <a:rPr lang="en-US" sz="3300" dirty="0">
                  <a:solidFill>
                    <a:srgbClr val="000000"/>
                  </a:solidFill>
                  <a:latin typeface="Fira Sans Medium"/>
                </a:rPr>
                <a:t> </a:t>
              </a:r>
              <a:r>
                <a:rPr lang="en-US" sz="3300" dirty="0" err="1">
                  <a:solidFill>
                    <a:srgbClr val="000000"/>
                  </a:solidFill>
                  <a:latin typeface="Fira Sans Medium"/>
                </a:rPr>
                <a:t>органів</a:t>
              </a:r>
              <a:r>
                <a:rPr lang="en-US" sz="3300" dirty="0">
                  <a:solidFill>
                    <a:srgbClr val="000000"/>
                  </a:solidFill>
                  <a:latin typeface="Fira Sans Medium"/>
                </a:rPr>
                <a:t> </a:t>
              </a:r>
              <a:r>
                <a:rPr lang="en-US" sz="3300" dirty="0" err="1">
                  <a:solidFill>
                    <a:srgbClr val="000000"/>
                  </a:solidFill>
                  <a:latin typeface="Fira Sans Medium"/>
                </a:rPr>
                <a:t>державної</a:t>
              </a:r>
              <a:r>
                <a:rPr lang="en-US" sz="3300" dirty="0">
                  <a:solidFill>
                    <a:srgbClr val="000000"/>
                  </a:solidFill>
                  <a:latin typeface="Fira Sans Medium"/>
                </a:rPr>
                <a:t> </a:t>
              </a:r>
              <a:r>
                <a:rPr lang="en-US" sz="3300" dirty="0" err="1">
                  <a:solidFill>
                    <a:srgbClr val="000000"/>
                  </a:solidFill>
                  <a:latin typeface="Fira Sans Medium"/>
                </a:rPr>
                <a:t>влади</a:t>
              </a:r>
              <a:r>
                <a:rPr lang="en-US" sz="3300" dirty="0">
                  <a:solidFill>
                    <a:srgbClr val="000000"/>
                  </a:solidFill>
                  <a:latin typeface="Fira Sans Medium"/>
                </a:rPr>
                <a:t>. </a:t>
              </a:r>
            </a:p>
          </p:txBody>
        </p:sp>
      </p:grpSp>
      <p:grpSp>
        <p:nvGrpSpPr>
          <p:cNvPr id="5" name="Group 5"/>
          <p:cNvGrpSpPr/>
          <p:nvPr/>
        </p:nvGrpSpPr>
        <p:grpSpPr>
          <a:xfrm rot="-10800000">
            <a:off x="-2915828" y="-3678236"/>
            <a:ext cx="12804984" cy="6226137"/>
            <a:chOff x="0" y="0"/>
            <a:chExt cx="11048529" cy="5372100"/>
          </a:xfrm>
        </p:grpSpPr>
        <p:sp>
          <p:nvSpPr>
            <p:cNvPr id="6" name="Freeform 6"/>
            <p:cNvSpPr/>
            <p:nvPr/>
          </p:nvSpPr>
          <p:spPr>
            <a:xfrm>
              <a:off x="0" y="0"/>
              <a:ext cx="11048529" cy="5372100"/>
            </a:xfrm>
            <a:custGeom>
              <a:avLst/>
              <a:gdLst/>
              <a:ahLst/>
              <a:cxnLst/>
              <a:rect l="l" t="t" r="r" b="b"/>
              <a:pathLst>
                <a:path w="11048529" h="5372100">
                  <a:moveTo>
                    <a:pt x="9497859" y="0"/>
                  </a:moveTo>
                  <a:lnTo>
                    <a:pt x="1550670" y="0"/>
                  </a:lnTo>
                  <a:lnTo>
                    <a:pt x="0" y="2686050"/>
                  </a:lnTo>
                  <a:lnTo>
                    <a:pt x="1550670" y="5372100"/>
                  </a:lnTo>
                  <a:lnTo>
                    <a:pt x="9497859" y="5372100"/>
                  </a:lnTo>
                  <a:lnTo>
                    <a:pt x="11048529" y="2686050"/>
                  </a:lnTo>
                  <a:lnTo>
                    <a:pt x="9497859" y="0"/>
                  </a:lnTo>
                  <a:close/>
                </a:path>
              </a:pathLst>
            </a:custGeom>
            <a:solidFill>
              <a:srgbClr val="A4E473"/>
            </a:solidFill>
          </p:spPr>
        </p:sp>
      </p:grpSp>
      <p:grpSp>
        <p:nvGrpSpPr>
          <p:cNvPr id="7" name="Group 7"/>
          <p:cNvGrpSpPr/>
          <p:nvPr/>
        </p:nvGrpSpPr>
        <p:grpSpPr>
          <a:xfrm>
            <a:off x="8611724" y="-865713"/>
            <a:ext cx="2695438" cy="2334501"/>
            <a:chOff x="0" y="0"/>
            <a:chExt cx="6202680" cy="5372100"/>
          </a:xfrm>
        </p:grpSpPr>
        <p:sp>
          <p:nvSpPr>
            <p:cNvPr id="8" name="Freeform 8"/>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00A181"/>
            </a:solidFill>
          </p:spPr>
        </p:sp>
      </p:grpSp>
      <p:sp>
        <p:nvSpPr>
          <p:cNvPr id="9" name="TextBox 9"/>
          <p:cNvSpPr txBox="1"/>
          <p:nvPr/>
        </p:nvSpPr>
        <p:spPr>
          <a:xfrm>
            <a:off x="1028700" y="291186"/>
            <a:ext cx="6629142" cy="1971675"/>
          </a:xfrm>
          <a:prstGeom prst="rect">
            <a:avLst/>
          </a:prstGeom>
        </p:spPr>
        <p:txBody>
          <a:bodyPr lIns="0" tIns="0" rIns="0" bIns="0" rtlCol="0" anchor="t">
            <a:spAutoFit/>
          </a:bodyPr>
          <a:lstStyle/>
          <a:p>
            <a:pPr marL="0" lvl="0" indent="0">
              <a:lnSpc>
                <a:spcPts val="7800"/>
              </a:lnSpc>
              <a:spcBef>
                <a:spcPct val="0"/>
              </a:spcBef>
            </a:pPr>
            <a:r>
              <a:rPr lang="en-US" sz="6000" spc="-60">
                <a:solidFill>
                  <a:srgbClr val="000000"/>
                </a:solidFill>
                <a:latin typeface="Fira Sans Medium"/>
              </a:rPr>
              <a:t>Місцевий референдум</a:t>
            </a:r>
          </a:p>
        </p:txBody>
      </p:sp>
      <p:grpSp>
        <p:nvGrpSpPr>
          <p:cNvPr id="10" name="Group 10"/>
          <p:cNvGrpSpPr/>
          <p:nvPr/>
        </p:nvGrpSpPr>
        <p:grpSpPr>
          <a:xfrm>
            <a:off x="10991331" y="3081632"/>
            <a:ext cx="7024620" cy="5456745"/>
            <a:chOff x="0" y="-38100"/>
            <a:chExt cx="1095388" cy="850900"/>
          </a:xfrm>
        </p:grpSpPr>
        <p:sp>
          <p:nvSpPr>
            <p:cNvPr id="11" name="Freeform 11"/>
            <p:cNvSpPr/>
            <p:nvPr/>
          </p:nvSpPr>
          <p:spPr>
            <a:xfrm>
              <a:off x="0" y="0"/>
              <a:ext cx="1095388" cy="764411"/>
            </a:xfrm>
            <a:custGeom>
              <a:avLst/>
              <a:gdLst/>
              <a:ahLst/>
              <a:cxnLst/>
              <a:rect l="l" t="t" r="r" b="b"/>
              <a:pathLst>
                <a:path w="1095388" h="764411">
                  <a:moveTo>
                    <a:pt x="0" y="0"/>
                  </a:moveTo>
                  <a:lnTo>
                    <a:pt x="1095388" y="0"/>
                  </a:lnTo>
                  <a:lnTo>
                    <a:pt x="1095388" y="764411"/>
                  </a:lnTo>
                  <a:lnTo>
                    <a:pt x="0" y="764411"/>
                  </a:lnTo>
                  <a:close/>
                </a:path>
              </a:pathLst>
            </a:custGeom>
            <a:solidFill>
              <a:srgbClr val="F4F4F4"/>
            </a:solidFill>
          </p:spPr>
        </p:sp>
        <p:sp>
          <p:nvSpPr>
            <p:cNvPr id="12" name="TextBox 12"/>
            <p:cNvSpPr txBox="1"/>
            <p:nvPr/>
          </p:nvSpPr>
          <p:spPr>
            <a:xfrm>
              <a:off x="0" y="-38100"/>
              <a:ext cx="1095388" cy="850900"/>
            </a:xfrm>
            <a:prstGeom prst="rect">
              <a:avLst/>
            </a:prstGeom>
          </p:spPr>
          <p:txBody>
            <a:bodyPr lIns="254000" tIns="254000" rIns="254000" bIns="254000" rtlCol="0" anchor="ctr"/>
            <a:lstStyle/>
            <a:p>
              <a:pPr algn="ctr">
                <a:lnSpc>
                  <a:spcPts val="4290"/>
                </a:lnSpc>
              </a:pPr>
              <a:r>
                <a:rPr lang="en-US" sz="3300" dirty="0" err="1">
                  <a:solidFill>
                    <a:srgbClr val="000000"/>
                  </a:solidFill>
                  <a:latin typeface="Fira Sans Medium"/>
                </a:rPr>
                <a:t>Організація</a:t>
              </a:r>
              <a:r>
                <a:rPr lang="en-US" sz="3300" dirty="0">
                  <a:solidFill>
                    <a:srgbClr val="000000"/>
                  </a:solidFill>
                  <a:latin typeface="Fira Sans Medium"/>
                </a:rPr>
                <a:t> </a:t>
              </a:r>
              <a:r>
                <a:rPr lang="en-US" sz="3300" dirty="0" err="1">
                  <a:solidFill>
                    <a:srgbClr val="000000"/>
                  </a:solidFill>
                  <a:latin typeface="Fira Sans Medium"/>
                </a:rPr>
                <a:t>референдуму</a:t>
              </a:r>
              <a:r>
                <a:rPr lang="en-US" sz="3300" dirty="0">
                  <a:solidFill>
                    <a:srgbClr val="000000"/>
                  </a:solidFill>
                  <a:latin typeface="Fira Sans Medium"/>
                </a:rPr>
                <a:t> </a:t>
              </a:r>
              <a:r>
                <a:rPr lang="en-US" sz="3300" dirty="0" err="1">
                  <a:solidFill>
                    <a:srgbClr val="000000"/>
                  </a:solidFill>
                  <a:latin typeface="Fira Sans Medium"/>
                </a:rPr>
                <a:t>та</a:t>
              </a:r>
              <a:r>
                <a:rPr lang="en-US" sz="3300" dirty="0">
                  <a:solidFill>
                    <a:srgbClr val="000000"/>
                  </a:solidFill>
                  <a:latin typeface="Fira Sans Medium"/>
                </a:rPr>
                <a:t> </a:t>
              </a:r>
              <a:r>
                <a:rPr lang="en-US" sz="3300" dirty="0" err="1">
                  <a:solidFill>
                    <a:srgbClr val="000000"/>
                  </a:solidFill>
                  <a:latin typeface="Fira Sans Medium"/>
                </a:rPr>
                <a:t>голосування</a:t>
              </a:r>
              <a:r>
                <a:rPr lang="en-US" sz="3300" dirty="0">
                  <a:solidFill>
                    <a:srgbClr val="000000"/>
                  </a:solidFill>
                  <a:latin typeface="Fira Sans Medium"/>
                </a:rPr>
                <a:t> </a:t>
              </a:r>
              <a:r>
                <a:rPr lang="en-US" sz="3300" dirty="0" err="1">
                  <a:solidFill>
                    <a:srgbClr val="000000"/>
                  </a:solidFill>
                  <a:latin typeface="Fira Sans Medium"/>
                </a:rPr>
                <a:t>на</a:t>
              </a:r>
              <a:r>
                <a:rPr lang="en-US" sz="3300" dirty="0">
                  <a:solidFill>
                    <a:srgbClr val="000000"/>
                  </a:solidFill>
                  <a:latin typeface="Fira Sans Medium"/>
                </a:rPr>
                <a:t> </a:t>
              </a:r>
              <a:r>
                <a:rPr lang="en-US" sz="3300" dirty="0" err="1">
                  <a:solidFill>
                    <a:srgbClr val="000000"/>
                  </a:solidFill>
                  <a:latin typeface="Fira Sans Medium"/>
                </a:rPr>
                <a:t>ньому</a:t>
              </a:r>
              <a:r>
                <a:rPr lang="en-US" sz="3300" dirty="0">
                  <a:solidFill>
                    <a:srgbClr val="000000"/>
                  </a:solidFill>
                  <a:latin typeface="Fira Sans Medium"/>
                </a:rPr>
                <a:t> </a:t>
              </a:r>
              <a:r>
                <a:rPr lang="en-US" sz="3300" dirty="0" err="1">
                  <a:solidFill>
                    <a:srgbClr val="000000"/>
                  </a:solidFill>
                  <a:latin typeface="Fira Sans Medium"/>
                </a:rPr>
                <a:t>подібні</a:t>
              </a:r>
              <a:r>
                <a:rPr lang="en-US" sz="3300" dirty="0">
                  <a:solidFill>
                    <a:srgbClr val="000000"/>
                  </a:solidFill>
                  <a:latin typeface="Fira Sans Medium"/>
                </a:rPr>
                <a:t> </a:t>
              </a:r>
              <a:r>
                <a:rPr lang="en-US" sz="3300" dirty="0" err="1">
                  <a:solidFill>
                    <a:srgbClr val="000000"/>
                  </a:solidFill>
                  <a:latin typeface="Fira Sans Medium"/>
                </a:rPr>
                <a:t>до</a:t>
              </a:r>
              <a:r>
                <a:rPr lang="en-US" sz="3300" dirty="0">
                  <a:solidFill>
                    <a:srgbClr val="000000"/>
                  </a:solidFill>
                  <a:latin typeface="Fira Sans Medium"/>
                </a:rPr>
                <a:t> </a:t>
              </a:r>
              <a:r>
                <a:rPr lang="en-US" sz="3300" dirty="0" err="1">
                  <a:solidFill>
                    <a:srgbClr val="000000"/>
                  </a:solidFill>
                  <a:latin typeface="Fira Sans Medium"/>
                </a:rPr>
                <a:t>виборів</a:t>
              </a:r>
              <a:r>
                <a:rPr lang="en-US" sz="3300" dirty="0">
                  <a:solidFill>
                    <a:srgbClr val="000000"/>
                  </a:solidFill>
                  <a:latin typeface="Fira Sans Medium"/>
                </a:rPr>
                <a:t>, </a:t>
              </a:r>
              <a:r>
                <a:rPr lang="en-US" sz="3300" dirty="0" err="1">
                  <a:solidFill>
                    <a:srgbClr val="000000"/>
                  </a:solidFill>
                  <a:latin typeface="Fira Sans Medium"/>
                </a:rPr>
                <a:t>за</a:t>
              </a:r>
              <a:r>
                <a:rPr lang="en-US" sz="3300" dirty="0">
                  <a:solidFill>
                    <a:srgbClr val="000000"/>
                  </a:solidFill>
                  <a:latin typeface="Fira Sans Medium"/>
                </a:rPr>
                <a:t> </a:t>
              </a:r>
              <a:r>
                <a:rPr lang="en-US" sz="3300" dirty="0" err="1">
                  <a:solidFill>
                    <a:srgbClr val="000000"/>
                  </a:solidFill>
                  <a:latin typeface="Fira Sans Medium"/>
                </a:rPr>
                <a:t>винятком</a:t>
              </a:r>
              <a:r>
                <a:rPr lang="en-US" sz="3300" dirty="0">
                  <a:solidFill>
                    <a:srgbClr val="000000"/>
                  </a:solidFill>
                  <a:latin typeface="Fira Sans Medium"/>
                </a:rPr>
                <a:t> </a:t>
              </a:r>
              <a:r>
                <a:rPr lang="en-US" sz="3300" dirty="0" err="1">
                  <a:solidFill>
                    <a:srgbClr val="000000"/>
                  </a:solidFill>
                  <a:latin typeface="Fira Sans Medium"/>
                </a:rPr>
                <a:t>того</a:t>
              </a:r>
              <a:r>
                <a:rPr lang="en-US" sz="3300" dirty="0">
                  <a:solidFill>
                    <a:srgbClr val="000000"/>
                  </a:solidFill>
                  <a:latin typeface="Fira Sans Medium"/>
                </a:rPr>
                <a:t>, </a:t>
              </a:r>
              <a:r>
                <a:rPr lang="en-US" sz="3300" dirty="0" err="1">
                  <a:solidFill>
                    <a:srgbClr val="000000"/>
                  </a:solidFill>
                  <a:latin typeface="Fira Sans Medium"/>
                </a:rPr>
                <a:t>що</a:t>
              </a:r>
              <a:r>
                <a:rPr lang="en-US" sz="3300" dirty="0">
                  <a:solidFill>
                    <a:srgbClr val="000000"/>
                  </a:solidFill>
                  <a:latin typeface="Fira Sans Medium"/>
                </a:rPr>
                <a:t> </a:t>
              </a:r>
              <a:r>
                <a:rPr lang="en-US" sz="3300" dirty="0" err="1">
                  <a:solidFill>
                    <a:srgbClr val="000000"/>
                  </a:solidFill>
                  <a:latin typeface="Fira Sans Medium"/>
                </a:rPr>
                <a:t>виборець</a:t>
              </a:r>
              <a:r>
                <a:rPr lang="en-US" sz="3300" dirty="0">
                  <a:solidFill>
                    <a:srgbClr val="000000"/>
                  </a:solidFill>
                  <a:latin typeface="Fira Sans Medium"/>
                </a:rPr>
                <a:t> </a:t>
              </a:r>
              <a:r>
                <a:rPr lang="en-US" sz="3300" dirty="0" err="1">
                  <a:solidFill>
                    <a:srgbClr val="000000"/>
                  </a:solidFill>
                  <a:latin typeface="Fira Sans Medium"/>
                </a:rPr>
                <a:t>голосує</a:t>
              </a:r>
              <a:r>
                <a:rPr lang="en-US" sz="3300" dirty="0">
                  <a:solidFill>
                    <a:srgbClr val="000000"/>
                  </a:solidFill>
                  <a:latin typeface="Fira Sans Medium"/>
                </a:rPr>
                <a:t> </a:t>
              </a:r>
              <a:r>
                <a:rPr lang="en-US" sz="3300" dirty="0" err="1">
                  <a:solidFill>
                    <a:srgbClr val="000000"/>
                  </a:solidFill>
                  <a:latin typeface="Fira Sans Medium"/>
                </a:rPr>
                <a:t>не</a:t>
              </a:r>
              <a:r>
                <a:rPr lang="en-US" sz="3300" dirty="0">
                  <a:solidFill>
                    <a:srgbClr val="000000"/>
                  </a:solidFill>
                  <a:latin typeface="Fira Sans Medium"/>
                </a:rPr>
                <a:t> </a:t>
              </a:r>
              <a:r>
                <a:rPr lang="en-US" sz="3300" dirty="0" err="1">
                  <a:solidFill>
                    <a:srgbClr val="000000"/>
                  </a:solidFill>
                  <a:latin typeface="Fira Sans Medium"/>
                </a:rPr>
                <a:t>за</a:t>
              </a:r>
              <a:r>
                <a:rPr lang="en-US" sz="3300" dirty="0">
                  <a:solidFill>
                    <a:srgbClr val="000000"/>
                  </a:solidFill>
                  <a:latin typeface="Fira Sans Medium"/>
                </a:rPr>
                <a:t> </a:t>
              </a:r>
              <a:r>
                <a:rPr lang="en-US" sz="3300" dirty="0" err="1">
                  <a:solidFill>
                    <a:srgbClr val="000000"/>
                  </a:solidFill>
                  <a:latin typeface="Fira Sans Medium"/>
                </a:rPr>
                <a:t>кандидата</a:t>
              </a:r>
              <a:r>
                <a:rPr lang="en-US" sz="3300" dirty="0">
                  <a:solidFill>
                    <a:srgbClr val="000000"/>
                  </a:solidFill>
                  <a:latin typeface="Fira Sans Medium"/>
                </a:rPr>
                <a:t>, а </a:t>
              </a:r>
              <a:r>
                <a:rPr lang="en-US" sz="3300" dirty="0" err="1">
                  <a:solidFill>
                    <a:srgbClr val="000000"/>
                  </a:solidFill>
                  <a:latin typeface="Fira Sans Medium"/>
                </a:rPr>
                <a:t>за</a:t>
              </a:r>
              <a:r>
                <a:rPr lang="en-US" sz="3300" dirty="0">
                  <a:solidFill>
                    <a:srgbClr val="000000"/>
                  </a:solidFill>
                  <a:latin typeface="Fira Sans Medium"/>
                </a:rPr>
                <a:t> </a:t>
              </a:r>
              <a:r>
                <a:rPr lang="en-US" sz="3300" dirty="0" err="1">
                  <a:solidFill>
                    <a:srgbClr val="000000"/>
                  </a:solidFill>
                  <a:latin typeface="Fira Sans Medium"/>
                </a:rPr>
                <a:t>пропозицію</a:t>
              </a:r>
              <a:r>
                <a:rPr lang="en-US" sz="3300" dirty="0">
                  <a:solidFill>
                    <a:srgbClr val="000000"/>
                  </a:solidFill>
                  <a:latin typeface="Fira Sans Medium"/>
                </a:rPr>
                <a:t>, </a:t>
              </a:r>
              <a:r>
                <a:rPr lang="en-US" sz="3300" dirty="0" err="1">
                  <a:solidFill>
                    <a:srgbClr val="000000"/>
                  </a:solidFill>
                  <a:latin typeface="Fira Sans Medium"/>
                </a:rPr>
                <a:t>яка</a:t>
              </a:r>
              <a:r>
                <a:rPr lang="en-US" sz="3300" dirty="0">
                  <a:solidFill>
                    <a:srgbClr val="000000"/>
                  </a:solidFill>
                  <a:latin typeface="Fira Sans Medium"/>
                </a:rPr>
                <a:t> </a:t>
              </a:r>
              <a:r>
                <a:rPr lang="en-US" sz="3300" dirty="0" err="1">
                  <a:solidFill>
                    <a:srgbClr val="000000"/>
                  </a:solidFill>
                  <a:latin typeface="Fira Sans Medium"/>
                </a:rPr>
                <a:t>містить</a:t>
              </a:r>
              <a:r>
                <a:rPr lang="en-US" sz="3300" dirty="0">
                  <a:solidFill>
                    <a:srgbClr val="000000"/>
                  </a:solidFill>
                  <a:latin typeface="Fira Sans Medium"/>
                </a:rPr>
                <a:t> </a:t>
              </a:r>
              <a:r>
                <a:rPr lang="en-US" sz="3300" dirty="0" err="1">
                  <a:solidFill>
                    <a:srgbClr val="000000"/>
                  </a:solidFill>
                  <a:latin typeface="Fira Sans Medium"/>
                </a:rPr>
                <a:t>проєкт</a:t>
              </a:r>
              <a:r>
                <a:rPr lang="en-US" sz="3300" dirty="0">
                  <a:solidFill>
                    <a:srgbClr val="000000"/>
                  </a:solidFill>
                  <a:latin typeface="Fira Sans Medium"/>
                </a:rPr>
                <a:t> </a:t>
              </a:r>
              <a:r>
                <a:rPr lang="en-US" sz="3300" dirty="0" err="1">
                  <a:solidFill>
                    <a:srgbClr val="000000"/>
                  </a:solidFill>
                  <a:latin typeface="Fira Sans Medium"/>
                </a:rPr>
                <a:t>рішення</a:t>
              </a:r>
              <a:r>
                <a:rPr lang="en-US" sz="3300" dirty="0">
                  <a:solidFill>
                    <a:srgbClr val="000000"/>
                  </a:solidFill>
                  <a:latin typeface="Fira Sans Medium"/>
                </a:rPr>
                <a:t> з </a:t>
              </a:r>
              <a:r>
                <a:rPr lang="en-US" sz="3300" dirty="0" err="1">
                  <a:solidFill>
                    <a:srgbClr val="000000"/>
                  </a:solidFill>
                  <a:latin typeface="Fira Sans Medium"/>
                </a:rPr>
                <a:t>певного</a:t>
              </a:r>
              <a:r>
                <a:rPr lang="en-US" sz="3300" dirty="0">
                  <a:solidFill>
                    <a:srgbClr val="000000"/>
                  </a:solidFill>
                  <a:latin typeface="Fira Sans Medium"/>
                </a:rPr>
                <a:t> </a:t>
              </a:r>
              <a:r>
                <a:rPr lang="en-US" sz="3300" dirty="0" err="1">
                  <a:solidFill>
                    <a:srgbClr val="000000"/>
                  </a:solidFill>
                  <a:latin typeface="Fira Sans Medium"/>
                </a:rPr>
                <a:t>питання</a:t>
              </a:r>
              <a:r>
                <a:rPr lang="en-US" sz="3300" dirty="0">
                  <a:solidFill>
                    <a:srgbClr val="000000"/>
                  </a:solidFill>
                  <a:latin typeface="Fira Sans Medium"/>
                </a:rPr>
                <a:t>.</a:t>
              </a:r>
            </a:p>
            <a:p>
              <a:pPr algn="ctr">
                <a:lnSpc>
                  <a:spcPts val="4290"/>
                </a:lnSpc>
              </a:pPr>
              <a:endParaRPr lang="en-US" sz="3300" dirty="0">
                <a:solidFill>
                  <a:srgbClr val="000000"/>
                </a:solidFill>
                <a:latin typeface="Fira Sans Medium"/>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220317" y="2452165"/>
            <a:ext cx="17019428" cy="0"/>
          </a:xfrm>
          <a:prstGeom prst="line">
            <a:avLst/>
          </a:prstGeom>
          <a:ln w="19050" cap="rnd">
            <a:solidFill>
              <a:srgbClr val="004651"/>
            </a:solidFill>
            <a:prstDash val="solid"/>
            <a:headEnd type="none" w="sm" len="sm"/>
            <a:tailEnd type="none" w="sm" len="sm"/>
          </a:ln>
        </p:spPr>
      </p:sp>
      <p:grpSp>
        <p:nvGrpSpPr>
          <p:cNvPr id="3" name="Group 3"/>
          <p:cNvGrpSpPr/>
          <p:nvPr/>
        </p:nvGrpSpPr>
        <p:grpSpPr>
          <a:xfrm>
            <a:off x="591548" y="2452165"/>
            <a:ext cx="16485687" cy="8216371"/>
            <a:chOff x="0" y="0"/>
            <a:chExt cx="21980916" cy="10955162"/>
          </a:xfrm>
        </p:grpSpPr>
        <p:sp>
          <p:nvSpPr>
            <p:cNvPr id="4" name="TextBox 4"/>
            <p:cNvSpPr txBox="1"/>
            <p:nvPr/>
          </p:nvSpPr>
          <p:spPr>
            <a:xfrm>
              <a:off x="0" y="-9525"/>
              <a:ext cx="21980916" cy="1304925"/>
            </a:xfrm>
            <a:prstGeom prst="rect">
              <a:avLst/>
            </a:prstGeom>
          </p:spPr>
          <p:txBody>
            <a:bodyPr lIns="0" tIns="0" rIns="0" bIns="0" rtlCol="0" anchor="t">
              <a:spAutoFit/>
            </a:bodyPr>
            <a:lstStyle/>
            <a:p>
              <a:pPr marL="0" lvl="0" indent="0">
                <a:lnSpc>
                  <a:spcPts val="7679"/>
                </a:lnSpc>
                <a:spcBef>
                  <a:spcPct val="0"/>
                </a:spcBef>
              </a:pPr>
              <a:r>
                <a:rPr lang="en-US" sz="6399" dirty="0" err="1">
                  <a:solidFill>
                    <a:srgbClr val="00A181"/>
                  </a:solidFill>
                  <a:latin typeface="Fira Sans Medium"/>
                </a:rPr>
                <a:t>Швейцарія</a:t>
              </a:r>
              <a:endParaRPr lang="en-US" sz="6399" dirty="0">
                <a:solidFill>
                  <a:srgbClr val="00A181"/>
                </a:solidFill>
                <a:latin typeface="Fira Sans Medium"/>
              </a:endParaRPr>
            </a:p>
          </p:txBody>
        </p:sp>
        <p:sp>
          <p:nvSpPr>
            <p:cNvPr id="5" name="TextBox 5"/>
            <p:cNvSpPr txBox="1"/>
            <p:nvPr/>
          </p:nvSpPr>
          <p:spPr>
            <a:xfrm>
              <a:off x="0" y="1617274"/>
              <a:ext cx="21980916" cy="9337888"/>
            </a:xfrm>
            <a:prstGeom prst="rect">
              <a:avLst/>
            </a:prstGeom>
          </p:spPr>
          <p:txBody>
            <a:bodyPr lIns="0" tIns="0" rIns="0" bIns="0" rtlCol="0" anchor="t">
              <a:spAutoFit/>
            </a:bodyPr>
            <a:lstStyle/>
            <a:p>
              <a:pPr>
                <a:lnSpc>
                  <a:spcPts val="5039"/>
                </a:lnSpc>
              </a:pPr>
              <a:r>
                <a:rPr lang="en-US" sz="3599">
                  <a:solidFill>
                    <a:srgbClr val="000000"/>
                  </a:solidFill>
                  <a:latin typeface="Fira Sans Light"/>
                </a:rPr>
                <a:t>Що ж до практики застосування місцевих референдумів іншими країнами, то беззаперечним лідером є </a:t>
              </a:r>
              <a:r>
                <a:rPr lang="en-US" sz="3599">
                  <a:solidFill>
                    <a:srgbClr val="000000"/>
                  </a:solidFill>
                  <a:latin typeface="Fira Sans Light Bold"/>
                </a:rPr>
                <a:t>Швейцарія</a:t>
              </a:r>
              <a:r>
                <a:rPr lang="en-US" sz="3599">
                  <a:solidFill>
                    <a:srgbClr val="000000"/>
                  </a:solidFill>
                  <a:latin typeface="Fira Sans Light"/>
                </a:rPr>
                <a:t>, де участь у референдумах вже стала невід’ємною частиною життя громадян. Так, з січня 1970 року у країні було проведено 6610 референдумів, що в середньому становить близько 132 референдумів на рік. Лише у 2020 році, незважаючи на COVID-19, було проведено вже 32 референдуми. За увесь період більше половини питань було підтримано громадянами. При цьому найбільш популярні теми питань стосуються: транспорту та інфраструктури, освіти, публічних фінансів, охорони здоров’я тощо. За 50 років майже 1000 референдумів відбулося за народною ініціативою.</a:t>
              </a:r>
            </a:p>
            <a:p>
              <a:pPr marL="0" lvl="0" indent="0">
                <a:lnSpc>
                  <a:spcPts val="5179"/>
                </a:lnSpc>
                <a:spcBef>
                  <a:spcPct val="0"/>
                </a:spcBef>
              </a:pPr>
              <a:endParaRPr lang="en-US" sz="3599">
                <a:solidFill>
                  <a:srgbClr val="000000"/>
                </a:solidFill>
                <a:latin typeface="Fira Sans Light"/>
              </a:endParaRPr>
            </a:p>
          </p:txBody>
        </p:sp>
      </p:grpSp>
      <p:sp>
        <p:nvSpPr>
          <p:cNvPr id="6" name="TextBox 6"/>
          <p:cNvSpPr txBox="1"/>
          <p:nvPr/>
        </p:nvSpPr>
        <p:spPr>
          <a:xfrm>
            <a:off x="622102" y="264419"/>
            <a:ext cx="12210652" cy="2143125"/>
          </a:xfrm>
          <a:prstGeom prst="rect">
            <a:avLst/>
          </a:prstGeom>
        </p:spPr>
        <p:txBody>
          <a:bodyPr lIns="0" tIns="0" rIns="0" bIns="0" rtlCol="0" anchor="t">
            <a:spAutoFit/>
          </a:bodyPr>
          <a:lstStyle/>
          <a:p>
            <a:pPr>
              <a:lnSpc>
                <a:spcPts val="8400"/>
              </a:lnSpc>
              <a:spcBef>
                <a:spcPct val="0"/>
              </a:spcBef>
            </a:pPr>
            <a:r>
              <a:rPr lang="en-US" sz="7000" spc="-70" dirty="0" err="1">
                <a:solidFill>
                  <a:srgbClr val="000000"/>
                </a:solidFill>
                <a:latin typeface="Fira Sans Medium"/>
              </a:rPr>
              <a:t>Про</a:t>
            </a:r>
            <a:r>
              <a:rPr lang="en-US" sz="7000" spc="-70" dirty="0">
                <a:solidFill>
                  <a:srgbClr val="000000"/>
                </a:solidFill>
                <a:latin typeface="Fira Sans Medium"/>
              </a:rPr>
              <a:t> </a:t>
            </a:r>
            <a:r>
              <a:rPr lang="en-US" sz="7000" spc="-70" dirty="0" err="1">
                <a:solidFill>
                  <a:srgbClr val="000000"/>
                </a:solidFill>
                <a:latin typeface="Fira Sans Medium"/>
              </a:rPr>
              <a:t>місцеві</a:t>
            </a:r>
            <a:r>
              <a:rPr lang="en-US" sz="7000" spc="-70" dirty="0">
                <a:solidFill>
                  <a:srgbClr val="000000"/>
                </a:solidFill>
                <a:latin typeface="Fira Sans Medium"/>
              </a:rPr>
              <a:t> </a:t>
            </a:r>
            <a:r>
              <a:rPr lang="en-US" sz="7000" spc="-70" dirty="0" err="1">
                <a:solidFill>
                  <a:srgbClr val="000000"/>
                </a:solidFill>
                <a:latin typeface="Fira Sans Medium"/>
              </a:rPr>
              <a:t>референдуми</a:t>
            </a:r>
            <a:r>
              <a:rPr lang="en-US" sz="7000" spc="-70" dirty="0">
                <a:solidFill>
                  <a:srgbClr val="000000"/>
                </a:solidFill>
                <a:latin typeface="Fira Sans Medium"/>
              </a:rPr>
              <a:t> </a:t>
            </a:r>
            <a:r>
              <a:rPr lang="en-US" sz="7000" spc="-70" dirty="0" err="1">
                <a:solidFill>
                  <a:srgbClr val="000000"/>
                </a:solidFill>
                <a:latin typeface="Fira Sans Medium"/>
              </a:rPr>
              <a:t>закордоном</a:t>
            </a:r>
            <a:endParaRPr lang="en-US" sz="7000" spc="-70" dirty="0">
              <a:solidFill>
                <a:srgbClr val="000000"/>
              </a:solidFill>
              <a:latin typeface="Fira Sans Medium"/>
            </a:endParaRPr>
          </a:p>
        </p:txBody>
      </p:sp>
      <p:grpSp>
        <p:nvGrpSpPr>
          <p:cNvPr id="7" name="Group 7"/>
          <p:cNvGrpSpPr/>
          <p:nvPr/>
        </p:nvGrpSpPr>
        <p:grpSpPr>
          <a:xfrm>
            <a:off x="17518812" y="5994209"/>
            <a:ext cx="380203" cy="329258"/>
            <a:chOff x="0" y="0"/>
            <a:chExt cx="3619627" cy="3134614"/>
          </a:xfrm>
        </p:grpSpPr>
        <p:sp>
          <p:nvSpPr>
            <p:cNvPr id="8" name="Freeform 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9" name="Group 9"/>
          <p:cNvGrpSpPr/>
          <p:nvPr/>
        </p:nvGrpSpPr>
        <p:grpSpPr>
          <a:xfrm>
            <a:off x="17518812" y="7132367"/>
            <a:ext cx="380203" cy="329258"/>
            <a:chOff x="0" y="0"/>
            <a:chExt cx="3619627" cy="3134614"/>
          </a:xfrm>
        </p:grpSpPr>
        <p:sp>
          <p:nvSpPr>
            <p:cNvPr id="10" name="Freeform 10"/>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11" name="Group 11"/>
          <p:cNvGrpSpPr/>
          <p:nvPr/>
        </p:nvGrpSpPr>
        <p:grpSpPr>
          <a:xfrm>
            <a:off x="17514097" y="9353954"/>
            <a:ext cx="380203" cy="329258"/>
            <a:chOff x="0" y="0"/>
            <a:chExt cx="3619627" cy="3134614"/>
          </a:xfrm>
        </p:grpSpPr>
        <p:sp>
          <p:nvSpPr>
            <p:cNvPr id="12" name="Freeform 12"/>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13" name="Group 13"/>
          <p:cNvGrpSpPr/>
          <p:nvPr/>
        </p:nvGrpSpPr>
        <p:grpSpPr>
          <a:xfrm>
            <a:off x="17514097" y="8380425"/>
            <a:ext cx="380203" cy="329258"/>
            <a:chOff x="0" y="0"/>
            <a:chExt cx="3619627" cy="3134614"/>
          </a:xfrm>
        </p:grpSpPr>
        <p:sp>
          <p:nvSpPr>
            <p:cNvPr id="14" name="Freeform 14"/>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15" name="Group 15"/>
          <p:cNvGrpSpPr/>
          <p:nvPr/>
        </p:nvGrpSpPr>
        <p:grpSpPr>
          <a:xfrm>
            <a:off x="15285170" y="1139122"/>
            <a:ext cx="2977778" cy="2578770"/>
            <a:chOff x="0" y="0"/>
            <a:chExt cx="3619627" cy="3134614"/>
          </a:xfrm>
        </p:grpSpPr>
        <p:sp>
          <p:nvSpPr>
            <p:cNvPr id="16" name="Freeform 1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17" name="Group 17"/>
          <p:cNvGrpSpPr/>
          <p:nvPr/>
        </p:nvGrpSpPr>
        <p:grpSpPr>
          <a:xfrm>
            <a:off x="13624571" y="-433901"/>
            <a:ext cx="4201515" cy="3638531"/>
            <a:chOff x="0" y="0"/>
            <a:chExt cx="3619627" cy="3134614"/>
          </a:xfrm>
        </p:grpSpPr>
        <p:sp>
          <p:nvSpPr>
            <p:cNvPr id="18" name="Freeform 1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19" name="Group 19"/>
          <p:cNvGrpSpPr/>
          <p:nvPr/>
        </p:nvGrpSpPr>
        <p:grpSpPr>
          <a:xfrm>
            <a:off x="13243939" y="-956153"/>
            <a:ext cx="2481390" cy="2148895"/>
            <a:chOff x="0" y="0"/>
            <a:chExt cx="3619627" cy="3134614"/>
          </a:xfrm>
        </p:grpSpPr>
        <p:sp>
          <p:nvSpPr>
            <p:cNvPr id="20" name="Freeform 20"/>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0" y="2786388"/>
            <a:ext cx="18288000" cy="7995913"/>
            <a:chOff x="0" y="-28575"/>
            <a:chExt cx="3165373" cy="1383970"/>
          </a:xfrm>
        </p:grpSpPr>
        <p:sp>
          <p:nvSpPr>
            <p:cNvPr id="3" name="Freeform 3"/>
            <p:cNvSpPr/>
            <p:nvPr/>
          </p:nvSpPr>
          <p:spPr>
            <a:xfrm>
              <a:off x="0" y="0"/>
              <a:ext cx="3165373" cy="1269666"/>
            </a:xfrm>
            <a:custGeom>
              <a:avLst/>
              <a:gdLst/>
              <a:ahLst/>
              <a:cxnLst/>
              <a:rect l="l" t="t" r="r" b="b"/>
              <a:pathLst>
                <a:path w="3165373" h="1269666">
                  <a:moveTo>
                    <a:pt x="0" y="0"/>
                  </a:moveTo>
                  <a:lnTo>
                    <a:pt x="3165373" y="0"/>
                  </a:lnTo>
                  <a:lnTo>
                    <a:pt x="3165373" y="1269666"/>
                  </a:lnTo>
                  <a:lnTo>
                    <a:pt x="0" y="1269666"/>
                  </a:lnTo>
                  <a:close/>
                </a:path>
              </a:pathLst>
            </a:custGeom>
            <a:solidFill>
              <a:srgbClr val="004651"/>
            </a:solidFill>
          </p:spPr>
        </p:sp>
        <p:sp>
          <p:nvSpPr>
            <p:cNvPr id="4" name="TextBox 4"/>
            <p:cNvSpPr txBox="1"/>
            <p:nvPr/>
          </p:nvSpPr>
          <p:spPr>
            <a:xfrm>
              <a:off x="0" y="-28575"/>
              <a:ext cx="3165373" cy="1383970"/>
            </a:xfrm>
            <a:prstGeom prst="rect">
              <a:avLst/>
            </a:prstGeom>
          </p:spPr>
          <p:txBody>
            <a:bodyPr lIns="254000" tIns="254000" rIns="254000" bIns="254000" rtlCol="0" anchor="ctr"/>
            <a:lstStyle/>
            <a:p>
              <a:pPr algn="ctr">
                <a:lnSpc>
                  <a:spcPts val="3379"/>
                </a:lnSpc>
              </a:pPr>
              <a:r>
                <a:rPr lang="en-US" sz="2599" spc="129" dirty="0" err="1">
                  <a:solidFill>
                    <a:srgbClr val="F4F4F4"/>
                  </a:solidFill>
                  <a:latin typeface="Fira Sans Medium Bold"/>
                </a:rPr>
                <a:t>Федеральна</a:t>
              </a:r>
              <a:r>
                <a:rPr lang="en-US" sz="2599" spc="129" dirty="0">
                  <a:solidFill>
                    <a:srgbClr val="F4F4F4"/>
                  </a:solidFill>
                  <a:latin typeface="Fira Sans Medium Bold"/>
                </a:rPr>
                <a:t> </a:t>
              </a:r>
              <a:r>
                <a:rPr lang="en-US" sz="2599" spc="129" dirty="0" err="1">
                  <a:solidFill>
                    <a:srgbClr val="F4F4F4"/>
                  </a:solidFill>
                  <a:latin typeface="Fira Sans Medium Bold"/>
                </a:rPr>
                <a:t>народна</a:t>
              </a:r>
              <a:r>
                <a:rPr lang="en-US" sz="2599" spc="129" dirty="0">
                  <a:solidFill>
                    <a:srgbClr val="F4F4F4"/>
                  </a:solidFill>
                  <a:latin typeface="Fira Sans Medium Bold"/>
                </a:rPr>
                <a:t> </a:t>
              </a:r>
              <a:r>
                <a:rPr lang="en-US" sz="2599" spc="129" dirty="0" err="1">
                  <a:solidFill>
                    <a:srgbClr val="F4F4F4"/>
                  </a:solidFill>
                  <a:latin typeface="Fira Sans Medium Bold"/>
                </a:rPr>
                <a:t>ініціатива</a:t>
              </a:r>
              <a:r>
                <a:rPr lang="en-US" sz="2599" spc="129" dirty="0">
                  <a:solidFill>
                    <a:srgbClr val="F4F4F4"/>
                  </a:solidFill>
                  <a:latin typeface="Fira Sans Medium Bold"/>
                </a:rPr>
                <a:t> «</a:t>
              </a:r>
              <a:r>
                <a:rPr lang="en-US" sz="2599" spc="129" dirty="0" err="1">
                  <a:solidFill>
                    <a:srgbClr val="F4F4F4"/>
                  </a:solidFill>
                  <a:latin typeface="Fira Sans Medium Bold"/>
                </a:rPr>
                <a:t>проти</a:t>
              </a:r>
              <a:r>
                <a:rPr lang="en-US" sz="2599" spc="129" dirty="0">
                  <a:solidFill>
                    <a:srgbClr val="F4F4F4"/>
                  </a:solidFill>
                  <a:latin typeface="Fira Sans Medium Bold"/>
                </a:rPr>
                <a:t> </a:t>
              </a:r>
              <a:r>
                <a:rPr lang="en-US" sz="2599" spc="129" dirty="0" err="1">
                  <a:solidFill>
                    <a:srgbClr val="F4F4F4"/>
                  </a:solidFill>
                  <a:latin typeface="Fira Sans Medium Bold"/>
                </a:rPr>
                <a:t>будівництва</a:t>
              </a:r>
              <a:r>
                <a:rPr lang="en-US" sz="2599" spc="129" dirty="0">
                  <a:solidFill>
                    <a:srgbClr val="F4F4F4"/>
                  </a:solidFill>
                  <a:latin typeface="Fira Sans Medium Bold"/>
                </a:rPr>
                <a:t> </a:t>
              </a:r>
              <a:r>
                <a:rPr lang="en-US" sz="2599" spc="129" dirty="0" err="1">
                  <a:solidFill>
                    <a:srgbClr val="F4F4F4"/>
                  </a:solidFill>
                  <a:latin typeface="Fira Sans Medium Bold"/>
                </a:rPr>
                <a:t>мінаретів</a:t>
              </a:r>
              <a:r>
                <a:rPr lang="en-US" sz="2599" spc="129" dirty="0">
                  <a:solidFill>
                    <a:srgbClr val="F4F4F4"/>
                  </a:solidFill>
                  <a:latin typeface="Fira Sans Medium Bold"/>
                </a:rPr>
                <a:t>»</a:t>
              </a:r>
              <a:r>
                <a:rPr lang="en-US" sz="2599" spc="129" dirty="0">
                  <a:solidFill>
                    <a:srgbClr val="F4F4F4"/>
                  </a:solidFill>
                  <a:latin typeface="Fira Sans Medium"/>
                </a:rPr>
                <a:t> </a:t>
              </a:r>
              <a:r>
                <a:rPr lang="en-US" sz="2599" spc="129" dirty="0" err="1">
                  <a:solidFill>
                    <a:srgbClr val="F4F4F4"/>
                  </a:solidFill>
                  <a:latin typeface="Fira Sans Medium"/>
                </a:rPr>
                <a:t>була</a:t>
              </a:r>
              <a:r>
                <a:rPr lang="en-US" sz="2599" spc="129" dirty="0">
                  <a:solidFill>
                    <a:srgbClr val="F4F4F4"/>
                  </a:solidFill>
                  <a:latin typeface="Fira Sans Medium"/>
                </a:rPr>
                <a:t> </a:t>
              </a:r>
              <a:r>
                <a:rPr lang="en-US" sz="2599" spc="129" dirty="0" err="1">
                  <a:solidFill>
                    <a:srgbClr val="F4F4F4"/>
                  </a:solidFill>
                  <a:latin typeface="Fira Sans Medium"/>
                </a:rPr>
                <a:t>успішною</a:t>
              </a:r>
              <a:r>
                <a:rPr lang="en-US" sz="2599" spc="129" dirty="0">
                  <a:solidFill>
                    <a:srgbClr val="F4F4F4"/>
                  </a:solidFill>
                  <a:latin typeface="Fira Sans Medium"/>
                </a:rPr>
                <a:t> </a:t>
              </a:r>
              <a:r>
                <a:rPr lang="en-US" sz="2599" spc="129" dirty="0" err="1">
                  <a:solidFill>
                    <a:srgbClr val="F4F4F4"/>
                  </a:solidFill>
                  <a:latin typeface="Fira Sans Medium"/>
                </a:rPr>
                <a:t>народною</a:t>
              </a:r>
              <a:r>
                <a:rPr lang="en-US" sz="2599" spc="129" dirty="0">
                  <a:solidFill>
                    <a:srgbClr val="F4F4F4"/>
                  </a:solidFill>
                  <a:latin typeface="Fira Sans Medium"/>
                </a:rPr>
                <a:t> </a:t>
              </a:r>
              <a:r>
                <a:rPr lang="en-US" sz="2599" spc="129" dirty="0" err="1">
                  <a:solidFill>
                    <a:srgbClr val="F4F4F4"/>
                  </a:solidFill>
                  <a:latin typeface="Fira Sans Medium"/>
                </a:rPr>
                <a:t>ініціативою</a:t>
              </a:r>
              <a:r>
                <a:rPr lang="en-US" sz="2599" spc="129" dirty="0">
                  <a:solidFill>
                    <a:srgbClr val="F4F4F4"/>
                  </a:solidFill>
                  <a:latin typeface="Fira Sans Medium"/>
                </a:rPr>
                <a:t> в </a:t>
              </a:r>
              <a:r>
                <a:rPr lang="en-US" sz="2599" spc="129" dirty="0" err="1">
                  <a:solidFill>
                    <a:srgbClr val="F4F4F4"/>
                  </a:solidFill>
                  <a:latin typeface="Fira Sans Medium"/>
                </a:rPr>
                <a:t>Швейцарії</a:t>
              </a:r>
              <a:r>
                <a:rPr lang="en-US" sz="2599" spc="129" dirty="0">
                  <a:solidFill>
                    <a:srgbClr val="F4F4F4"/>
                  </a:solidFill>
                  <a:latin typeface="Fira Sans Medium"/>
                </a:rPr>
                <a:t>, </a:t>
              </a:r>
              <a:r>
                <a:rPr lang="en-US" sz="2599" spc="129" dirty="0" err="1">
                  <a:solidFill>
                    <a:srgbClr val="F4F4F4"/>
                  </a:solidFill>
                  <a:latin typeface="Fira Sans Medium"/>
                </a:rPr>
                <a:t>щоб</a:t>
              </a:r>
              <a:r>
                <a:rPr lang="en-US" sz="2599" spc="129" dirty="0">
                  <a:solidFill>
                    <a:srgbClr val="F4F4F4"/>
                  </a:solidFill>
                  <a:latin typeface="Fira Sans Medium"/>
                </a:rPr>
                <a:t> </a:t>
              </a:r>
              <a:r>
                <a:rPr lang="en-US" sz="2599" spc="129" dirty="0" err="1">
                  <a:solidFill>
                    <a:srgbClr val="F4F4F4"/>
                  </a:solidFill>
                  <a:latin typeface="Fira Sans Medium"/>
                </a:rPr>
                <a:t>запобігти</a:t>
              </a:r>
              <a:r>
                <a:rPr lang="en-US" sz="2599" spc="129" dirty="0">
                  <a:solidFill>
                    <a:srgbClr val="F4F4F4"/>
                  </a:solidFill>
                  <a:latin typeface="Fira Sans Medium"/>
                </a:rPr>
                <a:t> </a:t>
              </a:r>
              <a:r>
                <a:rPr lang="en-US" sz="2599" spc="129" dirty="0" err="1">
                  <a:solidFill>
                    <a:srgbClr val="F4F4F4"/>
                  </a:solidFill>
                  <a:latin typeface="Fira Sans Medium"/>
                </a:rPr>
                <a:t>будівництву</a:t>
              </a:r>
              <a:r>
                <a:rPr lang="en-US" sz="2599" spc="129" dirty="0">
                  <a:solidFill>
                    <a:srgbClr val="F4F4F4"/>
                  </a:solidFill>
                  <a:latin typeface="Fira Sans Medium"/>
                </a:rPr>
                <a:t> </a:t>
              </a:r>
              <a:r>
                <a:rPr lang="en-US" sz="2599" spc="129" dirty="0" err="1">
                  <a:solidFill>
                    <a:srgbClr val="F4F4F4"/>
                  </a:solidFill>
                  <a:latin typeface="Fira Sans Medium"/>
                </a:rPr>
                <a:t>мінаретів</a:t>
              </a:r>
              <a:r>
                <a:rPr lang="en-US" sz="2599" spc="129" dirty="0">
                  <a:solidFill>
                    <a:srgbClr val="F4F4F4"/>
                  </a:solidFill>
                  <a:latin typeface="Fira Sans Medium"/>
                </a:rPr>
                <a:t> </a:t>
              </a:r>
              <a:r>
                <a:rPr lang="en-US" sz="2599" spc="129" dirty="0" err="1">
                  <a:solidFill>
                    <a:srgbClr val="F4F4F4"/>
                  </a:solidFill>
                  <a:latin typeface="Fira Sans Medium"/>
                </a:rPr>
                <a:t>на</a:t>
              </a:r>
              <a:r>
                <a:rPr lang="en-US" sz="2599" spc="129" dirty="0">
                  <a:solidFill>
                    <a:srgbClr val="F4F4F4"/>
                  </a:solidFill>
                  <a:latin typeface="Fira Sans Medium"/>
                </a:rPr>
                <a:t> </a:t>
              </a:r>
              <a:r>
                <a:rPr lang="en-US" sz="2599" spc="129" dirty="0" err="1">
                  <a:solidFill>
                    <a:srgbClr val="F4F4F4"/>
                  </a:solidFill>
                  <a:latin typeface="Fira Sans Medium"/>
                </a:rPr>
                <a:t>мечетях</a:t>
              </a:r>
              <a:r>
                <a:rPr lang="en-US" sz="2599" spc="129" dirty="0">
                  <a:solidFill>
                    <a:srgbClr val="F4F4F4"/>
                  </a:solidFill>
                  <a:latin typeface="Fira Sans Medium"/>
                </a:rPr>
                <a:t>. </a:t>
              </a:r>
              <a:r>
                <a:rPr lang="en-US" sz="2599" spc="129" dirty="0" err="1">
                  <a:solidFill>
                    <a:srgbClr val="F4F4F4"/>
                  </a:solidFill>
                  <a:latin typeface="Fira Sans Medium"/>
                </a:rPr>
                <a:t>На</a:t>
              </a:r>
              <a:r>
                <a:rPr lang="en-US" sz="2599" spc="129" dirty="0">
                  <a:solidFill>
                    <a:srgbClr val="F4F4F4"/>
                  </a:solidFill>
                  <a:latin typeface="Fira Sans Medium"/>
                </a:rPr>
                <a:t> </a:t>
              </a:r>
              <a:r>
                <a:rPr lang="en-US" sz="2599" spc="129" dirty="0" err="1">
                  <a:solidFill>
                    <a:srgbClr val="F4F4F4"/>
                  </a:solidFill>
                  <a:latin typeface="Fira Sans Medium"/>
                </a:rPr>
                <a:t>референдумі</a:t>
              </a:r>
              <a:r>
                <a:rPr lang="en-US" sz="2599" spc="129" dirty="0">
                  <a:solidFill>
                    <a:srgbClr val="F4F4F4"/>
                  </a:solidFill>
                  <a:latin typeface="Fira Sans Medium"/>
                </a:rPr>
                <a:t> в </a:t>
              </a:r>
              <a:r>
                <a:rPr lang="en-US" sz="2599" spc="129" dirty="0" err="1">
                  <a:solidFill>
                    <a:srgbClr val="F4F4F4"/>
                  </a:solidFill>
                  <a:latin typeface="Fira Sans Medium"/>
                </a:rPr>
                <a:t>листопаді</a:t>
              </a:r>
              <a:r>
                <a:rPr lang="en-US" sz="2599" spc="129" dirty="0">
                  <a:solidFill>
                    <a:srgbClr val="F4F4F4"/>
                  </a:solidFill>
                  <a:latin typeface="Fira Sans Medium"/>
                </a:rPr>
                <a:t> 2009 </a:t>
              </a:r>
              <a:r>
                <a:rPr lang="en-US" sz="2599" spc="129" dirty="0" err="1">
                  <a:solidFill>
                    <a:srgbClr val="F4F4F4"/>
                  </a:solidFill>
                  <a:latin typeface="Fira Sans Medium"/>
                </a:rPr>
                <a:t>року</a:t>
              </a:r>
              <a:r>
                <a:rPr lang="en-US" sz="2599" spc="129" dirty="0">
                  <a:solidFill>
                    <a:srgbClr val="F4F4F4"/>
                  </a:solidFill>
                  <a:latin typeface="Fira Sans Medium"/>
                </a:rPr>
                <a:t> </a:t>
              </a:r>
              <a:r>
                <a:rPr lang="en-US" sz="2599" spc="129" dirty="0" err="1">
                  <a:solidFill>
                    <a:srgbClr val="F4F4F4"/>
                  </a:solidFill>
                  <a:latin typeface="Fira Sans Medium"/>
                </a:rPr>
                <a:t>конституційна</a:t>
              </a:r>
              <a:r>
                <a:rPr lang="en-US" sz="2599" spc="129" dirty="0">
                  <a:solidFill>
                    <a:srgbClr val="F4F4F4"/>
                  </a:solidFill>
                  <a:latin typeface="Fira Sans Medium"/>
                </a:rPr>
                <a:t> </a:t>
              </a:r>
              <a:r>
                <a:rPr lang="en-US" sz="2599" spc="129" dirty="0" err="1">
                  <a:solidFill>
                    <a:srgbClr val="F4F4F4"/>
                  </a:solidFill>
                  <a:latin typeface="Fira Sans Medium"/>
                </a:rPr>
                <a:t>поправка</a:t>
              </a:r>
              <a:r>
                <a:rPr lang="en-US" sz="2599" spc="129" dirty="0">
                  <a:solidFill>
                    <a:srgbClr val="F4F4F4"/>
                  </a:solidFill>
                  <a:latin typeface="Fira Sans Medium"/>
                </a:rPr>
                <a:t>, </a:t>
              </a:r>
              <a:r>
                <a:rPr lang="en-US" sz="2599" spc="129" dirty="0" err="1">
                  <a:solidFill>
                    <a:srgbClr val="F4F4F4"/>
                  </a:solidFill>
                  <a:latin typeface="Fira Sans Medium"/>
                </a:rPr>
                <a:t>яка</a:t>
              </a:r>
              <a:r>
                <a:rPr lang="en-US" sz="2599" spc="129" dirty="0">
                  <a:solidFill>
                    <a:srgbClr val="F4F4F4"/>
                  </a:solidFill>
                  <a:latin typeface="Fira Sans Medium"/>
                </a:rPr>
                <a:t> </a:t>
              </a:r>
              <a:r>
                <a:rPr lang="en-US" sz="2599" spc="129" dirty="0" err="1">
                  <a:solidFill>
                    <a:schemeClr val="bg1"/>
                  </a:solidFill>
                  <a:latin typeface="Fira Sans Medium"/>
                  <a:hlinkClick r:id="rId2" tooltip="https://uk.wikipedia.org/wiki/%D0%97%D0%B0%D0%B1%D0%BE%D1%80%D0%BE%D0%BD%D0%B0_%D0%B1%D1%83%D0%B4%D1%96%D0%B2%D0%BD%D0%B8%D1%86%D1%82%D0%B2%D0%B0_%D0%BC%D1%96%D0%BD%D0%B0%D1%80%D0%B5%D1%82%D1%96%D0%B2_%D1%83_%D0%A8%D0%B2%D0%B5%D0%B9%D1%86%D0%B0%D1%80%D1%96%D1%97">
                    <a:extLst>
                      <a:ext uri="{A12FA001-AC4F-418D-AE19-62706E023703}">
                        <ahyp:hlinkClr xmlns:ahyp="http://schemas.microsoft.com/office/drawing/2018/hyperlinkcolor" val="tx"/>
                      </a:ext>
                    </a:extLst>
                  </a:hlinkClick>
                </a:rPr>
                <a:t>забороняє</a:t>
              </a:r>
              <a:r>
                <a:rPr lang="en-US" sz="2599" spc="129" dirty="0">
                  <a:solidFill>
                    <a:schemeClr val="bg1"/>
                  </a:solidFill>
                  <a:latin typeface="Fira Sans Medium"/>
                  <a:hlinkClick r:id="rId2" tooltip="https://uk.wikipedia.org/wiki/%D0%97%D0%B0%D0%B1%D0%BE%D1%80%D0%BE%D0%BD%D0%B0_%D0%B1%D1%83%D0%B4%D1%96%D0%B2%D0%BD%D0%B8%D1%86%D1%82%D0%B2%D0%B0_%D0%BC%D1%96%D0%BD%D0%B0%D1%80%D0%B5%D1%82%D1%96%D0%B2_%D1%83_%D0%A8%D0%B2%D0%B5%D0%B9%D1%86%D0%B0%D1%80%D1%96%D1%97">
                    <a:extLst>
                      <a:ext uri="{A12FA001-AC4F-418D-AE19-62706E023703}">
                        <ahyp:hlinkClr xmlns:ahyp="http://schemas.microsoft.com/office/drawing/2018/hyperlinkcolor" val="tx"/>
                      </a:ext>
                    </a:extLst>
                  </a:hlinkClick>
                </a:rPr>
                <a:t> </a:t>
              </a:r>
              <a:r>
                <a:rPr lang="en-US" sz="2599" spc="129" dirty="0" err="1">
                  <a:solidFill>
                    <a:schemeClr val="bg1"/>
                  </a:solidFill>
                  <a:latin typeface="Fira Sans Medium"/>
                  <a:hlinkClick r:id="rId2" tooltip="https://uk.wikipedia.org/wiki/%D0%97%D0%B0%D0%B1%D0%BE%D1%80%D0%BE%D0%BD%D0%B0_%D0%B1%D1%83%D0%B4%D1%96%D0%B2%D0%BD%D0%B8%D1%86%D1%82%D0%B2%D0%B0_%D0%BC%D1%96%D0%BD%D0%B0%D1%80%D0%B5%D1%82%D1%96%D0%B2_%D1%83_%D0%A8%D0%B2%D0%B5%D0%B9%D1%86%D0%B0%D1%80%D1%96%D1%97">
                    <a:extLst>
                      <a:ext uri="{A12FA001-AC4F-418D-AE19-62706E023703}">
                        <ahyp:hlinkClr xmlns:ahyp="http://schemas.microsoft.com/office/drawing/2018/hyperlinkcolor" val="tx"/>
                      </a:ext>
                    </a:extLst>
                  </a:hlinkClick>
                </a:rPr>
                <a:t>будівництво</a:t>
              </a:r>
              <a:r>
                <a:rPr lang="en-US" sz="2599" spc="129" dirty="0">
                  <a:solidFill>
                    <a:schemeClr val="bg1"/>
                  </a:solidFill>
                  <a:latin typeface="Fira Sans Medium"/>
                  <a:hlinkClick r:id="rId2" tooltip="https://uk.wikipedia.org/wiki/%D0%97%D0%B0%D0%B1%D0%BE%D1%80%D0%BE%D0%BD%D0%B0_%D0%B1%D1%83%D0%B4%D1%96%D0%B2%D0%BD%D0%B8%D1%86%D1%82%D0%B2%D0%B0_%D0%BC%D1%96%D0%BD%D0%B0%D1%80%D0%B5%D1%82%D1%96%D0%B2_%D1%83_%D0%A8%D0%B2%D0%B5%D0%B9%D1%86%D0%B0%D1%80%D1%96%D1%97">
                    <a:extLst>
                      <a:ext uri="{A12FA001-AC4F-418D-AE19-62706E023703}">
                        <ahyp:hlinkClr xmlns:ahyp="http://schemas.microsoft.com/office/drawing/2018/hyperlinkcolor" val="tx"/>
                      </a:ext>
                    </a:extLst>
                  </a:hlinkClick>
                </a:rPr>
                <a:t> </a:t>
              </a:r>
              <a:r>
                <a:rPr lang="en-US" sz="2599" spc="129" dirty="0" err="1">
                  <a:solidFill>
                    <a:schemeClr val="bg1"/>
                  </a:solidFill>
                  <a:latin typeface="Fira Sans Medium"/>
                  <a:hlinkClick r:id="rId2" tooltip="https://uk.wikipedia.org/wiki/%D0%97%D0%B0%D0%B1%D0%BE%D1%80%D0%BE%D0%BD%D0%B0_%D0%B1%D1%83%D0%B4%D1%96%D0%B2%D0%BD%D0%B8%D1%86%D1%82%D0%B2%D0%B0_%D0%BC%D1%96%D0%BD%D0%B0%D1%80%D0%B5%D1%82%D1%96%D0%B2_%D1%83_%D0%A8%D0%B2%D0%B5%D0%B9%D1%86%D0%B0%D1%80%D1%96%D1%97">
                    <a:extLst>
                      <a:ext uri="{A12FA001-AC4F-418D-AE19-62706E023703}">
                        <ahyp:hlinkClr xmlns:ahyp="http://schemas.microsoft.com/office/drawing/2018/hyperlinkcolor" val="tx"/>
                      </a:ext>
                    </a:extLst>
                  </a:hlinkClick>
                </a:rPr>
                <a:t>нових</a:t>
              </a:r>
              <a:r>
                <a:rPr lang="en-US" sz="2599" spc="129" dirty="0">
                  <a:solidFill>
                    <a:schemeClr val="bg1"/>
                  </a:solidFill>
                  <a:latin typeface="Fira Sans Medium"/>
                  <a:hlinkClick r:id="rId2" tooltip="https://uk.wikipedia.org/wiki/%D0%97%D0%B0%D0%B1%D0%BE%D1%80%D0%BE%D0%BD%D0%B0_%D0%B1%D1%83%D0%B4%D1%96%D0%B2%D0%BD%D0%B8%D1%86%D1%82%D0%B2%D0%B0_%D0%BC%D1%96%D0%BD%D0%B0%D1%80%D0%B5%D1%82%D1%96%D0%B2_%D1%83_%D0%A8%D0%B2%D0%B5%D0%B9%D1%86%D0%B0%D1%80%D1%96%D1%97">
                    <a:extLst>
                      <a:ext uri="{A12FA001-AC4F-418D-AE19-62706E023703}">
                        <ahyp:hlinkClr xmlns:ahyp="http://schemas.microsoft.com/office/drawing/2018/hyperlinkcolor" val="tx"/>
                      </a:ext>
                    </a:extLst>
                  </a:hlinkClick>
                </a:rPr>
                <a:t> </a:t>
              </a:r>
              <a:r>
                <a:rPr lang="en-US" sz="2599" spc="129" dirty="0" err="1">
                  <a:solidFill>
                    <a:schemeClr val="bg1"/>
                  </a:solidFill>
                  <a:latin typeface="Fira Sans Medium"/>
                  <a:hlinkClick r:id="rId2" tooltip="https://uk.wikipedia.org/wiki/%D0%97%D0%B0%D0%B1%D0%BE%D1%80%D0%BE%D0%BD%D0%B0_%D0%B1%D1%83%D0%B4%D1%96%D0%B2%D0%BD%D0%B8%D1%86%D1%82%D0%B2%D0%B0_%D0%BC%D1%96%D0%BD%D0%B0%D1%80%D0%B5%D1%82%D1%96%D0%B2_%D1%83_%D0%A8%D0%B2%D0%B5%D0%B9%D1%86%D0%B0%D1%80%D1%96%D1%97">
                    <a:extLst>
                      <a:ext uri="{A12FA001-AC4F-418D-AE19-62706E023703}">
                        <ahyp:hlinkClr xmlns:ahyp="http://schemas.microsoft.com/office/drawing/2018/hyperlinkcolor" val="tx"/>
                      </a:ext>
                    </a:extLst>
                  </a:hlinkClick>
                </a:rPr>
                <a:t>мінаретів</a:t>
              </a:r>
              <a:r>
                <a:rPr lang="en-US" sz="2599" spc="129" dirty="0">
                  <a:solidFill>
                    <a:srgbClr val="F4F4F4"/>
                  </a:solidFill>
                  <a:latin typeface="Fira Sans Medium"/>
                </a:rPr>
                <a:t>, </a:t>
              </a:r>
              <a:r>
                <a:rPr lang="en-US" sz="2599" spc="129" dirty="0" err="1">
                  <a:solidFill>
                    <a:srgbClr val="F4F4F4"/>
                  </a:solidFill>
                  <a:latin typeface="Fira Sans Medium"/>
                </a:rPr>
                <a:t>була</a:t>
              </a:r>
              <a:r>
                <a:rPr lang="en-US" sz="2599" spc="129" dirty="0">
                  <a:solidFill>
                    <a:srgbClr val="F4F4F4"/>
                  </a:solidFill>
                  <a:latin typeface="Fira Sans Medium"/>
                </a:rPr>
                <a:t> </a:t>
              </a:r>
              <a:r>
                <a:rPr lang="en-US" sz="2599" spc="129" dirty="0" err="1">
                  <a:solidFill>
                    <a:srgbClr val="F4F4F4"/>
                  </a:solidFill>
                  <a:latin typeface="Fira Sans Medium"/>
                </a:rPr>
                <a:t>схвалена</a:t>
              </a:r>
              <a:r>
                <a:rPr lang="en-US" sz="2599" spc="129" dirty="0">
                  <a:solidFill>
                    <a:srgbClr val="F4F4F4"/>
                  </a:solidFill>
                  <a:latin typeface="Fira Sans Medium"/>
                </a:rPr>
                <a:t> 57,5% </a:t>
              </a:r>
              <a:r>
                <a:rPr lang="en-US" sz="2599" spc="129" dirty="0" err="1">
                  <a:solidFill>
                    <a:srgbClr val="F4F4F4"/>
                  </a:solidFill>
                  <a:latin typeface="Fira Sans Medium"/>
                </a:rPr>
                <a:t>виборців</a:t>
              </a:r>
              <a:r>
                <a:rPr lang="en-US" sz="2599" spc="129" dirty="0">
                  <a:solidFill>
                    <a:srgbClr val="F4F4F4"/>
                  </a:solidFill>
                  <a:latin typeface="Fira Sans Medium"/>
                </a:rPr>
                <a:t>, </a:t>
              </a:r>
              <a:r>
                <a:rPr lang="en-US" sz="2599" spc="129" dirty="0" err="1">
                  <a:solidFill>
                    <a:srgbClr val="F4F4F4"/>
                  </a:solidFill>
                  <a:latin typeface="Fira Sans Medium"/>
                </a:rPr>
                <a:t>які</a:t>
              </a:r>
              <a:r>
                <a:rPr lang="en-US" sz="2599" spc="129" dirty="0">
                  <a:solidFill>
                    <a:srgbClr val="F4F4F4"/>
                  </a:solidFill>
                  <a:latin typeface="Fira Sans Medium"/>
                </a:rPr>
                <a:t> </a:t>
              </a:r>
              <a:r>
                <a:rPr lang="en-US" sz="2599" spc="129" dirty="0" err="1">
                  <a:solidFill>
                    <a:srgbClr val="F4F4F4"/>
                  </a:solidFill>
                  <a:latin typeface="Fira Sans Medium"/>
                </a:rPr>
                <a:t>взяли</a:t>
              </a:r>
              <a:r>
                <a:rPr lang="en-US" sz="2599" spc="129" dirty="0">
                  <a:solidFill>
                    <a:srgbClr val="F4F4F4"/>
                  </a:solidFill>
                  <a:latin typeface="Fira Sans Medium"/>
                </a:rPr>
                <a:t> </a:t>
              </a:r>
              <a:r>
                <a:rPr lang="en-US" sz="2599" spc="129" dirty="0" err="1">
                  <a:solidFill>
                    <a:srgbClr val="F4F4F4"/>
                  </a:solidFill>
                  <a:latin typeface="Fira Sans Medium"/>
                </a:rPr>
                <a:t>участь</a:t>
              </a:r>
              <a:r>
                <a:rPr lang="en-US" sz="2599" spc="129" dirty="0">
                  <a:solidFill>
                    <a:srgbClr val="F4F4F4"/>
                  </a:solidFill>
                  <a:latin typeface="Fira Sans Medium"/>
                </a:rPr>
                <a:t> у </a:t>
              </a:r>
              <a:r>
                <a:rPr lang="en-US" sz="2599" spc="129" dirty="0" err="1">
                  <a:solidFill>
                    <a:srgbClr val="F4F4F4"/>
                  </a:solidFill>
                  <a:latin typeface="Fira Sans Medium"/>
                </a:rPr>
                <a:t>голосуванні</a:t>
              </a:r>
              <a:r>
                <a:rPr lang="en-US" sz="2599" spc="129" dirty="0">
                  <a:solidFill>
                    <a:srgbClr val="F4F4F4"/>
                  </a:solidFill>
                  <a:latin typeface="Fira Sans Medium"/>
                </a:rPr>
                <a:t>. </a:t>
              </a:r>
              <a:r>
                <a:rPr lang="en-US" sz="2599" spc="129" dirty="0" err="1">
                  <a:solidFill>
                    <a:srgbClr val="F4F4F4"/>
                  </a:solidFill>
                  <a:latin typeface="Fira Sans Medium"/>
                </a:rPr>
                <a:t>Лише</a:t>
              </a:r>
              <a:r>
                <a:rPr lang="en-US" sz="2599" spc="129" dirty="0">
                  <a:solidFill>
                    <a:srgbClr val="F4F4F4"/>
                  </a:solidFill>
                  <a:latin typeface="Fira Sans Medium"/>
                </a:rPr>
                <a:t> </a:t>
              </a:r>
              <a:r>
                <a:rPr lang="en-US" sz="2599" spc="129" dirty="0" err="1">
                  <a:solidFill>
                    <a:srgbClr val="F4F4F4"/>
                  </a:solidFill>
                  <a:latin typeface="Fira Sans Medium"/>
                </a:rPr>
                <a:t>три</a:t>
              </a:r>
              <a:r>
                <a:rPr lang="en-US" sz="2599" spc="129" dirty="0">
                  <a:solidFill>
                    <a:srgbClr val="F4F4F4"/>
                  </a:solidFill>
                  <a:latin typeface="Fira Sans Medium"/>
                </a:rPr>
                <a:t> з </a:t>
              </a:r>
              <a:r>
                <a:rPr lang="en-US" sz="2599" spc="129" dirty="0" err="1">
                  <a:solidFill>
                    <a:srgbClr val="F4F4F4"/>
                  </a:solidFill>
                  <a:latin typeface="Fira Sans Medium"/>
                </a:rPr>
                <a:t>двадцяти</a:t>
              </a:r>
              <a:r>
                <a:rPr lang="en-US" sz="2599" spc="129" dirty="0">
                  <a:solidFill>
                    <a:srgbClr val="F4F4F4"/>
                  </a:solidFill>
                  <a:latin typeface="Fira Sans Medium"/>
                </a:rPr>
                <a:t> </a:t>
              </a:r>
              <a:r>
                <a:rPr lang="en-US" sz="2599" spc="129" dirty="0" err="1">
                  <a:solidFill>
                    <a:srgbClr val="F4F4F4"/>
                  </a:solidFill>
                  <a:latin typeface="Fira Sans Medium"/>
                </a:rPr>
                <a:t>швейцарських</a:t>
              </a:r>
              <a:r>
                <a:rPr lang="en-US" sz="2599" spc="129" dirty="0">
                  <a:solidFill>
                    <a:srgbClr val="F4F4F4"/>
                  </a:solidFill>
                  <a:latin typeface="Fira Sans Medium"/>
                </a:rPr>
                <a:t> </a:t>
              </a:r>
              <a:r>
                <a:rPr lang="en-US" sz="2599" spc="129" dirty="0" err="1">
                  <a:solidFill>
                    <a:srgbClr val="F4F4F4"/>
                  </a:solidFill>
                  <a:latin typeface="Fira Sans Medium"/>
                </a:rPr>
                <a:t>кантонів</a:t>
              </a:r>
              <a:r>
                <a:rPr lang="en-US" sz="2599" spc="129" dirty="0">
                  <a:solidFill>
                    <a:srgbClr val="F4F4F4"/>
                  </a:solidFill>
                  <a:latin typeface="Fira Sans Medium"/>
                </a:rPr>
                <a:t> і </a:t>
              </a:r>
              <a:r>
                <a:rPr lang="en-US" sz="2599" spc="129" dirty="0" err="1">
                  <a:solidFill>
                    <a:srgbClr val="F4F4F4"/>
                  </a:solidFill>
                  <a:latin typeface="Fira Sans Medium"/>
                </a:rPr>
                <a:t>один</a:t>
              </a:r>
              <a:r>
                <a:rPr lang="en-US" sz="2599" spc="129" dirty="0">
                  <a:solidFill>
                    <a:srgbClr val="F4F4F4"/>
                  </a:solidFill>
                  <a:latin typeface="Fira Sans Medium"/>
                </a:rPr>
                <a:t> </a:t>
              </a:r>
              <a:r>
                <a:rPr lang="en-US" sz="2599" spc="129" dirty="0" err="1">
                  <a:solidFill>
                    <a:srgbClr val="F4F4F4"/>
                  </a:solidFill>
                  <a:latin typeface="Fira Sans Medium"/>
                </a:rPr>
                <a:t>півкантон</a:t>
              </a:r>
              <a:r>
                <a:rPr lang="en-US" sz="2599" spc="129" dirty="0">
                  <a:solidFill>
                    <a:srgbClr val="F4F4F4"/>
                  </a:solidFill>
                  <a:latin typeface="Fira Sans Medium"/>
                </a:rPr>
                <a:t>, </a:t>
              </a:r>
              <a:r>
                <a:rPr lang="en-US" sz="2599" spc="129" dirty="0" err="1">
                  <a:solidFill>
                    <a:srgbClr val="F4F4F4"/>
                  </a:solidFill>
                  <a:latin typeface="Fira Sans Medium"/>
                </a:rPr>
                <a:t>переважно</a:t>
              </a:r>
              <a:r>
                <a:rPr lang="en-US" sz="2599" spc="129" dirty="0">
                  <a:solidFill>
                    <a:srgbClr val="F4F4F4"/>
                  </a:solidFill>
                  <a:latin typeface="Fira Sans Medium"/>
                </a:rPr>
                <a:t> у </a:t>
              </a:r>
              <a:r>
                <a:rPr lang="en-US" sz="2599" spc="129" dirty="0" err="1">
                  <a:solidFill>
                    <a:srgbClr val="F4F4F4"/>
                  </a:solidFill>
                  <a:latin typeface="Fira Sans Medium"/>
                </a:rPr>
                <a:t>франкомовній</a:t>
              </a:r>
              <a:r>
                <a:rPr lang="en-US" sz="2599" spc="129" dirty="0">
                  <a:solidFill>
                    <a:srgbClr val="F4F4F4"/>
                  </a:solidFill>
                  <a:latin typeface="Fira Sans Medium"/>
                </a:rPr>
                <a:t> </a:t>
              </a:r>
              <a:r>
                <a:rPr lang="en-US" sz="2599" spc="129" dirty="0" err="1">
                  <a:solidFill>
                    <a:srgbClr val="F4F4F4"/>
                  </a:solidFill>
                  <a:latin typeface="Fira Sans Medium"/>
                </a:rPr>
                <a:t>частині</a:t>
              </a:r>
              <a:r>
                <a:rPr lang="en-US" sz="2599" spc="129" dirty="0">
                  <a:solidFill>
                    <a:srgbClr val="F4F4F4"/>
                  </a:solidFill>
                  <a:latin typeface="Fira Sans Medium"/>
                </a:rPr>
                <a:t> </a:t>
              </a:r>
              <a:r>
                <a:rPr lang="en-US" sz="2599" spc="129" dirty="0" err="1">
                  <a:solidFill>
                    <a:srgbClr val="F4F4F4"/>
                  </a:solidFill>
                  <a:latin typeface="Fira Sans Medium"/>
                </a:rPr>
                <a:t>Швейцарії</a:t>
              </a:r>
              <a:r>
                <a:rPr lang="en-US" sz="2599" spc="129" dirty="0">
                  <a:solidFill>
                    <a:srgbClr val="F4F4F4"/>
                  </a:solidFill>
                  <a:latin typeface="Fira Sans Medium"/>
                </a:rPr>
                <a:t>, </a:t>
              </a:r>
              <a:r>
                <a:rPr lang="en-US" sz="2599" spc="129" dirty="0" err="1">
                  <a:solidFill>
                    <a:srgbClr val="F4F4F4"/>
                  </a:solidFill>
                  <a:latin typeface="Fira Sans Medium"/>
                </a:rPr>
                <a:t>виступили</a:t>
              </a:r>
              <a:r>
                <a:rPr lang="en-US" sz="2599" spc="129" dirty="0">
                  <a:solidFill>
                    <a:srgbClr val="F4F4F4"/>
                  </a:solidFill>
                  <a:latin typeface="Fira Sans Medium"/>
                </a:rPr>
                <a:t> </a:t>
              </a:r>
              <a:r>
                <a:rPr lang="en-US" sz="2599" spc="129" dirty="0" err="1">
                  <a:solidFill>
                    <a:srgbClr val="F4F4F4"/>
                  </a:solidFill>
                  <a:latin typeface="Fira Sans Medium"/>
                </a:rPr>
                <a:t>проти</a:t>
              </a:r>
              <a:r>
                <a:rPr lang="en-US" sz="2599" spc="129" dirty="0">
                  <a:solidFill>
                    <a:srgbClr val="F4F4F4"/>
                  </a:solidFill>
                  <a:latin typeface="Fira Sans Medium"/>
                </a:rPr>
                <a:t> </a:t>
              </a:r>
              <a:r>
                <a:rPr lang="en-US" sz="2599" spc="129" dirty="0" err="1">
                  <a:solidFill>
                    <a:srgbClr val="F4F4F4"/>
                  </a:solidFill>
                  <a:latin typeface="Fira Sans Medium"/>
                </a:rPr>
                <a:t>ініціативи</a:t>
              </a:r>
              <a:r>
                <a:rPr lang="en-US" sz="2599" spc="129" dirty="0">
                  <a:solidFill>
                    <a:srgbClr val="F4F4F4"/>
                  </a:solidFill>
                  <a:latin typeface="Fira Sans Medium"/>
                </a:rPr>
                <a:t>.</a:t>
              </a:r>
            </a:p>
            <a:p>
              <a:pPr algn="ctr">
                <a:lnSpc>
                  <a:spcPts val="3379"/>
                </a:lnSpc>
              </a:pPr>
              <a:r>
                <a:rPr lang="en-US" sz="2599" spc="129" dirty="0" err="1">
                  <a:solidFill>
                    <a:srgbClr val="F4F4F4"/>
                  </a:solidFill>
                  <a:latin typeface="Fira Sans Medium"/>
                </a:rPr>
                <a:t>Цей</a:t>
              </a:r>
              <a:r>
                <a:rPr lang="en-US" sz="2599" spc="129" dirty="0">
                  <a:solidFill>
                    <a:srgbClr val="F4F4F4"/>
                  </a:solidFill>
                  <a:latin typeface="Fira Sans Medium"/>
                </a:rPr>
                <a:t> </a:t>
              </a:r>
              <a:r>
                <a:rPr lang="en-US" sz="2599" spc="129" dirty="0" err="1">
                  <a:solidFill>
                    <a:srgbClr val="F4F4F4"/>
                  </a:solidFill>
                  <a:latin typeface="Fira Sans Medium"/>
                </a:rPr>
                <a:t>референдум</a:t>
              </a:r>
              <a:r>
                <a:rPr lang="en-US" sz="2599" spc="129" dirty="0">
                  <a:solidFill>
                    <a:srgbClr val="F4F4F4"/>
                  </a:solidFill>
                  <a:latin typeface="Fira Sans Medium"/>
                </a:rPr>
                <a:t> </a:t>
              </a:r>
              <a:r>
                <a:rPr lang="en-US" sz="2599" spc="129" dirty="0" err="1">
                  <a:solidFill>
                    <a:srgbClr val="F4F4F4"/>
                  </a:solidFill>
                  <a:latin typeface="Fira Sans Medium"/>
                </a:rPr>
                <a:t>походить</a:t>
              </a:r>
              <a:r>
                <a:rPr lang="en-US" sz="2599" spc="129" dirty="0">
                  <a:solidFill>
                    <a:srgbClr val="F4F4F4"/>
                  </a:solidFill>
                  <a:latin typeface="Fira Sans Medium"/>
                </a:rPr>
                <a:t> </a:t>
              </a:r>
              <a:r>
                <a:rPr lang="en-US" sz="2599" spc="129" dirty="0" err="1">
                  <a:solidFill>
                    <a:srgbClr val="F4F4F4"/>
                  </a:solidFill>
                  <a:latin typeface="Fira Sans Medium"/>
                </a:rPr>
                <a:t>від</a:t>
              </a:r>
              <a:r>
                <a:rPr lang="en-US" sz="2599" spc="129" dirty="0">
                  <a:solidFill>
                    <a:srgbClr val="F4F4F4"/>
                  </a:solidFill>
                  <a:latin typeface="Fira Sans Medium"/>
                </a:rPr>
                <a:t> </a:t>
              </a:r>
              <a:r>
                <a:rPr lang="en-US" sz="2599" spc="129" dirty="0" err="1">
                  <a:solidFill>
                    <a:srgbClr val="F4F4F4"/>
                  </a:solidFill>
                  <a:latin typeface="Fira Sans Medium"/>
                </a:rPr>
                <a:t>дій</a:t>
              </a:r>
              <a:r>
                <a:rPr lang="en-US" sz="2599" spc="129" dirty="0">
                  <a:solidFill>
                    <a:srgbClr val="F4F4F4"/>
                  </a:solidFill>
                  <a:latin typeface="Fira Sans Medium"/>
                </a:rPr>
                <a:t> 1 </a:t>
              </a:r>
              <a:r>
                <a:rPr lang="en-US" sz="2599" spc="129" dirty="0" err="1">
                  <a:solidFill>
                    <a:srgbClr val="F4F4F4"/>
                  </a:solidFill>
                  <a:latin typeface="Fira Sans Medium"/>
                </a:rPr>
                <a:t>травня</a:t>
              </a:r>
              <a:r>
                <a:rPr lang="en-US" sz="2599" spc="129" dirty="0">
                  <a:solidFill>
                    <a:srgbClr val="F4F4F4"/>
                  </a:solidFill>
                  <a:latin typeface="Fira Sans Medium"/>
                </a:rPr>
                <a:t> 2007 </a:t>
              </a:r>
              <a:r>
                <a:rPr lang="en-US" sz="2599" spc="129" dirty="0" err="1">
                  <a:solidFill>
                    <a:srgbClr val="F4F4F4"/>
                  </a:solidFill>
                  <a:latin typeface="Fira Sans Medium"/>
                </a:rPr>
                <a:t>року</a:t>
              </a:r>
              <a:r>
                <a:rPr lang="en-US" sz="2599" spc="129" dirty="0">
                  <a:solidFill>
                    <a:srgbClr val="F4F4F4"/>
                  </a:solidFill>
                  <a:latin typeface="Fira Sans Medium"/>
                </a:rPr>
                <a:t>, </a:t>
              </a:r>
              <a:r>
                <a:rPr lang="en-US" sz="2599" spc="129" dirty="0" err="1">
                  <a:solidFill>
                    <a:srgbClr val="F4F4F4"/>
                  </a:solidFill>
                  <a:latin typeface="Fira Sans Medium"/>
                </a:rPr>
                <a:t>коли</a:t>
              </a:r>
              <a:r>
                <a:rPr lang="en-US" sz="2599" spc="129" dirty="0">
                  <a:solidFill>
                    <a:srgbClr val="F4F4F4"/>
                  </a:solidFill>
                  <a:latin typeface="Fira Sans Medium"/>
                </a:rPr>
                <a:t> </a:t>
              </a:r>
              <a:r>
                <a:rPr lang="en-US" sz="2599" spc="129" dirty="0" err="1">
                  <a:solidFill>
                    <a:srgbClr val="F4F4F4"/>
                  </a:solidFill>
                  <a:latin typeface="Fira Sans Medium"/>
                </a:rPr>
                <a:t>група</a:t>
              </a:r>
              <a:r>
                <a:rPr lang="en-US" sz="2599" spc="129" dirty="0">
                  <a:solidFill>
                    <a:srgbClr val="F4F4F4"/>
                  </a:solidFill>
                  <a:latin typeface="Fira Sans Medium"/>
                </a:rPr>
                <a:t> </a:t>
              </a:r>
              <a:r>
                <a:rPr lang="en-US" sz="2599" spc="129" dirty="0" err="1">
                  <a:solidFill>
                    <a:srgbClr val="F4F4F4"/>
                  </a:solidFill>
                  <a:latin typeface="Fira Sans Medium"/>
                </a:rPr>
                <a:t>правоцентристських</a:t>
              </a:r>
              <a:r>
                <a:rPr lang="en-US" sz="2599" spc="129" dirty="0">
                  <a:solidFill>
                    <a:srgbClr val="F4F4F4"/>
                  </a:solidFill>
                  <a:latin typeface="Fira Sans Medium"/>
                </a:rPr>
                <a:t> </a:t>
              </a:r>
              <a:r>
                <a:rPr lang="en-US" sz="2599" spc="129" dirty="0" err="1">
                  <a:solidFill>
                    <a:srgbClr val="F4F4F4"/>
                  </a:solidFill>
                  <a:latin typeface="Fira Sans Medium"/>
                </a:rPr>
                <a:t>політиків</a:t>
              </a:r>
              <a:r>
                <a:rPr lang="en-US" sz="2599" spc="129" dirty="0">
                  <a:solidFill>
                    <a:srgbClr val="F4F4F4"/>
                  </a:solidFill>
                  <a:latin typeface="Fira Sans Medium"/>
                </a:rPr>
                <a:t>, </a:t>
              </a:r>
              <a:r>
                <a:rPr lang="en-US" sz="2599" spc="129" dirty="0" err="1">
                  <a:solidFill>
                    <a:srgbClr val="F4F4F4"/>
                  </a:solidFill>
                  <a:latin typeface="Fira Sans Medium"/>
                </a:rPr>
                <a:t>головним</a:t>
              </a:r>
              <a:r>
                <a:rPr lang="en-US" sz="2599" spc="129" dirty="0">
                  <a:solidFill>
                    <a:srgbClr val="F4F4F4"/>
                  </a:solidFill>
                  <a:latin typeface="Fira Sans Medium"/>
                </a:rPr>
                <a:t> </a:t>
              </a:r>
              <a:r>
                <a:rPr lang="en-US" sz="2599" spc="129" dirty="0" err="1">
                  <a:solidFill>
                    <a:srgbClr val="F4F4F4"/>
                  </a:solidFill>
                  <a:latin typeface="Fira Sans Medium"/>
                </a:rPr>
                <a:t>чином</a:t>
              </a:r>
              <a:r>
                <a:rPr lang="en-US" sz="2599" spc="129" dirty="0">
                  <a:solidFill>
                    <a:srgbClr val="F4F4F4"/>
                  </a:solidFill>
                  <a:latin typeface="Fira Sans Medium"/>
                </a:rPr>
                <a:t> </a:t>
              </a:r>
              <a:r>
                <a:rPr lang="en-US" sz="2599" spc="129" dirty="0" err="1">
                  <a:solidFill>
                    <a:srgbClr val="F4F4F4"/>
                  </a:solidFill>
                  <a:latin typeface="Fira Sans Medium"/>
                </a:rPr>
                <a:t>зі</a:t>
              </a:r>
              <a:r>
                <a:rPr lang="en-US" sz="2599" spc="129" dirty="0">
                  <a:solidFill>
                    <a:srgbClr val="F4F4F4"/>
                  </a:solidFill>
                  <a:latin typeface="Fira Sans Medium"/>
                </a:rPr>
                <a:t> </a:t>
              </a:r>
              <a:r>
                <a:rPr lang="en-US" sz="2599" spc="129" dirty="0" err="1">
                  <a:solidFill>
                    <a:srgbClr val="F4F4F4"/>
                  </a:solidFill>
                  <a:latin typeface="Fira Sans Medium"/>
                </a:rPr>
                <a:t>Швейцарської</a:t>
              </a:r>
              <a:r>
                <a:rPr lang="en-US" sz="2599" spc="129" dirty="0">
                  <a:solidFill>
                    <a:srgbClr val="F4F4F4"/>
                  </a:solidFill>
                  <a:latin typeface="Fira Sans Medium"/>
                </a:rPr>
                <a:t> </a:t>
              </a:r>
              <a:r>
                <a:rPr lang="en-US" sz="2599" spc="129" dirty="0" err="1">
                  <a:solidFill>
                    <a:srgbClr val="F4F4F4"/>
                  </a:solidFill>
                  <a:latin typeface="Fira Sans Medium"/>
                </a:rPr>
                <a:t>народної</a:t>
              </a:r>
              <a:r>
                <a:rPr lang="en-US" sz="2599" spc="129" dirty="0">
                  <a:solidFill>
                    <a:srgbClr val="F4F4F4"/>
                  </a:solidFill>
                  <a:latin typeface="Fira Sans Medium"/>
                </a:rPr>
                <a:t> </a:t>
              </a:r>
              <a:r>
                <a:rPr lang="en-US" sz="2599" spc="129" dirty="0" err="1">
                  <a:solidFill>
                    <a:srgbClr val="F4F4F4"/>
                  </a:solidFill>
                  <a:latin typeface="Fira Sans Medium"/>
                </a:rPr>
                <a:t>партії</a:t>
              </a:r>
              <a:r>
                <a:rPr lang="en-US" sz="2599" spc="129" dirty="0">
                  <a:solidFill>
                    <a:srgbClr val="F4F4F4"/>
                  </a:solidFill>
                  <a:latin typeface="Fira Sans Medium"/>
                </a:rPr>
                <a:t> (SVP/PPS/UDC) і </a:t>
              </a:r>
              <a:r>
                <a:rPr lang="en-US" sz="2599" spc="129" dirty="0" err="1">
                  <a:solidFill>
                    <a:srgbClr val="F4F4F4"/>
                  </a:solidFill>
                  <a:latin typeface="Fira Sans Medium"/>
                </a:rPr>
                <a:t>Федерального</a:t>
              </a:r>
              <a:r>
                <a:rPr lang="en-US" sz="2599" spc="129" dirty="0">
                  <a:solidFill>
                    <a:srgbClr val="F4F4F4"/>
                  </a:solidFill>
                  <a:latin typeface="Fira Sans Medium"/>
                </a:rPr>
                <a:t> </a:t>
              </a:r>
              <a:r>
                <a:rPr lang="en-US" sz="2599" spc="129" dirty="0" err="1">
                  <a:solidFill>
                    <a:srgbClr val="F4F4F4"/>
                  </a:solidFill>
                  <a:latin typeface="Fira Sans Medium"/>
                </a:rPr>
                <a:t>демократичного</a:t>
              </a:r>
              <a:r>
                <a:rPr lang="en-US" sz="2599" spc="129" dirty="0">
                  <a:solidFill>
                    <a:srgbClr val="F4F4F4"/>
                  </a:solidFill>
                  <a:latin typeface="Fira Sans Medium"/>
                </a:rPr>
                <a:t> </a:t>
              </a:r>
              <a:r>
                <a:rPr lang="en-US" sz="2599" spc="129" dirty="0" err="1">
                  <a:solidFill>
                    <a:srgbClr val="F4F4F4"/>
                  </a:solidFill>
                  <a:latin typeface="Fira Sans Medium"/>
                </a:rPr>
                <a:t>союзу</a:t>
              </a:r>
              <a:r>
                <a:rPr lang="en-US" sz="2599" spc="129" dirty="0">
                  <a:solidFill>
                    <a:srgbClr val="F4F4F4"/>
                  </a:solidFill>
                  <a:latin typeface="Fira Sans Medium"/>
                </a:rPr>
                <a:t> </a:t>
              </a:r>
              <a:r>
                <a:rPr lang="en-US" sz="2599" spc="129" dirty="0" err="1">
                  <a:solidFill>
                    <a:srgbClr val="F4F4F4"/>
                  </a:solidFill>
                  <a:latin typeface="Fira Sans Medium"/>
                </a:rPr>
                <a:t>Швейцарії</a:t>
              </a:r>
              <a:r>
                <a:rPr lang="en-US" sz="2599" spc="129" dirty="0">
                  <a:solidFill>
                    <a:srgbClr val="F4F4F4"/>
                  </a:solidFill>
                  <a:latin typeface="Fira Sans Medium"/>
                </a:rPr>
                <a:t> (EDU/UDF), </a:t>
              </a:r>
              <a:r>
                <a:rPr lang="en-US" sz="2599" spc="129" dirty="0" err="1">
                  <a:solidFill>
                    <a:srgbClr val="F4F4F4"/>
                  </a:solidFill>
                  <a:latin typeface="Fira Sans Medium"/>
                </a:rPr>
                <a:t>Комітет</a:t>
              </a:r>
              <a:r>
                <a:rPr lang="en-US" sz="2599" spc="129" dirty="0">
                  <a:solidFill>
                    <a:srgbClr val="F4F4F4"/>
                  </a:solidFill>
                  <a:latin typeface="Fira Sans Medium"/>
                </a:rPr>
                <a:t> </a:t>
              </a:r>
              <a:r>
                <a:rPr lang="en-US" sz="2599" spc="129" dirty="0" err="1">
                  <a:solidFill>
                    <a:srgbClr val="F4F4F4"/>
                  </a:solidFill>
                  <a:latin typeface="Fira Sans Medium"/>
                </a:rPr>
                <a:t>Егеркінгера</a:t>
              </a:r>
              <a:r>
                <a:rPr lang="en-US" sz="2599" spc="129" dirty="0">
                  <a:solidFill>
                    <a:srgbClr val="F4F4F4"/>
                  </a:solidFill>
                  <a:latin typeface="Fira Sans Medium"/>
                </a:rPr>
                <a:t> (" </a:t>
              </a:r>
              <a:r>
                <a:rPr lang="en-US" sz="2599" spc="129" dirty="0" err="1">
                  <a:solidFill>
                    <a:srgbClr val="F4F4F4"/>
                  </a:solidFill>
                  <a:latin typeface="Fira Sans Medium"/>
                </a:rPr>
                <a:t>Комітет</a:t>
              </a:r>
              <a:r>
                <a:rPr lang="en-US" sz="2599" spc="129" dirty="0">
                  <a:solidFill>
                    <a:srgbClr val="F4F4F4"/>
                  </a:solidFill>
                  <a:latin typeface="Fira Sans Medium"/>
                </a:rPr>
                <a:t> </a:t>
              </a:r>
              <a:r>
                <a:rPr lang="en-US" sz="2599" spc="129" dirty="0" err="1">
                  <a:solidFill>
                    <a:srgbClr val="F4F4F4"/>
                  </a:solidFill>
                  <a:latin typeface="Fira Sans Medium"/>
                </a:rPr>
                <a:t>Егеркінгена</a:t>
              </a:r>
              <a:r>
                <a:rPr lang="en-US" sz="2599" spc="129" dirty="0">
                  <a:solidFill>
                    <a:srgbClr val="F4F4F4"/>
                  </a:solidFill>
                  <a:latin typeface="Fira Sans Medium"/>
                </a:rPr>
                <a:t>») </a:t>
              </a:r>
              <a:r>
                <a:rPr lang="en-US" sz="2599" spc="129" dirty="0" err="1">
                  <a:solidFill>
                    <a:srgbClr val="F4F4F4"/>
                  </a:solidFill>
                  <a:latin typeface="Fira Sans Medium"/>
                </a:rPr>
                <a:t>запустив</a:t>
              </a:r>
              <a:r>
                <a:rPr lang="en-US" sz="2599" spc="129" dirty="0">
                  <a:solidFill>
                    <a:srgbClr val="F4F4F4"/>
                  </a:solidFill>
                  <a:latin typeface="Fira Sans Medium"/>
                </a:rPr>
                <a:t> </a:t>
              </a:r>
              <a:r>
                <a:rPr lang="en-US" sz="2599" spc="129" dirty="0" err="1">
                  <a:solidFill>
                    <a:srgbClr val="F4F4F4"/>
                  </a:solidFill>
                  <a:latin typeface="Fira Sans Medium"/>
                </a:rPr>
                <a:t>федеральну</a:t>
              </a:r>
              <a:r>
                <a:rPr lang="en-US" sz="2599" spc="129" dirty="0">
                  <a:solidFill>
                    <a:srgbClr val="F4F4F4"/>
                  </a:solidFill>
                  <a:latin typeface="Fira Sans Medium"/>
                </a:rPr>
                <a:t> </a:t>
              </a:r>
              <a:r>
                <a:rPr lang="en-US" sz="2599" spc="129" dirty="0" err="1">
                  <a:solidFill>
                    <a:srgbClr val="F4F4F4"/>
                  </a:solidFill>
                  <a:latin typeface="Fira Sans Medium"/>
                </a:rPr>
                <a:t>народну</a:t>
              </a:r>
              <a:r>
                <a:rPr lang="en-US" sz="2599" spc="129" dirty="0">
                  <a:solidFill>
                    <a:srgbClr val="F4F4F4"/>
                  </a:solidFill>
                  <a:latin typeface="Fira Sans Medium"/>
                </a:rPr>
                <a:t> </a:t>
              </a:r>
              <a:r>
                <a:rPr lang="en-US" sz="2599" spc="129" dirty="0" err="1">
                  <a:solidFill>
                    <a:srgbClr val="F4F4F4"/>
                  </a:solidFill>
                  <a:latin typeface="Fira Sans Medium"/>
                </a:rPr>
                <a:t>ініціативу</a:t>
              </a:r>
              <a:r>
                <a:rPr lang="en-US" sz="2599" spc="129" dirty="0">
                  <a:solidFill>
                    <a:srgbClr val="F4F4F4"/>
                  </a:solidFill>
                  <a:latin typeface="Fira Sans Medium"/>
                </a:rPr>
                <a:t>, </a:t>
              </a:r>
              <a:r>
                <a:rPr lang="en-US" sz="2599" spc="129" dirty="0" err="1">
                  <a:solidFill>
                    <a:srgbClr val="F4F4F4"/>
                  </a:solidFill>
                  <a:latin typeface="Fira Sans Medium"/>
                </a:rPr>
                <a:t>яка</a:t>
              </a:r>
              <a:r>
                <a:rPr lang="en-US" sz="2599" spc="129" dirty="0">
                  <a:solidFill>
                    <a:srgbClr val="F4F4F4"/>
                  </a:solidFill>
                  <a:latin typeface="Fira Sans Medium"/>
                </a:rPr>
                <a:t> </a:t>
              </a:r>
              <a:r>
                <a:rPr lang="en-US" sz="2599" spc="129" dirty="0" err="1">
                  <a:solidFill>
                    <a:srgbClr val="F4F4F4"/>
                  </a:solidFill>
                  <a:latin typeface="Fira Sans Medium"/>
                </a:rPr>
                <a:t>прагнула</a:t>
              </a:r>
              <a:r>
                <a:rPr lang="en-US" sz="2599" spc="129" dirty="0">
                  <a:solidFill>
                    <a:srgbClr val="F4F4F4"/>
                  </a:solidFill>
                  <a:latin typeface="Fira Sans Medium"/>
                </a:rPr>
                <a:t> </a:t>
              </a:r>
              <a:r>
                <a:rPr lang="en-US" sz="2599" spc="129" dirty="0" err="1">
                  <a:solidFill>
                    <a:srgbClr val="F4F4F4"/>
                  </a:solidFill>
                  <a:latin typeface="Fira Sans Medium"/>
                </a:rPr>
                <a:t>конституційної</a:t>
              </a:r>
              <a:r>
                <a:rPr lang="en-US" sz="2599" spc="129" dirty="0">
                  <a:solidFill>
                    <a:srgbClr val="F4F4F4"/>
                  </a:solidFill>
                  <a:latin typeface="Fira Sans Medium"/>
                </a:rPr>
                <a:t> </a:t>
              </a:r>
              <a:r>
                <a:rPr lang="en-US" sz="2599" spc="129" dirty="0" err="1">
                  <a:solidFill>
                    <a:srgbClr val="F4F4F4"/>
                  </a:solidFill>
                  <a:latin typeface="Fira Sans Medium"/>
                </a:rPr>
                <a:t>заборони</a:t>
              </a:r>
              <a:r>
                <a:rPr lang="en-US" sz="2599" spc="129" dirty="0">
                  <a:solidFill>
                    <a:srgbClr val="F4F4F4"/>
                  </a:solidFill>
                  <a:latin typeface="Fira Sans Medium"/>
                </a:rPr>
                <a:t> </a:t>
              </a:r>
              <a:r>
                <a:rPr lang="en-US" sz="2599" spc="129" dirty="0" err="1">
                  <a:solidFill>
                    <a:srgbClr val="F4F4F4"/>
                  </a:solidFill>
                  <a:latin typeface="Fira Sans Medium"/>
                </a:rPr>
                <a:t>мінаретів</a:t>
              </a:r>
              <a:r>
                <a:rPr lang="en-US" sz="2599" spc="129" dirty="0">
                  <a:solidFill>
                    <a:srgbClr val="F4F4F4"/>
                  </a:solidFill>
                  <a:latin typeface="Fira Sans Medium"/>
                </a:rPr>
                <a:t>. </a:t>
              </a:r>
              <a:r>
                <a:rPr lang="en-US" sz="2599" spc="129" dirty="0" err="1">
                  <a:solidFill>
                    <a:srgbClr val="F4F4F4"/>
                  </a:solidFill>
                  <a:latin typeface="Fira Sans Medium"/>
                </a:rPr>
                <a:t>Мінарет</a:t>
              </a:r>
              <a:r>
                <a:rPr lang="en-US" sz="2599" spc="129" dirty="0">
                  <a:solidFill>
                    <a:srgbClr val="F4F4F4"/>
                  </a:solidFill>
                  <a:latin typeface="Fira Sans Medium"/>
                </a:rPr>
                <a:t> у </a:t>
              </a:r>
              <a:r>
                <a:rPr lang="en-US" sz="2599" spc="129" dirty="0" err="1">
                  <a:solidFill>
                    <a:srgbClr val="F4F4F4"/>
                  </a:solidFill>
                  <a:latin typeface="Fira Sans Medium"/>
                </a:rPr>
                <a:t>мечеті</a:t>
              </a:r>
              <a:r>
                <a:rPr lang="en-US" sz="2599" spc="129" dirty="0">
                  <a:solidFill>
                    <a:srgbClr val="F4F4F4"/>
                  </a:solidFill>
                  <a:latin typeface="Fira Sans Medium"/>
                </a:rPr>
                <a:t> </a:t>
              </a:r>
              <a:r>
                <a:rPr lang="en-US" sz="2599" spc="129" dirty="0" err="1">
                  <a:solidFill>
                    <a:srgbClr val="F4F4F4"/>
                  </a:solidFill>
                  <a:latin typeface="Fira Sans Medium"/>
                </a:rPr>
                <a:t>місцевої</a:t>
              </a:r>
              <a:r>
                <a:rPr lang="en-US" sz="2599" spc="129" dirty="0">
                  <a:solidFill>
                    <a:srgbClr val="F4F4F4"/>
                  </a:solidFill>
                  <a:latin typeface="Fira Sans Medium"/>
                </a:rPr>
                <a:t> </a:t>
              </a:r>
              <a:r>
                <a:rPr lang="en-US" sz="2599" spc="129" dirty="0" err="1">
                  <a:solidFill>
                    <a:srgbClr val="F4F4F4"/>
                  </a:solidFill>
                  <a:latin typeface="Fira Sans Medium"/>
                </a:rPr>
                <a:t>турецької</a:t>
              </a:r>
              <a:r>
                <a:rPr lang="en-US" sz="2599" spc="129" dirty="0">
                  <a:solidFill>
                    <a:srgbClr val="F4F4F4"/>
                  </a:solidFill>
                  <a:latin typeface="Fira Sans Medium"/>
                </a:rPr>
                <a:t> </a:t>
              </a:r>
              <a:r>
                <a:rPr lang="en-US" sz="2599" spc="129" dirty="0" err="1">
                  <a:solidFill>
                    <a:srgbClr val="F4F4F4"/>
                  </a:solidFill>
                  <a:latin typeface="Fira Sans Medium"/>
                </a:rPr>
                <a:t>культурної</a:t>
              </a:r>
              <a:r>
                <a:rPr lang="en-US" sz="2599" spc="129" dirty="0">
                  <a:solidFill>
                    <a:srgbClr val="F4F4F4"/>
                  </a:solidFill>
                  <a:latin typeface="Fira Sans Medium"/>
                </a:rPr>
                <a:t> </a:t>
              </a:r>
              <a:r>
                <a:rPr lang="en-US" sz="2599" spc="129" dirty="0" err="1">
                  <a:solidFill>
                    <a:srgbClr val="F4F4F4"/>
                  </a:solidFill>
                  <a:latin typeface="Fira Sans Medium"/>
                </a:rPr>
                <a:t>асоціації</a:t>
              </a:r>
              <a:r>
                <a:rPr lang="en-US" sz="2599" spc="129" dirty="0">
                  <a:solidFill>
                    <a:srgbClr val="F4F4F4"/>
                  </a:solidFill>
                  <a:latin typeface="Fira Sans Medium"/>
                </a:rPr>
                <a:t> у </a:t>
              </a:r>
              <a:r>
                <a:rPr lang="en-US" sz="2599" spc="129" dirty="0" err="1">
                  <a:solidFill>
                    <a:srgbClr val="F4F4F4"/>
                  </a:solidFill>
                  <a:latin typeface="Fira Sans Medium"/>
                </a:rPr>
                <a:t>Ванген-бай-Ольтені</a:t>
              </a:r>
              <a:r>
                <a:rPr lang="en-US" sz="2599" spc="129" dirty="0">
                  <a:solidFill>
                    <a:srgbClr val="F4F4F4"/>
                  </a:solidFill>
                  <a:latin typeface="Fira Sans Medium"/>
                </a:rPr>
                <a:t> </a:t>
              </a:r>
              <a:r>
                <a:rPr lang="en-US" sz="2599" spc="129" dirty="0" err="1">
                  <a:solidFill>
                    <a:srgbClr val="F4F4F4"/>
                  </a:solidFill>
                  <a:latin typeface="Fira Sans Medium"/>
                </a:rPr>
                <a:t>був</a:t>
              </a:r>
              <a:r>
                <a:rPr lang="en-US" sz="2599" spc="129" dirty="0">
                  <a:solidFill>
                    <a:srgbClr val="F4F4F4"/>
                  </a:solidFill>
                  <a:latin typeface="Fira Sans Medium"/>
                </a:rPr>
                <a:t> </a:t>
              </a:r>
              <a:r>
                <a:rPr lang="en-US" sz="2599" spc="129" dirty="0" err="1">
                  <a:solidFill>
                    <a:srgbClr val="F4F4F4"/>
                  </a:solidFill>
                  <a:latin typeface="Fira Sans Medium"/>
                </a:rPr>
                <a:t>початковою</a:t>
              </a:r>
              <a:r>
                <a:rPr lang="en-US" sz="2599" spc="129" dirty="0">
                  <a:solidFill>
                    <a:srgbClr val="F4F4F4"/>
                  </a:solidFill>
                  <a:latin typeface="Fira Sans Medium"/>
                </a:rPr>
                <a:t> </a:t>
              </a:r>
              <a:r>
                <a:rPr lang="en-US" sz="2599" spc="129" dirty="0" err="1">
                  <a:solidFill>
                    <a:srgbClr val="F4F4F4"/>
                  </a:solidFill>
                  <a:latin typeface="Fira Sans Medium"/>
                </a:rPr>
                <a:t>мотивацією</a:t>
              </a:r>
              <a:r>
                <a:rPr lang="en-US" sz="2599" spc="129" dirty="0">
                  <a:solidFill>
                    <a:srgbClr val="F4F4F4"/>
                  </a:solidFill>
                  <a:latin typeface="Fira Sans Medium"/>
                </a:rPr>
                <a:t> </a:t>
              </a:r>
              <a:r>
                <a:rPr lang="en-US" sz="2599" spc="129" dirty="0" err="1">
                  <a:solidFill>
                    <a:srgbClr val="F4F4F4"/>
                  </a:solidFill>
                  <a:latin typeface="Fira Sans Medium"/>
                </a:rPr>
                <a:t>для</a:t>
              </a:r>
              <a:r>
                <a:rPr lang="en-US" sz="2599" spc="129" dirty="0">
                  <a:solidFill>
                    <a:srgbClr val="F4F4F4"/>
                  </a:solidFill>
                  <a:latin typeface="Fira Sans Medium"/>
                </a:rPr>
                <a:t> </a:t>
              </a:r>
              <a:r>
                <a:rPr lang="en-US" sz="2599" spc="129" dirty="0" err="1">
                  <a:solidFill>
                    <a:srgbClr val="F4F4F4"/>
                  </a:solidFill>
                  <a:latin typeface="Fira Sans Medium"/>
                </a:rPr>
                <a:t>ініціативи</a:t>
              </a:r>
              <a:r>
                <a:rPr lang="en-US" sz="2599" spc="129" dirty="0">
                  <a:solidFill>
                    <a:srgbClr val="F4F4F4"/>
                  </a:solidFill>
                  <a:latin typeface="Fira Sans Medium"/>
                </a:rPr>
                <a:t>.</a:t>
              </a:r>
            </a:p>
            <a:p>
              <a:pPr algn="ctr">
                <a:lnSpc>
                  <a:spcPts val="3379"/>
                </a:lnSpc>
              </a:pPr>
              <a:r>
                <a:rPr lang="en-US" sz="2599" spc="129" dirty="0" err="1">
                  <a:solidFill>
                    <a:srgbClr val="F4F4F4"/>
                  </a:solidFill>
                  <a:latin typeface="Fira Sans Medium"/>
                </a:rPr>
                <a:t>Уряд</a:t>
              </a:r>
              <a:r>
                <a:rPr lang="en-US" sz="2599" spc="129" dirty="0">
                  <a:solidFill>
                    <a:srgbClr val="F4F4F4"/>
                  </a:solidFill>
                  <a:latin typeface="Fira Sans Medium"/>
                </a:rPr>
                <a:t> </a:t>
              </a:r>
              <a:r>
                <a:rPr lang="en-US" sz="2599" spc="129" dirty="0" err="1">
                  <a:solidFill>
                    <a:srgbClr val="F4F4F4"/>
                  </a:solidFill>
                  <a:latin typeface="Fira Sans Medium"/>
                </a:rPr>
                <a:t>Швейцарії</a:t>
              </a:r>
              <a:r>
                <a:rPr lang="en-US" sz="2599" spc="129" dirty="0">
                  <a:solidFill>
                    <a:srgbClr val="F4F4F4"/>
                  </a:solidFill>
                  <a:latin typeface="Fira Sans Medium"/>
                </a:rPr>
                <a:t> </a:t>
              </a:r>
              <a:r>
                <a:rPr lang="en-US" sz="2599" spc="129" dirty="0" err="1">
                  <a:solidFill>
                    <a:srgbClr val="F4F4F4"/>
                  </a:solidFill>
                  <a:latin typeface="Fira Sans Medium"/>
                </a:rPr>
                <a:t>рекомендував</a:t>
              </a:r>
              <a:r>
                <a:rPr lang="en-US" sz="2599" spc="129" dirty="0">
                  <a:solidFill>
                    <a:srgbClr val="F4F4F4"/>
                  </a:solidFill>
                  <a:latin typeface="Fira Sans Medium"/>
                </a:rPr>
                <a:t> </a:t>
              </a:r>
              <a:r>
                <a:rPr lang="en-US" sz="2599" spc="129" dirty="0" err="1">
                  <a:solidFill>
                    <a:srgbClr val="F4F4F4"/>
                  </a:solidFill>
                  <a:latin typeface="Fira Sans Medium"/>
                </a:rPr>
                <a:t>відхилити</a:t>
              </a:r>
              <a:r>
                <a:rPr lang="en-US" sz="2599" spc="129" dirty="0">
                  <a:solidFill>
                    <a:srgbClr val="F4F4F4"/>
                  </a:solidFill>
                  <a:latin typeface="Fira Sans Medium"/>
                </a:rPr>
                <a:t> </a:t>
              </a:r>
              <a:r>
                <a:rPr lang="en-US" sz="2599" spc="129" dirty="0" err="1">
                  <a:solidFill>
                    <a:srgbClr val="F4F4F4"/>
                  </a:solidFill>
                  <a:latin typeface="Fira Sans Medium"/>
                </a:rPr>
                <a:t>запропоновану</a:t>
              </a:r>
              <a:r>
                <a:rPr lang="en-US" sz="2599" spc="129" dirty="0">
                  <a:solidFill>
                    <a:srgbClr val="F4F4F4"/>
                  </a:solidFill>
                  <a:latin typeface="Fira Sans Medium"/>
                </a:rPr>
                <a:t> </a:t>
              </a:r>
              <a:r>
                <a:rPr lang="en-US" sz="2599" spc="129" dirty="0" err="1">
                  <a:solidFill>
                    <a:srgbClr val="F4F4F4"/>
                  </a:solidFill>
                  <a:latin typeface="Fira Sans Medium"/>
                </a:rPr>
                <a:t>поправку</a:t>
              </a:r>
              <a:r>
                <a:rPr lang="en-US" sz="2599" spc="129" dirty="0">
                  <a:solidFill>
                    <a:srgbClr val="F4F4F4"/>
                  </a:solidFill>
                  <a:latin typeface="Fira Sans Medium"/>
                </a:rPr>
                <a:t> </a:t>
              </a:r>
              <a:r>
                <a:rPr lang="en-US" sz="2599" spc="129" dirty="0" err="1">
                  <a:solidFill>
                    <a:srgbClr val="F4F4F4"/>
                  </a:solidFill>
                  <a:latin typeface="Fira Sans Medium"/>
                </a:rPr>
                <a:t>як</a:t>
              </a:r>
              <a:r>
                <a:rPr lang="en-US" sz="2599" spc="129" dirty="0">
                  <a:solidFill>
                    <a:srgbClr val="F4F4F4"/>
                  </a:solidFill>
                  <a:latin typeface="Fira Sans Medium"/>
                </a:rPr>
                <a:t> </a:t>
              </a:r>
              <a:r>
                <a:rPr lang="en-US" sz="2599" spc="129" dirty="0" err="1">
                  <a:solidFill>
                    <a:srgbClr val="F4F4F4"/>
                  </a:solidFill>
                  <a:latin typeface="Fira Sans Medium"/>
                </a:rPr>
                <a:t>таку</a:t>
              </a:r>
              <a:r>
                <a:rPr lang="en-US" sz="2599" spc="129" dirty="0">
                  <a:solidFill>
                    <a:srgbClr val="F4F4F4"/>
                  </a:solidFill>
                  <a:latin typeface="Fira Sans Medium"/>
                </a:rPr>
                <a:t>, </a:t>
              </a:r>
              <a:r>
                <a:rPr lang="en-US" sz="2599" spc="129" dirty="0" err="1">
                  <a:solidFill>
                    <a:srgbClr val="F4F4F4"/>
                  </a:solidFill>
                  <a:latin typeface="Fira Sans Medium"/>
                </a:rPr>
                <a:t>що</a:t>
              </a:r>
              <a:r>
                <a:rPr lang="en-US" sz="2599" spc="129" dirty="0">
                  <a:solidFill>
                    <a:srgbClr val="F4F4F4"/>
                  </a:solidFill>
                  <a:latin typeface="Fira Sans Medium"/>
                </a:rPr>
                <a:t> </a:t>
              </a:r>
              <a:r>
                <a:rPr lang="en-US" sz="2599" spc="129" dirty="0" err="1">
                  <a:solidFill>
                    <a:srgbClr val="F4F4F4"/>
                  </a:solidFill>
                  <a:latin typeface="Fira Sans Medium"/>
                </a:rPr>
                <a:t>не</a:t>
              </a:r>
              <a:r>
                <a:rPr lang="en-US" sz="2599" spc="129" dirty="0">
                  <a:solidFill>
                    <a:srgbClr val="F4F4F4"/>
                  </a:solidFill>
                  <a:latin typeface="Fira Sans Medium"/>
                </a:rPr>
                <a:t> </a:t>
              </a:r>
              <a:r>
                <a:rPr lang="en-US" sz="2599" spc="129" dirty="0" err="1">
                  <a:solidFill>
                    <a:srgbClr val="F4F4F4"/>
                  </a:solidFill>
                  <a:latin typeface="Fira Sans Medium"/>
                </a:rPr>
                <a:t>відповідає</a:t>
              </a:r>
              <a:r>
                <a:rPr lang="en-US" sz="2599" spc="129" dirty="0">
                  <a:solidFill>
                    <a:srgbClr val="F4F4F4"/>
                  </a:solidFill>
                  <a:latin typeface="Fira Sans Medium"/>
                </a:rPr>
                <a:t> </a:t>
              </a:r>
              <a:r>
                <a:rPr lang="en-US" sz="2599" spc="129" dirty="0" err="1">
                  <a:solidFill>
                    <a:srgbClr val="F4F4F4"/>
                  </a:solidFill>
                  <a:latin typeface="Fira Sans Medium"/>
                </a:rPr>
                <a:t>основним</a:t>
              </a:r>
              <a:r>
                <a:rPr lang="en-US" sz="2599" spc="129" dirty="0">
                  <a:solidFill>
                    <a:srgbClr val="F4F4F4"/>
                  </a:solidFill>
                  <a:latin typeface="Fira Sans Medium"/>
                </a:rPr>
                <a:t> </a:t>
              </a:r>
              <a:r>
                <a:rPr lang="en-US" sz="2599" spc="129" dirty="0" err="1">
                  <a:solidFill>
                    <a:srgbClr val="F4F4F4"/>
                  </a:solidFill>
                  <a:latin typeface="Fira Sans Medium"/>
                </a:rPr>
                <a:t>принципам</a:t>
              </a:r>
              <a:r>
                <a:rPr lang="en-US" sz="2599" spc="129" dirty="0">
                  <a:solidFill>
                    <a:srgbClr val="F4F4F4"/>
                  </a:solidFill>
                  <a:latin typeface="Fira Sans Medium"/>
                </a:rPr>
                <a:t> </a:t>
              </a:r>
              <a:r>
                <a:rPr lang="en-US" sz="2599" spc="129" dirty="0" err="1">
                  <a:solidFill>
                    <a:srgbClr val="F4F4F4"/>
                  </a:solidFill>
                  <a:latin typeface="Fira Sans Medium"/>
                </a:rPr>
                <a:t>конституції</a:t>
              </a:r>
              <a:r>
                <a:rPr lang="en-US" sz="2599" spc="129" dirty="0">
                  <a:solidFill>
                    <a:srgbClr val="F4F4F4"/>
                  </a:solidFill>
                  <a:latin typeface="Fira Sans Medium"/>
                </a:rPr>
                <a:t>. </a:t>
              </a:r>
              <a:r>
                <a:rPr lang="en-US" sz="2599" spc="129" dirty="0" err="1">
                  <a:solidFill>
                    <a:srgbClr val="F4F4F4"/>
                  </a:solidFill>
                  <a:latin typeface="Fira Sans Medium"/>
                </a:rPr>
                <a:t>Однак</a:t>
              </a:r>
              <a:r>
                <a:rPr lang="en-US" sz="2599" spc="129" dirty="0">
                  <a:solidFill>
                    <a:srgbClr val="F4F4F4"/>
                  </a:solidFill>
                  <a:latin typeface="Fira Sans Medium"/>
                </a:rPr>
                <a:t> </a:t>
              </a:r>
              <a:r>
                <a:rPr lang="en-US" sz="2599" spc="129" dirty="0" err="1">
                  <a:solidFill>
                    <a:srgbClr val="F4F4F4"/>
                  </a:solidFill>
                  <a:latin typeface="Fira Sans Medium"/>
                </a:rPr>
                <a:t>після</a:t>
              </a:r>
              <a:r>
                <a:rPr lang="en-US" sz="2599" spc="129" dirty="0">
                  <a:solidFill>
                    <a:srgbClr val="F4F4F4"/>
                  </a:solidFill>
                  <a:latin typeface="Fira Sans Medium"/>
                </a:rPr>
                <a:t> </a:t>
              </a:r>
              <a:r>
                <a:rPr lang="en-US" sz="2599" spc="129" dirty="0" err="1">
                  <a:solidFill>
                    <a:srgbClr val="F4F4F4"/>
                  </a:solidFill>
                  <a:latin typeface="Fira Sans Medium"/>
                </a:rPr>
                <a:t>зведення</a:t>
              </a:r>
              <a:r>
                <a:rPr lang="en-US" sz="2599" spc="129" dirty="0">
                  <a:solidFill>
                    <a:srgbClr val="F4F4F4"/>
                  </a:solidFill>
                  <a:latin typeface="Fira Sans Medium"/>
                </a:rPr>
                <a:t> </a:t>
              </a:r>
              <a:r>
                <a:rPr lang="en-US" sz="2599" spc="129" dirty="0" err="1">
                  <a:solidFill>
                    <a:srgbClr val="F4F4F4"/>
                  </a:solidFill>
                  <a:latin typeface="Fira Sans Medium"/>
                </a:rPr>
                <a:t>результатів</a:t>
              </a:r>
              <a:r>
                <a:rPr lang="en-US" sz="2599" spc="129" dirty="0">
                  <a:solidFill>
                    <a:srgbClr val="F4F4F4"/>
                  </a:solidFill>
                  <a:latin typeface="Fira Sans Medium"/>
                </a:rPr>
                <a:t> </a:t>
              </a:r>
              <a:r>
                <a:rPr lang="en-US" sz="2599" spc="129" dirty="0" err="1">
                  <a:solidFill>
                    <a:srgbClr val="F4F4F4"/>
                  </a:solidFill>
                  <a:latin typeface="Fira Sans Medium"/>
                </a:rPr>
                <a:t>уряд</a:t>
              </a:r>
              <a:r>
                <a:rPr lang="en-US" sz="2599" spc="129" dirty="0">
                  <a:solidFill>
                    <a:srgbClr val="F4F4F4"/>
                  </a:solidFill>
                  <a:latin typeface="Fira Sans Medium"/>
                </a:rPr>
                <a:t> </a:t>
              </a:r>
              <a:r>
                <a:rPr lang="en-US" sz="2599" spc="129" dirty="0" err="1">
                  <a:solidFill>
                    <a:srgbClr val="F4F4F4"/>
                  </a:solidFill>
                  <a:latin typeface="Fira Sans Medium"/>
                </a:rPr>
                <a:t>негайно</a:t>
              </a:r>
              <a:r>
                <a:rPr lang="en-US" sz="2599" spc="129" dirty="0">
                  <a:solidFill>
                    <a:srgbClr val="F4F4F4"/>
                  </a:solidFill>
                  <a:latin typeface="Fira Sans Medium"/>
                </a:rPr>
                <a:t> </a:t>
              </a:r>
              <a:r>
                <a:rPr lang="en-US" sz="2599" spc="129" dirty="0" err="1">
                  <a:solidFill>
                    <a:srgbClr val="F4F4F4"/>
                  </a:solidFill>
                  <a:latin typeface="Fira Sans Medium"/>
                </a:rPr>
                <a:t>оголосив</a:t>
              </a:r>
              <a:r>
                <a:rPr lang="en-US" sz="2599" spc="129" dirty="0">
                  <a:solidFill>
                    <a:srgbClr val="F4F4F4"/>
                  </a:solidFill>
                  <a:latin typeface="Fira Sans Medium"/>
                </a:rPr>
                <a:t>, </a:t>
              </a:r>
              <a:r>
                <a:rPr lang="en-US" sz="2599" spc="129" dirty="0" err="1">
                  <a:solidFill>
                    <a:srgbClr val="F4F4F4"/>
                  </a:solidFill>
                  <a:latin typeface="Fira Sans Medium"/>
                </a:rPr>
                <a:t>що</a:t>
              </a:r>
              <a:r>
                <a:rPr lang="en-US" sz="2599" spc="129" dirty="0">
                  <a:solidFill>
                    <a:srgbClr val="F4F4F4"/>
                  </a:solidFill>
                  <a:latin typeface="Fira Sans Medium"/>
                </a:rPr>
                <a:t> </a:t>
              </a:r>
              <a:r>
                <a:rPr lang="en-US" sz="2599" spc="129" dirty="0" err="1">
                  <a:solidFill>
                    <a:srgbClr val="F4F4F4"/>
                  </a:solidFill>
                  <a:latin typeface="Fira Sans Medium"/>
                </a:rPr>
                <a:t>заборона</a:t>
              </a:r>
              <a:r>
                <a:rPr lang="en-US" sz="2599" spc="129" dirty="0">
                  <a:solidFill>
                    <a:srgbClr val="F4F4F4"/>
                  </a:solidFill>
                  <a:latin typeface="Fira Sans Medium"/>
                </a:rPr>
                <a:t> </a:t>
              </a:r>
              <a:r>
                <a:rPr lang="en-US" sz="2599" spc="129" dirty="0" err="1">
                  <a:solidFill>
                    <a:srgbClr val="F4F4F4"/>
                  </a:solidFill>
                  <a:latin typeface="Fira Sans Medium"/>
                </a:rPr>
                <a:t>діє</a:t>
              </a:r>
              <a:r>
                <a:rPr lang="en-US" sz="2599" spc="129" dirty="0">
                  <a:solidFill>
                    <a:srgbClr val="F4F4F4"/>
                  </a:solidFill>
                  <a:latin typeface="Fira Sans Medium"/>
                </a:rPr>
                <a:t>.</a:t>
              </a:r>
            </a:p>
            <a:p>
              <a:pPr algn="ctr">
                <a:lnSpc>
                  <a:spcPts val="3379"/>
                </a:lnSpc>
              </a:pPr>
              <a:r>
                <a:rPr lang="en-US" sz="2599" spc="129" dirty="0" err="1">
                  <a:solidFill>
                    <a:srgbClr val="F4F4F4"/>
                  </a:solidFill>
                  <a:latin typeface="Fira Sans Medium"/>
                </a:rPr>
                <a:t>Станом</a:t>
              </a:r>
              <a:r>
                <a:rPr lang="en-US" sz="2599" spc="129" dirty="0">
                  <a:solidFill>
                    <a:srgbClr val="F4F4F4"/>
                  </a:solidFill>
                  <a:latin typeface="Fira Sans Medium"/>
                </a:rPr>
                <a:t> </a:t>
              </a:r>
              <a:r>
                <a:rPr lang="en-US" sz="2599" spc="129" dirty="0" err="1">
                  <a:solidFill>
                    <a:srgbClr val="F4F4F4"/>
                  </a:solidFill>
                  <a:latin typeface="Fira Sans Medium"/>
                </a:rPr>
                <a:t>на</a:t>
              </a:r>
              <a:r>
                <a:rPr lang="en-US" sz="2599" spc="129" dirty="0">
                  <a:solidFill>
                    <a:srgbClr val="F4F4F4"/>
                  </a:solidFill>
                  <a:latin typeface="Fira Sans Medium"/>
                </a:rPr>
                <a:t> </a:t>
              </a:r>
              <a:r>
                <a:rPr lang="en-US" sz="2599" spc="129" dirty="0" err="1">
                  <a:solidFill>
                    <a:srgbClr val="F4F4F4"/>
                  </a:solidFill>
                  <a:latin typeface="Fira Sans Medium"/>
                </a:rPr>
                <a:t>дату</a:t>
              </a:r>
              <a:r>
                <a:rPr lang="en-US" sz="2599" spc="129" dirty="0">
                  <a:solidFill>
                    <a:srgbClr val="F4F4F4"/>
                  </a:solidFill>
                  <a:latin typeface="Fira Sans Medium"/>
                </a:rPr>
                <a:t> </a:t>
              </a:r>
              <a:r>
                <a:rPr lang="en-US" sz="2599" spc="129" dirty="0" err="1">
                  <a:solidFill>
                    <a:srgbClr val="F4F4F4"/>
                  </a:solidFill>
                  <a:latin typeface="Fira Sans Medium"/>
                </a:rPr>
                <a:t>голосування</a:t>
              </a:r>
              <a:r>
                <a:rPr lang="en-US" sz="2599" spc="129" dirty="0">
                  <a:solidFill>
                    <a:srgbClr val="F4F4F4"/>
                  </a:solidFill>
                  <a:latin typeface="Fira Sans Medium"/>
                </a:rPr>
                <a:t> 2009 </a:t>
              </a:r>
              <a:r>
                <a:rPr lang="en-US" sz="2599" spc="129" dirty="0" err="1">
                  <a:solidFill>
                    <a:srgbClr val="F4F4F4"/>
                  </a:solidFill>
                  <a:latin typeface="Fira Sans Medium"/>
                </a:rPr>
                <a:t>року</a:t>
              </a:r>
              <a:r>
                <a:rPr lang="en-US" sz="2599" spc="129" dirty="0">
                  <a:solidFill>
                    <a:srgbClr val="F4F4F4"/>
                  </a:solidFill>
                  <a:latin typeface="Fira Sans Medium"/>
                </a:rPr>
                <a:t> в </a:t>
              </a:r>
              <a:r>
                <a:rPr lang="en-US" sz="2599" spc="129" dirty="0" err="1">
                  <a:solidFill>
                    <a:srgbClr val="F4F4F4"/>
                  </a:solidFill>
                  <a:latin typeface="Fira Sans Medium"/>
                </a:rPr>
                <a:t>Швейцарії</a:t>
              </a:r>
              <a:r>
                <a:rPr lang="en-US" sz="2599" spc="129" dirty="0">
                  <a:solidFill>
                    <a:srgbClr val="F4F4F4"/>
                  </a:solidFill>
                  <a:latin typeface="Fira Sans Medium"/>
                </a:rPr>
                <a:t> </a:t>
              </a:r>
              <a:r>
                <a:rPr lang="en-US" sz="2599" spc="129" dirty="0" err="1">
                  <a:solidFill>
                    <a:srgbClr val="F4F4F4"/>
                  </a:solidFill>
                  <a:latin typeface="Fira Sans Medium"/>
                </a:rPr>
                <a:t>було</a:t>
              </a:r>
              <a:r>
                <a:rPr lang="en-US" sz="2599" spc="129" dirty="0">
                  <a:solidFill>
                    <a:srgbClr val="F4F4F4"/>
                  </a:solidFill>
                  <a:latin typeface="Fira Sans Medium"/>
                </a:rPr>
                <a:t> </a:t>
              </a:r>
              <a:r>
                <a:rPr lang="en-US" sz="2599" spc="129" dirty="0" err="1">
                  <a:solidFill>
                    <a:srgbClr val="F4F4F4"/>
                  </a:solidFill>
                  <a:latin typeface="Fira Sans Medium"/>
                </a:rPr>
                <a:t>чотири</a:t>
              </a:r>
              <a:r>
                <a:rPr lang="en-US" sz="2599" spc="129" dirty="0">
                  <a:solidFill>
                    <a:srgbClr val="F4F4F4"/>
                  </a:solidFill>
                  <a:latin typeface="Fira Sans Medium"/>
                </a:rPr>
                <a:t> </a:t>
              </a:r>
              <a:r>
                <a:rPr lang="en-US" sz="2599" spc="129" dirty="0" err="1">
                  <a:solidFill>
                    <a:srgbClr val="F4F4F4"/>
                  </a:solidFill>
                  <a:latin typeface="Fira Sans Medium"/>
                </a:rPr>
                <a:t>мінарети</a:t>
              </a:r>
              <a:r>
                <a:rPr lang="en-US" sz="2599" spc="129" dirty="0">
                  <a:solidFill>
                    <a:srgbClr val="F4F4F4"/>
                  </a:solidFill>
                  <a:latin typeface="Fira Sans Medium"/>
                </a:rPr>
                <a:t>, </a:t>
              </a:r>
              <a:r>
                <a:rPr lang="en-US" sz="2599" spc="129" dirty="0" err="1">
                  <a:solidFill>
                    <a:srgbClr val="F4F4F4"/>
                  </a:solidFill>
                  <a:latin typeface="Fira Sans Medium"/>
                </a:rPr>
                <a:t>прибудовані</a:t>
              </a:r>
              <a:r>
                <a:rPr lang="en-US" sz="2599" spc="129" dirty="0">
                  <a:solidFill>
                    <a:srgbClr val="F4F4F4"/>
                  </a:solidFill>
                  <a:latin typeface="Fira Sans Medium"/>
                </a:rPr>
                <a:t> </a:t>
              </a:r>
              <a:r>
                <a:rPr lang="en-US" sz="2599" spc="129" dirty="0" err="1">
                  <a:solidFill>
                    <a:srgbClr val="F4F4F4"/>
                  </a:solidFill>
                  <a:latin typeface="Fira Sans Medium"/>
                </a:rPr>
                <a:t>до</a:t>
              </a:r>
              <a:r>
                <a:rPr lang="en-US" sz="2599" spc="129" dirty="0">
                  <a:solidFill>
                    <a:srgbClr val="F4F4F4"/>
                  </a:solidFill>
                  <a:latin typeface="Fira Sans Medium"/>
                </a:rPr>
                <a:t> </a:t>
              </a:r>
              <a:r>
                <a:rPr lang="en-US" sz="2599" spc="129" dirty="0" err="1">
                  <a:solidFill>
                    <a:srgbClr val="F4F4F4"/>
                  </a:solidFill>
                  <a:latin typeface="Fira Sans Medium"/>
                </a:rPr>
                <a:t>мечетей</a:t>
              </a:r>
              <a:r>
                <a:rPr lang="en-US" sz="2599" spc="129" dirty="0">
                  <a:solidFill>
                    <a:srgbClr val="F4F4F4"/>
                  </a:solidFill>
                  <a:latin typeface="Fira Sans Medium"/>
                </a:rPr>
                <a:t> у </a:t>
              </a:r>
              <a:r>
                <a:rPr lang="en-US" sz="2599" spc="129" dirty="0" err="1">
                  <a:solidFill>
                    <a:srgbClr val="F4F4F4"/>
                  </a:solidFill>
                  <a:latin typeface="Fira Sans Medium"/>
                </a:rPr>
                <a:t>Цюріху</a:t>
              </a:r>
              <a:r>
                <a:rPr lang="en-US" sz="2599" spc="129" dirty="0">
                  <a:solidFill>
                    <a:srgbClr val="F4F4F4"/>
                  </a:solidFill>
                  <a:latin typeface="Fira Sans Medium"/>
                </a:rPr>
                <a:t>, </a:t>
              </a:r>
              <a:r>
                <a:rPr lang="en-US" sz="2599" spc="129" dirty="0" err="1">
                  <a:solidFill>
                    <a:srgbClr val="F4F4F4"/>
                  </a:solidFill>
                  <a:latin typeface="Fira Sans Medium"/>
                </a:rPr>
                <a:t>Женеві</a:t>
              </a:r>
              <a:r>
                <a:rPr lang="en-US" sz="2599" spc="129" dirty="0">
                  <a:solidFill>
                    <a:srgbClr val="F4F4F4"/>
                  </a:solidFill>
                  <a:latin typeface="Fira Sans Medium"/>
                </a:rPr>
                <a:t>, </a:t>
              </a:r>
              <a:r>
                <a:rPr lang="en-US" sz="2599" spc="129" dirty="0" err="1">
                  <a:solidFill>
                    <a:srgbClr val="F4F4F4"/>
                  </a:solidFill>
                  <a:latin typeface="Fira Sans Medium"/>
                </a:rPr>
                <a:t>Вінтертурі</a:t>
              </a:r>
              <a:r>
                <a:rPr lang="en-US" sz="2599" spc="129" dirty="0">
                  <a:solidFill>
                    <a:srgbClr val="F4F4F4"/>
                  </a:solidFill>
                  <a:latin typeface="Fira Sans Medium"/>
                </a:rPr>
                <a:t> </a:t>
              </a:r>
              <a:r>
                <a:rPr lang="en-US" sz="2599" spc="129" dirty="0" err="1">
                  <a:solidFill>
                    <a:srgbClr val="F4F4F4"/>
                  </a:solidFill>
                  <a:latin typeface="Fira Sans Medium"/>
                </a:rPr>
                <a:t>та</a:t>
              </a:r>
              <a:r>
                <a:rPr lang="en-US" sz="2599" spc="129" dirty="0">
                  <a:solidFill>
                    <a:srgbClr val="F4F4F4"/>
                  </a:solidFill>
                  <a:latin typeface="Fira Sans Medium"/>
                </a:rPr>
                <a:t> </a:t>
              </a:r>
              <a:r>
                <a:rPr lang="en-US" sz="2599" spc="129" dirty="0" err="1">
                  <a:solidFill>
                    <a:srgbClr val="F4F4F4"/>
                  </a:solidFill>
                  <a:latin typeface="Fira Sans Medium"/>
                </a:rPr>
                <a:t>Ванген-бай-Ольтені</a:t>
              </a:r>
              <a:r>
                <a:rPr lang="en-US" sz="2599" spc="129" dirty="0">
                  <a:solidFill>
                    <a:srgbClr val="F4F4F4"/>
                  </a:solidFill>
                  <a:latin typeface="Fira Sans Medium"/>
                </a:rPr>
                <a:t>. </a:t>
              </a:r>
              <a:r>
                <a:rPr lang="en-US" sz="2599" spc="129" dirty="0" err="1">
                  <a:solidFill>
                    <a:srgbClr val="F4F4F4"/>
                  </a:solidFill>
                  <a:latin typeface="Fira Sans Medium"/>
                </a:rPr>
                <a:t>Заборона</a:t>
              </a:r>
              <a:r>
                <a:rPr lang="en-US" sz="2599" spc="129" dirty="0">
                  <a:solidFill>
                    <a:srgbClr val="F4F4F4"/>
                  </a:solidFill>
                  <a:latin typeface="Fira Sans Medium"/>
                </a:rPr>
                <a:t> </a:t>
              </a:r>
              <a:r>
                <a:rPr lang="en-US" sz="2599" spc="129" dirty="0" err="1">
                  <a:solidFill>
                    <a:srgbClr val="F4F4F4"/>
                  </a:solidFill>
                  <a:latin typeface="Fira Sans Medium"/>
                </a:rPr>
                <a:t>не</a:t>
              </a:r>
              <a:r>
                <a:rPr lang="en-US" sz="2599" spc="129" dirty="0">
                  <a:solidFill>
                    <a:srgbClr val="F4F4F4"/>
                  </a:solidFill>
                  <a:latin typeface="Fira Sans Medium"/>
                </a:rPr>
                <a:t> </a:t>
              </a:r>
              <a:r>
                <a:rPr lang="en-US" sz="2599" spc="129" dirty="0" err="1">
                  <a:solidFill>
                    <a:srgbClr val="F4F4F4"/>
                  </a:solidFill>
                  <a:latin typeface="Fira Sans Medium"/>
                </a:rPr>
                <a:t>торкнулася</a:t>
              </a:r>
              <a:r>
                <a:rPr lang="en-US" sz="2599" spc="129" dirty="0">
                  <a:solidFill>
                    <a:srgbClr val="F4F4F4"/>
                  </a:solidFill>
                  <a:latin typeface="Fira Sans Medium"/>
                </a:rPr>
                <a:t> </a:t>
              </a:r>
              <a:r>
                <a:rPr lang="en-US" sz="2599" spc="129" dirty="0" err="1">
                  <a:solidFill>
                    <a:srgbClr val="F4F4F4"/>
                  </a:solidFill>
                  <a:latin typeface="Fira Sans Medium"/>
                </a:rPr>
                <a:t>цих</a:t>
              </a:r>
              <a:r>
                <a:rPr lang="en-US" sz="2599" spc="129" dirty="0">
                  <a:solidFill>
                    <a:srgbClr val="F4F4F4"/>
                  </a:solidFill>
                  <a:latin typeface="Fira Sans Medium"/>
                </a:rPr>
                <a:t> </a:t>
              </a:r>
              <a:r>
                <a:rPr lang="en-US" sz="2599" spc="129" dirty="0" err="1">
                  <a:solidFill>
                    <a:srgbClr val="F4F4F4"/>
                  </a:solidFill>
                  <a:latin typeface="Fira Sans Medium"/>
                </a:rPr>
                <a:t>існуючих</a:t>
              </a:r>
              <a:r>
                <a:rPr lang="en-US" sz="2599" spc="129" dirty="0">
                  <a:solidFill>
                    <a:srgbClr val="F4F4F4"/>
                  </a:solidFill>
                  <a:latin typeface="Fira Sans Medium"/>
                </a:rPr>
                <a:t> </a:t>
              </a:r>
              <a:r>
                <a:rPr lang="en-US" sz="2599" spc="129" dirty="0" err="1">
                  <a:solidFill>
                    <a:srgbClr val="F4F4F4"/>
                  </a:solidFill>
                  <a:latin typeface="Fira Sans Medium"/>
                </a:rPr>
                <a:t>мінаретів</a:t>
              </a:r>
              <a:r>
                <a:rPr lang="en-US" sz="2599" spc="129" dirty="0">
                  <a:solidFill>
                    <a:srgbClr val="F4F4F4"/>
                  </a:solidFill>
                  <a:latin typeface="Fira Sans Medium"/>
                </a:rPr>
                <a:t>, </a:t>
              </a:r>
              <a:r>
                <a:rPr lang="en-US" sz="2599" spc="129" dirty="0" err="1">
                  <a:solidFill>
                    <a:srgbClr val="F4F4F4"/>
                  </a:solidFill>
                  <a:latin typeface="Fira Sans Medium"/>
                </a:rPr>
                <a:t>оскільки</a:t>
              </a:r>
              <a:r>
                <a:rPr lang="en-US" sz="2599" spc="129" dirty="0">
                  <a:solidFill>
                    <a:srgbClr val="F4F4F4"/>
                  </a:solidFill>
                  <a:latin typeface="Fira Sans Medium"/>
                </a:rPr>
                <a:t> </a:t>
              </a:r>
              <a:r>
                <a:rPr lang="en-US" sz="2599" spc="129" dirty="0" err="1">
                  <a:solidFill>
                    <a:srgbClr val="F4F4F4"/>
                  </a:solidFill>
                  <a:latin typeface="Fira Sans Medium"/>
                </a:rPr>
                <a:t>вони</a:t>
              </a:r>
              <a:r>
                <a:rPr lang="en-US" sz="2599" spc="129" dirty="0">
                  <a:solidFill>
                    <a:srgbClr val="F4F4F4"/>
                  </a:solidFill>
                  <a:latin typeface="Fira Sans Medium"/>
                </a:rPr>
                <a:t> </a:t>
              </a:r>
              <a:r>
                <a:rPr lang="en-US" sz="2599" spc="129" dirty="0" err="1">
                  <a:solidFill>
                    <a:srgbClr val="F4F4F4"/>
                  </a:solidFill>
                  <a:latin typeface="Fira Sans Medium"/>
                </a:rPr>
                <a:t>вже</a:t>
              </a:r>
              <a:r>
                <a:rPr lang="en-US" sz="2599" spc="129" dirty="0">
                  <a:solidFill>
                    <a:srgbClr val="F4F4F4"/>
                  </a:solidFill>
                  <a:latin typeface="Fira Sans Medium"/>
                </a:rPr>
                <a:t> </a:t>
              </a:r>
              <a:r>
                <a:rPr lang="en-US" sz="2599" spc="129" dirty="0" err="1">
                  <a:solidFill>
                    <a:srgbClr val="F4F4F4"/>
                  </a:solidFill>
                  <a:latin typeface="Fira Sans Medium"/>
                </a:rPr>
                <a:t>були</a:t>
              </a:r>
              <a:r>
                <a:rPr lang="en-US" sz="2599" spc="129" dirty="0">
                  <a:solidFill>
                    <a:srgbClr val="F4F4F4"/>
                  </a:solidFill>
                  <a:latin typeface="Fira Sans Medium"/>
                </a:rPr>
                <a:t> </a:t>
              </a:r>
              <a:r>
                <a:rPr lang="en-US" sz="2599" spc="129" dirty="0" err="1">
                  <a:solidFill>
                    <a:srgbClr val="F4F4F4"/>
                  </a:solidFill>
                  <a:latin typeface="Fira Sans Medium"/>
                </a:rPr>
                <a:t>побудовані</a:t>
              </a:r>
              <a:r>
                <a:rPr lang="en-US" sz="2599" spc="129" dirty="0">
                  <a:solidFill>
                    <a:srgbClr val="F4F4F4"/>
                  </a:solidFill>
                  <a:latin typeface="Fira Sans Medium"/>
                </a:rPr>
                <a:t>.</a:t>
              </a:r>
            </a:p>
            <a:p>
              <a:pPr algn="ctr">
                <a:lnSpc>
                  <a:spcPts val="3119"/>
                </a:lnSpc>
              </a:pPr>
              <a:endParaRPr lang="en-US" sz="2599" spc="129" dirty="0">
                <a:solidFill>
                  <a:srgbClr val="F4F4F4"/>
                </a:solidFill>
                <a:latin typeface="Fira Sans Medium"/>
              </a:endParaRPr>
            </a:p>
          </p:txBody>
        </p:sp>
      </p:grpSp>
      <p:sp>
        <p:nvSpPr>
          <p:cNvPr id="5" name="TextBox 5"/>
          <p:cNvSpPr txBox="1"/>
          <p:nvPr/>
        </p:nvSpPr>
        <p:spPr>
          <a:xfrm>
            <a:off x="441919" y="301537"/>
            <a:ext cx="9809082" cy="1971675"/>
          </a:xfrm>
          <a:prstGeom prst="rect">
            <a:avLst/>
          </a:prstGeom>
        </p:spPr>
        <p:txBody>
          <a:bodyPr lIns="0" tIns="0" rIns="0" bIns="0" rtlCol="0" anchor="t">
            <a:spAutoFit/>
          </a:bodyPr>
          <a:lstStyle/>
          <a:p>
            <a:pPr>
              <a:lnSpc>
                <a:spcPts val="7800"/>
              </a:lnSpc>
              <a:spcBef>
                <a:spcPct val="0"/>
              </a:spcBef>
            </a:pPr>
            <a:r>
              <a:rPr lang="en-US" sz="6000" spc="-60" dirty="0" err="1">
                <a:solidFill>
                  <a:srgbClr val="000000"/>
                </a:solidFill>
                <a:latin typeface="Fira Sans Medium"/>
              </a:rPr>
              <a:t>Референдум</a:t>
            </a:r>
            <a:r>
              <a:rPr lang="en-US" sz="6000" spc="-60" dirty="0">
                <a:solidFill>
                  <a:srgbClr val="000000"/>
                </a:solidFill>
                <a:latin typeface="Fira Sans Medium"/>
              </a:rPr>
              <a:t> </a:t>
            </a:r>
            <a:r>
              <a:rPr lang="en-US" sz="6000" spc="-60" dirty="0" err="1">
                <a:solidFill>
                  <a:srgbClr val="000000"/>
                </a:solidFill>
                <a:latin typeface="Fira Sans Medium"/>
              </a:rPr>
              <a:t>про</a:t>
            </a:r>
            <a:r>
              <a:rPr lang="en-US" sz="6000" spc="-60" dirty="0">
                <a:solidFill>
                  <a:srgbClr val="000000"/>
                </a:solidFill>
                <a:latin typeface="Fira Sans Medium"/>
              </a:rPr>
              <a:t> </a:t>
            </a:r>
            <a:r>
              <a:rPr lang="en-US" sz="6000" spc="-60" dirty="0" err="1">
                <a:solidFill>
                  <a:srgbClr val="000000"/>
                </a:solidFill>
                <a:latin typeface="Fira Sans Medium"/>
              </a:rPr>
              <a:t>мінарети</a:t>
            </a:r>
            <a:r>
              <a:rPr lang="en-US" sz="6000" spc="-60" dirty="0">
                <a:solidFill>
                  <a:srgbClr val="000000"/>
                </a:solidFill>
                <a:latin typeface="Fira Sans Medium"/>
              </a:rPr>
              <a:t> у </a:t>
            </a:r>
            <a:r>
              <a:rPr lang="en-US" sz="6000" spc="-60" dirty="0" err="1">
                <a:solidFill>
                  <a:srgbClr val="000000"/>
                </a:solidFill>
                <a:latin typeface="Fira Sans Medium"/>
              </a:rPr>
              <a:t>Швейцарії</a:t>
            </a:r>
            <a:r>
              <a:rPr lang="en-US" sz="6000" spc="-60" dirty="0">
                <a:solidFill>
                  <a:srgbClr val="000000"/>
                </a:solidFill>
                <a:latin typeface="Fira Sans Medium"/>
              </a:rPr>
              <a:t> 2009 </a:t>
            </a:r>
            <a:r>
              <a:rPr lang="en-US" sz="6000" spc="-60" dirty="0" err="1">
                <a:solidFill>
                  <a:srgbClr val="000000"/>
                </a:solidFill>
                <a:latin typeface="Fira Sans Medium"/>
              </a:rPr>
              <a:t>року</a:t>
            </a:r>
            <a:endParaRPr lang="en-US" sz="6000" spc="-60" dirty="0">
              <a:solidFill>
                <a:srgbClr val="000000"/>
              </a:solidFill>
              <a:latin typeface="Fira Sans Medium"/>
            </a:endParaRPr>
          </a:p>
        </p:txBody>
      </p:sp>
      <p:grpSp>
        <p:nvGrpSpPr>
          <p:cNvPr id="6" name="Group 6"/>
          <p:cNvGrpSpPr/>
          <p:nvPr/>
        </p:nvGrpSpPr>
        <p:grpSpPr>
          <a:xfrm rot="-10800000">
            <a:off x="10542559" y="-4150923"/>
            <a:ext cx="9822161" cy="6226137"/>
            <a:chOff x="0" y="0"/>
            <a:chExt cx="8474859" cy="5372100"/>
          </a:xfrm>
        </p:grpSpPr>
        <p:sp>
          <p:nvSpPr>
            <p:cNvPr id="7" name="Freeform 7"/>
            <p:cNvSpPr/>
            <p:nvPr/>
          </p:nvSpPr>
          <p:spPr>
            <a:xfrm>
              <a:off x="0" y="0"/>
              <a:ext cx="8474859" cy="5372100"/>
            </a:xfrm>
            <a:custGeom>
              <a:avLst/>
              <a:gdLst/>
              <a:ahLst/>
              <a:cxnLst/>
              <a:rect l="l" t="t" r="r" b="b"/>
              <a:pathLst>
                <a:path w="8474859" h="5372100">
                  <a:moveTo>
                    <a:pt x="6924189" y="0"/>
                  </a:moveTo>
                  <a:lnTo>
                    <a:pt x="1550670" y="0"/>
                  </a:lnTo>
                  <a:lnTo>
                    <a:pt x="0" y="2686050"/>
                  </a:lnTo>
                  <a:lnTo>
                    <a:pt x="1550670" y="5372100"/>
                  </a:lnTo>
                  <a:lnTo>
                    <a:pt x="6924189" y="5372100"/>
                  </a:lnTo>
                  <a:lnTo>
                    <a:pt x="8474859" y="2686050"/>
                  </a:lnTo>
                  <a:lnTo>
                    <a:pt x="6924189" y="0"/>
                  </a:lnTo>
                  <a:close/>
                </a:path>
              </a:pathLst>
            </a:custGeom>
            <a:solidFill>
              <a:srgbClr val="004651"/>
            </a:solidFill>
          </p:spPr>
        </p:sp>
      </p:grpSp>
      <p:grpSp>
        <p:nvGrpSpPr>
          <p:cNvPr id="8" name="Group 8"/>
          <p:cNvGrpSpPr/>
          <p:nvPr/>
        </p:nvGrpSpPr>
        <p:grpSpPr>
          <a:xfrm>
            <a:off x="9959443" y="-865713"/>
            <a:ext cx="2695438" cy="2334501"/>
            <a:chOff x="0" y="0"/>
            <a:chExt cx="6202680" cy="5372100"/>
          </a:xfrm>
        </p:grpSpPr>
        <p:sp>
          <p:nvSpPr>
            <p:cNvPr id="9" name="Freeform 9"/>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00A181"/>
            </a:solidFill>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220317" y="2299348"/>
            <a:ext cx="17019428" cy="0"/>
          </a:xfrm>
          <a:prstGeom prst="line">
            <a:avLst/>
          </a:prstGeom>
          <a:ln w="19050" cap="rnd">
            <a:solidFill>
              <a:srgbClr val="004651"/>
            </a:solidFill>
            <a:prstDash val="solid"/>
            <a:headEnd type="none" w="sm" len="sm"/>
            <a:tailEnd type="none" w="sm" len="sm"/>
          </a:ln>
        </p:spPr>
      </p:sp>
      <p:grpSp>
        <p:nvGrpSpPr>
          <p:cNvPr id="3" name="Group 3"/>
          <p:cNvGrpSpPr/>
          <p:nvPr/>
        </p:nvGrpSpPr>
        <p:grpSpPr>
          <a:xfrm>
            <a:off x="1028700" y="1456863"/>
            <a:ext cx="13048637" cy="6284289"/>
            <a:chOff x="0" y="0"/>
            <a:chExt cx="17398183" cy="8379051"/>
          </a:xfrm>
        </p:grpSpPr>
        <p:sp>
          <p:nvSpPr>
            <p:cNvPr id="4" name="TextBox 4"/>
            <p:cNvSpPr txBox="1"/>
            <p:nvPr/>
          </p:nvSpPr>
          <p:spPr>
            <a:xfrm>
              <a:off x="0" y="-9525"/>
              <a:ext cx="17398183" cy="1304925"/>
            </a:xfrm>
            <a:prstGeom prst="rect">
              <a:avLst/>
            </a:prstGeom>
          </p:spPr>
          <p:txBody>
            <a:bodyPr lIns="0" tIns="0" rIns="0" bIns="0" rtlCol="0" anchor="t">
              <a:spAutoFit/>
            </a:bodyPr>
            <a:lstStyle/>
            <a:p>
              <a:pPr marL="0" lvl="0" indent="0">
                <a:lnSpc>
                  <a:spcPts val="7679"/>
                </a:lnSpc>
                <a:spcBef>
                  <a:spcPct val="0"/>
                </a:spcBef>
              </a:pPr>
              <a:r>
                <a:rPr lang="en-US" sz="6399">
                  <a:solidFill>
                    <a:srgbClr val="00A181"/>
                  </a:solidFill>
                  <a:latin typeface="Fira Sans Medium"/>
                </a:rPr>
                <a:t>Італія</a:t>
              </a:r>
            </a:p>
          </p:txBody>
        </p:sp>
        <p:sp>
          <p:nvSpPr>
            <p:cNvPr id="5" name="TextBox 5"/>
            <p:cNvSpPr txBox="1"/>
            <p:nvPr/>
          </p:nvSpPr>
          <p:spPr>
            <a:xfrm>
              <a:off x="0" y="1617571"/>
              <a:ext cx="17398183" cy="6761480"/>
            </a:xfrm>
            <a:prstGeom prst="rect">
              <a:avLst/>
            </a:prstGeom>
          </p:spPr>
          <p:txBody>
            <a:bodyPr lIns="0" tIns="0" rIns="0" bIns="0" rtlCol="0" anchor="t">
              <a:spAutoFit/>
            </a:bodyPr>
            <a:lstStyle/>
            <a:p>
              <a:pPr>
                <a:lnSpc>
                  <a:spcPts val="5040"/>
                </a:lnSpc>
                <a:spcBef>
                  <a:spcPct val="0"/>
                </a:spcBef>
              </a:pPr>
              <a:r>
                <a:rPr lang="en-US" sz="3600">
                  <a:solidFill>
                    <a:srgbClr val="000000"/>
                  </a:solidFill>
                  <a:latin typeface="Fira Sans Light"/>
                </a:rPr>
                <a:t>Має досвід проведення місцевих референдумів, однак усі вони мали лише консультативний характер стосовно питань, що належать до компетенції органів місцевої влади. Утім, інститут місцевого референдуму не став невід’ємною частиною політичного життя італійського суспільства, зокрема, через відсутність зобов’язальної сили результатів голосування.</a:t>
              </a:r>
            </a:p>
            <a:p>
              <a:pPr marL="0" lvl="0" indent="0">
                <a:lnSpc>
                  <a:spcPts val="5040"/>
                </a:lnSpc>
                <a:spcBef>
                  <a:spcPct val="0"/>
                </a:spcBef>
              </a:pPr>
              <a:endParaRPr lang="en-US" sz="3600">
                <a:solidFill>
                  <a:srgbClr val="000000"/>
                </a:solidFill>
                <a:latin typeface="Fira Sans Light"/>
              </a:endParaRPr>
            </a:p>
          </p:txBody>
        </p:sp>
      </p:grpSp>
      <p:grpSp>
        <p:nvGrpSpPr>
          <p:cNvPr id="6" name="Group 6"/>
          <p:cNvGrpSpPr/>
          <p:nvPr/>
        </p:nvGrpSpPr>
        <p:grpSpPr>
          <a:xfrm>
            <a:off x="1031805" y="8198352"/>
            <a:ext cx="380203" cy="329258"/>
            <a:chOff x="0" y="0"/>
            <a:chExt cx="3619627" cy="3134614"/>
          </a:xfrm>
        </p:grpSpPr>
        <p:sp>
          <p:nvSpPr>
            <p:cNvPr id="7" name="Freeform 7"/>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8" name="Group 8"/>
          <p:cNvGrpSpPr/>
          <p:nvPr/>
        </p:nvGrpSpPr>
        <p:grpSpPr>
          <a:xfrm>
            <a:off x="5317259" y="8217402"/>
            <a:ext cx="380203" cy="329258"/>
            <a:chOff x="0" y="0"/>
            <a:chExt cx="3619627" cy="3134614"/>
          </a:xfrm>
        </p:grpSpPr>
        <p:sp>
          <p:nvSpPr>
            <p:cNvPr id="9" name="Freeform 9"/>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10" name="Group 10"/>
          <p:cNvGrpSpPr/>
          <p:nvPr/>
        </p:nvGrpSpPr>
        <p:grpSpPr>
          <a:xfrm>
            <a:off x="9602713" y="8217402"/>
            <a:ext cx="380203" cy="329258"/>
            <a:chOff x="0" y="0"/>
            <a:chExt cx="3619627" cy="3134614"/>
          </a:xfrm>
        </p:grpSpPr>
        <p:sp>
          <p:nvSpPr>
            <p:cNvPr id="11" name="Freeform 11"/>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12" name="Group 12"/>
          <p:cNvGrpSpPr/>
          <p:nvPr/>
        </p:nvGrpSpPr>
        <p:grpSpPr>
          <a:xfrm>
            <a:off x="13894375" y="8198352"/>
            <a:ext cx="380203" cy="329258"/>
            <a:chOff x="0" y="0"/>
            <a:chExt cx="3619627" cy="3134614"/>
          </a:xfrm>
        </p:grpSpPr>
        <p:sp>
          <p:nvSpPr>
            <p:cNvPr id="13" name="Freeform 1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14" name="Group 14"/>
          <p:cNvGrpSpPr/>
          <p:nvPr/>
        </p:nvGrpSpPr>
        <p:grpSpPr>
          <a:xfrm>
            <a:off x="15289219" y="2428413"/>
            <a:ext cx="2977778" cy="2578770"/>
            <a:chOff x="0" y="0"/>
            <a:chExt cx="3619627" cy="3134614"/>
          </a:xfrm>
        </p:grpSpPr>
        <p:sp>
          <p:nvSpPr>
            <p:cNvPr id="15" name="Freeform 1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16" name="Group 16"/>
          <p:cNvGrpSpPr/>
          <p:nvPr/>
        </p:nvGrpSpPr>
        <p:grpSpPr>
          <a:xfrm>
            <a:off x="13660090" y="-135282"/>
            <a:ext cx="4201515" cy="3638531"/>
            <a:chOff x="0" y="0"/>
            <a:chExt cx="3619627" cy="3134614"/>
          </a:xfrm>
        </p:grpSpPr>
        <p:sp>
          <p:nvSpPr>
            <p:cNvPr id="17" name="Freeform 17"/>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18" name="Group 18"/>
          <p:cNvGrpSpPr/>
          <p:nvPr/>
        </p:nvGrpSpPr>
        <p:grpSpPr>
          <a:xfrm>
            <a:off x="13243939" y="-956153"/>
            <a:ext cx="2481390" cy="2148895"/>
            <a:chOff x="0" y="0"/>
            <a:chExt cx="3619627" cy="3134614"/>
          </a:xfrm>
        </p:grpSpPr>
        <p:sp>
          <p:nvSpPr>
            <p:cNvPr id="19" name="Freeform 19"/>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220317" y="2118344"/>
            <a:ext cx="17019428" cy="0"/>
          </a:xfrm>
          <a:prstGeom prst="line">
            <a:avLst/>
          </a:prstGeom>
          <a:ln w="19050" cap="rnd">
            <a:solidFill>
              <a:srgbClr val="004651"/>
            </a:solidFill>
            <a:prstDash val="solid"/>
            <a:headEnd type="none" w="sm" len="sm"/>
            <a:tailEnd type="none" w="sm" len="sm"/>
          </a:ln>
        </p:spPr>
      </p:sp>
      <p:grpSp>
        <p:nvGrpSpPr>
          <p:cNvPr id="3" name="Group 3"/>
          <p:cNvGrpSpPr/>
          <p:nvPr/>
        </p:nvGrpSpPr>
        <p:grpSpPr>
          <a:xfrm>
            <a:off x="744181" y="1059486"/>
            <a:ext cx="13340296" cy="8198814"/>
            <a:chOff x="0" y="0"/>
            <a:chExt cx="17787062" cy="10931751"/>
          </a:xfrm>
        </p:grpSpPr>
        <p:sp>
          <p:nvSpPr>
            <p:cNvPr id="4" name="TextBox 4"/>
            <p:cNvSpPr txBox="1"/>
            <p:nvPr/>
          </p:nvSpPr>
          <p:spPr>
            <a:xfrm>
              <a:off x="0" y="-9525"/>
              <a:ext cx="17787062" cy="1304925"/>
            </a:xfrm>
            <a:prstGeom prst="rect">
              <a:avLst/>
            </a:prstGeom>
          </p:spPr>
          <p:txBody>
            <a:bodyPr lIns="0" tIns="0" rIns="0" bIns="0" rtlCol="0" anchor="t">
              <a:spAutoFit/>
            </a:bodyPr>
            <a:lstStyle/>
            <a:p>
              <a:pPr marL="0" lvl="0" indent="0">
                <a:lnSpc>
                  <a:spcPts val="7679"/>
                </a:lnSpc>
                <a:spcBef>
                  <a:spcPct val="0"/>
                </a:spcBef>
              </a:pPr>
              <a:r>
                <a:rPr lang="en-US" sz="6399">
                  <a:solidFill>
                    <a:srgbClr val="00A181"/>
                  </a:solidFill>
                  <a:latin typeface="Fira Sans Medium"/>
                </a:rPr>
                <a:t>Франція</a:t>
              </a:r>
            </a:p>
          </p:txBody>
        </p:sp>
        <p:sp>
          <p:nvSpPr>
            <p:cNvPr id="5" name="TextBox 5"/>
            <p:cNvSpPr txBox="1"/>
            <p:nvPr/>
          </p:nvSpPr>
          <p:spPr>
            <a:xfrm>
              <a:off x="0" y="1617571"/>
              <a:ext cx="17787062" cy="9314180"/>
            </a:xfrm>
            <a:prstGeom prst="rect">
              <a:avLst/>
            </a:prstGeom>
          </p:spPr>
          <p:txBody>
            <a:bodyPr lIns="0" tIns="0" rIns="0" bIns="0" rtlCol="0" anchor="t">
              <a:spAutoFit/>
            </a:bodyPr>
            <a:lstStyle/>
            <a:p>
              <a:pPr>
                <a:lnSpc>
                  <a:spcPts val="5040"/>
                </a:lnSpc>
              </a:pPr>
              <a:r>
                <a:rPr lang="en-US" sz="3600">
                  <a:solidFill>
                    <a:srgbClr val="000000"/>
                  </a:solidFill>
                  <a:latin typeface="Fira Sans Light Bold"/>
                </a:rPr>
                <a:t>У Франції</a:t>
              </a:r>
              <a:r>
                <a:rPr lang="en-US" sz="3600">
                  <a:solidFill>
                    <a:srgbClr val="000000"/>
                  </a:solidFill>
                  <a:latin typeface="Fira Sans Light"/>
                </a:rPr>
                <a:t> місцевий референдум є зобов’язальним, якщо його ініціатором був орган місцевої влади. Натомість референдуми за народною ініціативою є лише консультативними. Через це, незважаючи на успішну практику проведення національних референдумів, що стали інструментом вирішення суспільних проблем, місцеві референдуми досі не мають суттєвого впливу на життя французів. Зі схожою проблемою стикнулася Швеція – результати голосування на референдумі є консультативними, що призвело до їх ігнорування органами місцевої влади.</a:t>
              </a:r>
            </a:p>
            <a:p>
              <a:pPr marL="0" lvl="0" indent="0">
                <a:lnSpc>
                  <a:spcPts val="5040"/>
                </a:lnSpc>
                <a:spcBef>
                  <a:spcPct val="0"/>
                </a:spcBef>
              </a:pPr>
              <a:endParaRPr lang="en-US" sz="3600">
                <a:solidFill>
                  <a:srgbClr val="000000"/>
                </a:solidFill>
                <a:latin typeface="Fira Sans Light"/>
              </a:endParaRPr>
            </a:p>
          </p:txBody>
        </p:sp>
      </p:grpSp>
      <p:grpSp>
        <p:nvGrpSpPr>
          <p:cNvPr id="6" name="Group 6"/>
          <p:cNvGrpSpPr/>
          <p:nvPr/>
        </p:nvGrpSpPr>
        <p:grpSpPr>
          <a:xfrm>
            <a:off x="1028700" y="8929042"/>
            <a:ext cx="380203" cy="329258"/>
            <a:chOff x="0" y="0"/>
            <a:chExt cx="3619627" cy="3134614"/>
          </a:xfrm>
        </p:grpSpPr>
        <p:sp>
          <p:nvSpPr>
            <p:cNvPr id="7" name="Freeform 7"/>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8" name="Group 8"/>
          <p:cNvGrpSpPr/>
          <p:nvPr/>
        </p:nvGrpSpPr>
        <p:grpSpPr>
          <a:xfrm>
            <a:off x="5315706" y="8929042"/>
            <a:ext cx="380203" cy="329258"/>
            <a:chOff x="0" y="0"/>
            <a:chExt cx="3619627" cy="3134614"/>
          </a:xfrm>
        </p:grpSpPr>
        <p:sp>
          <p:nvSpPr>
            <p:cNvPr id="9" name="Freeform 9"/>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10" name="Group 10"/>
          <p:cNvGrpSpPr/>
          <p:nvPr/>
        </p:nvGrpSpPr>
        <p:grpSpPr>
          <a:xfrm>
            <a:off x="9601159" y="8929042"/>
            <a:ext cx="380203" cy="329258"/>
            <a:chOff x="0" y="0"/>
            <a:chExt cx="3619627" cy="3134614"/>
          </a:xfrm>
        </p:grpSpPr>
        <p:sp>
          <p:nvSpPr>
            <p:cNvPr id="11" name="Freeform 11"/>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12" name="Group 12"/>
          <p:cNvGrpSpPr/>
          <p:nvPr/>
        </p:nvGrpSpPr>
        <p:grpSpPr>
          <a:xfrm>
            <a:off x="13894375" y="8929042"/>
            <a:ext cx="380203" cy="329258"/>
            <a:chOff x="0" y="0"/>
            <a:chExt cx="3619627" cy="3134614"/>
          </a:xfrm>
        </p:grpSpPr>
        <p:sp>
          <p:nvSpPr>
            <p:cNvPr id="13" name="Freeform 1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14" name="Group 14"/>
          <p:cNvGrpSpPr/>
          <p:nvPr/>
        </p:nvGrpSpPr>
        <p:grpSpPr>
          <a:xfrm>
            <a:off x="15310222" y="2585080"/>
            <a:ext cx="2977778" cy="2578770"/>
            <a:chOff x="0" y="0"/>
            <a:chExt cx="3619627" cy="3134614"/>
          </a:xfrm>
        </p:grpSpPr>
        <p:sp>
          <p:nvSpPr>
            <p:cNvPr id="15" name="Freeform 1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16" name="Group 16"/>
          <p:cNvGrpSpPr/>
          <p:nvPr/>
        </p:nvGrpSpPr>
        <p:grpSpPr>
          <a:xfrm>
            <a:off x="13660090" y="-135282"/>
            <a:ext cx="4201515" cy="3638531"/>
            <a:chOff x="0" y="0"/>
            <a:chExt cx="3619627" cy="3134614"/>
          </a:xfrm>
        </p:grpSpPr>
        <p:sp>
          <p:nvSpPr>
            <p:cNvPr id="17" name="Freeform 17"/>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18" name="Group 18"/>
          <p:cNvGrpSpPr/>
          <p:nvPr/>
        </p:nvGrpSpPr>
        <p:grpSpPr>
          <a:xfrm>
            <a:off x="13243939" y="-956153"/>
            <a:ext cx="2481390" cy="2148895"/>
            <a:chOff x="0" y="0"/>
            <a:chExt cx="3619627" cy="3134614"/>
          </a:xfrm>
        </p:grpSpPr>
        <p:sp>
          <p:nvSpPr>
            <p:cNvPr id="19" name="Freeform 19"/>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4651"/>
        </a:solidFill>
        <a:effectLst/>
      </p:bgPr>
    </p:bg>
    <p:spTree>
      <p:nvGrpSpPr>
        <p:cNvPr id="1" name=""/>
        <p:cNvGrpSpPr/>
        <p:nvPr/>
      </p:nvGrpSpPr>
      <p:grpSpPr>
        <a:xfrm>
          <a:off x="0" y="0"/>
          <a:ext cx="0" cy="0"/>
          <a:chOff x="0" y="0"/>
          <a:chExt cx="0" cy="0"/>
        </a:xfrm>
      </p:grpSpPr>
      <p:grpSp>
        <p:nvGrpSpPr>
          <p:cNvPr id="2" name="Group 2"/>
          <p:cNvGrpSpPr/>
          <p:nvPr/>
        </p:nvGrpSpPr>
        <p:grpSpPr>
          <a:xfrm>
            <a:off x="-2563378" y="-89986"/>
            <a:ext cx="10138115" cy="8779655"/>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4" name="Group 4"/>
          <p:cNvGrpSpPr/>
          <p:nvPr/>
        </p:nvGrpSpPr>
        <p:grpSpPr>
          <a:xfrm>
            <a:off x="1841998" y="5832746"/>
            <a:ext cx="5966980" cy="5167433"/>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
        <p:nvSpPr>
          <p:cNvPr id="6" name="TextBox 6"/>
          <p:cNvSpPr txBox="1"/>
          <p:nvPr/>
        </p:nvSpPr>
        <p:spPr>
          <a:xfrm>
            <a:off x="1028700" y="2080328"/>
            <a:ext cx="4882812" cy="3209925"/>
          </a:xfrm>
          <a:prstGeom prst="rect">
            <a:avLst/>
          </a:prstGeom>
        </p:spPr>
        <p:txBody>
          <a:bodyPr lIns="0" tIns="0" rIns="0" bIns="0" rtlCol="0" anchor="t">
            <a:spAutoFit/>
          </a:bodyPr>
          <a:lstStyle/>
          <a:p>
            <a:pPr marL="0" lvl="0" indent="0" algn="l">
              <a:lnSpc>
                <a:spcPts val="8400"/>
              </a:lnSpc>
              <a:spcBef>
                <a:spcPct val="0"/>
              </a:spcBef>
            </a:pPr>
            <a:r>
              <a:rPr lang="en-US" sz="7000" spc="-70">
                <a:solidFill>
                  <a:srgbClr val="F4F4F4"/>
                </a:solidFill>
                <a:latin typeface="Fira Sans Medium"/>
              </a:rPr>
              <a:t>2. Електронні петиції</a:t>
            </a:r>
          </a:p>
        </p:txBody>
      </p:sp>
      <p:sp>
        <p:nvSpPr>
          <p:cNvPr id="7" name="TextBox 7"/>
          <p:cNvSpPr txBox="1"/>
          <p:nvPr/>
        </p:nvSpPr>
        <p:spPr>
          <a:xfrm>
            <a:off x="7808978" y="526415"/>
            <a:ext cx="10271265" cy="9760585"/>
          </a:xfrm>
          <a:prstGeom prst="rect">
            <a:avLst/>
          </a:prstGeom>
        </p:spPr>
        <p:txBody>
          <a:bodyPr lIns="0" tIns="0" rIns="0" bIns="0" rtlCol="0" anchor="t">
            <a:spAutoFit/>
          </a:bodyPr>
          <a:lstStyle/>
          <a:p>
            <a:pPr>
              <a:lnSpc>
                <a:spcPts val="4339"/>
              </a:lnSpc>
            </a:pPr>
            <a:r>
              <a:rPr lang="en-US" sz="3099">
                <a:solidFill>
                  <a:srgbClr val="F4F4F4"/>
                </a:solidFill>
                <a:latin typeface="Fira Sans Light Bold"/>
              </a:rPr>
              <a:t>Петиції несуть голос і думку громади до органів місцевої влади. Можновладці можуть розглянути запит петиції, але це не обов’язково означає, що вони приймуть все, що вимагає петиція. </a:t>
            </a:r>
          </a:p>
          <a:p>
            <a:pPr>
              <a:lnSpc>
                <a:spcPts val="4339"/>
              </a:lnSpc>
            </a:pPr>
            <a:endParaRPr lang="en-US" sz="3099">
              <a:solidFill>
                <a:srgbClr val="F4F4F4"/>
              </a:solidFill>
              <a:latin typeface="Fira Sans Light Bold"/>
            </a:endParaRPr>
          </a:p>
          <a:p>
            <a:pPr>
              <a:lnSpc>
                <a:spcPts val="4339"/>
              </a:lnSpc>
            </a:pPr>
            <a:r>
              <a:rPr lang="en-US" sz="3099">
                <a:solidFill>
                  <a:srgbClr val="F4F4F4"/>
                </a:solidFill>
                <a:latin typeface="Fira Sans Light Bold"/>
              </a:rPr>
              <a:t>Електронна петиція є більш швидким способом охопити широке коло населення в стислі строки завдяки поширенню через соціальні мережі. До того ж місцева влада сама визначає умови, за яких та чи інша петиція буде розглянута органами місцевої влади, тим самим полегшуючи роботу активістам, які знають кількість необхідних голосів або клопотань для того, щоб вона була розглянута. Окрім кількості голосів, важливими є вимоги, які зазначені в петиції. Вони повинні бути в межах компетенції місцевої влади, інакше, навіть якщо петиція набере заповідну кількість голосів, вона не буде розглянута. </a:t>
            </a:r>
          </a:p>
          <a:p>
            <a:pPr>
              <a:lnSpc>
                <a:spcPts val="4339"/>
              </a:lnSpc>
            </a:pPr>
            <a:endParaRPr lang="en-US" sz="3099">
              <a:solidFill>
                <a:srgbClr val="F4F4F4"/>
              </a:solidFill>
              <a:latin typeface="Fira Sans Light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0" y="1905000"/>
            <a:ext cx="17019428" cy="0"/>
          </a:xfrm>
          <a:prstGeom prst="line">
            <a:avLst/>
          </a:prstGeom>
          <a:ln w="19050" cap="rnd">
            <a:solidFill>
              <a:srgbClr val="004651"/>
            </a:solidFill>
            <a:prstDash val="solid"/>
            <a:headEnd type="none" w="sm" len="sm"/>
            <a:tailEnd type="none" w="sm" len="sm"/>
          </a:ln>
        </p:spPr>
      </p:sp>
      <p:grpSp>
        <p:nvGrpSpPr>
          <p:cNvPr id="3" name="Group 3"/>
          <p:cNvGrpSpPr/>
          <p:nvPr/>
        </p:nvGrpSpPr>
        <p:grpSpPr>
          <a:xfrm>
            <a:off x="1360541" y="2335836"/>
            <a:ext cx="10573840" cy="6922464"/>
            <a:chOff x="0" y="0"/>
            <a:chExt cx="14098453" cy="9229951"/>
          </a:xfrm>
        </p:grpSpPr>
        <p:sp>
          <p:nvSpPr>
            <p:cNvPr id="4" name="TextBox 4"/>
            <p:cNvSpPr txBox="1"/>
            <p:nvPr/>
          </p:nvSpPr>
          <p:spPr>
            <a:xfrm>
              <a:off x="0" y="-9525"/>
              <a:ext cx="14098453" cy="1304925"/>
            </a:xfrm>
            <a:prstGeom prst="rect">
              <a:avLst/>
            </a:prstGeom>
          </p:spPr>
          <p:txBody>
            <a:bodyPr lIns="0" tIns="0" rIns="0" bIns="0" rtlCol="0" anchor="t">
              <a:spAutoFit/>
            </a:bodyPr>
            <a:lstStyle/>
            <a:p>
              <a:pPr marL="0" lvl="0" indent="0">
                <a:lnSpc>
                  <a:spcPts val="7679"/>
                </a:lnSpc>
                <a:spcBef>
                  <a:spcPct val="0"/>
                </a:spcBef>
              </a:pPr>
              <a:r>
                <a:rPr lang="en-US" sz="6399">
                  <a:solidFill>
                    <a:srgbClr val="00A181"/>
                  </a:solidFill>
                  <a:latin typeface="Fira Sans Medium"/>
                </a:rPr>
                <a:t>Нова Зеландія</a:t>
              </a:r>
            </a:p>
          </p:txBody>
        </p:sp>
        <p:sp>
          <p:nvSpPr>
            <p:cNvPr id="5" name="TextBox 5"/>
            <p:cNvSpPr txBox="1"/>
            <p:nvPr/>
          </p:nvSpPr>
          <p:spPr>
            <a:xfrm>
              <a:off x="0" y="1617571"/>
              <a:ext cx="14098453" cy="7612380"/>
            </a:xfrm>
            <a:prstGeom prst="rect">
              <a:avLst/>
            </a:prstGeom>
          </p:spPr>
          <p:txBody>
            <a:bodyPr lIns="0" tIns="0" rIns="0" bIns="0" rtlCol="0" anchor="t">
              <a:spAutoFit/>
            </a:bodyPr>
            <a:lstStyle/>
            <a:p>
              <a:pPr marL="0" lvl="0" indent="0">
                <a:lnSpc>
                  <a:spcPts val="5040"/>
                </a:lnSpc>
                <a:spcBef>
                  <a:spcPct val="0"/>
                </a:spcBef>
              </a:pPr>
              <a:r>
                <a:rPr lang="en-US" sz="3600">
                  <a:solidFill>
                    <a:srgbClr val="000000"/>
                  </a:solidFill>
                  <a:latin typeface="Fira Sans Light Bold"/>
                </a:rPr>
                <a:t>Наприклад, в столиці Нової Зеландії Веллінгтоні в період з 2008 по 2010 роки на сайті міської ради було подано 100 електронних петицій, з яких 40 було відхилено і 60 прийнято. Основною причиною того, що петиції виявились відхиленими, стали питання, які виходили за межі повноважень міської влади. Деякі петиції дублювали інші або ж були абсурдними. </a:t>
              </a:r>
            </a:p>
          </p:txBody>
        </p:sp>
      </p:grpSp>
      <p:sp>
        <p:nvSpPr>
          <p:cNvPr id="6" name="TextBox 6"/>
          <p:cNvSpPr txBox="1"/>
          <p:nvPr/>
        </p:nvSpPr>
        <p:spPr>
          <a:xfrm>
            <a:off x="105485" y="133350"/>
            <a:ext cx="13788890" cy="1790700"/>
          </a:xfrm>
          <a:prstGeom prst="rect">
            <a:avLst/>
          </a:prstGeom>
        </p:spPr>
        <p:txBody>
          <a:bodyPr lIns="0" tIns="0" rIns="0" bIns="0" rtlCol="0" anchor="t">
            <a:spAutoFit/>
          </a:bodyPr>
          <a:lstStyle/>
          <a:p>
            <a:pPr>
              <a:lnSpc>
                <a:spcPts val="7080"/>
              </a:lnSpc>
              <a:spcBef>
                <a:spcPct val="0"/>
              </a:spcBef>
            </a:pPr>
            <a:r>
              <a:rPr lang="en-US" sz="5900" spc="-59">
                <a:solidFill>
                  <a:srgbClr val="000000"/>
                </a:solidFill>
                <a:latin typeface="Fira Sans Medium Bold"/>
              </a:rPr>
              <a:t>Світовий досвід впровадження петицій як інструменту взаємодії із владою</a:t>
            </a:r>
          </a:p>
        </p:txBody>
      </p:sp>
      <p:grpSp>
        <p:nvGrpSpPr>
          <p:cNvPr id="7" name="Group 7"/>
          <p:cNvGrpSpPr/>
          <p:nvPr/>
        </p:nvGrpSpPr>
        <p:grpSpPr>
          <a:xfrm>
            <a:off x="15616938" y="3977247"/>
            <a:ext cx="380203" cy="329258"/>
            <a:chOff x="0" y="0"/>
            <a:chExt cx="3619627" cy="3134614"/>
          </a:xfrm>
        </p:grpSpPr>
        <p:sp>
          <p:nvSpPr>
            <p:cNvPr id="8" name="Freeform 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9" name="Group 9"/>
          <p:cNvGrpSpPr/>
          <p:nvPr/>
        </p:nvGrpSpPr>
        <p:grpSpPr>
          <a:xfrm>
            <a:off x="16639225" y="5143500"/>
            <a:ext cx="380203" cy="329258"/>
            <a:chOff x="0" y="0"/>
            <a:chExt cx="3619627" cy="3134614"/>
          </a:xfrm>
        </p:grpSpPr>
        <p:sp>
          <p:nvSpPr>
            <p:cNvPr id="10" name="Freeform 10"/>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11" name="Group 11"/>
          <p:cNvGrpSpPr/>
          <p:nvPr/>
        </p:nvGrpSpPr>
        <p:grpSpPr>
          <a:xfrm>
            <a:off x="16187243" y="4597323"/>
            <a:ext cx="380203" cy="329258"/>
            <a:chOff x="0" y="0"/>
            <a:chExt cx="3619627" cy="3134614"/>
          </a:xfrm>
        </p:grpSpPr>
        <p:sp>
          <p:nvSpPr>
            <p:cNvPr id="12" name="Freeform 12"/>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13" name="Group 13"/>
          <p:cNvGrpSpPr/>
          <p:nvPr/>
        </p:nvGrpSpPr>
        <p:grpSpPr>
          <a:xfrm>
            <a:off x="15997141" y="2638425"/>
            <a:ext cx="380203" cy="329258"/>
            <a:chOff x="0" y="0"/>
            <a:chExt cx="3619627" cy="3134614"/>
          </a:xfrm>
        </p:grpSpPr>
        <p:sp>
          <p:nvSpPr>
            <p:cNvPr id="14" name="Freeform 14"/>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15" name="Group 15"/>
          <p:cNvGrpSpPr/>
          <p:nvPr/>
        </p:nvGrpSpPr>
        <p:grpSpPr>
          <a:xfrm>
            <a:off x="16101050" y="2429739"/>
            <a:ext cx="2977778" cy="2578770"/>
            <a:chOff x="0" y="0"/>
            <a:chExt cx="3619627" cy="3134614"/>
          </a:xfrm>
        </p:grpSpPr>
        <p:sp>
          <p:nvSpPr>
            <p:cNvPr id="16" name="Freeform 1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17" name="Group 17"/>
          <p:cNvGrpSpPr/>
          <p:nvPr/>
        </p:nvGrpSpPr>
        <p:grpSpPr>
          <a:xfrm>
            <a:off x="14086485" y="-286119"/>
            <a:ext cx="4201515" cy="3638531"/>
            <a:chOff x="0" y="0"/>
            <a:chExt cx="3619627" cy="3134614"/>
          </a:xfrm>
        </p:grpSpPr>
        <p:sp>
          <p:nvSpPr>
            <p:cNvPr id="18" name="Freeform 1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19" name="Group 19"/>
          <p:cNvGrpSpPr/>
          <p:nvPr/>
        </p:nvGrpSpPr>
        <p:grpSpPr>
          <a:xfrm>
            <a:off x="13705853" y="-956153"/>
            <a:ext cx="2481390" cy="2148895"/>
            <a:chOff x="0" y="0"/>
            <a:chExt cx="3619627" cy="3134614"/>
          </a:xfrm>
        </p:grpSpPr>
        <p:sp>
          <p:nvSpPr>
            <p:cNvPr id="20" name="Freeform 20"/>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1387</Words>
  <Application>Microsoft Office PowerPoint</Application>
  <PresentationFormat>Довільний</PresentationFormat>
  <Paragraphs>127</Paragraphs>
  <Slides>14</Slides>
  <Notes>0</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14</vt:i4>
      </vt:variant>
    </vt:vector>
  </HeadingPairs>
  <TitlesOfParts>
    <vt:vector size="22" baseType="lpstr">
      <vt:lpstr>Fira Sans Medium</vt:lpstr>
      <vt:lpstr>Fira Sans Light Bold</vt:lpstr>
      <vt:lpstr>Calibri</vt:lpstr>
      <vt:lpstr>Fira Sans Bold</vt:lpstr>
      <vt:lpstr>Arial</vt:lpstr>
      <vt:lpstr>Fira Sans Light</vt:lpstr>
      <vt:lpstr>Fira Sans Medium Bold</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на тему: Місцеві референдуми. Електронні петиції</dc:title>
  <cp:lastModifiedBy>Вікторія Денисюк</cp:lastModifiedBy>
  <cp:revision>3</cp:revision>
  <dcterms:created xsi:type="dcterms:W3CDTF">2006-08-16T00:00:00Z</dcterms:created>
  <dcterms:modified xsi:type="dcterms:W3CDTF">2023-02-08T17:16:01Z</dcterms:modified>
  <dc:identifier>DAFZ_BtiP-0</dc:identifier>
</cp:coreProperties>
</file>