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319" r:id="rId5"/>
    <p:sldId id="280" r:id="rId6"/>
    <p:sldId id="273" r:id="rId7"/>
    <p:sldId id="317" r:id="rId8"/>
    <p:sldId id="320" r:id="rId9"/>
    <p:sldId id="321" r:id="rId10"/>
    <p:sldId id="281" r:id="rId11"/>
    <p:sldId id="322" r:id="rId12"/>
    <p:sldId id="323" r:id="rId13"/>
    <p:sldId id="324" r:id="rId14"/>
    <p:sldId id="325" r:id="rId15"/>
    <p:sldId id="326" r:id="rId16"/>
    <p:sldId id="327" r:id="rId17"/>
    <p:sldId id="328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57" autoAdjust="0"/>
    <p:restoredTop sz="94660"/>
  </p:normalViewPr>
  <p:slideViewPr>
    <p:cSldViewPr>
      <p:cViewPr varScale="1">
        <p:scale>
          <a:sx n="99" d="100"/>
          <a:sy n="99" d="100"/>
        </p:scale>
        <p:origin x="-102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B8581E-D332-487E-AECC-7C5B29C22F8F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336153-1858-40C4-8C6A-CF230C238684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Другий етап розвитку інституціоналізму</a:t>
          </a:r>
          <a:endParaRPr lang="uk-UA" dirty="0"/>
        </a:p>
      </dgm:t>
    </dgm:pt>
    <dgm:pt modelId="{3FBA9FBC-973A-4B07-89D5-4BD25BA1144D}" type="parTrans" cxnId="{891A17DB-BE85-41A2-98BF-5B2C63E3CCF6}">
      <dgm:prSet/>
      <dgm:spPr/>
      <dgm:t>
        <a:bodyPr/>
        <a:lstStyle/>
        <a:p>
          <a:endParaRPr lang="uk-UA"/>
        </a:p>
      </dgm:t>
    </dgm:pt>
    <dgm:pt modelId="{4A279319-B2BD-465B-91F9-C536637522DC}" type="sibTrans" cxnId="{891A17DB-BE85-41A2-98BF-5B2C63E3CCF6}">
      <dgm:prSet/>
      <dgm:spPr/>
      <dgm:t>
        <a:bodyPr/>
        <a:lstStyle/>
        <a:p>
          <a:endParaRPr lang="uk-UA"/>
        </a:p>
      </dgm:t>
    </dgm:pt>
    <dgm:pt modelId="{35B6DA72-C628-4FB8-B44D-33FC4142AB26}">
      <dgm:prSet phldrT="[Текст]" custT="1"/>
      <dgm:spPr/>
      <dgm:t>
        <a:bodyPr/>
        <a:lstStyle/>
        <a:p>
          <a:r>
            <a:rPr lang="uk-UA" sz="1800" dirty="0" smtClean="0"/>
            <a:t> </a:t>
          </a:r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Віра в науково-технічний прогрес </a:t>
          </a:r>
          <a:r>
            <a:rPr lang="uk-UA" sz="2000" dirty="0" smtClean="0"/>
            <a:t>як потужний чин</a:t>
          </a:r>
          <a:r>
            <a:rPr lang="ru-RU" sz="2000" dirty="0" smtClean="0"/>
            <a:t>ник </a:t>
          </a:r>
          <a:r>
            <a:rPr lang="uk-UA" sz="2000" noProof="0" dirty="0" smtClean="0"/>
            <a:t>позитивних перетворень у сучасних господарських </a:t>
          </a:r>
          <a:r>
            <a:rPr lang="ru-RU" sz="2000" dirty="0" smtClean="0"/>
            <a:t>і </a:t>
          </a:r>
          <a:r>
            <a:rPr lang="uk-UA" sz="2000" noProof="0" dirty="0" smtClean="0"/>
            <a:t>суспільних</a:t>
          </a:r>
          <a:r>
            <a:rPr lang="ru-RU" sz="2000" dirty="0" smtClean="0"/>
            <a:t> </a:t>
          </a:r>
          <a:r>
            <a:rPr lang="uk-UA" sz="2000" dirty="0" smtClean="0"/>
            <a:t>процесах</a:t>
          </a:r>
          <a:endParaRPr lang="uk-UA" sz="2000" dirty="0"/>
        </a:p>
      </dgm:t>
    </dgm:pt>
    <dgm:pt modelId="{7C8760E2-BB98-4CA2-BD70-2D160D61C613}" type="parTrans" cxnId="{89CDFB69-09BC-4DC0-AA59-A196CB2ED5F4}">
      <dgm:prSet/>
      <dgm:spPr/>
      <dgm:t>
        <a:bodyPr/>
        <a:lstStyle/>
        <a:p>
          <a:endParaRPr lang="uk-UA"/>
        </a:p>
      </dgm:t>
    </dgm:pt>
    <dgm:pt modelId="{266438CE-AD5B-47C8-99C9-D014A16AACA8}" type="sibTrans" cxnId="{89CDFB69-09BC-4DC0-AA59-A196CB2ED5F4}">
      <dgm:prSet/>
      <dgm:spPr/>
      <dgm:t>
        <a:bodyPr/>
        <a:lstStyle/>
        <a:p>
          <a:endParaRPr lang="uk-UA"/>
        </a:p>
      </dgm:t>
    </dgm:pt>
    <dgm:pt modelId="{CD227535-AB47-4248-B620-9206654B1C1F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Теорії  технократичного  детермінізму </a:t>
          </a:r>
          <a:r>
            <a:rPr lang="uk-UA" sz="2000" dirty="0" smtClean="0"/>
            <a:t>у  яких  </a:t>
          </a:r>
          <a:r>
            <a:rPr lang="uk-UA" sz="2000" noProof="0" dirty="0" smtClean="0"/>
            <a:t>досліджувалися</a:t>
          </a:r>
          <a:r>
            <a:rPr lang="ru-RU" sz="2000" dirty="0" smtClean="0"/>
            <a:t> </a:t>
          </a:r>
          <a:r>
            <a:rPr lang="uk-UA" sz="2000" noProof="0" dirty="0" smtClean="0"/>
            <a:t>наслідки впливу</a:t>
          </a:r>
          <a:r>
            <a:rPr lang="ru-RU" sz="2000" dirty="0" smtClean="0"/>
            <a:t>  НТР на стан </a:t>
          </a:r>
          <a:r>
            <a:rPr lang="uk-UA" sz="2000" noProof="0" dirty="0" smtClean="0"/>
            <a:t>економіки, навколишнього</a:t>
          </a:r>
          <a:r>
            <a:rPr lang="ru-RU" sz="2000" dirty="0" smtClean="0"/>
            <a:t> природного </a:t>
          </a:r>
          <a:r>
            <a:rPr lang="uk-UA" sz="2000" dirty="0" smtClean="0"/>
            <a:t>середовища та суспільний добробут</a:t>
          </a:r>
          <a:endParaRPr lang="uk-UA" sz="2000" dirty="0"/>
        </a:p>
      </dgm:t>
    </dgm:pt>
    <dgm:pt modelId="{F6644884-109A-43B1-82F2-F81EA5842FE0}" type="parTrans" cxnId="{AF5999D8-4BA8-4616-8A5D-7073BBD7BEEC}">
      <dgm:prSet/>
      <dgm:spPr/>
      <dgm:t>
        <a:bodyPr/>
        <a:lstStyle/>
        <a:p>
          <a:endParaRPr lang="uk-UA"/>
        </a:p>
      </dgm:t>
    </dgm:pt>
    <dgm:pt modelId="{3D1D19DE-E6E3-4C7C-8A8B-95DAEEF110AA}" type="sibTrans" cxnId="{AF5999D8-4BA8-4616-8A5D-7073BBD7BEEC}">
      <dgm:prSet/>
      <dgm:spPr/>
      <dgm:t>
        <a:bodyPr/>
        <a:lstStyle/>
        <a:p>
          <a:endParaRPr lang="uk-UA"/>
        </a:p>
      </dgm:t>
    </dgm:pt>
    <dgm:pt modelId="{D2CCC5D4-53E8-4BD0-A209-E69DEFFD2748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Теорії  трансформації  капіталізму: </a:t>
          </a:r>
          <a:r>
            <a:rPr lang="uk-UA" sz="2000" dirty="0" smtClean="0"/>
            <a:t>обґрунтування ідеї спонтанної, якісної модифікації економічної системи капіталізму </a:t>
          </a:r>
          <a:r>
            <a:rPr lang="ru-RU" sz="2000" dirty="0" smtClean="0"/>
            <a:t>за </a:t>
          </a:r>
          <a:r>
            <a:rPr lang="uk-UA" sz="2000" noProof="0" dirty="0" smtClean="0"/>
            <a:t>рахунок змін економічної природи </a:t>
          </a:r>
          <a:r>
            <a:rPr lang="ru-RU" sz="2000" dirty="0" smtClean="0"/>
            <a:t>та </a:t>
          </a:r>
          <a:r>
            <a:rPr lang="uk-UA" sz="2000" noProof="0" dirty="0" smtClean="0"/>
            <a:t>ролі</a:t>
          </a:r>
          <a:r>
            <a:rPr lang="ru-RU" sz="2000" dirty="0" smtClean="0"/>
            <a:t> </a:t>
          </a:r>
          <a:r>
            <a:rPr lang="uk-UA" sz="2000" dirty="0" smtClean="0"/>
            <a:t>великих  корпорацій</a:t>
          </a:r>
          <a:endParaRPr lang="uk-UA" sz="2000" dirty="0"/>
        </a:p>
      </dgm:t>
    </dgm:pt>
    <dgm:pt modelId="{4C66C066-90B6-4718-95D1-5EE1C61B2573}" type="parTrans" cxnId="{4E613A09-2434-4C99-8D7C-931CD7777AFC}">
      <dgm:prSet/>
      <dgm:spPr/>
      <dgm:t>
        <a:bodyPr/>
        <a:lstStyle/>
        <a:p>
          <a:endParaRPr lang="uk-UA"/>
        </a:p>
      </dgm:t>
    </dgm:pt>
    <dgm:pt modelId="{D76855F9-E2F2-4502-97F9-1EDBA20B67D6}" type="sibTrans" cxnId="{4E613A09-2434-4C99-8D7C-931CD7777AFC}">
      <dgm:prSet/>
      <dgm:spPr/>
      <dgm:t>
        <a:bodyPr/>
        <a:lstStyle/>
        <a:p>
          <a:endParaRPr lang="uk-UA"/>
        </a:p>
      </dgm:t>
    </dgm:pt>
    <dgm:pt modelId="{729FDBA7-9F74-41C1-8342-8D72561098E1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Цивілізаційний підхід  </a:t>
          </a:r>
          <a:r>
            <a:rPr lang="uk-UA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як визначальний </a:t>
          </a:r>
          <a:r>
            <a: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 </a:t>
          </a:r>
          <a:r>
            <a:rPr lang="uk-UA" sz="2000" b="1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методології  сучасного  суспільствознавства</a:t>
          </a:r>
          <a:endParaRPr lang="uk-UA" sz="2000" b="1" noProof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C0E5D-E8C4-49BC-980B-9FB479AFC052}" type="parTrans" cxnId="{474C5B9E-8C02-46E6-8B4E-BB11A6A1FC62}">
      <dgm:prSet/>
      <dgm:spPr/>
      <dgm:t>
        <a:bodyPr/>
        <a:lstStyle/>
        <a:p>
          <a:endParaRPr lang="uk-UA"/>
        </a:p>
      </dgm:t>
    </dgm:pt>
    <dgm:pt modelId="{09DA0C38-77FF-4E71-B5A2-1E2C0DE35BF3}" type="sibTrans" cxnId="{474C5B9E-8C02-46E6-8B4E-BB11A6A1FC62}">
      <dgm:prSet/>
      <dgm:spPr/>
      <dgm:t>
        <a:bodyPr/>
        <a:lstStyle/>
        <a:p>
          <a:endParaRPr lang="uk-UA"/>
        </a:p>
      </dgm:t>
    </dgm:pt>
    <dgm:pt modelId="{9ECA2FB3-B016-4722-B0D8-CDA1E6F9F542}" type="pres">
      <dgm:prSet presAssocID="{0CB8581E-D332-487E-AECC-7C5B29C22F8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C2EC5C-FDBA-4773-9D42-1D69F10006DC}" type="pres">
      <dgm:prSet presAssocID="{0CB8581E-D332-487E-AECC-7C5B29C22F8F}" presName="matrix" presStyleCnt="0"/>
      <dgm:spPr/>
    </dgm:pt>
    <dgm:pt modelId="{65A48BD5-828E-4B3D-8DCF-BEF8D8574BB5}" type="pres">
      <dgm:prSet presAssocID="{0CB8581E-D332-487E-AECC-7C5B29C22F8F}" presName="tile1" presStyleLbl="node1" presStyleIdx="0" presStyleCnt="4"/>
      <dgm:spPr/>
      <dgm:t>
        <a:bodyPr/>
        <a:lstStyle/>
        <a:p>
          <a:endParaRPr lang="uk-UA"/>
        </a:p>
      </dgm:t>
    </dgm:pt>
    <dgm:pt modelId="{5BDC862A-7908-49DD-8BD9-2566B2800A5C}" type="pres">
      <dgm:prSet presAssocID="{0CB8581E-D332-487E-AECC-7C5B29C22F8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29189E-A63D-4678-BEAA-82E0C847A2B5}" type="pres">
      <dgm:prSet presAssocID="{0CB8581E-D332-487E-AECC-7C5B29C22F8F}" presName="tile2" presStyleLbl="node1" presStyleIdx="1" presStyleCnt="4" custLinFactNeighborX="-122"/>
      <dgm:spPr/>
      <dgm:t>
        <a:bodyPr/>
        <a:lstStyle/>
        <a:p>
          <a:endParaRPr lang="uk-UA"/>
        </a:p>
      </dgm:t>
    </dgm:pt>
    <dgm:pt modelId="{A6CECF2E-7F7F-43B2-A9A7-1B4A841332E3}" type="pres">
      <dgm:prSet presAssocID="{0CB8581E-D332-487E-AECC-7C5B29C22F8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026A78-7D8E-41F9-95B3-1974EB8B84D8}" type="pres">
      <dgm:prSet presAssocID="{0CB8581E-D332-487E-AECC-7C5B29C22F8F}" presName="tile3" presStyleLbl="node1" presStyleIdx="2" presStyleCnt="4" custLinFactNeighborY="-1370"/>
      <dgm:spPr/>
      <dgm:t>
        <a:bodyPr/>
        <a:lstStyle/>
        <a:p>
          <a:endParaRPr lang="uk-UA"/>
        </a:p>
      </dgm:t>
    </dgm:pt>
    <dgm:pt modelId="{6DEAF8A7-9482-4424-8388-29A27ED6F1D0}" type="pres">
      <dgm:prSet presAssocID="{0CB8581E-D332-487E-AECC-7C5B29C22F8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3715EBE-3FE4-4898-8CB2-77A175ED0877}" type="pres">
      <dgm:prSet presAssocID="{0CB8581E-D332-487E-AECC-7C5B29C22F8F}" presName="tile4" presStyleLbl="node1" presStyleIdx="3" presStyleCnt="4" custLinFactNeighborX="-122" custLinFactNeighborY="-1370"/>
      <dgm:spPr/>
      <dgm:t>
        <a:bodyPr/>
        <a:lstStyle/>
        <a:p>
          <a:endParaRPr lang="uk-UA"/>
        </a:p>
      </dgm:t>
    </dgm:pt>
    <dgm:pt modelId="{2EC55748-1B43-470D-9718-FE1AD069C095}" type="pres">
      <dgm:prSet presAssocID="{0CB8581E-D332-487E-AECC-7C5B29C22F8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96FA90-F333-4959-A913-491E86F10B1D}" type="pres">
      <dgm:prSet presAssocID="{0CB8581E-D332-487E-AECC-7C5B29C22F8F}" presName="centerTile" presStyleLbl="fgShp" presStyleIdx="0" presStyleCnt="1" custScaleX="89880" custScaleY="93151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</dgm:ptLst>
  <dgm:cxnLst>
    <dgm:cxn modelId="{4E613A09-2434-4C99-8D7C-931CD7777AFC}" srcId="{BF336153-1858-40C4-8C6A-CF230C238684}" destId="{D2CCC5D4-53E8-4BD0-A209-E69DEFFD2748}" srcOrd="2" destOrd="0" parTransId="{4C66C066-90B6-4718-95D1-5EE1C61B2573}" sibTransId="{D76855F9-E2F2-4502-97F9-1EDBA20B67D6}"/>
    <dgm:cxn modelId="{258B756B-2BC5-4265-B119-D3CF69022F38}" type="presOf" srcId="{0CB8581E-D332-487E-AECC-7C5B29C22F8F}" destId="{9ECA2FB3-B016-4722-B0D8-CDA1E6F9F542}" srcOrd="0" destOrd="0" presId="urn:microsoft.com/office/officeart/2005/8/layout/matrix1"/>
    <dgm:cxn modelId="{F74EE267-4026-4D7F-9EA1-3A9A8966A6BD}" type="presOf" srcId="{CD227535-AB47-4248-B620-9206654B1C1F}" destId="{A6CECF2E-7F7F-43B2-A9A7-1B4A841332E3}" srcOrd="1" destOrd="0" presId="urn:microsoft.com/office/officeart/2005/8/layout/matrix1"/>
    <dgm:cxn modelId="{FFEF0218-8926-457E-AC45-44E57BC3A31F}" type="presOf" srcId="{D2CCC5D4-53E8-4BD0-A209-E69DEFFD2748}" destId="{5F026A78-7D8E-41F9-95B3-1974EB8B84D8}" srcOrd="0" destOrd="0" presId="urn:microsoft.com/office/officeart/2005/8/layout/matrix1"/>
    <dgm:cxn modelId="{3FB65251-1482-4481-A149-6B8E8795E567}" type="presOf" srcId="{BF336153-1858-40C4-8C6A-CF230C238684}" destId="{B496FA90-F333-4959-A913-491E86F10B1D}" srcOrd="0" destOrd="0" presId="urn:microsoft.com/office/officeart/2005/8/layout/matrix1"/>
    <dgm:cxn modelId="{474C5B9E-8C02-46E6-8B4E-BB11A6A1FC62}" srcId="{BF336153-1858-40C4-8C6A-CF230C238684}" destId="{729FDBA7-9F74-41C1-8342-8D72561098E1}" srcOrd="3" destOrd="0" parTransId="{89CC0E5D-E8C4-49BC-980B-9FB479AFC052}" sibTransId="{09DA0C38-77FF-4E71-B5A2-1E2C0DE35BF3}"/>
    <dgm:cxn modelId="{89CDFB69-09BC-4DC0-AA59-A196CB2ED5F4}" srcId="{BF336153-1858-40C4-8C6A-CF230C238684}" destId="{35B6DA72-C628-4FB8-B44D-33FC4142AB26}" srcOrd="0" destOrd="0" parTransId="{7C8760E2-BB98-4CA2-BD70-2D160D61C613}" sibTransId="{266438CE-AD5B-47C8-99C9-D014A16AACA8}"/>
    <dgm:cxn modelId="{CA232E23-85AD-40D9-B6D3-2A2C9F0386A1}" type="presOf" srcId="{35B6DA72-C628-4FB8-B44D-33FC4142AB26}" destId="{5BDC862A-7908-49DD-8BD9-2566B2800A5C}" srcOrd="1" destOrd="0" presId="urn:microsoft.com/office/officeart/2005/8/layout/matrix1"/>
    <dgm:cxn modelId="{47275429-F793-4298-BC96-ECC58D883341}" type="presOf" srcId="{729FDBA7-9F74-41C1-8342-8D72561098E1}" destId="{83715EBE-3FE4-4898-8CB2-77A175ED0877}" srcOrd="0" destOrd="0" presId="urn:microsoft.com/office/officeart/2005/8/layout/matrix1"/>
    <dgm:cxn modelId="{19EF05B4-BEA3-4DE8-B630-A1FFD79BAD42}" type="presOf" srcId="{CD227535-AB47-4248-B620-9206654B1C1F}" destId="{4929189E-A63D-4678-BEAA-82E0C847A2B5}" srcOrd="0" destOrd="0" presId="urn:microsoft.com/office/officeart/2005/8/layout/matrix1"/>
    <dgm:cxn modelId="{AF5999D8-4BA8-4616-8A5D-7073BBD7BEEC}" srcId="{BF336153-1858-40C4-8C6A-CF230C238684}" destId="{CD227535-AB47-4248-B620-9206654B1C1F}" srcOrd="1" destOrd="0" parTransId="{F6644884-109A-43B1-82F2-F81EA5842FE0}" sibTransId="{3D1D19DE-E6E3-4C7C-8A8B-95DAEEF110AA}"/>
    <dgm:cxn modelId="{D72F6024-CDB5-4EB3-A3D3-6FB9B098AA2B}" type="presOf" srcId="{D2CCC5D4-53E8-4BD0-A209-E69DEFFD2748}" destId="{6DEAF8A7-9482-4424-8388-29A27ED6F1D0}" srcOrd="1" destOrd="0" presId="urn:microsoft.com/office/officeart/2005/8/layout/matrix1"/>
    <dgm:cxn modelId="{B81F2CE1-9324-479F-B408-6A0492AFA068}" type="presOf" srcId="{729FDBA7-9F74-41C1-8342-8D72561098E1}" destId="{2EC55748-1B43-470D-9718-FE1AD069C095}" srcOrd="1" destOrd="0" presId="urn:microsoft.com/office/officeart/2005/8/layout/matrix1"/>
    <dgm:cxn modelId="{CDA5B7DE-DC77-4C8A-93E9-FD42DFF30E21}" type="presOf" srcId="{35B6DA72-C628-4FB8-B44D-33FC4142AB26}" destId="{65A48BD5-828E-4B3D-8DCF-BEF8D8574BB5}" srcOrd="0" destOrd="0" presId="urn:microsoft.com/office/officeart/2005/8/layout/matrix1"/>
    <dgm:cxn modelId="{891A17DB-BE85-41A2-98BF-5B2C63E3CCF6}" srcId="{0CB8581E-D332-487E-AECC-7C5B29C22F8F}" destId="{BF336153-1858-40C4-8C6A-CF230C238684}" srcOrd="0" destOrd="0" parTransId="{3FBA9FBC-973A-4B07-89D5-4BD25BA1144D}" sibTransId="{4A279319-B2BD-465B-91F9-C536637522DC}"/>
    <dgm:cxn modelId="{F7456F7B-30B5-473E-BF8C-B78E6BBD30FC}" type="presParOf" srcId="{9ECA2FB3-B016-4722-B0D8-CDA1E6F9F542}" destId="{22C2EC5C-FDBA-4773-9D42-1D69F10006DC}" srcOrd="0" destOrd="0" presId="urn:microsoft.com/office/officeart/2005/8/layout/matrix1"/>
    <dgm:cxn modelId="{65F86A41-4336-4E43-A978-1E0FAD270461}" type="presParOf" srcId="{22C2EC5C-FDBA-4773-9D42-1D69F10006DC}" destId="{65A48BD5-828E-4B3D-8DCF-BEF8D8574BB5}" srcOrd="0" destOrd="0" presId="urn:microsoft.com/office/officeart/2005/8/layout/matrix1"/>
    <dgm:cxn modelId="{AC29827B-B6F5-4FEA-BA51-EFEC3337490D}" type="presParOf" srcId="{22C2EC5C-FDBA-4773-9D42-1D69F10006DC}" destId="{5BDC862A-7908-49DD-8BD9-2566B2800A5C}" srcOrd="1" destOrd="0" presId="urn:microsoft.com/office/officeart/2005/8/layout/matrix1"/>
    <dgm:cxn modelId="{C1B25907-8F03-4C37-A170-08E84D6AF413}" type="presParOf" srcId="{22C2EC5C-FDBA-4773-9D42-1D69F10006DC}" destId="{4929189E-A63D-4678-BEAA-82E0C847A2B5}" srcOrd="2" destOrd="0" presId="urn:microsoft.com/office/officeart/2005/8/layout/matrix1"/>
    <dgm:cxn modelId="{5FEF8FDB-1440-44CB-830D-BA1C6FDECCF9}" type="presParOf" srcId="{22C2EC5C-FDBA-4773-9D42-1D69F10006DC}" destId="{A6CECF2E-7F7F-43B2-A9A7-1B4A841332E3}" srcOrd="3" destOrd="0" presId="urn:microsoft.com/office/officeart/2005/8/layout/matrix1"/>
    <dgm:cxn modelId="{257F0E96-80EC-40D2-B90C-3A384DCDA74E}" type="presParOf" srcId="{22C2EC5C-FDBA-4773-9D42-1D69F10006DC}" destId="{5F026A78-7D8E-41F9-95B3-1974EB8B84D8}" srcOrd="4" destOrd="0" presId="urn:microsoft.com/office/officeart/2005/8/layout/matrix1"/>
    <dgm:cxn modelId="{32857006-2190-4F53-9071-9C932583462D}" type="presParOf" srcId="{22C2EC5C-FDBA-4773-9D42-1D69F10006DC}" destId="{6DEAF8A7-9482-4424-8388-29A27ED6F1D0}" srcOrd="5" destOrd="0" presId="urn:microsoft.com/office/officeart/2005/8/layout/matrix1"/>
    <dgm:cxn modelId="{C5A3A69D-1BCC-4D1D-AD41-00E6F65A8FC7}" type="presParOf" srcId="{22C2EC5C-FDBA-4773-9D42-1D69F10006DC}" destId="{83715EBE-3FE4-4898-8CB2-77A175ED0877}" srcOrd="6" destOrd="0" presId="urn:microsoft.com/office/officeart/2005/8/layout/matrix1"/>
    <dgm:cxn modelId="{0000963F-1C89-4BCE-9CEC-36DF9008B856}" type="presParOf" srcId="{22C2EC5C-FDBA-4773-9D42-1D69F10006DC}" destId="{2EC55748-1B43-470D-9718-FE1AD069C095}" srcOrd="7" destOrd="0" presId="urn:microsoft.com/office/officeart/2005/8/layout/matrix1"/>
    <dgm:cxn modelId="{1313791D-F57B-4C10-966C-7C010F603B3A}" type="presParOf" srcId="{9ECA2FB3-B016-4722-B0D8-CDA1E6F9F542}" destId="{B496FA90-F333-4959-A913-491E86F10B1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947C11-901D-4439-98B7-91C02978999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C61649C-67B5-453E-B02A-A548B6DC8E86}">
      <dgm:prSet phldrT="[Текст]"/>
      <dgm:spPr/>
      <dgm:t>
        <a:bodyPr/>
        <a:lstStyle/>
        <a:p>
          <a:endParaRPr lang="uk-UA" dirty="0"/>
        </a:p>
      </dgm:t>
    </dgm:pt>
    <dgm:pt modelId="{E960A190-EF35-4C72-9E51-F2562B8DB18B}" type="parTrans" cxnId="{FEB928E0-35CD-4E47-9090-8A05E66B384F}">
      <dgm:prSet/>
      <dgm:spPr/>
      <dgm:t>
        <a:bodyPr/>
        <a:lstStyle/>
        <a:p>
          <a:endParaRPr lang="uk-UA"/>
        </a:p>
      </dgm:t>
    </dgm:pt>
    <dgm:pt modelId="{17E2AB1C-5C0A-4E03-B328-5C2F6C5CA96C}" type="sibTrans" cxnId="{FEB928E0-35CD-4E47-9090-8A05E66B384F}">
      <dgm:prSet/>
      <dgm:spPr/>
      <dgm:t>
        <a:bodyPr/>
        <a:lstStyle/>
        <a:p>
          <a:endParaRPr lang="uk-UA"/>
        </a:p>
      </dgm:t>
    </dgm:pt>
    <dgm:pt modelId="{1571232F-99F1-4CD1-A620-B5C61DC09739}">
      <dgm:prSet phldrT="[Текст]" custT="1"/>
      <dgm:spPr/>
      <dgm:t>
        <a:bodyPr/>
        <a:lstStyle/>
        <a:p>
          <a:r>
            <a:rPr lang="uk-UA" sz="2400" noProof="0" dirty="0" smtClean="0"/>
            <a:t>В  </a:t>
          </a:r>
          <a:r>
            <a:rPr lang="uk-UA" sz="2400" noProof="0" dirty="0" smtClean="0">
              <a:solidFill>
                <a:srgbClr val="00B0F0"/>
              </a:solidFill>
            </a:rPr>
            <a:t>економічній  сфері</a:t>
          </a:r>
          <a:r>
            <a:rPr lang="uk-UA" sz="2400" noProof="0" dirty="0" smtClean="0"/>
            <a:t>:  перехід  від  виробництва  товарів </a:t>
          </a:r>
          <a:r>
            <a:rPr lang="ru-RU" sz="2400" dirty="0" smtClean="0"/>
            <a:t>до </a:t>
          </a:r>
          <a:r>
            <a:rPr lang="uk-UA" sz="2400" dirty="0" smtClean="0"/>
            <a:t>розширення </a:t>
          </a:r>
          <a:r>
            <a:rPr lang="uk-UA" sz="2400" i="1" dirty="0" smtClean="0">
              <a:solidFill>
                <a:srgbClr val="FFFF00"/>
              </a:solidFill>
            </a:rPr>
            <a:t>сфери послуг</a:t>
          </a:r>
          <a:endParaRPr lang="uk-UA" sz="2400" i="1" dirty="0">
            <a:solidFill>
              <a:srgbClr val="FFFF00"/>
            </a:solidFill>
          </a:endParaRPr>
        </a:p>
      </dgm:t>
    </dgm:pt>
    <dgm:pt modelId="{3D9EBA0A-6394-4549-A6AB-445FA68791F0}" type="parTrans" cxnId="{A8537487-E2F2-4D75-B80C-B43C201BFBEC}">
      <dgm:prSet/>
      <dgm:spPr/>
      <dgm:t>
        <a:bodyPr/>
        <a:lstStyle/>
        <a:p>
          <a:endParaRPr lang="uk-UA"/>
        </a:p>
      </dgm:t>
    </dgm:pt>
    <dgm:pt modelId="{CD383C1D-A232-4578-B265-B00616C15308}" type="sibTrans" cxnId="{A8537487-E2F2-4D75-B80C-B43C201BFBEC}">
      <dgm:prSet/>
      <dgm:spPr/>
      <dgm:t>
        <a:bodyPr/>
        <a:lstStyle/>
        <a:p>
          <a:endParaRPr lang="uk-UA"/>
        </a:p>
      </dgm:t>
    </dgm:pt>
    <dgm:pt modelId="{D11CF57A-C4A2-4694-B6B3-630A0951E2F9}">
      <dgm:prSet phldrT="[Текст]" custT="1"/>
      <dgm:spPr/>
      <dgm:t>
        <a:bodyPr/>
        <a:lstStyle/>
        <a:p>
          <a:r>
            <a:rPr lang="ru-RU" sz="2400" dirty="0" smtClean="0"/>
            <a:t>У  </a:t>
          </a:r>
          <a:r>
            <a:rPr lang="uk-UA" sz="2400" noProof="0" dirty="0" smtClean="0">
              <a:solidFill>
                <a:srgbClr val="00B0F0"/>
              </a:solidFill>
            </a:rPr>
            <a:t>структурі  зайнятості</a:t>
          </a:r>
          <a:r>
            <a:rPr lang="uk-UA" sz="2400" noProof="0" dirty="0" smtClean="0"/>
            <a:t>:  домінування  професійного </a:t>
          </a:r>
          <a:r>
            <a:rPr lang="uk-UA" sz="2400" i="1" noProof="0" dirty="0" smtClean="0">
              <a:solidFill>
                <a:srgbClr val="FFFF00"/>
              </a:solidFill>
            </a:rPr>
            <a:t>технічного</a:t>
          </a:r>
          <a:r>
            <a:rPr lang="uk-UA" sz="2400" i="1" dirty="0" smtClean="0">
              <a:solidFill>
                <a:srgbClr val="FFFF00"/>
              </a:solidFill>
            </a:rPr>
            <a:t> класу</a:t>
          </a:r>
          <a:endParaRPr lang="uk-UA" sz="2400" i="1" dirty="0">
            <a:solidFill>
              <a:srgbClr val="FFFF00"/>
            </a:solidFill>
          </a:endParaRPr>
        </a:p>
      </dgm:t>
    </dgm:pt>
    <dgm:pt modelId="{562DCD17-E789-4A51-89BF-38D557194A88}" type="parTrans" cxnId="{5515A870-6638-4DA4-B204-75BAEC6717F1}">
      <dgm:prSet/>
      <dgm:spPr/>
      <dgm:t>
        <a:bodyPr/>
        <a:lstStyle/>
        <a:p>
          <a:endParaRPr lang="uk-UA"/>
        </a:p>
      </dgm:t>
    </dgm:pt>
    <dgm:pt modelId="{622D14FD-B628-47AA-B68C-F0294C416D61}" type="sibTrans" cxnId="{5515A870-6638-4DA4-B204-75BAEC6717F1}">
      <dgm:prSet/>
      <dgm:spPr/>
      <dgm:t>
        <a:bodyPr/>
        <a:lstStyle/>
        <a:p>
          <a:endParaRPr lang="uk-UA"/>
        </a:p>
      </dgm:t>
    </dgm:pt>
    <dgm:pt modelId="{DEF94295-5F2B-4A2F-AD36-4C578B4AE5F1}">
      <dgm:prSet phldrT="[Текст]" custT="1"/>
      <dgm:spPr/>
      <dgm:t>
        <a:bodyPr/>
        <a:lstStyle/>
        <a:p>
          <a:r>
            <a:rPr lang="uk-UA" sz="2400" noProof="0" dirty="0" smtClean="0">
              <a:solidFill>
                <a:srgbClr val="00B0F0"/>
              </a:solidFill>
            </a:rPr>
            <a:t>Осьовий принцип суспільства</a:t>
          </a:r>
          <a:r>
            <a:rPr lang="uk-UA" sz="2400" noProof="0" dirty="0" smtClean="0"/>
            <a:t>: центральне місце </a:t>
          </a:r>
          <a:r>
            <a:rPr lang="uk-UA" sz="2400" i="1" noProof="0" dirty="0" smtClean="0">
              <a:solidFill>
                <a:srgbClr val="FFFF00"/>
              </a:solidFill>
            </a:rPr>
            <a:t>теоретичних знань </a:t>
          </a:r>
          <a:r>
            <a:rPr lang="uk-UA" sz="2400" noProof="0" dirty="0" smtClean="0"/>
            <a:t>як джерела нововведень та формування політики</a:t>
          </a:r>
          <a:endParaRPr lang="uk-UA" sz="2400" noProof="0" dirty="0"/>
        </a:p>
      </dgm:t>
    </dgm:pt>
    <dgm:pt modelId="{B478257A-1870-4DE6-9B39-C87E3BE9A7F2}" type="parTrans" cxnId="{95A9BEEC-CC5A-45A3-90D1-F7FDBCC18641}">
      <dgm:prSet/>
      <dgm:spPr/>
      <dgm:t>
        <a:bodyPr/>
        <a:lstStyle/>
        <a:p>
          <a:endParaRPr lang="uk-UA"/>
        </a:p>
      </dgm:t>
    </dgm:pt>
    <dgm:pt modelId="{33632B4D-5BE1-4BA1-8C5C-82BC5E294B50}" type="sibTrans" cxnId="{95A9BEEC-CC5A-45A3-90D1-F7FDBCC18641}">
      <dgm:prSet/>
      <dgm:spPr/>
      <dgm:t>
        <a:bodyPr/>
        <a:lstStyle/>
        <a:p>
          <a:endParaRPr lang="uk-UA"/>
        </a:p>
      </dgm:t>
    </dgm:pt>
    <dgm:pt modelId="{F2D41463-030C-4B3A-807B-69D6A92DE9F4}">
      <dgm:prSet phldrT="[Текст]" custT="1"/>
      <dgm:spPr/>
      <dgm:t>
        <a:bodyPr/>
        <a:lstStyle/>
        <a:p>
          <a:r>
            <a:rPr lang="uk-UA" sz="2400" noProof="0" dirty="0" smtClean="0">
              <a:solidFill>
                <a:srgbClr val="00B0F0"/>
              </a:solidFill>
            </a:rPr>
            <a:t>Майбутня орієнтація</a:t>
          </a:r>
          <a:r>
            <a:rPr lang="uk-UA" sz="2400" noProof="0" dirty="0" smtClean="0"/>
            <a:t>: особлива роль </a:t>
          </a:r>
          <a:r>
            <a:rPr lang="uk-UA" sz="2400" i="1" noProof="0" dirty="0" smtClean="0">
              <a:solidFill>
                <a:srgbClr val="FFFF00"/>
              </a:solidFill>
            </a:rPr>
            <a:t>технології та технологічних оцінок</a:t>
          </a:r>
          <a:r>
            <a:rPr lang="uk-UA" sz="2400" noProof="0" dirty="0" smtClean="0"/>
            <a:t> </a:t>
          </a:r>
          <a:endParaRPr lang="uk-UA" sz="2400" noProof="0" dirty="0"/>
        </a:p>
      </dgm:t>
    </dgm:pt>
    <dgm:pt modelId="{E92DEA96-BECD-4352-8B41-B79E00A755C3}" type="parTrans" cxnId="{909F07AC-B7B3-4615-85F5-B490C0E4A0E7}">
      <dgm:prSet/>
      <dgm:spPr/>
      <dgm:t>
        <a:bodyPr/>
        <a:lstStyle/>
        <a:p>
          <a:endParaRPr lang="uk-UA"/>
        </a:p>
      </dgm:t>
    </dgm:pt>
    <dgm:pt modelId="{990C0BAE-286D-4236-88D1-0042CC400796}" type="sibTrans" cxnId="{909F07AC-B7B3-4615-85F5-B490C0E4A0E7}">
      <dgm:prSet/>
      <dgm:spPr/>
      <dgm:t>
        <a:bodyPr/>
        <a:lstStyle/>
        <a:p>
          <a:endParaRPr lang="uk-UA"/>
        </a:p>
      </dgm:t>
    </dgm:pt>
    <dgm:pt modelId="{F24B1BAF-8BDE-43AC-8CAD-4B62C7C58C72}">
      <dgm:prSet phldrT="[Текст]" custT="1"/>
      <dgm:spPr/>
      <dgm:t>
        <a:bodyPr/>
        <a:lstStyle/>
        <a:p>
          <a:r>
            <a:rPr lang="uk-UA" sz="2400" noProof="0" dirty="0" smtClean="0">
              <a:solidFill>
                <a:srgbClr val="00B0F0"/>
              </a:solidFill>
            </a:rPr>
            <a:t>Прийняття</a:t>
          </a:r>
          <a:r>
            <a:rPr lang="ru-RU" sz="2400" noProof="0" dirty="0" smtClean="0">
              <a:solidFill>
                <a:srgbClr val="00B0F0"/>
              </a:solidFill>
            </a:rPr>
            <a:t>  </a:t>
          </a:r>
          <a:r>
            <a:rPr lang="uk-UA" sz="2400" noProof="0" dirty="0" smtClean="0">
              <a:solidFill>
                <a:srgbClr val="00B0F0"/>
              </a:solidFill>
            </a:rPr>
            <a:t>рішень</a:t>
          </a:r>
          <a:r>
            <a:rPr lang="uk-UA" sz="2400" noProof="0" dirty="0" smtClean="0"/>
            <a:t>:  створення  нової  «</a:t>
          </a:r>
          <a:r>
            <a:rPr lang="uk-UA" sz="2400" i="1" noProof="0" dirty="0" smtClean="0">
              <a:solidFill>
                <a:srgbClr val="FFFF00"/>
              </a:solidFill>
            </a:rPr>
            <a:t>інтелектуальної  технології</a:t>
          </a:r>
          <a:r>
            <a:rPr lang="ru-RU" sz="2400" noProof="0" dirty="0" smtClean="0"/>
            <a:t>»</a:t>
          </a:r>
          <a:r>
            <a:rPr lang="uk-UA" sz="2400" noProof="0" dirty="0" smtClean="0"/>
            <a:t> </a:t>
          </a:r>
          <a:endParaRPr lang="uk-UA" sz="2400" noProof="0" dirty="0"/>
        </a:p>
      </dgm:t>
    </dgm:pt>
    <dgm:pt modelId="{477DCE88-1118-41D8-A3BA-BA3A7FB71200}" type="parTrans" cxnId="{9BD4FAA5-2393-42A0-BC9D-C4856E58186A}">
      <dgm:prSet/>
      <dgm:spPr/>
      <dgm:t>
        <a:bodyPr/>
        <a:lstStyle/>
        <a:p>
          <a:endParaRPr lang="uk-UA"/>
        </a:p>
      </dgm:t>
    </dgm:pt>
    <dgm:pt modelId="{53B1376C-D836-4437-BCA6-3E12D8B3BF21}" type="sibTrans" cxnId="{9BD4FAA5-2393-42A0-BC9D-C4856E58186A}">
      <dgm:prSet/>
      <dgm:spPr/>
      <dgm:t>
        <a:bodyPr/>
        <a:lstStyle/>
        <a:p>
          <a:endParaRPr lang="uk-UA"/>
        </a:p>
      </dgm:t>
    </dgm:pt>
    <dgm:pt modelId="{98893925-70D9-4D70-BF5B-BED57ED566AA}" type="pres">
      <dgm:prSet presAssocID="{DD947C11-901D-4439-98B7-91C02978999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C29A8BB9-4BF2-4A64-8473-D7876B5D1F5D}" type="pres">
      <dgm:prSet presAssocID="{EC61649C-67B5-453E-B02A-A548B6DC8E86}" presName="thickLine" presStyleLbl="alignNode1" presStyleIdx="0" presStyleCnt="1"/>
      <dgm:spPr/>
    </dgm:pt>
    <dgm:pt modelId="{4E01B87F-3BDC-4C3B-A080-F9F7F20D8407}" type="pres">
      <dgm:prSet presAssocID="{EC61649C-67B5-453E-B02A-A548B6DC8E86}" presName="horz1" presStyleCnt="0"/>
      <dgm:spPr/>
    </dgm:pt>
    <dgm:pt modelId="{DB5684CA-4444-40AA-88A4-8EA88E2FFA37}" type="pres">
      <dgm:prSet presAssocID="{EC61649C-67B5-453E-B02A-A548B6DC8E86}" presName="tx1" presStyleLbl="revTx" presStyleIdx="0" presStyleCnt="6" custFlipHor="1" custScaleX="12041"/>
      <dgm:spPr/>
      <dgm:t>
        <a:bodyPr/>
        <a:lstStyle/>
        <a:p>
          <a:endParaRPr lang="uk-UA"/>
        </a:p>
      </dgm:t>
    </dgm:pt>
    <dgm:pt modelId="{CD55E843-DC7D-4E27-A101-1958C60AF5EA}" type="pres">
      <dgm:prSet presAssocID="{EC61649C-67B5-453E-B02A-A548B6DC8E86}" presName="vert1" presStyleCnt="0"/>
      <dgm:spPr/>
    </dgm:pt>
    <dgm:pt modelId="{3A4B349A-4401-421A-9821-ACF5F7170647}" type="pres">
      <dgm:prSet presAssocID="{1571232F-99F1-4CD1-A620-B5C61DC09739}" presName="vertSpace2a" presStyleCnt="0"/>
      <dgm:spPr/>
    </dgm:pt>
    <dgm:pt modelId="{6E2C70E9-F7CF-4B9E-8885-8CDF50F5956B}" type="pres">
      <dgm:prSet presAssocID="{1571232F-99F1-4CD1-A620-B5C61DC09739}" presName="horz2" presStyleCnt="0"/>
      <dgm:spPr/>
    </dgm:pt>
    <dgm:pt modelId="{9180FF1C-EF76-40E5-A5C8-8805D9B4EC23}" type="pres">
      <dgm:prSet presAssocID="{1571232F-99F1-4CD1-A620-B5C61DC09739}" presName="horzSpace2" presStyleCnt="0"/>
      <dgm:spPr/>
    </dgm:pt>
    <dgm:pt modelId="{7FCD39B3-E76B-44EC-8E08-FF86F918BB62}" type="pres">
      <dgm:prSet presAssocID="{1571232F-99F1-4CD1-A620-B5C61DC09739}" presName="tx2" presStyleLbl="revTx" presStyleIdx="1" presStyleCnt="6" custScaleX="147563"/>
      <dgm:spPr/>
      <dgm:t>
        <a:bodyPr/>
        <a:lstStyle/>
        <a:p>
          <a:endParaRPr lang="uk-UA"/>
        </a:p>
      </dgm:t>
    </dgm:pt>
    <dgm:pt modelId="{07146C5A-0316-4A06-922F-EA620F1D9D5B}" type="pres">
      <dgm:prSet presAssocID="{1571232F-99F1-4CD1-A620-B5C61DC09739}" presName="vert2" presStyleCnt="0"/>
      <dgm:spPr/>
    </dgm:pt>
    <dgm:pt modelId="{B52BF2F8-99F6-42D7-8450-7ECD3498438C}" type="pres">
      <dgm:prSet presAssocID="{1571232F-99F1-4CD1-A620-B5C61DC09739}" presName="thinLine2b" presStyleLbl="callout" presStyleIdx="0" presStyleCnt="5"/>
      <dgm:spPr/>
    </dgm:pt>
    <dgm:pt modelId="{B77FEAEF-B95F-47EE-AE15-45FABAA807E7}" type="pres">
      <dgm:prSet presAssocID="{1571232F-99F1-4CD1-A620-B5C61DC09739}" presName="vertSpace2b" presStyleCnt="0"/>
      <dgm:spPr/>
    </dgm:pt>
    <dgm:pt modelId="{131FB6A4-EA92-440F-87CF-A111A336C76B}" type="pres">
      <dgm:prSet presAssocID="{D11CF57A-C4A2-4694-B6B3-630A0951E2F9}" presName="horz2" presStyleCnt="0"/>
      <dgm:spPr/>
    </dgm:pt>
    <dgm:pt modelId="{2629E8EC-475C-4D2D-8078-AB7CFA268D56}" type="pres">
      <dgm:prSet presAssocID="{D11CF57A-C4A2-4694-B6B3-630A0951E2F9}" presName="horzSpace2" presStyleCnt="0"/>
      <dgm:spPr/>
    </dgm:pt>
    <dgm:pt modelId="{BF42086A-1FE7-4BD0-9AAD-1E73BF35B251}" type="pres">
      <dgm:prSet presAssocID="{D11CF57A-C4A2-4694-B6B3-630A0951E2F9}" presName="tx2" presStyleLbl="revTx" presStyleIdx="2" presStyleCnt="6" custScaleX="142564"/>
      <dgm:spPr/>
      <dgm:t>
        <a:bodyPr/>
        <a:lstStyle/>
        <a:p>
          <a:endParaRPr lang="uk-UA"/>
        </a:p>
      </dgm:t>
    </dgm:pt>
    <dgm:pt modelId="{C0FD45E8-9005-4A75-B730-28D24600ACE0}" type="pres">
      <dgm:prSet presAssocID="{D11CF57A-C4A2-4694-B6B3-630A0951E2F9}" presName="vert2" presStyleCnt="0"/>
      <dgm:spPr/>
    </dgm:pt>
    <dgm:pt modelId="{C57321AD-C3C9-43E9-BCB5-5AA16C1B6801}" type="pres">
      <dgm:prSet presAssocID="{D11CF57A-C4A2-4694-B6B3-630A0951E2F9}" presName="thinLine2b" presStyleLbl="callout" presStyleIdx="1" presStyleCnt="5"/>
      <dgm:spPr/>
    </dgm:pt>
    <dgm:pt modelId="{70436F5A-D328-4703-BFA5-F9687CB84AAB}" type="pres">
      <dgm:prSet presAssocID="{D11CF57A-C4A2-4694-B6B3-630A0951E2F9}" presName="vertSpace2b" presStyleCnt="0"/>
      <dgm:spPr/>
    </dgm:pt>
    <dgm:pt modelId="{F634BA60-AFC4-442F-92AA-055C9FEB3D45}" type="pres">
      <dgm:prSet presAssocID="{DEF94295-5F2B-4A2F-AD36-4C578B4AE5F1}" presName="horz2" presStyleCnt="0"/>
      <dgm:spPr/>
    </dgm:pt>
    <dgm:pt modelId="{9E7593A8-26FB-4071-B20C-A9B3644A3984}" type="pres">
      <dgm:prSet presAssocID="{DEF94295-5F2B-4A2F-AD36-4C578B4AE5F1}" presName="horzSpace2" presStyleCnt="0"/>
      <dgm:spPr/>
    </dgm:pt>
    <dgm:pt modelId="{FE6AFBFF-3172-40F2-A46F-5E9CC3D208A7}" type="pres">
      <dgm:prSet presAssocID="{DEF94295-5F2B-4A2F-AD36-4C578B4AE5F1}" presName="tx2" presStyleLbl="revTx" presStyleIdx="3" presStyleCnt="6" custScaleX="137456"/>
      <dgm:spPr/>
      <dgm:t>
        <a:bodyPr/>
        <a:lstStyle/>
        <a:p>
          <a:endParaRPr lang="uk-UA"/>
        </a:p>
      </dgm:t>
    </dgm:pt>
    <dgm:pt modelId="{CFBEF082-8794-4423-A3D0-225F538A519B}" type="pres">
      <dgm:prSet presAssocID="{DEF94295-5F2B-4A2F-AD36-4C578B4AE5F1}" presName="vert2" presStyleCnt="0"/>
      <dgm:spPr/>
    </dgm:pt>
    <dgm:pt modelId="{59F5CD38-1032-4BF3-AD3E-A93EA7CD1869}" type="pres">
      <dgm:prSet presAssocID="{DEF94295-5F2B-4A2F-AD36-4C578B4AE5F1}" presName="thinLine2b" presStyleLbl="callout" presStyleIdx="2" presStyleCnt="5"/>
      <dgm:spPr/>
    </dgm:pt>
    <dgm:pt modelId="{1E85D04F-6F46-4416-B4E8-7021B6BAA2A5}" type="pres">
      <dgm:prSet presAssocID="{DEF94295-5F2B-4A2F-AD36-4C578B4AE5F1}" presName="vertSpace2b" presStyleCnt="0"/>
      <dgm:spPr/>
    </dgm:pt>
    <dgm:pt modelId="{0AD021D9-DEB9-4A0A-A535-C065F7A32F33}" type="pres">
      <dgm:prSet presAssocID="{F2D41463-030C-4B3A-807B-69D6A92DE9F4}" presName="horz2" presStyleCnt="0"/>
      <dgm:spPr/>
    </dgm:pt>
    <dgm:pt modelId="{933A0896-B53C-4231-A007-06607D9305DA}" type="pres">
      <dgm:prSet presAssocID="{F2D41463-030C-4B3A-807B-69D6A92DE9F4}" presName="horzSpace2" presStyleCnt="0"/>
      <dgm:spPr/>
    </dgm:pt>
    <dgm:pt modelId="{27281F6D-51E3-4E73-82E8-51EEAE74AAAD}" type="pres">
      <dgm:prSet presAssocID="{F2D41463-030C-4B3A-807B-69D6A92DE9F4}" presName="tx2" presStyleLbl="revTx" presStyleIdx="4" presStyleCnt="6" custScaleX="132432"/>
      <dgm:spPr/>
      <dgm:t>
        <a:bodyPr/>
        <a:lstStyle/>
        <a:p>
          <a:endParaRPr lang="uk-UA"/>
        </a:p>
      </dgm:t>
    </dgm:pt>
    <dgm:pt modelId="{0F55C330-61D0-4A95-8700-80C584CEB6B4}" type="pres">
      <dgm:prSet presAssocID="{F2D41463-030C-4B3A-807B-69D6A92DE9F4}" presName="vert2" presStyleCnt="0"/>
      <dgm:spPr/>
    </dgm:pt>
    <dgm:pt modelId="{4A480DD0-176D-4B9D-A20A-BA70FE0218D5}" type="pres">
      <dgm:prSet presAssocID="{F2D41463-030C-4B3A-807B-69D6A92DE9F4}" presName="thinLine2b" presStyleLbl="callout" presStyleIdx="3" presStyleCnt="5"/>
      <dgm:spPr/>
    </dgm:pt>
    <dgm:pt modelId="{10F0ACB5-6413-436E-BA35-325A15D733E1}" type="pres">
      <dgm:prSet presAssocID="{F2D41463-030C-4B3A-807B-69D6A92DE9F4}" presName="vertSpace2b" presStyleCnt="0"/>
      <dgm:spPr/>
    </dgm:pt>
    <dgm:pt modelId="{0A3AB4B3-1484-4022-86ED-EC0E55A06308}" type="pres">
      <dgm:prSet presAssocID="{F24B1BAF-8BDE-43AC-8CAD-4B62C7C58C72}" presName="horz2" presStyleCnt="0"/>
      <dgm:spPr/>
    </dgm:pt>
    <dgm:pt modelId="{CF694A4D-8777-4DAD-8C1F-687A173CCD12}" type="pres">
      <dgm:prSet presAssocID="{F24B1BAF-8BDE-43AC-8CAD-4B62C7C58C72}" presName="horzSpace2" presStyleCnt="0"/>
      <dgm:spPr/>
    </dgm:pt>
    <dgm:pt modelId="{E1C012C4-59D7-4045-8C1B-9404ED167293}" type="pres">
      <dgm:prSet presAssocID="{F24B1BAF-8BDE-43AC-8CAD-4B62C7C58C72}" presName="tx2" presStyleLbl="revTx" presStyleIdx="5" presStyleCnt="6" custScaleX="127389"/>
      <dgm:spPr/>
      <dgm:t>
        <a:bodyPr/>
        <a:lstStyle/>
        <a:p>
          <a:endParaRPr lang="uk-UA"/>
        </a:p>
      </dgm:t>
    </dgm:pt>
    <dgm:pt modelId="{AE8181E0-C4D6-4949-A3EE-A638E6B6F9D2}" type="pres">
      <dgm:prSet presAssocID="{F24B1BAF-8BDE-43AC-8CAD-4B62C7C58C72}" presName="vert2" presStyleCnt="0"/>
      <dgm:spPr/>
    </dgm:pt>
    <dgm:pt modelId="{29F7335D-FD39-4AE7-9451-B37B771FC404}" type="pres">
      <dgm:prSet presAssocID="{F24B1BAF-8BDE-43AC-8CAD-4B62C7C58C72}" presName="thinLine2b" presStyleLbl="callout" presStyleIdx="4" presStyleCnt="5"/>
      <dgm:spPr/>
    </dgm:pt>
    <dgm:pt modelId="{36D21DE7-26CF-4AA1-9FD5-791B187B8C71}" type="pres">
      <dgm:prSet presAssocID="{F24B1BAF-8BDE-43AC-8CAD-4B62C7C58C72}" presName="vertSpace2b" presStyleCnt="0"/>
      <dgm:spPr/>
    </dgm:pt>
  </dgm:ptLst>
  <dgm:cxnLst>
    <dgm:cxn modelId="{909F07AC-B7B3-4615-85F5-B490C0E4A0E7}" srcId="{EC61649C-67B5-453E-B02A-A548B6DC8E86}" destId="{F2D41463-030C-4B3A-807B-69D6A92DE9F4}" srcOrd="3" destOrd="0" parTransId="{E92DEA96-BECD-4352-8B41-B79E00A755C3}" sibTransId="{990C0BAE-286D-4236-88D1-0042CC400796}"/>
    <dgm:cxn modelId="{1787266F-6BA5-44FE-9D56-A987882AE678}" type="presOf" srcId="{D11CF57A-C4A2-4694-B6B3-630A0951E2F9}" destId="{BF42086A-1FE7-4BD0-9AAD-1E73BF35B251}" srcOrd="0" destOrd="0" presId="urn:microsoft.com/office/officeart/2008/layout/LinedList"/>
    <dgm:cxn modelId="{862E1DE9-74F5-4AF7-B5FA-7C3E84F48115}" type="presOf" srcId="{EC61649C-67B5-453E-B02A-A548B6DC8E86}" destId="{DB5684CA-4444-40AA-88A4-8EA88E2FFA37}" srcOrd="0" destOrd="0" presId="urn:microsoft.com/office/officeart/2008/layout/LinedList"/>
    <dgm:cxn modelId="{95A9BEEC-CC5A-45A3-90D1-F7FDBCC18641}" srcId="{EC61649C-67B5-453E-B02A-A548B6DC8E86}" destId="{DEF94295-5F2B-4A2F-AD36-4C578B4AE5F1}" srcOrd="2" destOrd="0" parTransId="{B478257A-1870-4DE6-9B39-C87E3BE9A7F2}" sibTransId="{33632B4D-5BE1-4BA1-8C5C-82BC5E294B50}"/>
    <dgm:cxn modelId="{9BD4FAA5-2393-42A0-BC9D-C4856E58186A}" srcId="{EC61649C-67B5-453E-B02A-A548B6DC8E86}" destId="{F24B1BAF-8BDE-43AC-8CAD-4B62C7C58C72}" srcOrd="4" destOrd="0" parTransId="{477DCE88-1118-41D8-A3BA-BA3A7FB71200}" sibTransId="{53B1376C-D836-4437-BCA6-3E12D8B3BF21}"/>
    <dgm:cxn modelId="{5515A870-6638-4DA4-B204-75BAEC6717F1}" srcId="{EC61649C-67B5-453E-B02A-A548B6DC8E86}" destId="{D11CF57A-C4A2-4694-B6B3-630A0951E2F9}" srcOrd="1" destOrd="0" parTransId="{562DCD17-E789-4A51-89BF-38D557194A88}" sibTransId="{622D14FD-B628-47AA-B68C-F0294C416D61}"/>
    <dgm:cxn modelId="{F955A199-6191-49A7-BE02-4DF61200503C}" type="presOf" srcId="{F2D41463-030C-4B3A-807B-69D6A92DE9F4}" destId="{27281F6D-51E3-4E73-82E8-51EEAE74AAAD}" srcOrd="0" destOrd="0" presId="urn:microsoft.com/office/officeart/2008/layout/LinedList"/>
    <dgm:cxn modelId="{FEB928E0-35CD-4E47-9090-8A05E66B384F}" srcId="{DD947C11-901D-4439-98B7-91C029789997}" destId="{EC61649C-67B5-453E-B02A-A548B6DC8E86}" srcOrd="0" destOrd="0" parTransId="{E960A190-EF35-4C72-9E51-F2562B8DB18B}" sibTransId="{17E2AB1C-5C0A-4E03-B328-5C2F6C5CA96C}"/>
    <dgm:cxn modelId="{EF65097B-1D34-4898-A12B-B356D8BDED72}" type="presOf" srcId="{1571232F-99F1-4CD1-A620-B5C61DC09739}" destId="{7FCD39B3-E76B-44EC-8E08-FF86F918BB62}" srcOrd="0" destOrd="0" presId="urn:microsoft.com/office/officeart/2008/layout/LinedList"/>
    <dgm:cxn modelId="{C7DCBBFF-276D-45C4-8898-323D5FDEC234}" type="presOf" srcId="{DEF94295-5F2B-4A2F-AD36-4C578B4AE5F1}" destId="{FE6AFBFF-3172-40F2-A46F-5E9CC3D208A7}" srcOrd="0" destOrd="0" presId="urn:microsoft.com/office/officeart/2008/layout/LinedList"/>
    <dgm:cxn modelId="{A8537487-E2F2-4D75-B80C-B43C201BFBEC}" srcId="{EC61649C-67B5-453E-B02A-A548B6DC8E86}" destId="{1571232F-99F1-4CD1-A620-B5C61DC09739}" srcOrd="0" destOrd="0" parTransId="{3D9EBA0A-6394-4549-A6AB-445FA68791F0}" sibTransId="{CD383C1D-A232-4578-B265-B00616C15308}"/>
    <dgm:cxn modelId="{05ACD998-C215-4CF3-BC55-28559BC706B5}" type="presOf" srcId="{DD947C11-901D-4439-98B7-91C029789997}" destId="{98893925-70D9-4D70-BF5B-BED57ED566AA}" srcOrd="0" destOrd="0" presId="urn:microsoft.com/office/officeart/2008/layout/LinedList"/>
    <dgm:cxn modelId="{65B015A5-AB79-4934-BEF2-62CD2F0F92CA}" type="presOf" srcId="{F24B1BAF-8BDE-43AC-8CAD-4B62C7C58C72}" destId="{E1C012C4-59D7-4045-8C1B-9404ED167293}" srcOrd="0" destOrd="0" presId="urn:microsoft.com/office/officeart/2008/layout/LinedList"/>
    <dgm:cxn modelId="{A3F47753-B8EA-4E85-BEE6-A1EA3A11E7FF}" type="presParOf" srcId="{98893925-70D9-4D70-BF5B-BED57ED566AA}" destId="{C29A8BB9-4BF2-4A64-8473-D7876B5D1F5D}" srcOrd="0" destOrd="0" presId="urn:microsoft.com/office/officeart/2008/layout/LinedList"/>
    <dgm:cxn modelId="{2EB5F605-77AE-43D9-9AAD-10B3FF5440F5}" type="presParOf" srcId="{98893925-70D9-4D70-BF5B-BED57ED566AA}" destId="{4E01B87F-3BDC-4C3B-A080-F9F7F20D8407}" srcOrd="1" destOrd="0" presId="urn:microsoft.com/office/officeart/2008/layout/LinedList"/>
    <dgm:cxn modelId="{7A22FBCE-304A-4164-B355-A0EAC975FE13}" type="presParOf" srcId="{4E01B87F-3BDC-4C3B-A080-F9F7F20D8407}" destId="{DB5684CA-4444-40AA-88A4-8EA88E2FFA37}" srcOrd="0" destOrd="0" presId="urn:microsoft.com/office/officeart/2008/layout/LinedList"/>
    <dgm:cxn modelId="{25A337C0-2E1F-483B-BF53-643DAE0E90AD}" type="presParOf" srcId="{4E01B87F-3BDC-4C3B-A080-F9F7F20D8407}" destId="{CD55E843-DC7D-4E27-A101-1958C60AF5EA}" srcOrd="1" destOrd="0" presId="urn:microsoft.com/office/officeart/2008/layout/LinedList"/>
    <dgm:cxn modelId="{F6AFD6C0-1C30-4CA4-A130-DD90B749C0F6}" type="presParOf" srcId="{CD55E843-DC7D-4E27-A101-1958C60AF5EA}" destId="{3A4B349A-4401-421A-9821-ACF5F7170647}" srcOrd="0" destOrd="0" presId="urn:microsoft.com/office/officeart/2008/layout/LinedList"/>
    <dgm:cxn modelId="{4F7A86C8-7192-4853-872D-37DC618D84DA}" type="presParOf" srcId="{CD55E843-DC7D-4E27-A101-1958C60AF5EA}" destId="{6E2C70E9-F7CF-4B9E-8885-8CDF50F5956B}" srcOrd="1" destOrd="0" presId="urn:microsoft.com/office/officeart/2008/layout/LinedList"/>
    <dgm:cxn modelId="{52D3C36D-0852-4CA8-9A06-34BDDE478C7F}" type="presParOf" srcId="{6E2C70E9-F7CF-4B9E-8885-8CDF50F5956B}" destId="{9180FF1C-EF76-40E5-A5C8-8805D9B4EC23}" srcOrd="0" destOrd="0" presId="urn:microsoft.com/office/officeart/2008/layout/LinedList"/>
    <dgm:cxn modelId="{E6B6D9DB-D0F6-49D1-8780-908A5CF6BCAC}" type="presParOf" srcId="{6E2C70E9-F7CF-4B9E-8885-8CDF50F5956B}" destId="{7FCD39B3-E76B-44EC-8E08-FF86F918BB62}" srcOrd="1" destOrd="0" presId="urn:microsoft.com/office/officeart/2008/layout/LinedList"/>
    <dgm:cxn modelId="{47BA9FC8-1E7D-4828-AB69-919C32C50875}" type="presParOf" srcId="{6E2C70E9-F7CF-4B9E-8885-8CDF50F5956B}" destId="{07146C5A-0316-4A06-922F-EA620F1D9D5B}" srcOrd="2" destOrd="0" presId="urn:microsoft.com/office/officeart/2008/layout/LinedList"/>
    <dgm:cxn modelId="{387F8663-76AA-4DB3-8E09-86F0EC6D2EAF}" type="presParOf" srcId="{CD55E843-DC7D-4E27-A101-1958C60AF5EA}" destId="{B52BF2F8-99F6-42D7-8450-7ECD3498438C}" srcOrd="2" destOrd="0" presId="urn:microsoft.com/office/officeart/2008/layout/LinedList"/>
    <dgm:cxn modelId="{6FF76767-C7D9-4455-BB6C-553B0CA7879B}" type="presParOf" srcId="{CD55E843-DC7D-4E27-A101-1958C60AF5EA}" destId="{B77FEAEF-B95F-47EE-AE15-45FABAA807E7}" srcOrd="3" destOrd="0" presId="urn:microsoft.com/office/officeart/2008/layout/LinedList"/>
    <dgm:cxn modelId="{AFECB23C-63E4-4C86-BA12-B5BF0D635BA5}" type="presParOf" srcId="{CD55E843-DC7D-4E27-A101-1958C60AF5EA}" destId="{131FB6A4-EA92-440F-87CF-A111A336C76B}" srcOrd="4" destOrd="0" presId="urn:microsoft.com/office/officeart/2008/layout/LinedList"/>
    <dgm:cxn modelId="{B6AB538F-71B9-4E9A-B662-455FCC7AD1DB}" type="presParOf" srcId="{131FB6A4-EA92-440F-87CF-A111A336C76B}" destId="{2629E8EC-475C-4D2D-8078-AB7CFA268D56}" srcOrd="0" destOrd="0" presId="urn:microsoft.com/office/officeart/2008/layout/LinedList"/>
    <dgm:cxn modelId="{A2218958-6887-4C56-9D73-FB167F1A9A72}" type="presParOf" srcId="{131FB6A4-EA92-440F-87CF-A111A336C76B}" destId="{BF42086A-1FE7-4BD0-9AAD-1E73BF35B251}" srcOrd="1" destOrd="0" presId="urn:microsoft.com/office/officeart/2008/layout/LinedList"/>
    <dgm:cxn modelId="{4FB58740-81D4-4AFD-A84F-BADDA1135B4E}" type="presParOf" srcId="{131FB6A4-EA92-440F-87CF-A111A336C76B}" destId="{C0FD45E8-9005-4A75-B730-28D24600ACE0}" srcOrd="2" destOrd="0" presId="urn:microsoft.com/office/officeart/2008/layout/LinedList"/>
    <dgm:cxn modelId="{9282DC2B-F08C-4B17-AD6A-AF98303DE732}" type="presParOf" srcId="{CD55E843-DC7D-4E27-A101-1958C60AF5EA}" destId="{C57321AD-C3C9-43E9-BCB5-5AA16C1B6801}" srcOrd="5" destOrd="0" presId="urn:microsoft.com/office/officeart/2008/layout/LinedList"/>
    <dgm:cxn modelId="{EF0ED263-0FC6-4B59-9B71-471DCCC1ED9E}" type="presParOf" srcId="{CD55E843-DC7D-4E27-A101-1958C60AF5EA}" destId="{70436F5A-D328-4703-BFA5-F9687CB84AAB}" srcOrd="6" destOrd="0" presId="urn:microsoft.com/office/officeart/2008/layout/LinedList"/>
    <dgm:cxn modelId="{465DC43C-96BD-41B5-AB51-95EF46A6590D}" type="presParOf" srcId="{CD55E843-DC7D-4E27-A101-1958C60AF5EA}" destId="{F634BA60-AFC4-442F-92AA-055C9FEB3D45}" srcOrd="7" destOrd="0" presId="urn:microsoft.com/office/officeart/2008/layout/LinedList"/>
    <dgm:cxn modelId="{E89AE8AF-C2BF-463B-A2B6-E460A9955F65}" type="presParOf" srcId="{F634BA60-AFC4-442F-92AA-055C9FEB3D45}" destId="{9E7593A8-26FB-4071-B20C-A9B3644A3984}" srcOrd="0" destOrd="0" presId="urn:microsoft.com/office/officeart/2008/layout/LinedList"/>
    <dgm:cxn modelId="{6081C18A-3390-4264-979F-B44DBB5A57E8}" type="presParOf" srcId="{F634BA60-AFC4-442F-92AA-055C9FEB3D45}" destId="{FE6AFBFF-3172-40F2-A46F-5E9CC3D208A7}" srcOrd="1" destOrd="0" presId="urn:microsoft.com/office/officeart/2008/layout/LinedList"/>
    <dgm:cxn modelId="{CA5BFD84-071E-4D68-87B0-BEB11F013BCD}" type="presParOf" srcId="{F634BA60-AFC4-442F-92AA-055C9FEB3D45}" destId="{CFBEF082-8794-4423-A3D0-225F538A519B}" srcOrd="2" destOrd="0" presId="urn:microsoft.com/office/officeart/2008/layout/LinedList"/>
    <dgm:cxn modelId="{8B094F97-DFF4-4F13-B524-9DB892F38962}" type="presParOf" srcId="{CD55E843-DC7D-4E27-A101-1958C60AF5EA}" destId="{59F5CD38-1032-4BF3-AD3E-A93EA7CD1869}" srcOrd="8" destOrd="0" presId="urn:microsoft.com/office/officeart/2008/layout/LinedList"/>
    <dgm:cxn modelId="{5DF4C1DE-036D-4BE4-ADE6-FE931D95CCFF}" type="presParOf" srcId="{CD55E843-DC7D-4E27-A101-1958C60AF5EA}" destId="{1E85D04F-6F46-4416-B4E8-7021B6BAA2A5}" srcOrd="9" destOrd="0" presId="urn:microsoft.com/office/officeart/2008/layout/LinedList"/>
    <dgm:cxn modelId="{CC2CFF68-13E0-4158-A1E8-42A26EB5883F}" type="presParOf" srcId="{CD55E843-DC7D-4E27-A101-1958C60AF5EA}" destId="{0AD021D9-DEB9-4A0A-A535-C065F7A32F33}" srcOrd="10" destOrd="0" presId="urn:microsoft.com/office/officeart/2008/layout/LinedList"/>
    <dgm:cxn modelId="{15118D14-840C-41C4-87DE-A5FDA4A0D8EE}" type="presParOf" srcId="{0AD021D9-DEB9-4A0A-A535-C065F7A32F33}" destId="{933A0896-B53C-4231-A007-06607D9305DA}" srcOrd="0" destOrd="0" presId="urn:microsoft.com/office/officeart/2008/layout/LinedList"/>
    <dgm:cxn modelId="{96959255-9C05-454F-9EFB-8E9D34EA0A69}" type="presParOf" srcId="{0AD021D9-DEB9-4A0A-A535-C065F7A32F33}" destId="{27281F6D-51E3-4E73-82E8-51EEAE74AAAD}" srcOrd="1" destOrd="0" presId="urn:microsoft.com/office/officeart/2008/layout/LinedList"/>
    <dgm:cxn modelId="{8620F940-E4FF-4DA7-9CC7-ACC68C6BA568}" type="presParOf" srcId="{0AD021D9-DEB9-4A0A-A535-C065F7A32F33}" destId="{0F55C330-61D0-4A95-8700-80C584CEB6B4}" srcOrd="2" destOrd="0" presId="urn:microsoft.com/office/officeart/2008/layout/LinedList"/>
    <dgm:cxn modelId="{C354887E-631D-4154-97FC-70C2C6D2493E}" type="presParOf" srcId="{CD55E843-DC7D-4E27-A101-1958C60AF5EA}" destId="{4A480DD0-176D-4B9D-A20A-BA70FE0218D5}" srcOrd="11" destOrd="0" presId="urn:microsoft.com/office/officeart/2008/layout/LinedList"/>
    <dgm:cxn modelId="{06D2F53B-F4DB-4490-B3A6-3C8042333D2E}" type="presParOf" srcId="{CD55E843-DC7D-4E27-A101-1958C60AF5EA}" destId="{10F0ACB5-6413-436E-BA35-325A15D733E1}" srcOrd="12" destOrd="0" presId="urn:microsoft.com/office/officeart/2008/layout/LinedList"/>
    <dgm:cxn modelId="{D04FA502-C455-4CAD-9A8C-DEFF99C4D7B9}" type="presParOf" srcId="{CD55E843-DC7D-4E27-A101-1958C60AF5EA}" destId="{0A3AB4B3-1484-4022-86ED-EC0E55A06308}" srcOrd="13" destOrd="0" presId="urn:microsoft.com/office/officeart/2008/layout/LinedList"/>
    <dgm:cxn modelId="{B06ACCEC-2350-43FB-BDBA-4F9C47102049}" type="presParOf" srcId="{0A3AB4B3-1484-4022-86ED-EC0E55A06308}" destId="{CF694A4D-8777-4DAD-8C1F-687A173CCD12}" srcOrd="0" destOrd="0" presId="urn:microsoft.com/office/officeart/2008/layout/LinedList"/>
    <dgm:cxn modelId="{B2EAF81B-C823-4655-8B3D-0C4AE3483991}" type="presParOf" srcId="{0A3AB4B3-1484-4022-86ED-EC0E55A06308}" destId="{E1C012C4-59D7-4045-8C1B-9404ED167293}" srcOrd="1" destOrd="0" presId="urn:microsoft.com/office/officeart/2008/layout/LinedList"/>
    <dgm:cxn modelId="{ECE6EE65-AEFE-4126-A027-0EE5E26A5DC3}" type="presParOf" srcId="{0A3AB4B3-1484-4022-86ED-EC0E55A06308}" destId="{AE8181E0-C4D6-4949-A3EE-A638E6B6F9D2}" srcOrd="2" destOrd="0" presId="urn:microsoft.com/office/officeart/2008/layout/LinedList"/>
    <dgm:cxn modelId="{E0B68E47-0ECF-418E-A559-F7106C790E2E}" type="presParOf" srcId="{CD55E843-DC7D-4E27-A101-1958C60AF5EA}" destId="{29F7335D-FD39-4AE7-9451-B37B771FC404}" srcOrd="14" destOrd="0" presId="urn:microsoft.com/office/officeart/2008/layout/LinedList"/>
    <dgm:cxn modelId="{B9BFA233-EAF6-48C7-B8D2-A7FDC3C1B4D4}" type="presParOf" srcId="{CD55E843-DC7D-4E27-A101-1958C60AF5EA}" destId="{36D21DE7-26CF-4AA1-9FD5-791B187B8C71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C648CE-2078-4F46-BCB8-E77A6BC584A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AA9131B-AED5-4963-A34C-AD43DAEF5AA5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Поява  нових  видів  енергії,  які  будуть  поставлені на  службу суспільству  завдяки  розвиткові  теоретичного  знання</a:t>
          </a:r>
          <a:endParaRPr lang="uk-UA" noProof="0" dirty="0"/>
        </a:p>
      </dgm:t>
    </dgm:pt>
    <dgm:pt modelId="{E4A95036-AC20-4102-9C58-769B62B38565}" type="parTrans" cxnId="{A85DCD7D-9DDA-4272-BA18-D28D5C546592}">
      <dgm:prSet/>
      <dgm:spPr/>
      <dgm:t>
        <a:bodyPr/>
        <a:lstStyle/>
        <a:p>
          <a:endParaRPr lang="uk-UA"/>
        </a:p>
      </dgm:t>
    </dgm:pt>
    <dgm:pt modelId="{01A40C4E-D485-4FDD-BC4A-FB1EB16235A6}" type="sibTrans" cxnId="{A85DCD7D-9DDA-4272-BA18-D28D5C546592}">
      <dgm:prSet/>
      <dgm:spPr/>
      <dgm:t>
        <a:bodyPr/>
        <a:lstStyle/>
        <a:p>
          <a:endParaRPr lang="uk-UA"/>
        </a:p>
      </dgm:t>
    </dgm:pt>
    <dgm:pt modelId="{62D7D54B-9237-4293-BB4F-82FC88FE8F1C}">
      <dgm:prSet phldrT="[Текст]"/>
      <dgm:spPr/>
      <dgm:t>
        <a:bodyPr/>
        <a:lstStyle/>
        <a:p>
          <a:r>
            <a:rPr lang="uk-UA" dirty="0" smtClean="0"/>
            <a:t>Більш диференційована технологічна база</a:t>
          </a:r>
          <a:endParaRPr lang="uk-UA" dirty="0"/>
        </a:p>
      </dgm:t>
    </dgm:pt>
    <dgm:pt modelId="{16DA8C57-A9B5-4F5D-89D7-DF8F357A13EA}" type="parTrans" cxnId="{7A9818FA-9D5D-4D8C-9DB2-D1E19AEA6C9C}">
      <dgm:prSet/>
      <dgm:spPr/>
      <dgm:t>
        <a:bodyPr/>
        <a:lstStyle/>
        <a:p>
          <a:endParaRPr lang="uk-UA"/>
        </a:p>
      </dgm:t>
    </dgm:pt>
    <dgm:pt modelId="{5C45CEEC-56E6-4E5A-BD36-C4ABBA32F177}" type="sibTrans" cxnId="{7A9818FA-9D5D-4D8C-9DB2-D1E19AEA6C9C}">
      <dgm:prSet/>
      <dgm:spPr/>
      <dgm:t>
        <a:bodyPr/>
        <a:lstStyle/>
        <a:p>
          <a:endParaRPr lang="uk-UA"/>
        </a:p>
      </dgm:t>
    </dgm:pt>
    <dgm:pt modelId="{9DCE9A0F-086A-48F7-A9CF-CE51C5116DBA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Відхід від стандартизації життя, розвиток у напрямку збільшення різноманітності форм прояву суспільного життя</a:t>
          </a:r>
          <a:endParaRPr lang="uk-UA" noProof="0" dirty="0"/>
        </a:p>
      </dgm:t>
    </dgm:pt>
    <dgm:pt modelId="{1DEB2BE3-9CDA-44B3-9A56-8497F78FDF2D}" type="parTrans" cxnId="{294B1751-68B3-4B9A-89D9-46FB05B8FCD0}">
      <dgm:prSet/>
      <dgm:spPr/>
      <dgm:t>
        <a:bodyPr/>
        <a:lstStyle/>
        <a:p>
          <a:endParaRPr lang="uk-UA"/>
        </a:p>
      </dgm:t>
    </dgm:pt>
    <dgm:pt modelId="{609B851D-2139-4087-A875-27536030FB05}" type="sibTrans" cxnId="{294B1751-68B3-4B9A-89D9-46FB05B8FCD0}">
      <dgm:prSet/>
      <dgm:spPr/>
      <dgm:t>
        <a:bodyPr/>
        <a:lstStyle/>
        <a:p>
          <a:endParaRPr lang="uk-UA"/>
        </a:p>
      </dgm:t>
    </dgm:pt>
    <dgm:pt modelId="{2284AB8C-13CC-4C2C-BA7A-BC97AB9BDC10}">
      <dgm:prSet phldrT="[Текст]"/>
      <dgm:spPr/>
      <dgm:t>
        <a:bodyPr/>
        <a:lstStyle/>
        <a:p>
          <a:r>
            <a:rPr lang="uk-UA" noProof="0" dirty="0" smtClean="0"/>
            <a:t>Головною стане інформація, за допомогою якої віднайдуть можливість замінити виснаження ресурсів</a:t>
          </a:r>
          <a:endParaRPr lang="uk-UA" noProof="0" dirty="0"/>
        </a:p>
      </dgm:t>
    </dgm:pt>
    <dgm:pt modelId="{DCE169EB-4694-433F-BAC3-1582F10500BB}" type="parTrans" cxnId="{ED3EF24C-3E9A-4797-BDC6-B347AA451EED}">
      <dgm:prSet/>
      <dgm:spPr/>
      <dgm:t>
        <a:bodyPr/>
        <a:lstStyle/>
        <a:p>
          <a:endParaRPr lang="uk-UA"/>
        </a:p>
      </dgm:t>
    </dgm:pt>
    <dgm:pt modelId="{07EF0C61-37E5-487B-8660-C63312CE48FB}" type="sibTrans" cxnId="{ED3EF24C-3E9A-4797-BDC6-B347AA451EED}">
      <dgm:prSet/>
      <dgm:spPr/>
      <dgm:t>
        <a:bodyPr/>
        <a:lstStyle/>
        <a:p>
          <a:endParaRPr lang="uk-UA"/>
        </a:p>
      </dgm:t>
    </dgm:pt>
    <dgm:pt modelId="{285FC80C-549B-4FC6-8B4B-F41DFD26557C}">
      <dgm:prSet phldrT="[Текст]"/>
      <dgm:spPr/>
      <dgm:t>
        <a:bodyPr/>
        <a:lstStyle/>
        <a:p>
          <a:r>
            <a:rPr lang="uk-UA" noProof="0" dirty="0" smtClean="0"/>
            <a:t>Територіальна й соціальна мобільність суспільства</a:t>
          </a:r>
          <a:r>
            <a:rPr lang="uk-UA" dirty="0" smtClean="0"/>
            <a:t>  третьої  хвилі</a:t>
          </a:r>
          <a:endParaRPr lang="uk-UA" dirty="0"/>
        </a:p>
      </dgm:t>
    </dgm:pt>
    <dgm:pt modelId="{D7ABF7A0-B415-4D44-93A6-D175CA6C8C8C}" type="parTrans" cxnId="{6AAD86B7-D9FC-4496-B8E6-96DFFFEEC20A}">
      <dgm:prSet/>
      <dgm:spPr/>
      <dgm:t>
        <a:bodyPr/>
        <a:lstStyle/>
        <a:p>
          <a:endParaRPr lang="uk-UA"/>
        </a:p>
      </dgm:t>
    </dgm:pt>
    <dgm:pt modelId="{CBBC3B75-793E-4F79-8987-82FD26A23A51}" type="sibTrans" cxnId="{6AAD86B7-D9FC-4496-B8E6-96DFFFEEC20A}">
      <dgm:prSet/>
      <dgm:spPr/>
      <dgm:t>
        <a:bodyPr/>
        <a:lstStyle/>
        <a:p>
          <a:endParaRPr lang="uk-UA"/>
        </a:p>
      </dgm:t>
    </dgm:pt>
    <dgm:pt modelId="{6EBF582B-28B0-4422-B6F7-815883F97C28}" type="pres">
      <dgm:prSet presAssocID="{56C648CE-2078-4F46-BCB8-E77A6BC584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F99F98F-48F1-4C5B-9D3C-358F47581BBC}" type="pres">
      <dgm:prSet presAssocID="{5AA9131B-AED5-4963-A34C-AD43DAEF5AA5}" presName="node" presStyleLbl="node1" presStyleIdx="0" presStyleCnt="5" custScaleX="1381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A2F9AC-42AE-42CF-BB1B-85CDD4C62512}" type="pres">
      <dgm:prSet presAssocID="{01A40C4E-D485-4FDD-BC4A-FB1EB16235A6}" presName="sibTrans" presStyleCnt="0"/>
      <dgm:spPr/>
    </dgm:pt>
    <dgm:pt modelId="{F6838EAC-201A-4DA3-AC46-D2578EBA284B}" type="pres">
      <dgm:prSet presAssocID="{62D7D54B-9237-4293-BB4F-82FC88FE8F1C}" presName="node" presStyleLbl="node1" presStyleIdx="1" presStyleCnt="5" custScaleX="15064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831B498-04F4-475D-A32E-A7A9CCFE94D9}" type="pres">
      <dgm:prSet presAssocID="{5C45CEEC-56E6-4E5A-BD36-C4ABBA32F177}" presName="sibTrans" presStyleCnt="0"/>
      <dgm:spPr/>
    </dgm:pt>
    <dgm:pt modelId="{C1FA1378-F74F-4495-9DE3-4FA9B7D80471}" type="pres">
      <dgm:prSet presAssocID="{9DCE9A0F-086A-48F7-A9CF-CE51C5116DBA}" presName="node" presStyleLbl="node1" presStyleIdx="2" presStyleCnt="5" custScaleX="150512" custLinFactNeighborX="-7596" custLinFactNeighborY="14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A3992B6-1C02-47CC-AD48-733E9A442116}" type="pres">
      <dgm:prSet presAssocID="{609B851D-2139-4087-A875-27536030FB05}" presName="sibTrans" presStyleCnt="0"/>
      <dgm:spPr/>
    </dgm:pt>
    <dgm:pt modelId="{08230FF7-5FD0-4490-8DB0-2FB72F60B204}" type="pres">
      <dgm:prSet presAssocID="{2284AB8C-13CC-4C2C-BA7A-BC97AB9BDC10}" presName="node" presStyleLbl="node1" presStyleIdx="3" presStyleCnt="5" custScaleX="132396" custScaleY="110612" custLinFactNeighborX="-1398" custLinFactNeighborY="-502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396B87F-B127-494F-8005-E2D772C96C7F}" type="pres">
      <dgm:prSet presAssocID="{07EF0C61-37E5-487B-8660-C63312CE48FB}" presName="sibTrans" presStyleCnt="0"/>
      <dgm:spPr/>
    </dgm:pt>
    <dgm:pt modelId="{094D9CD4-E1EA-47F3-8BB1-A3CFCC2CB6A3}" type="pres">
      <dgm:prSet presAssocID="{285FC80C-549B-4FC6-8B4B-F41DFD26557C}" presName="node" presStyleLbl="node1" presStyleIdx="4" presStyleCnt="5" custScaleX="13672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69E44C2-4454-4714-AB39-D80D7FFC31FA}" type="presOf" srcId="{9DCE9A0F-086A-48F7-A9CF-CE51C5116DBA}" destId="{C1FA1378-F74F-4495-9DE3-4FA9B7D80471}" srcOrd="0" destOrd="0" presId="urn:microsoft.com/office/officeart/2005/8/layout/default"/>
    <dgm:cxn modelId="{7A9818FA-9D5D-4D8C-9DB2-D1E19AEA6C9C}" srcId="{56C648CE-2078-4F46-BCB8-E77A6BC584A6}" destId="{62D7D54B-9237-4293-BB4F-82FC88FE8F1C}" srcOrd="1" destOrd="0" parTransId="{16DA8C57-A9B5-4F5D-89D7-DF8F357A13EA}" sibTransId="{5C45CEEC-56E6-4E5A-BD36-C4ABBA32F177}"/>
    <dgm:cxn modelId="{294B1751-68B3-4B9A-89D9-46FB05B8FCD0}" srcId="{56C648CE-2078-4F46-BCB8-E77A6BC584A6}" destId="{9DCE9A0F-086A-48F7-A9CF-CE51C5116DBA}" srcOrd="2" destOrd="0" parTransId="{1DEB2BE3-9CDA-44B3-9A56-8497F78FDF2D}" sibTransId="{609B851D-2139-4087-A875-27536030FB05}"/>
    <dgm:cxn modelId="{ED3EF24C-3E9A-4797-BDC6-B347AA451EED}" srcId="{56C648CE-2078-4F46-BCB8-E77A6BC584A6}" destId="{2284AB8C-13CC-4C2C-BA7A-BC97AB9BDC10}" srcOrd="3" destOrd="0" parTransId="{DCE169EB-4694-433F-BAC3-1582F10500BB}" sibTransId="{07EF0C61-37E5-487B-8660-C63312CE48FB}"/>
    <dgm:cxn modelId="{6AAD86B7-D9FC-4496-B8E6-96DFFFEEC20A}" srcId="{56C648CE-2078-4F46-BCB8-E77A6BC584A6}" destId="{285FC80C-549B-4FC6-8B4B-F41DFD26557C}" srcOrd="4" destOrd="0" parTransId="{D7ABF7A0-B415-4D44-93A6-D175CA6C8C8C}" sibTransId="{CBBC3B75-793E-4F79-8987-82FD26A23A51}"/>
    <dgm:cxn modelId="{B333BDF8-BBAC-427C-8F39-0C3C893781D1}" type="presOf" srcId="{62D7D54B-9237-4293-BB4F-82FC88FE8F1C}" destId="{F6838EAC-201A-4DA3-AC46-D2578EBA284B}" srcOrd="0" destOrd="0" presId="urn:microsoft.com/office/officeart/2005/8/layout/default"/>
    <dgm:cxn modelId="{889261A4-EAB1-458A-8BEF-77E55DC3ABE5}" type="presOf" srcId="{285FC80C-549B-4FC6-8B4B-F41DFD26557C}" destId="{094D9CD4-E1EA-47F3-8BB1-A3CFCC2CB6A3}" srcOrd="0" destOrd="0" presId="urn:microsoft.com/office/officeart/2005/8/layout/default"/>
    <dgm:cxn modelId="{A5DA90A5-C9C1-4877-BC3D-E59AD1B37D63}" type="presOf" srcId="{2284AB8C-13CC-4C2C-BA7A-BC97AB9BDC10}" destId="{08230FF7-5FD0-4490-8DB0-2FB72F60B204}" srcOrd="0" destOrd="0" presId="urn:microsoft.com/office/officeart/2005/8/layout/default"/>
    <dgm:cxn modelId="{A85DCD7D-9DDA-4272-BA18-D28D5C546592}" srcId="{56C648CE-2078-4F46-BCB8-E77A6BC584A6}" destId="{5AA9131B-AED5-4963-A34C-AD43DAEF5AA5}" srcOrd="0" destOrd="0" parTransId="{E4A95036-AC20-4102-9C58-769B62B38565}" sibTransId="{01A40C4E-D485-4FDD-BC4A-FB1EB16235A6}"/>
    <dgm:cxn modelId="{5F3D9853-A6F0-4FD7-995C-AFFC7F8D135D}" type="presOf" srcId="{5AA9131B-AED5-4963-A34C-AD43DAEF5AA5}" destId="{EF99F98F-48F1-4C5B-9D3C-358F47581BBC}" srcOrd="0" destOrd="0" presId="urn:microsoft.com/office/officeart/2005/8/layout/default"/>
    <dgm:cxn modelId="{29FAB677-5B06-44C0-9A54-A50C3D31DE0D}" type="presOf" srcId="{56C648CE-2078-4F46-BCB8-E77A6BC584A6}" destId="{6EBF582B-28B0-4422-B6F7-815883F97C28}" srcOrd="0" destOrd="0" presId="urn:microsoft.com/office/officeart/2005/8/layout/default"/>
    <dgm:cxn modelId="{1F2F0A84-F33E-44F0-9E57-6C82948306CD}" type="presParOf" srcId="{6EBF582B-28B0-4422-B6F7-815883F97C28}" destId="{EF99F98F-48F1-4C5B-9D3C-358F47581BBC}" srcOrd="0" destOrd="0" presId="urn:microsoft.com/office/officeart/2005/8/layout/default"/>
    <dgm:cxn modelId="{F623B5E8-8CA0-4BBA-9410-77A04A9CF378}" type="presParOf" srcId="{6EBF582B-28B0-4422-B6F7-815883F97C28}" destId="{B2A2F9AC-42AE-42CF-BB1B-85CDD4C62512}" srcOrd="1" destOrd="0" presId="urn:microsoft.com/office/officeart/2005/8/layout/default"/>
    <dgm:cxn modelId="{7C1D925E-538D-435A-9040-DA6A89472EB6}" type="presParOf" srcId="{6EBF582B-28B0-4422-B6F7-815883F97C28}" destId="{F6838EAC-201A-4DA3-AC46-D2578EBA284B}" srcOrd="2" destOrd="0" presId="urn:microsoft.com/office/officeart/2005/8/layout/default"/>
    <dgm:cxn modelId="{61F74A14-F9FE-43B5-A8E6-8F907422D626}" type="presParOf" srcId="{6EBF582B-28B0-4422-B6F7-815883F97C28}" destId="{B831B498-04F4-475D-A32E-A7A9CCFE94D9}" srcOrd="3" destOrd="0" presId="urn:microsoft.com/office/officeart/2005/8/layout/default"/>
    <dgm:cxn modelId="{7D14F36B-E844-4B3F-A57B-B8F1DA74B6B6}" type="presParOf" srcId="{6EBF582B-28B0-4422-B6F7-815883F97C28}" destId="{C1FA1378-F74F-4495-9DE3-4FA9B7D80471}" srcOrd="4" destOrd="0" presId="urn:microsoft.com/office/officeart/2005/8/layout/default"/>
    <dgm:cxn modelId="{06199A10-DC82-49F0-8B79-0BA4A6BE170F}" type="presParOf" srcId="{6EBF582B-28B0-4422-B6F7-815883F97C28}" destId="{2A3992B6-1C02-47CC-AD48-733E9A442116}" srcOrd="5" destOrd="0" presId="urn:microsoft.com/office/officeart/2005/8/layout/default"/>
    <dgm:cxn modelId="{5F9085F0-7B4A-4987-BBA0-21F66D49E22F}" type="presParOf" srcId="{6EBF582B-28B0-4422-B6F7-815883F97C28}" destId="{08230FF7-5FD0-4490-8DB0-2FB72F60B204}" srcOrd="6" destOrd="0" presId="urn:microsoft.com/office/officeart/2005/8/layout/default"/>
    <dgm:cxn modelId="{ED540BCD-6129-4D62-A34C-23DFCEA25520}" type="presParOf" srcId="{6EBF582B-28B0-4422-B6F7-815883F97C28}" destId="{7396B87F-B127-494F-8005-E2D772C96C7F}" srcOrd="7" destOrd="0" presId="urn:microsoft.com/office/officeart/2005/8/layout/default"/>
    <dgm:cxn modelId="{388BE897-3E60-497C-8749-367A82A7A947}" type="presParOf" srcId="{6EBF582B-28B0-4422-B6F7-815883F97C28}" destId="{094D9CD4-E1EA-47F3-8BB1-A3CFCC2CB6A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48BD5-828E-4B3D-8DCF-BEF8D8574BB5}">
      <dsp:nvSpPr>
        <dsp:cNvPr id="0" name=""/>
        <dsp:cNvSpPr/>
      </dsp:nvSpPr>
      <dsp:spPr>
        <a:xfrm rot="16200000">
          <a:off x="812676" y="-812676"/>
          <a:ext cx="2628291" cy="4253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 </a:t>
          </a: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Віра в науково-технічний прогрес </a:t>
          </a:r>
          <a:r>
            <a:rPr lang="uk-UA" sz="2000" kern="1200" dirty="0" smtClean="0"/>
            <a:t>як потужний чин</a:t>
          </a:r>
          <a:r>
            <a:rPr lang="ru-RU" sz="2000" kern="1200" dirty="0" smtClean="0"/>
            <a:t>ник </a:t>
          </a:r>
          <a:r>
            <a:rPr lang="uk-UA" sz="2000" kern="1200" noProof="0" dirty="0" smtClean="0"/>
            <a:t>позитивних перетворень у сучасних господарських </a:t>
          </a:r>
          <a:r>
            <a:rPr lang="ru-RU" sz="2000" kern="1200" dirty="0" smtClean="0"/>
            <a:t>і </a:t>
          </a:r>
          <a:r>
            <a:rPr lang="uk-UA" sz="2000" kern="1200" noProof="0" dirty="0" smtClean="0"/>
            <a:t>суспільних</a:t>
          </a:r>
          <a:r>
            <a:rPr lang="ru-RU" sz="2000" kern="1200" dirty="0" smtClean="0"/>
            <a:t> </a:t>
          </a:r>
          <a:r>
            <a:rPr lang="uk-UA" sz="2000" kern="1200" dirty="0" smtClean="0"/>
            <a:t>процесах</a:t>
          </a:r>
          <a:endParaRPr lang="uk-UA" sz="2000" kern="1200" dirty="0"/>
        </a:p>
      </dsp:txBody>
      <dsp:txXfrm rot="5400000">
        <a:off x="0" y="0"/>
        <a:ext cx="4253644" cy="1971219"/>
      </dsp:txXfrm>
    </dsp:sp>
    <dsp:sp modelId="{4929189E-A63D-4678-BEAA-82E0C847A2B5}">
      <dsp:nvSpPr>
        <dsp:cNvPr id="0" name=""/>
        <dsp:cNvSpPr/>
      </dsp:nvSpPr>
      <dsp:spPr>
        <a:xfrm>
          <a:off x="4248454" y="0"/>
          <a:ext cx="4253644" cy="262829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Теорії  технократичного  детермінізму </a:t>
          </a:r>
          <a:r>
            <a:rPr lang="uk-UA" sz="2000" kern="1200" dirty="0" smtClean="0"/>
            <a:t>у  яких  </a:t>
          </a:r>
          <a:r>
            <a:rPr lang="uk-UA" sz="2000" kern="1200" noProof="0" dirty="0" smtClean="0"/>
            <a:t>досліджувалися</a:t>
          </a:r>
          <a:r>
            <a:rPr lang="ru-RU" sz="2000" kern="1200" dirty="0" smtClean="0"/>
            <a:t> </a:t>
          </a:r>
          <a:r>
            <a:rPr lang="uk-UA" sz="2000" kern="1200" noProof="0" dirty="0" smtClean="0"/>
            <a:t>наслідки впливу</a:t>
          </a:r>
          <a:r>
            <a:rPr lang="ru-RU" sz="2000" kern="1200" dirty="0" smtClean="0"/>
            <a:t>  НТР на стан </a:t>
          </a:r>
          <a:r>
            <a:rPr lang="uk-UA" sz="2000" kern="1200" noProof="0" dirty="0" smtClean="0"/>
            <a:t>економіки, навколишнього</a:t>
          </a:r>
          <a:r>
            <a:rPr lang="ru-RU" sz="2000" kern="1200" dirty="0" smtClean="0"/>
            <a:t> природного </a:t>
          </a:r>
          <a:r>
            <a:rPr lang="uk-UA" sz="2000" kern="1200" dirty="0" smtClean="0"/>
            <a:t>середовища та суспільний добробут</a:t>
          </a:r>
          <a:endParaRPr lang="uk-UA" sz="2000" kern="1200" dirty="0"/>
        </a:p>
      </dsp:txBody>
      <dsp:txXfrm>
        <a:off x="4248454" y="0"/>
        <a:ext cx="4253644" cy="1971219"/>
      </dsp:txXfrm>
    </dsp:sp>
    <dsp:sp modelId="{5F026A78-7D8E-41F9-95B3-1974EB8B84D8}">
      <dsp:nvSpPr>
        <dsp:cNvPr id="0" name=""/>
        <dsp:cNvSpPr/>
      </dsp:nvSpPr>
      <dsp:spPr>
        <a:xfrm rot="10800000">
          <a:off x="0" y="2592284"/>
          <a:ext cx="4253644" cy="262829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Теорії  трансформації  капіталізму: </a:t>
          </a:r>
          <a:r>
            <a:rPr lang="uk-UA" sz="2000" kern="1200" dirty="0" smtClean="0"/>
            <a:t>обґрунтування ідеї спонтанної, якісної модифікації економічної системи капіталізму </a:t>
          </a:r>
          <a:r>
            <a:rPr lang="ru-RU" sz="2000" kern="1200" dirty="0" smtClean="0"/>
            <a:t>за </a:t>
          </a:r>
          <a:r>
            <a:rPr lang="uk-UA" sz="2000" kern="1200" noProof="0" dirty="0" smtClean="0"/>
            <a:t>рахунок змін економічної природи </a:t>
          </a:r>
          <a:r>
            <a:rPr lang="ru-RU" sz="2000" kern="1200" dirty="0" smtClean="0"/>
            <a:t>та </a:t>
          </a:r>
          <a:r>
            <a:rPr lang="uk-UA" sz="2000" kern="1200" noProof="0" dirty="0" smtClean="0"/>
            <a:t>ролі</a:t>
          </a:r>
          <a:r>
            <a:rPr lang="ru-RU" sz="2000" kern="1200" dirty="0" smtClean="0"/>
            <a:t> </a:t>
          </a:r>
          <a:r>
            <a:rPr lang="uk-UA" sz="2000" kern="1200" dirty="0" smtClean="0"/>
            <a:t>великих  корпорацій</a:t>
          </a:r>
          <a:endParaRPr lang="uk-UA" sz="2000" kern="1200" dirty="0"/>
        </a:p>
      </dsp:txBody>
      <dsp:txXfrm rot="10800000">
        <a:off x="0" y="3249357"/>
        <a:ext cx="4253644" cy="1971219"/>
      </dsp:txXfrm>
    </dsp:sp>
    <dsp:sp modelId="{83715EBE-3FE4-4898-8CB2-77A175ED0877}">
      <dsp:nvSpPr>
        <dsp:cNvPr id="0" name=""/>
        <dsp:cNvSpPr/>
      </dsp:nvSpPr>
      <dsp:spPr>
        <a:xfrm rot="5400000">
          <a:off x="5061130" y="1779608"/>
          <a:ext cx="2628291" cy="4253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Цивілізаційний підхід  </a:t>
          </a:r>
          <a:r>
            <a:rPr lang="uk-UA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як визначальний </a:t>
          </a:r>
          <a:r>
            <a:rPr lang="ru-RU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 </a:t>
          </a:r>
          <a:r>
            <a:rPr lang="uk-UA" sz="2000" b="1" kern="1200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методології  сучасного  суспільствознавства</a:t>
          </a:r>
          <a:endParaRPr lang="uk-UA" sz="2000" b="1" kern="1200" noProof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248455" y="3249356"/>
        <a:ext cx="4253644" cy="1971219"/>
      </dsp:txXfrm>
    </dsp:sp>
    <dsp:sp modelId="{B496FA90-F333-4959-A913-491E86F10B1D}">
      <dsp:nvSpPr>
        <dsp:cNvPr id="0" name=""/>
        <dsp:cNvSpPr/>
      </dsp:nvSpPr>
      <dsp:spPr>
        <a:xfrm>
          <a:off x="3106691" y="2016221"/>
          <a:ext cx="2293905" cy="122414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Другий етап розвитку інституціоналізму</a:t>
          </a:r>
          <a:endParaRPr lang="uk-UA" sz="1700" kern="1200" dirty="0"/>
        </a:p>
      </dsp:txBody>
      <dsp:txXfrm>
        <a:off x="3166449" y="2075979"/>
        <a:ext cx="2174389" cy="11046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A8BB9-4BF2-4A64-8473-D7876B5D1F5D}">
      <dsp:nvSpPr>
        <dsp:cNvPr id="0" name=""/>
        <dsp:cNvSpPr/>
      </dsp:nvSpPr>
      <dsp:spPr>
        <a:xfrm>
          <a:off x="0" y="2812"/>
          <a:ext cx="89393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684CA-4444-40AA-88A4-8EA88E2FFA37}">
      <dsp:nvSpPr>
        <dsp:cNvPr id="0" name=""/>
        <dsp:cNvSpPr/>
      </dsp:nvSpPr>
      <dsp:spPr>
        <a:xfrm flipH="1">
          <a:off x="0" y="2812"/>
          <a:ext cx="179747" cy="5755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500" kern="1200" dirty="0"/>
        </a:p>
      </dsp:txBody>
      <dsp:txXfrm>
        <a:off x="0" y="2812"/>
        <a:ext cx="179747" cy="5755014"/>
      </dsp:txXfrm>
    </dsp:sp>
    <dsp:sp modelId="{7FCD39B3-E76B-44EC-8E08-FF86F918BB62}">
      <dsp:nvSpPr>
        <dsp:cNvPr id="0" name=""/>
        <dsp:cNvSpPr/>
      </dsp:nvSpPr>
      <dsp:spPr>
        <a:xfrm>
          <a:off x="291707" y="57047"/>
          <a:ext cx="8646066" cy="1084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/>
            <a:t>В  </a:t>
          </a:r>
          <a:r>
            <a:rPr lang="uk-UA" sz="2400" kern="1200" noProof="0" dirty="0" smtClean="0">
              <a:solidFill>
                <a:srgbClr val="00B0F0"/>
              </a:solidFill>
            </a:rPr>
            <a:t>економічній  сфері</a:t>
          </a:r>
          <a:r>
            <a:rPr lang="uk-UA" sz="2400" kern="1200" noProof="0" dirty="0" smtClean="0"/>
            <a:t>:  перехід  від  виробництва  товарів </a:t>
          </a:r>
          <a:r>
            <a:rPr lang="ru-RU" sz="2400" kern="1200" dirty="0" smtClean="0"/>
            <a:t>до </a:t>
          </a:r>
          <a:r>
            <a:rPr lang="uk-UA" sz="2400" kern="1200" dirty="0" smtClean="0"/>
            <a:t>розширення </a:t>
          </a:r>
          <a:r>
            <a:rPr lang="uk-UA" sz="2400" i="1" kern="1200" dirty="0" smtClean="0">
              <a:solidFill>
                <a:srgbClr val="FFFF00"/>
              </a:solidFill>
            </a:rPr>
            <a:t>сфери послуг</a:t>
          </a:r>
          <a:endParaRPr lang="uk-UA" sz="2400" i="1" kern="1200" dirty="0">
            <a:solidFill>
              <a:srgbClr val="FFFF00"/>
            </a:solidFill>
          </a:endParaRPr>
        </a:p>
      </dsp:txBody>
      <dsp:txXfrm>
        <a:off x="291707" y="57047"/>
        <a:ext cx="8646066" cy="1084685"/>
      </dsp:txXfrm>
    </dsp:sp>
    <dsp:sp modelId="{B52BF2F8-99F6-42D7-8450-7ECD3498438C}">
      <dsp:nvSpPr>
        <dsp:cNvPr id="0" name=""/>
        <dsp:cNvSpPr/>
      </dsp:nvSpPr>
      <dsp:spPr>
        <a:xfrm>
          <a:off x="179747" y="1141732"/>
          <a:ext cx="59711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2086A-1FE7-4BD0-9AAD-1E73BF35B251}">
      <dsp:nvSpPr>
        <dsp:cNvPr id="0" name=""/>
        <dsp:cNvSpPr/>
      </dsp:nvSpPr>
      <dsp:spPr>
        <a:xfrm>
          <a:off x="291707" y="1195966"/>
          <a:ext cx="8353162" cy="1084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  </a:t>
          </a:r>
          <a:r>
            <a:rPr lang="uk-UA" sz="2400" kern="1200" noProof="0" dirty="0" smtClean="0">
              <a:solidFill>
                <a:srgbClr val="00B0F0"/>
              </a:solidFill>
            </a:rPr>
            <a:t>структурі  зайнятості</a:t>
          </a:r>
          <a:r>
            <a:rPr lang="uk-UA" sz="2400" kern="1200" noProof="0" dirty="0" smtClean="0"/>
            <a:t>:  домінування  професійного </a:t>
          </a:r>
          <a:r>
            <a:rPr lang="uk-UA" sz="2400" i="1" kern="1200" noProof="0" dirty="0" smtClean="0">
              <a:solidFill>
                <a:srgbClr val="FFFF00"/>
              </a:solidFill>
            </a:rPr>
            <a:t>технічного</a:t>
          </a:r>
          <a:r>
            <a:rPr lang="uk-UA" sz="2400" i="1" kern="1200" dirty="0" smtClean="0">
              <a:solidFill>
                <a:srgbClr val="FFFF00"/>
              </a:solidFill>
            </a:rPr>
            <a:t> класу</a:t>
          </a:r>
          <a:endParaRPr lang="uk-UA" sz="2400" i="1" kern="1200" dirty="0">
            <a:solidFill>
              <a:srgbClr val="FFFF00"/>
            </a:solidFill>
          </a:endParaRPr>
        </a:p>
      </dsp:txBody>
      <dsp:txXfrm>
        <a:off x="291707" y="1195966"/>
        <a:ext cx="8353162" cy="1084685"/>
      </dsp:txXfrm>
    </dsp:sp>
    <dsp:sp modelId="{C57321AD-C3C9-43E9-BCB5-5AA16C1B6801}">
      <dsp:nvSpPr>
        <dsp:cNvPr id="0" name=""/>
        <dsp:cNvSpPr/>
      </dsp:nvSpPr>
      <dsp:spPr>
        <a:xfrm>
          <a:off x="179747" y="2280651"/>
          <a:ext cx="59711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AFBFF-3172-40F2-A46F-5E9CC3D208A7}">
      <dsp:nvSpPr>
        <dsp:cNvPr id="0" name=""/>
        <dsp:cNvSpPr/>
      </dsp:nvSpPr>
      <dsp:spPr>
        <a:xfrm>
          <a:off x="291707" y="2334886"/>
          <a:ext cx="8053873" cy="1084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>
              <a:solidFill>
                <a:srgbClr val="00B0F0"/>
              </a:solidFill>
            </a:rPr>
            <a:t>Осьовий принцип суспільства</a:t>
          </a:r>
          <a:r>
            <a:rPr lang="uk-UA" sz="2400" kern="1200" noProof="0" dirty="0" smtClean="0"/>
            <a:t>: центральне місце </a:t>
          </a:r>
          <a:r>
            <a:rPr lang="uk-UA" sz="2400" i="1" kern="1200" noProof="0" dirty="0" smtClean="0">
              <a:solidFill>
                <a:srgbClr val="FFFF00"/>
              </a:solidFill>
            </a:rPr>
            <a:t>теоретичних знань </a:t>
          </a:r>
          <a:r>
            <a:rPr lang="uk-UA" sz="2400" kern="1200" noProof="0" dirty="0" smtClean="0"/>
            <a:t>як джерела нововведень та формування політики</a:t>
          </a:r>
          <a:endParaRPr lang="uk-UA" sz="2400" kern="1200" noProof="0" dirty="0"/>
        </a:p>
      </dsp:txBody>
      <dsp:txXfrm>
        <a:off x="291707" y="2334886"/>
        <a:ext cx="8053873" cy="1084685"/>
      </dsp:txXfrm>
    </dsp:sp>
    <dsp:sp modelId="{59F5CD38-1032-4BF3-AD3E-A93EA7CD1869}">
      <dsp:nvSpPr>
        <dsp:cNvPr id="0" name=""/>
        <dsp:cNvSpPr/>
      </dsp:nvSpPr>
      <dsp:spPr>
        <a:xfrm>
          <a:off x="179747" y="3419571"/>
          <a:ext cx="59711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281F6D-51E3-4E73-82E8-51EEAE74AAAD}">
      <dsp:nvSpPr>
        <dsp:cNvPr id="0" name=""/>
        <dsp:cNvSpPr/>
      </dsp:nvSpPr>
      <dsp:spPr>
        <a:xfrm>
          <a:off x="291707" y="3473805"/>
          <a:ext cx="7759504" cy="1084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>
              <a:solidFill>
                <a:srgbClr val="00B0F0"/>
              </a:solidFill>
            </a:rPr>
            <a:t>Майбутня орієнтація</a:t>
          </a:r>
          <a:r>
            <a:rPr lang="uk-UA" sz="2400" kern="1200" noProof="0" dirty="0" smtClean="0"/>
            <a:t>: особлива роль </a:t>
          </a:r>
          <a:r>
            <a:rPr lang="uk-UA" sz="2400" i="1" kern="1200" noProof="0" dirty="0" smtClean="0">
              <a:solidFill>
                <a:srgbClr val="FFFF00"/>
              </a:solidFill>
            </a:rPr>
            <a:t>технології та технологічних оцінок</a:t>
          </a:r>
          <a:r>
            <a:rPr lang="uk-UA" sz="2400" kern="1200" noProof="0" dirty="0" smtClean="0"/>
            <a:t> </a:t>
          </a:r>
          <a:endParaRPr lang="uk-UA" sz="2400" kern="1200" noProof="0" dirty="0"/>
        </a:p>
      </dsp:txBody>
      <dsp:txXfrm>
        <a:off x="291707" y="3473805"/>
        <a:ext cx="7759504" cy="1084685"/>
      </dsp:txXfrm>
    </dsp:sp>
    <dsp:sp modelId="{4A480DD0-176D-4B9D-A20A-BA70FE0218D5}">
      <dsp:nvSpPr>
        <dsp:cNvPr id="0" name=""/>
        <dsp:cNvSpPr/>
      </dsp:nvSpPr>
      <dsp:spPr>
        <a:xfrm>
          <a:off x="179747" y="4558491"/>
          <a:ext cx="59711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012C4-59D7-4045-8C1B-9404ED167293}">
      <dsp:nvSpPr>
        <dsp:cNvPr id="0" name=""/>
        <dsp:cNvSpPr/>
      </dsp:nvSpPr>
      <dsp:spPr>
        <a:xfrm>
          <a:off x="291707" y="4612725"/>
          <a:ext cx="7464023" cy="1084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noProof="0" dirty="0" smtClean="0">
              <a:solidFill>
                <a:srgbClr val="00B0F0"/>
              </a:solidFill>
            </a:rPr>
            <a:t>Прийняття</a:t>
          </a:r>
          <a:r>
            <a:rPr lang="ru-RU" sz="2400" kern="1200" noProof="0" dirty="0" smtClean="0">
              <a:solidFill>
                <a:srgbClr val="00B0F0"/>
              </a:solidFill>
            </a:rPr>
            <a:t>  </a:t>
          </a:r>
          <a:r>
            <a:rPr lang="uk-UA" sz="2400" kern="1200" noProof="0" dirty="0" smtClean="0">
              <a:solidFill>
                <a:srgbClr val="00B0F0"/>
              </a:solidFill>
            </a:rPr>
            <a:t>рішень</a:t>
          </a:r>
          <a:r>
            <a:rPr lang="uk-UA" sz="2400" kern="1200" noProof="0" dirty="0" smtClean="0"/>
            <a:t>:  створення  нової  «</a:t>
          </a:r>
          <a:r>
            <a:rPr lang="uk-UA" sz="2400" i="1" kern="1200" noProof="0" dirty="0" smtClean="0">
              <a:solidFill>
                <a:srgbClr val="FFFF00"/>
              </a:solidFill>
            </a:rPr>
            <a:t>інтелектуальної  технології</a:t>
          </a:r>
          <a:r>
            <a:rPr lang="ru-RU" sz="2400" kern="1200" noProof="0" dirty="0" smtClean="0"/>
            <a:t>»</a:t>
          </a:r>
          <a:r>
            <a:rPr lang="uk-UA" sz="2400" kern="1200" noProof="0" dirty="0" smtClean="0"/>
            <a:t> </a:t>
          </a:r>
          <a:endParaRPr lang="uk-UA" sz="2400" kern="1200" noProof="0" dirty="0"/>
        </a:p>
      </dsp:txBody>
      <dsp:txXfrm>
        <a:off x="291707" y="4612725"/>
        <a:ext cx="7464023" cy="1084685"/>
      </dsp:txXfrm>
    </dsp:sp>
    <dsp:sp modelId="{29F7335D-FD39-4AE7-9451-B37B771FC404}">
      <dsp:nvSpPr>
        <dsp:cNvPr id="0" name=""/>
        <dsp:cNvSpPr/>
      </dsp:nvSpPr>
      <dsp:spPr>
        <a:xfrm>
          <a:off x="179747" y="5697410"/>
          <a:ext cx="59711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9F98F-48F1-4C5B-9D3C-358F47581BBC}">
      <dsp:nvSpPr>
        <dsp:cNvPr id="0" name=""/>
        <dsp:cNvSpPr/>
      </dsp:nvSpPr>
      <dsp:spPr>
        <a:xfrm>
          <a:off x="278584" y="2759"/>
          <a:ext cx="3803967" cy="165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 </a:t>
          </a:r>
          <a:r>
            <a:rPr lang="uk-UA" sz="2100" kern="1200" noProof="0" dirty="0" smtClean="0"/>
            <a:t>Поява  нових  видів  енергії,  які  будуть  поставлені на  службу суспільству  завдяки  розвиткові  теоретичного  знання</a:t>
          </a:r>
          <a:endParaRPr lang="uk-UA" sz="2100" kern="1200" noProof="0" dirty="0"/>
        </a:p>
      </dsp:txBody>
      <dsp:txXfrm>
        <a:off x="278584" y="2759"/>
        <a:ext cx="3803967" cy="1652330"/>
      </dsp:txXfrm>
    </dsp:sp>
    <dsp:sp modelId="{F6838EAC-201A-4DA3-AC46-D2578EBA284B}">
      <dsp:nvSpPr>
        <dsp:cNvPr id="0" name=""/>
        <dsp:cNvSpPr/>
      </dsp:nvSpPr>
      <dsp:spPr>
        <a:xfrm>
          <a:off x="4357940" y="2759"/>
          <a:ext cx="4148450" cy="165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Більш диференційована технологічна база</a:t>
          </a:r>
          <a:endParaRPr lang="uk-UA" sz="2100" kern="1200" dirty="0"/>
        </a:p>
      </dsp:txBody>
      <dsp:txXfrm>
        <a:off x="4357940" y="2759"/>
        <a:ext cx="4148450" cy="1652330"/>
      </dsp:txXfrm>
    </dsp:sp>
    <dsp:sp modelId="{C1FA1378-F74F-4495-9DE3-4FA9B7D80471}">
      <dsp:nvSpPr>
        <dsp:cNvPr id="0" name=""/>
        <dsp:cNvSpPr/>
      </dsp:nvSpPr>
      <dsp:spPr>
        <a:xfrm>
          <a:off x="150129" y="2042456"/>
          <a:ext cx="4144926" cy="165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 </a:t>
          </a:r>
          <a:r>
            <a:rPr lang="uk-UA" sz="2100" kern="1200" noProof="0" dirty="0" smtClean="0"/>
            <a:t>Відхід від стандартизації життя, розвиток у напрямку збільшення різноманітності форм прояву суспільного життя</a:t>
          </a:r>
          <a:endParaRPr lang="uk-UA" sz="2100" kern="1200" noProof="0" dirty="0"/>
        </a:p>
      </dsp:txBody>
      <dsp:txXfrm>
        <a:off x="150129" y="2042456"/>
        <a:ext cx="4144926" cy="1652330"/>
      </dsp:txXfrm>
    </dsp:sp>
    <dsp:sp modelId="{08230FF7-5FD0-4490-8DB0-2FB72F60B204}">
      <dsp:nvSpPr>
        <dsp:cNvPr id="0" name=""/>
        <dsp:cNvSpPr/>
      </dsp:nvSpPr>
      <dsp:spPr>
        <a:xfrm>
          <a:off x="4741129" y="1847448"/>
          <a:ext cx="3646032" cy="1827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Головною стане інформація, за допомогою якої віднайдуть можливість замінити виснаження ресурсів</a:t>
          </a:r>
          <a:endParaRPr lang="uk-UA" sz="2100" kern="1200" noProof="0" dirty="0"/>
        </a:p>
      </dsp:txBody>
      <dsp:txXfrm>
        <a:off x="4741129" y="1847448"/>
        <a:ext cx="3646032" cy="1827675"/>
      </dsp:txXfrm>
    </dsp:sp>
    <dsp:sp modelId="{094D9CD4-E1EA-47F3-8BB1-A3CFCC2CB6A3}">
      <dsp:nvSpPr>
        <dsp:cNvPr id="0" name=""/>
        <dsp:cNvSpPr/>
      </dsp:nvSpPr>
      <dsp:spPr>
        <a:xfrm>
          <a:off x="2509850" y="4033542"/>
          <a:ext cx="3765275" cy="165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Територіальна й соціальна мобільність суспільства</a:t>
          </a:r>
          <a:r>
            <a:rPr lang="uk-UA" sz="2100" kern="1200" dirty="0" smtClean="0"/>
            <a:t>  третьої  хвилі</a:t>
          </a:r>
          <a:endParaRPr lang="uk-UA" sz="2100" kern="1200" dirty="0"/>
        </a:p>
      </dsp:txBody>
      <dsp:txXfrm>
        <a:off x="2509850" y="4033542"/>
        <a:ext cx="3765275" cy="1652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31.03.2023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Сучасна науково-технічна революція</a:t>
            </a:r>
            <a:endParaRPr lang="uk-UA" sz="32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Докорінні </a:t>
            </a:r>
            <a:r>
              <a:rPr lang="uk-UA" dirty="0"/>
              <a:t>перетворення в системі наукового знання, </a:t>
            </a:r>
            <a:r>
              <a:rPr lang="uk-UA" dirty="0" smtClean="0"/>
              <a:t>техніці та </a:t>
            </a:r>
            <a:r>
              <a:rPr lang="uk-UA" dirty="0"/>
              <a:t>різноманітних галузях матеріального виробництва;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перетворення </a:t>
            </a:r>
            <a:r>
              <a:rPr lang="uk-UA" dirty="0"/>
              <a:t>науки в провідний фактор розвитку </a:t>
            </a:r>
            <a:r>
              <a:rPr lang="uk-UA" dirty="0" smtClean="0"/>
              <a:t>суспільного </a:t>
            </a:r>
            <a:r>
              <a:rPr lang="uk-UA" dirty="0"/>
              <a:t>виробництва;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зміни </a:t>
            </a:r>
            <a:r>
              <a:rPr lang="uk-UA" dirty="0"/>
              <a:t>у взаємодії людини й природи, а також зміни місця </a:t>
            </a:r>
            <a:r>
              <a:rPr lang="uk-UA" dirty="0" smtClean="0"/>
              <a:t>та ролі </a:t>
            </a:r>
            <a:r>
              <a:rPr lang="uk-UA" dirty="0"/>
              <a:t>людини в економіці й суспільстві</a:t>
            </a:r>
            <a:r>
              <a:rPr lang="uk-UA" dirty="0" smtClean="0"/>
              <a:t>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впровадження </a:t>
            </a:r>
            <a:r>
              <a:rPr lang="uk-UA" dirty="0"/>
              <a:t>принципово нових технологій (лазерної, </a:t>
            </a:r>
            <a:r>
              <a:rPr lang="uk-UA" dirty="0" smtClean="0"/>
              <a:t>плазмової</a:t>
            </a:r>
            <a:r>
              <a:rPr lang="uk-UA" dirty="0"/>
              <a:t>, нанотехнологій тощо);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застосування </a:t>
            </a:r>
            <a:r>
              <a:rPr lang="uk-UA" dirty="0"/>
              <a:t>нових форм і методів організації </a:t>
            </a:r>
            <a:r>
              <a:rPr lang="uk-UA" dirty="0" smtClean="0"/>
              <a:t>виробництва й </a:t>
            </a:r>
            <a:r>
              <a:rPr lang="uk-UA" dirty="0"/>
              <a:t>праці, зростання творчих і контролюючих елементів у </a:t>
            </a:r>
            <a:r>
              <a:rPr lang="uk-UA" dirty="0" smtClean="0"/>
              <a:t>їхньому змісті</a:t>
            </a:r>
            <a:r>
              <a:rPr lang="uk-UA" dirty="0"/>
              <a:t>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революційні </a:t>
            </a:r>
            <a:r>
              <a:rPr lang="uk-UA" dirty="0"/>
              <a:t>зрушення в засобах зв’язку та комунікації;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розвиток </a:t>
            </a:r>
            <a:r>
              <a:rPr lang="uk-UA" dirty="0"/>
              <a:t>інформаційних технологій;</a:t>
            </a:r>
          </a:p>
          <a:p>
            <a:pPr>
              <a:buClr>
                <a:srgbClr val="FFC000"/>
              </a:buClr>
              <a:buSzPct val="101000"/>
              <a:buFont typeface="Wingdings" panose="05000000000000000000" pitchFamily="2" charset="2"/>
              <a:buChar char="Ø"/>
            </a:pPr>
            <a:r>
              <a:rPr lang="uk-UA" dirty="0" smtClean="0"/>
              <a:t>структурна </a:t>
            </a:r>
            <a:r>
              <a:rPr lang="uk-UA" dirty="0"/>
              <a:t>перебудова суспільного виробництва</a:t>
            </a:r>
          </a:p>
        </p:txBody>
      </p:sp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Теорія </a:t>
            </a:r>
            <a:r>
              <a:rPr lang="uk-UA" dirty="0" err="1" smtClean="0"/>
              <a:t>постіндустрійного</a:t>
            </a:r>
            <a:r>
              <a:rPr lang="uk-UA" dirty="0" smtClean="0"/>
              <a:t> суспільства </a:t>
            </a:r>
            <a:r>
              <a:rPr lang="uk-UA" dirty="0" err="1" smtClean="0"/>
              <a:t>Даніела</a:t>
            </a:r>
            <a:r>
              <a:rPr lang="uk-UA" dirty="0" smtClean="0"/>
              <a:t> Белла (1919- 2011)</a:t>
            </a:r>
          </a:p>
          <a:p>
            <a:r>
              <a:rPr lang="uk-UA" dirty="0" smtClean="0"/>
              <a:t>Концепція інформаційного суспільства </a:t>
            </a:r>
            <a:r>
              <a:rPr lang="uk-UA" dirty="0" err="1" smtClean="0"/>
              <a:t>Елвіна</a:t>
            </a:r>
            <a:r>
              <a:rPr lang="uk-UA" dirty="0" smtClean="0"/>
              <a:t> </a:t>
            </a:r>
            <a:r>
              <a:rPr lang="uk-UA" dirty="0" err="1" smtClean="0"/>
              <a:t>Тоффлера</a:t>
            </a:r>
            <a:r>
              <a:rPr lang="uk-UA" dirty="0" smtClean="0"/>
              <a:t> (1928-2016)</a:t>
            </a:r>
          </a:p>
          <a:p>
            <a:r>
              <a:rPr lang="uk-UA" dirty="0" smtClean="0"/>
              <a:t>Постіндустріальний соціалізм Андре </a:t>
            </a:r>
            <a:r>
              <a:rPr lang="uk-UA" dirty="0" err="1" smtClean="0"/>
              <a:t>Горца</a:t>
            </a:r>
            <a:r>
              <a:rPr lang="uk-UA" dirty="0" smtClean="0"/>
              <a:t> (1923-2007) та Рудольфа </a:t>
            </a:r>
            <a:r>
              <a:rPr lang="uk-UA" dirty="0" err="1" smtClean="0"/>
              <a:t>Баро</a:t>
            </a:r>
            <a:r>
              <a:rPr lang="uk-UA" dirty="0" smtClean="0"/>
              <a:t> (1935-1997)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Сучасні концепції </a:t>
            </a:r>
            <a:r>
              <a:rPr lang="uk-UA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постіндустрійного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суспільства</a:t>
            </a:r>
          </a:p>
        </p:txBody>
      </p:sp>
    </p:spTree>
    <p:extLst>
      <p:ext uri="{BB962C8B-B14F-4D97-AF65-F5344CB8AC3E}">
        <p14:creationId xmlns:p14="http://schemas.microsoft.com/office/powerpoint/2010/main" val="2056653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>
                <a:solidFill>
                  <a:srgbClr val="FFFF00"/>
                </a:solidFill>
              </a:rPr>
              <a:t>«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Прийдешнє постіндустріальне  суспільство. Досвід  соціального  прогнозування</a:t>
            </a:r>
            <a:r>
              <a:rPr lang="uk-UA" sz="2400" dirty="0" smtClean="0">
                <a:solidFill>
                  <a:srgbClr val="FFFF00"/>
                </a:solidFill>
              </a:rPr>
              <a:t>» (1973)</a:t>
            </a:r>
          </a:p>
          <a:p>
            <a:r>
              <a:rPr lang="uk-UA" sz="2400" dirty="0"/>
              <a:t>Концепція Д. </a:t>
            </a:r>
            <a:r>
              <a:rPr lang="uk-UA" sz="2400" dirty="0" smtClean="0"/>
              <a:t>Белла мала </a:t>
            </a:r>
            <a:r>
              <a:rPr lang="uk-UA" sz="2400" dirty="0"/>
              <a:t>прогнозний,  масштабний  та  узагальнений  характер  і  була представлена як </a:t>
            </a:r>
            <a:r>
              <a:rPr lang="uk-UA" sz="2400" i="1" dirty="0">
                <a:solidFill>
                  <a:srgbClr val="FFC000"/>
                </a:solidFill>
              </a:rPr>
              <a:t>теорія соціальних змін</a:t>
            </a:r>
            <a:r>
              <a:rPr lang="uk-UA" sz="2400" dirty="0"/>
              <a:t>, що об’єктивно зумовлені </a:t>
            </a:r>
            <a:r>
              <a:rPr lang="uk-UA" sz="2400" dirty="0" smtClean="0"/>
              <a:t>тенденціями випереджального </a:t>
            </a:r>
            <a:r>
              <a:rPr lang="uk-UA" sz="2400" dirty="0"/>
              <a:t>зростання сфери </a:t>
            </a:r>
            <a:r>
              <a:rPr lang="uk-UA" sz="2400" dirty="0" smtClean="0"/>
              <a:t>послуг, інформації та посиленням  </a:t>
            </a:r>
            <a:r>
              <a:rPr lang="uk-UA" sz="2400" dirty="0"/>
              <a:t>ролі  науки  </a:t>
            </a:r>
            <a:r>
              <a:rPr lang="uk-UA" sz="2400" dirty="0" smtClean="0"/>
              <a:t>у  суспільстві. </a:t>
            </a:r>
          </a:p>
          <a:p>
            <a:r>
              <a:rPr lang="ru-RU" sz="2400" dirty="0" smtClean="0"/>
              <a:t>Д. Белл </a:t>
            </a:r>
            <a:r>
              <a:rPr lang="uk-UA" sz="2400" dirty="0" smtClean="0"/>
              <a:t>аналізує теоретичні  витоки  концепції, вивчає економічні,  політичні, культурні  процеси  і  соціальні  зрушення,  що  характеризують нове суспільство.</a:t>
            </a:r>
          </a:p>
          <a:p>
            <a:r>
              <a:rPr lang="uk-UA" sz="2400" dirty="0" smtClean="0"/>
              <a:t>Становлення постіндустріального суспільства - </a:t>
            </a:r>
            <a:r>
              <a:rPr lang="uk-UA" sz="2400" i="1" dirty="0">
                <a:solidFill>
                  <a:srgbClr val="FFC000"/>
                </a:solidFill>
              </a:rPr>
              <a:t>еволюційний процес </a:t>
            </a:r>
            <a:r>
              <a:rPr lang="uk-UA" sz="2400" dirty="0"/>
              <a:t>у </a:t>
            </a:r>
            <a:r>
              <a:rPr lang="uk-UA" sz="2400" dirty="0" smtClean="0"/>
              <a:t>результаті  </a:t>
            </a:r>
            <a:r>
              <a:rPr lang="uk-UA" sz="2400" dirty="0"/>
              <a:t>якого  індустріальне  суспільство </a:t>
            </a:r>
            <a:r>
              <a:rPr lang="uk-UA" sz="2400" dirty="0" smtClean="0"/>
              <a:t>збагачується  додатковими  </a:t>
            </a:r>
            <a:r>
              <a:rPr lang="uk-UA" sz="2400" dirty="0"/>
              <a:t>ознаками  та  властивостями,  що  змінюють  </a:t>
            </a:r>
            <a:r>
              <a:rPr lang="uk-UA" sz="2400" i="1" dirty="0">
                <a:solidFill>
                  <a:srgbClr val="FFC000"/>
                </a:solidFill>
              </a:rPr>
              <a:t>якісні  характеристики </a:t>
            </a:r>
            <a:r>
              <a:rPr lang="uk-UA" sz="2400" dirty="0" smtClean="0"/>
              <a:t>наявної </a:t>
            </a:r>
            <a:r>
              <a:rPr lang="uk-UA" sz="2400" dirty="0"/>
              <a:t>капіталістичної </a:t>
            </a:r>
            <a:r>
              <a:rPr lang="uk-UA" sz="2400" dirty="0" smtClean="0"/>
              <a:t>системи.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</a:t>
            </a:r>
            <a:r>
              <a:rPr lang="uk-UA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постіндустріального суспільства</a:t>
            </a:r>
            <a:br>
              <a:rPr lang="uk-UA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Даніела</a:t>
            </a:r>
            <a:r>
              <a:rPr lang="uk-UA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Белла</a:t>
            </a:r>
          </a:p>
        </p:txBody>
      </p:sp>
    </p:spTree>
    <p:extLst>
      <p:ext uri="{BB962C8B-B14F-4D97-AF65-F5344CB8AC3E}">
        <p14:creationId xmlns:p14="http://schemas.microsoft.com/office/powerpoint/2010/main" val="213163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884338"/>
              </p:ext>
            </p:extLst>
          </p:nvPr>
        </p:nvGraphicFramePr>
        <p:xfrm>
          <a:off x="35496" y="908720"/>
          <a:ext cx="893933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34888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Особливості постіндустріального суспільства</a:t>
            </a:r>
          </a:p>
        </p:txBody>
      </p:sp>
    </p:spTree>
    <p:extLst>
      <p:ext uri="{BB962C8B-B14F-4D97-AF65-F5344CB8AC3E}">
        <p14:creationId xmlns:p14="http://schemas.microsoft.com/office/powerpoint/2010/main" val="2246104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/>
          </a:bodyPr>
          <a:lstStyle/>
          <a:p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«Осьовий принцип» </a:t>
            </a:r>
            <a:r>
              <a:rPr lang="uk-UA" dirty="0" smtClean="0"/>
              <a:t>- специфічна соціологічна категорія, за допомогою якої Д. </a:t>
            </a:r>
            <a:r>
              <a:rPr lang="uk-UA" dirty="0" err="1" smtClean="0"/>
              <a:t>Белл</a:t>
            </a:r>
            <a:r>
              <a:rPr lang="uk-UA" dirty="0" smtClean="0"/>
              <a:t> намагався довести, що суспільні інститути та культурно-духовні процеси не  зумовлюються  </a:t>
            </a:r>
            <a:r>
              <a:rPr lang="uk-UA" dirty="0"/>
              <a:t>одним-єдиним  чинником. </a:t>
            </a:r>
            <a:endParaRPr lang="uk-UA" dirty="0" smtClean="0"/>
          </a:p>
          <a:p>
            <a:r>
              <a:rPr lang="uk-UA" dirty="0" smtClean="0"/>
              <a:t>Він вважав</a:t>
            </a:r>
            <a:r>
              <a:rPr lang="uk-UA" dirty="0"/>
              <a:t>, що всім суспільним сферам (</a:t>
            </a:r>
            <a:r>
              <a:rPr lang="uk-UA" dirty="0" smtClean="0"/>
              <a:t>економіці, політиці</a:t>
            </a:r>
            <a:r>
              <a:rPr lang="uk-UA" dirty="0"/>
              <a:t>, культурі) притаманні </a:t>
            </a:r>
            <a:r>
              <a:rPr lang="uk-UA" dirty="0" smtClean="0"/>
              <a:t>автономія </a:t>
            </a:r>
            <a:r>
              <a:rPr lang="uk-UA" dirty="0"/>
              <a:t>та власні «осьові </a:t>
            </a:r>
            <a:r>
              <a:rPr lang="uk-UA" dirty="0" smtClean="0"/>
              <a:t>принципи</a:t>
            </a:r>
            <a:r>
              <a:rPr lang="uk-UA" dirty="0"/>
              <a:t>», навколо яких формуються чинники оновлення: в </a:t>
            </a:r>
            <a:r>
              <a:rPr lang="uk-UA" i="1" dirty="0">
                <a:solidFill>
                  <a:srgbClr val="FFFF00"/>
                </a:solidFill>
              </a:rPr>
              <a:t>економіці</a:t>
            </a:r>
            <a:r>
              <a:rPr lang="uk-UA" dirty="0" smtClean="0"/>
              <a:t> </a:t>
            </a:r>
            <a:r>
              <a:rPr lang="uk-UA" i="1" dirty="0">
                <a:solidFill>
                  <a:srgbClr val="FFFF00"/>
                </a:solidFill>
              </a:rPr>
              <a:t>- ефективність</a:t>
            </a:r>
            <a:r>
              <a:rPr lang="uk-UA" dirty="0"/>
              <a:t>, у </a:t>
            </a:r>
            <a:r>
              <a:rPr lang="uk-UA" i="1" dirty="0">
                <a:solidFill>
                  <a:srgbClr val="FFFF00"/>
                </a:solidFill>
              </a:rPr>
              <a:t>політиці - рівність</a:t>
            </a:r>
            <a:r>
              <a:rPr lang="uk-UA" dirty="0"/>
              <a:t>, у </a:t>
            </a:r>
            <a:r>
              <a:rPr lang="uk-UA" i="1" dirty="0">
                <a:solidFill>
                  <a:srgbClr val="FFFF00"/>
                </a:solidFill>
              </a:rPr>
              <a:t>культурній сфері – самореалізація</a:t>
            </a:r>
            <a:r>
              <a:rPr lang="uk-UA" dirty="0" smtClean="0"/>
              <a:t>. </a:t>
            </a:r>
          </a:p>
          <a:p>
            <a:r>
              <a:rPr lang="ru-RU" dirty="0"/>
              <a:t>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Ось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овий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</a:t>
            </a:r>
            <a:r>
              <a:rPr lang="uk-UA" dirty="0" smtClean="0"/>
              <a:t>, що складає основу суспільного розвитку, </a:t>
            </a:r>
            <a:r>
              <a:rPr lang="uk-UA" i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пріоритет і кодифікація теоретичних </a:t>
            </a:r>
            <a:r>
              <a:rPr lang="uk-UA" i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знань.</a:t>
            </a:r>
          </a:p>
        </p:txBody>
      </p:sp>
    </p:spTree>
    <p:extLst>
      <p:ext uri="{BB962C8B-B14F-4D97-AF65-F5344CB8AC3E}">
        <p14:creationId xmlns:p14="http://schemas.microsoft.com/office/powerpoint/2010/main" val="853375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80720"/>
          </a:xfrm>
        </p:spPr>
        <p:txBody>
          <a:bodyPr>
            <a:normAutofit/>
          </a:bodyPr>
          <a:lstStyle/>
          <a:p>
            <a:r>
              <a:rPr lang="uk-UA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Меритократія</a:t>
            </a:r>
            <a:r>
              <a:rPr lang="uk-UA" sz="2400" dirty="0" smtClean="0"/>
              <a:t> - новий  принцип соціальної структури постіндустріального суспільства, що виник завдяки </a:t>
            </a:r>
            <a:r>
              <a:rPr lang="uk-UA" sz="2400" dirty="0"/>
              <a:t>зростанню </a:t>
            </a:r>
            <a:r>
              <a:rPr lang="uk-UA" sz="2400" dirty="0" smtClean="0"/>
              <a:t>ролі знань у суспільстві на підґрунті соціальної революції. </a:t>
            </a:r>
          </a:p>
          <a:p>
            <a:r>
              <a:rPr lang="uk-UA" sz="2400" dirty="0" smtClean="0"/>
              <a:t>Визначальна роль у постіндустріальному суспільстві належить знанням, нововведенням, фаховим здібностям. Д.</a:t>
            </a:r>
            <a:r>
              <a:rPr lang="uk-UA" sz="2400" dirty="0" err="1" smtClean="0"/>
              <a:t>Белл</a:t>
            </a:r>
            <a:r>
              <a:rPr lang="uk-UA" sz="2400" dirty="0" smtClean="0"/>
              <a:t> уперше вводить поняття  </a:t>
            </a:r>
            <a:r>
              <a:rPr lang="uk-UA" sz="2400" i="1" dirty="0" smtClean="0">
                <a:solidFill>
                  <a:srgbClr val="FFFF00"/>
                </a:solidFill>
              </a:rPr>
              <a:t>інтелектуальної  технології </a:t>
            </a:r>
            <a:r>
              <a:rPr lang="uk-UA" sz="2400" dirty="0" smtClean="0"/>
              <a:t>(як управління складними структурами), </a:t>
            </a:r>
            <a:r>
              <a:rPr lang="uk-UA" sz="2400" i="1" dirty="0" err="1">
                <a:solidFill>
                  <a:srgbClr val="FFFF00"/>
                </a:solidFill>
              </a:rPr>
              <a:t>ситусу</a:t>
            </a:r>
            <a:r>
              <a:rPr lang="uk-UA" sz="2400" dirty="0" smtClean="0"/>
              <a:t> (як вертикального порядку, що приходить на зміну горизонтальному порядку соціальних прошарків індустріального суспільства), поняття  </a:t>
            </a:r>
            <a:r>
              <a:rPr lang="uk-UA" sz="2400" i="1" dirty="0">
                <a:solidFill>
                  <a:srgbClr val="FFFF00"/>
                </a:solidFill>
              </a:rPr>
              <a:t>суспільства знань </a:t>
            </a:r>
            <a:r>
              <a:rPr lang="uk-UA" sz="2400" dirty="0" smtClean="0"/>
              <a:t>(як суспільства, у якому знання й технології втілені в соціальних інституціях і представлені людьми). </a:t>
            </a:r>
          </a:p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Постіндустріальне суспільство </a:t>
            </a:r>
            <a:r>
              <a:rPr lang="uk-UA" sz="2400" dirty="0"/>
              <a:t>не обмежується </a:t>
            </a:r>
            <a:r>
              <a:rPr lang="uk-UA" sz="2400" dirty="0" smtClean="0"/>
              <a:t>рамками розвитку </a:t>
            </a:r>
            <a:r>
              <a:rPr lang="uk-UA" sz="2400" dirty="0"/>
              <a:t>лише економіки та виробництва, воно </a:t>
            </a:r>
            <a:r>
              <a:rPr lang="uk-UA" sz="2400" i="1" dirty="0">
                <a:solidFill>
                  <a:srgbClr val="FFFF00"/>
                </a:solidFill>
              </a:rPr>
              <a:t>змінює всі традиційні  сфери  життя  суспільства</a:t>
            </a:r>
            <a:r>
              <a:rPr lang="uk-UA" sz="2400" dirty="0"/>
              <a:t>:  соціальну,  </a:t>
            </a:r>
            <a:r>
              <a:rPr lang="uk-UA" sz="2400" dirty="0" smtClean="0"/>
              <a:t>релігійно-культурну, освітню</a:t>
            </a:r>
            <a:r>
              <a:rPr lang="uk-UA" sz="2400" dirty="0"/>
              <a:t>, сферу охорони здоров’я тощо</a:t>
            </a:r>
          </a:p>
        </p:txBody>
      </p:sp>
    </p:spTree>
    <p:extLst>
      <p:ext uri="{BB962C8B-B14F-4D97-AF65-F5344CB8AC3E}">
        <p14:creationId xmlns:p14="http://schemas.microsoft.com/office/powerpoint/2010/main" val="94720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764704"/>
            <a:ext cx="9036496" cy="6093296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FFFF00"/>
                </a:solidFill>
              </a:rPr>
              <a:t>«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Третя хвиля: від індустріального суспільства до гуманнішої цивілізації</a:t>
            </a:r>
            <a:r>
              <a:rPr lang="ru-RU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>
                <a:solidFill>
                  <a:srgbClr val="FFFF00"/>
                </a:solidFill>
              </a:rPr>
              <a:t>(1980)</a:t>
            </a:r>
            <a:endParaRPr lang="uk-UA" sz="2400" dirty="0" smtClean="0">
              <a:solidFill>
                <a:srgbClr val="FFFF00"/>
              </a:solidFill>
            </a:endParaRPr>
          </a:p>
          <a:p>
            <a:r>
              <a:rPr lang="uk-UA" sz="2400" dirty="0" smtClean="0"/>
              <a:t>Е. </a:t>
            </a:r>
            <a:r>
              <a:rPr lang="uk-UA" sz="2400" dirty="0" err="1" smtClean="0"/>
              <a:t>Тоффлер</a:t>
            </a:r>
            <a:r>
              <a:rPr lang="uk-UA" sz="2400" dirty="0" smtClean="0"/>
              <a:t> сформулював концепцію </a:t>
            </a:r>
            <a:r>
              <a:rPr lang="uk-UA" sz="2400" dirty="0"/>
              <a:t>суспільного розвитку, </a:t>
            </a:r>
            <a:r>
              <a:rPr lang="uk-UA" sz="2400" dirty="0" smtClean="0"/>
              <a:t>виокремлюючи,  на </a:t>
            </a:r>
            <a:r>
              <a:rPr lang="uk-UA" sz="2400" dirty="0"/>
              <a:t>основі критерію </a:t>
            </a:r>
            <a:r>
              <a:rPr lang="uk-UA" sz="2400" i="1" dirty="0" smtClean="0">
                <a:solidFill>
                  <a:srgbClr val="FFC000"/>
                </a:solidFill>
              </a:rPr>
              <a:t>технологічних аспектів </a:t>
            </a:r>
            <a:r>
              <a:rPr lang="uk-UA" sz="2400" i="1" dirty="0">
                <a:solidFill>
                  <a:srgbClr val="FFC000"/>
                </a:solidFill>
              </a:rPr>
              <a:t>організації суспільного </a:t>
            </a:r>
            <a:r>
              <a:rPr lang="uk-UA" sz="2400" i="1" dirty="0" smtClean="0">
                <a:solidFill>
                  <a:srgbClr val="FFC000"/>
                </a:solidFill>
              </a:rPr>
              <a:t>виробництва, </a:t>
            </a:r>
            <a:r>
              <a:rPr lang="uk-UA" sz="2400" dirty="0"/>
              <a:t>такі три етапи (хвилі):</a:t>
            </a:r>
          </a:p>
          <a:p>
            <a:pPr lvl="1">
              <a:buClr>
                <a:srgbClr val="FFC000"/>
              </a:buClr>
              <a:buSzPct val="100000"/>
            </a:pPr>
            <a:r>
              <a:rPr lang="uk-UA" dirty="0" err="1" smtClean="0">
                <a:solidFill>
                  <a:srgbClr val="FFC000"/>
                </a:solidFill>
              </a:rPr>
              <a:t>Доіндустріальне</a:t>
            </a:r>
            <a:r>
              <a:rPr lang="uk-UA" dirty="0" smtClean="0">
                <a:solidFill>
                  <a:srgbClr val="FFC000"/>
                </a:solidFill>
              </a:rPr>
              <a:t> суспільство </a:t>
            </a:r>
            <a:r>
              <a:rPr lang="uk-UA" dirty="0" smtClean="0">
                <a:solidFill>
                  <a:schemeClr val="tx1"/>
                </a:solidFill>
              </a:rPr>
              <a:t>- </a:t>
            </a:r>
            <a:r>
              <a:rPr lang="uk-UA" i="1" dirty="0" smtClean="0">
                <a:solidFill>
                  <a:srgbClr val="FFFF00"/>
                </a:solidFill>
              </a:rPr>
              <a:t>аграрна </a:t>
            </a:r>
            <a:r>
              <a:rPr lang="uk-UA" i="1" dirty="0">
                <a:solidFill>
                  <a:srgbClr val="FFFF00"/>
                </a:solidFill>
              </a:rPr>
              <a:t>сфера </a:t>
            </a:r>
            <a:r>
              <a:rPr lang="uk-UA" dirty="0">
                <a:solidFill>
                  <a:schemeClr val="tx1"/>
                </a:solidFill>
              </a:rPr>
              <a:t>(земля - основний фактор виробництва; церква та армія - головні суспільні інституції); </a:t>
            </a:r>
          </a:p>
          <a:p>
            <a:pPr lvl="1">
              <a:buClr>
                <a:srgbClr val="FFC000"/>
              </a:buClr>
              <a:buSzPct val="100000"/>
            </a:pPr>
            <a:r>
              <a:rPr lang="uk-UA" dirty="0">
                <a:solidFill>
                  <a:srgbClr val="FFC000"/>
                </a:solidFill>
              </a:rPr>
              <a:t>Індустріальне суспільство </a:t>
            </a:r>
            <a:r>
              <a:rPr lang="uk-UA" dirty="0" smtClean="0">
                <a:solidFill>
                  <a:schemeClr val="tx1"/>
                </a:solidFill>
              </a:rPr>
              <a:t>- </a:t>
            </a:r>
            <a:r>
              <a:rPr lang="uk-UA" i="1" dirty="0">
                <a:solidFill>
                  <a:srgbClr val="FFFF00"/>
                </a:solidFill>
              </a:rPr>
              <a:t>промисловість </a:t>
            </a:r>
            <a:r>
              <a:rPr lang="uk-UA" dirty="0">
                <a:solidFill>
                  <a:schemeClr val="tx1"/>
                </a:solidFill>
              </a:rPr>
              <a:t>з масовим виробництвом та корпорацією як основною господарською формою (головні фактори виробництва - капітал і праця</a:t>
            </a:r>
            <a:r>
              <a:rPr lang="uk-UA" dirty="0" smtClean="0">
                <a:solidFill>
                  <a:schemeClr val="tx1"/>
                </a:solidFill>
              </a:rPr>
              <a:t>);</a:t>
            </a:r>
            <a:endParaRPr lang="uk-UA" dirty="0">
              <a:solidFill>
                <a:schemeClr val="tx1"/>
              </a:solidFill>
            </a:endParaRPr>
          </a:p>
          <a:p>
            <a:pPr lvl="1">
              <a:buClr>
                <a:srgbClr val="FFC000"/>
              </a:buClr>
              <a:buSzPct val="100000"/>
            </a:pPr>
            <a:r>
              <a:rPr lang="uk-UA" dirty="0">
                <a:solidFill>
                  <a:srgbClr val="FFC000"/>
                </a:solidFill>
              </a:rPr>
              <a:t>Постіндустріальне суспільство  </a:t>
            </a:r>
            <a:r>
              <a:rPr lang="uk-UA" dirty="0" smtClean="0">
                <a:solidFill>
                  <a:schemeClr val="tx1"/>
                </a:solidFill>
              </a:rPr>
              <a:t>- </a:t>
            </a:r>
            <a:r>
              <a:rPr lang="uk-UA" i="1" dirty="0">
                <a:solidFill>
                  <a:srgbClr val="FFFF00"/>
                </a:solidFill>
              </a:rPr>
              <a:t>сфера послуг та інформація</a:t>
            </a:r>
            <a:r>
              <a:rPr lang="uk-UA" dirty="0">
                <a:solidFill>
                  <a:schemeClr val="tx1"/>
                </a:solidFill>
              </a:rPr>
              <a:t> (знання є основним чинником виробництва, а університет </a:t>
            </a:r>
            <a:r>
              <a:rPr lang="uk-UA" dirty="0" smtClean="0">
                <a:solidFill>
                  <a:schemeClr val="tx1"/>
                </a:solidFill>
              </a:rPr>
              <a:t>– </a:t>
            </a:r>
            <a:r>
              <a:rPr lang="uk-UA" dirty="0" smtClean="0">
                <a:solidFill>
                  <a:schemeClr val="tx1"/>
                </a:solidFill>
              </a:rPr>
              <a:t>місцем </a:t>
            </a:r>
            <a:r>
              <a:rPr lang="uk-UA" dirty="0">
                <a:solidFill>
                  <a:schemeClr val="tx1"/>
                </a:solidFill>
              </a:rPr>
              <a:t>її продукування та </a:t>
            </a:r>
            <a:r>
              <a:rPr lang="uk-UA" dirty="0" smtClean="0">
                <a:solidFill>
                  <a:schemeClr val="tx1"/>
                </a:solidFill>
              </a:rPr>
              <a:t>зосередження)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44624"/>
            <a:ext cx="8589640" cy="684312"/>
          </a:xfrm>
        </p:spPr>
        <p:txBody>
          <a:bodyPr>
            <a:noAutofit/>
          </a:bodyPr>
          <a:lstStyle/>
          <a:p>
            <a:pPr algn="ctr"/>
            <a:r>
              <a:rPr lang="uk-UA" sz="26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Концепція </a:t>
            </a:r>
            <a:r>
              <a:rPr lang="uk-UA" sz="26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інформаційного суспільства </a:t>
            </a:r>
            <a:r>
              <a:rPr lang="uk-UA" sz="26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Елвіна</a:t>
            </a:r>
            <a:r>
              <a:rPr lang="uk-UA" sz="26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Тоффлера</a:t>
            </a:r>
            <a:endParaRPr lang="uk-UA" sz="26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9963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946585"/>
              </p:ext>
            </p:extLst>
          </p:nvPr>
        </p:nvGraphicFramePr>
        <p:xfrm>
          <a:off x="179512" y="908720"/>
          <a:ext cx="878497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26064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Визначальні риси суспільства третьої хвилі</a:t>
            </a:r>
          </a:p>
        </p:txBody>
      </p:sp>
    </p:spTree>
    <p:extLst>
      <p:ext uri="{BB962C8B-B14F-4D97-AF65-F5344CB8AC3E}">
        <p14:creationId xmlns:p14="http://schemas.microsoft.com/office/powerpoint/2010/main" val="340039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6.1. Методологічні особливості та основні етапи становлення інституціоналізму.</a:t>
            </a:r>
            <a:endParaRPr lang="uk-UA" dirty="0"/>
          </a:p>
          <a:p>
            <a:pPr lvl="0"/>
            <a:r>
              <a:rPr lang="ru-RU" dirty="0" smtClean="0"/>
              <a:t>6.2</a:t>
            </a:r>
            <a:r>
              <a:rPr lang="ru-RU" dirty="0"/>
              <a:t>. </a:t>
            </a:r>
            <a:r>
              <a:rPr lang="uk-UA" dirty="0" smtClean="0"/>
              <a:t>Соціально-інституційні </a:t>
            </a:r>
            <a:r>
              <a:rPr lang="uk-UA" dirty="0"/>
              <a:t>економічні технократичні теорії</a:t>
            </a:r>
            <a:r>
              <a:rPr lang="uk-UA" dirty="0" smtClean="0"/>
              <a:t>.</a:t>
            </a:r>
          </a:p>
          <a:p>
            <a:pPr lvl="0"/>
            <a:r>
              <a:rPr lang="ru-RU" dirty="0" smtClean="0"/>
              <a:t>6.3. </a:t>
            </a:r>
            <a:r>
              <a:rPr lang="uk-UA" dirty="0"/>
              <a:t>Сучасні концепції </a:t>
            </a:r>
            <a:r>
              <a:rPr lang="uk-UA" dirty="0" smtClean="0"/>
              <a:t>постіндустріального суспільства.</a:t>
            </a:r>
          </a:p>
          <a:p>
            <a:pPr lvl="0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6. Соціально-інституційні </a:t>
            </a: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технократичні теорії</a:t>
            </a: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pPr lvl="0" algn="ctr"/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Методологічні особливості та основні етапи становлення інституціоналізму</a:t>
            </a:r>
            <a:r>
              <a:rPr lang="uk-UA" sz="2800" dirty="0"/>
              <a:t>.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328592"/>
          </a:xfrm>
        </p:spPr>
        <p:txBody>
          <a:bodyPr>
            <a:noAutofit/>
          </a:bodyPr>
          <a:lstStyle/>
          <a:p>
            <a:r>
              <a:rPr lang="uk-UA" sz="2400" dirty="0" smtClean="0"/>
              <a:t>Протягом </a:t>
            </a:r>
            <a:r>
              <a:rPr lang="uk-UA" sz="2400" dirty="0"/>
              <a:t>ХХ ст. в еволюції </a:t>
            </a:r>
            <a:r>
              <a:rPr lang="uk-UA" sz="2400" dirty="0" smtClean="0"/>
              <a:t>інституціоналізму виокремлюються такі етапи:</a:t>
            </a:r>
            <a:endParaRPr lang="uk-UA" sz="2400" dirty="0"/>
          </a:p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</a:t>
            </a: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</a:t>
            </a:r>
            <a:r>
              <a:rPr lang="uk-UA" sz="2400" dirty="0" smtClean="0"/>
              <a:t>-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ранній (традиційний) інституціоналізм</a:t>
            </a:r>
            <a:r>
              <a:rPr lang="uk-UA" sz="2400" dirty="0"/>
              <a:t>, </a:t>
            </a:r>
            <a:r>
              <a:rPr lang="uk-UA" sz="2400" dirty="0" smtClean="0"/>
              <a:t>датується </a:t>
            </a:r>
            <a:r>
              <a:rPr lang="uk-UA" sz="2400" dirty="0"/>
              <a:t>першими десятиліттями ХХ ст.;</a:t>
            </a:r>
          </a:p>
          <a:p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 </a:t>
            </a:r>
            <a:r>
              <a:rPr lang="uk-UA" sz="2400" dirty="0" smtClean="0"/>
              <a:t>(50-70-ті  </a:t>
            </a:r>
            <a:r>
              <a:rPr lang="uk-UA" sz="2400" dirty="0"/>
              <a:t>роки  ХХ  ст</a:t>
            </a:r>
            <a:r>
              <a:rPr lang="uk-UA" sz="2400" dirty="0" smtClean="0"/>
              <a:t>.)  -  </a:t>
            </a:r>
            <a:r>
              <a:rPr lang="uk-UA" sz="2400" dirty="0"/>
              <a:t>формування 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соціально-інституціональних технократичних концепцій </a:t>
            </a:r>
            <a:r>
              <a:rPr lang="uk-UA" sz="2400" dirty="0"/>
              <a:t>і становлення </a:t>
            </a:r>
            <a:r>
              <a:rPr lang="uk-UA" sz="2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неоінституціоналізму</a:t>
            </a:r>
            <a:r>
              <a:rPr lang="uk-UA" sz="2400" dirty="0"/>
              <a:t>;</a:t>
            </a:r>
          </a:p>
          <a:p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 </a:t>
            </a:r>
            <a:r>
              <a:rPr lang="uk-UA" sz="2400" dirty="0" smtClean="0"/>
              <a:t>(з 80-90-х </a:t>
            </a:r>
            <a:r>
              <a:rPr lang="uk-UA" sz="2400" dirty="0"/>
              <a:t>років ХХ ст</a:t>
            </a:r>
            <a:r>
              <a:rPr lang="uk-UA" sz="2400" dirty="0" smtClean="0"/>
              <a:t>. - </a:t>
            </a:r>
            <a:r>
              <a:rPr lang="uk-UA" sz="2400" dirty="0"/>
              <a:t>до </a:t>
            </a:r>
            <a:r>
              <a:rPr lang="uk-UA" sz="2400" dirty="0" smtClean="0"/>
              <a:t>тепер. часу) - сучасний </a:t>
            </a:r>
            <a:r>
              <a:rPr lang="uk-UA" sz="2400" dirty="0"/>
              <a:t>(новий) інституціоналізм, представлений двома </a:t>
            </a:r>
            <a:r>
              <a:rPr lang="uk-UA" sz="2400" dirty="0" smtClean="0"/>
              <a:t>основними </a:t>
            </a:r>
            <a:r>
              <a:rPr lang="uk-UA" sz="2400" dirty="0"/>
              <a:t>течіями: </a:t>
            </a:r>
            <a:r>
              <a:rPr lang="uk-UA" sz="2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неоінституціональною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течією </a:t>
            </a:r>
            <a:r>
              <a:rPr lang="uk-UA" sz="2400" dirty="0"/>
              <a:t>та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новою</a:t>
            </a:r>
            <a:r>
              <a:rPr lang="uk-UA" sz="2400" dirty="0"/>
              <a:t>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інституціональною економічною теорією</a:t>
            </a:r>
            <a:r>
              <a:rPr lang="uk-UA" sz="2400" dirty="0" smtClean="0"/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15364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911787"/>
              </p:ext>
            </p:extLst>
          </p:nvPr>
        </p:nvGraphicFramePr>
        <p:xfrm>
          <a:off x="1403648" y="785954"/>
          <a:ext cx="6048697" cy="3939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Picture" r:id="rId3" imgW="3705120" imgH="2790720" progId="Word.Picture.8">
                  <p:embed/>
                </p:oleObj>
              </mc:Choice>
              <mc:Fallback>
                <p:oleObj name="Picture" r:id="rId3" imgW="3705120" imgH="279072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785954"/>
                        <a:ext cx="6048697" cy="39391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4797152"/>
            <a:ext cx="892899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000" dirty="0"/>
              <a:t>На </a:t>
            </a:r>
            <a:r>
              <a:rPr lang="uk-UA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етапі </a:t>
            </a:r>
            <a:r>
              <a:rPr lang="uk-UA" sz="2000" dirty="0" smtClean="0"/>
              <a:t>розвитку </a:t>
            </a:r>
            <a:r>
              <a:rPr lang="uk-UA" sz="2000" dirty="0"/>
              <a:t>інституціоналізму, у 20-30-і роки ХХ ст</a:t>
            </a:r>
            <a:r>
              <a:rPr lang="uk-UA" sz="2000" dirty="0" smtClean="0"/>
              <a:t>., в </a:t>
            </a:r>
            <a:r>
              <a:rPr lang="uk-UA" sz="2000" dirty="0"/>
              <a:t>залежності від того, які інституції </a:t>
            </a:r>
            <a:r>
              <a:rPr lang="uk-UA" sz="2000" dirty="0" smtClean="0"/>
              <a:t>розглядалися основою господарської системи, </a:t>
            </a:r>
            <a:r>
              <a:rPr lang="uk-UA" sz="2000" dirty="0"/>
              <a:t>виокремлювали такі </a:t>
            </a:r>
            <a:r>
              <a:rPr lang="uk-UA" sz="2000" i="1" dirty="0">
                <a:solidFill>
                  <a:srgbClr val="FFFF00"/>
                </a:solidFill>
              </a:rPr>
              <a:t>варіанти інституціоналізму</a:t>
            </a:r>
            <a:r>
              <a:rPr lang="uk-UA" sz="2000" dirty="0"/>
              <a:t>: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uk-UA" sz="2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психологічний (технократичний)</a:t>
            </a:r>
            <a:r>
              <a:rPr lang="uk-UA" sz="2000" dirty="0"/>
              <a:t> – </a:t>
            </a:r>
            <a:r>
              <a:rPr lang="uk-UA" sz="2000" dirty="0" err="1">
                <a:solidFill>
                  <a:srgbClr val="00B0F0"/>
                </a:solidFill>
              </a:rPr>
              <a:t>Торстейн</a:t>
            </a:r>
            <a:r>
              <a:rPr lang="uk-UA" sz="2000" dirty="0">
                <a:solidFill>
                  <a:srgbClr val="00B0F0"/>
                </a:solidFill>
              </a:rPr>
              <a:t> </a:t>
            </a:r>
            <a:r>
              <a:rPr lang="uk-UA" sz="2000" dirty="0" err="1">
                <a:solidFill>
                  <a:srgbClr val="00B0F0"/>
                </a:solidFill>
              </a:rPr>
              <a:t>Веблен</a:t>
            </a:r>
            <a:r>
              <a:rPr lang="uk-UA" sz="2000" dirty="0">
                <a:solidFill>
                  <a:srgbClr val="00B0F0"/>
                </a:solidFill>
              </a:rPr>
              <a:t>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uk-UA" sz="2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правовий</a:t>
            </a:r>
            <a:r>
              <a:rPr lang="uk-UA" sz="2000" dirty="0"/>
              <a:t> – </a:t>
            </a:r>
            <a:r>
              <a:rPr lang="uk-UA" sz="2000" dirty="0">
                <a:solidFill>
                  <a:srgbClr val="00B0F0"/>
                </a:solidFill>
              </a:rPr>
              <a:t>Дж. Р. </a:t>
            </a:r>
            <a:r>
              <a:rPr lang="uk-UA" sz="2000" dirty="0" err="1">
                <a:solidFill>
                  <a:srgbClr val="00B0F0"/>
                </a:solidFill>
              </a:rPr>
              <a:t>Коммонс</a:t>
            </a:r>
            <a:r>
              <a:rPr lang="uk-UA" sz="2000" dirty="0">
                <a:solidFill>
                  <a:srgbClr val="00B0F0"/>
                </a:solidFill>
              </a:rPr>
              <a:t>;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uk-UA" sz="2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кон'юнктурно-статистичний </a:t>
            </a:r>
            <a:r>
              <a:rPr lang="uk-UA" sz="2000" dirty="0"/>
              <a:t>– </a:t>
            </a:r>
            <a:r>
              <a:rPr lang="uk-UA" sz="2000" dirty="0">
                <a:solidFill>
                  <a:srgbClr val="00B0F0"/>
                </a:solidFill>
              </a:rPr>
              <a:t>Веслі К. Мітчелл.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18864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ВИТОКИ ІНСТИТУЦІОНАЛІЗМУ</a:t>
            </a:r>
          </a:p>
        </p:txBody>
      </p:sp>
    </p:spTree>
    <p:extLst>
      <p:ext uri="{BB962C8B-B14F-4D97-AF65-F5344CB8AC3E}">
        <p14:creationId xmlns:p14="http://schemas.microsoft.com/office/powerpoint/2010/main" val="232120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07504" y="188640"/>
            <a:ext cx="8507288" cy="6480299"/>
          </a:xfrm>
        </p:spPr>
        <p:txBody>
          <a:bodyPr>
            <a:normAutofit fontScale="92500" lnSpcReduction="10000"/>
          </a:bodyPr>
          <a:lstStyle/>
          <a:p>
            <a:pPr marL="365760" lvl="1" indent="0" algn="ctr">
              <a:buClr>
                <a:srgbClr val="FFFF00"/>
              </a:buClr>
              <a:buSzPct val="100000"/>
              <a:buNone/>
            </a:pP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Методологічні підходи інституціональної течії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 думки: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i="1" dirty="0">
                <a:solidFill>
                  <a:srgbClr val="FFFF00"/>
                </a:solidFill>
              </a:rPr>
              <a:t>Міждисциплінарний  підхід</a:t>
            </a:r>
            <a:r>
              <a:rPr lang="uk-UA" sz="2600" dirty="0" smtClean="0">
                <a:solidFill>
                  <a:schemeClr val="tx1"/>
                </a:solidFill>
              </a:rPr>
              <a:t>,  орієнтований  на  врахування  в економічному  аналізі  чинників  позаекономічного  порядку;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i="1" dirty="0" smtClean="0">
                <a:solidFill>
                  <a:srgbClr val="FFFF00"/>
                </a:solidFill>
              </a:rPr>
              <a:t>відмова </a:t>
            </a:r>
            <a:r>
              <a:rPr lang="uk-UA" sz="2600" i="1" dirty="0">
                <a:solidFill>
                  <a:srgbClr val="FFFF00"/>
                </a:solidFill>
              </a:rPr>
              <a:t>від </a:t>
            </a:r>
            <a:r>
              <a:rPr lang="uk-UA" sz="2600" dirty="0">
                <a:solidFill>
                  <a:schemeClr val="tx1"/>
                </a:solidFill>
              </a:rPr>
              <a:t>утилітарної неокласичної моделі </a:t>
            </a:r>
            <a:r>
              <a:rPr lang="en-US" sz="2600" i="1" dirty="0">
                <a:solidFill>
                  <a:srgbClr val="FFFF00"/>
                </a:solidFill>
              </a:rPr>
              <a:t>homo </a:t>
            </a:r>
            <a:r>
              <a:rPr lang="en-US" sz="2600" i="1" dirty="0" err="1">
                <a:solidFill>
                  <a:srgbClr val="FFFF00"/>
                </a:solidFill>
              </a:rPr>
              <a:t>economicus</a:t>
            </a:r>
            <a:r>
              <a:rPr lang="uk-UA" sz="2600" i="1" dirty="0">
                <a:solidFill>
                  <a:srgbClr val="FFFF00"/>
                </a:solidFill>
              </a:rPr>
              <a:t> </a:t>
            </a:r>
            <a:r>
              <a:rPr lang="uk-UA" sz="2600" dirty="0" smtClean="0">
                <a:solidFill>
                  <a:schemeClr val="tx1"/>
                </a:solidFill>
              </a:rPr>
              <a:t>та </a:t>
            </a:r>
            <a:r>
              <a:rPr lang="uk-UA" sz="2600" dirty="0">
                <a:solidFill>
                  <a:schemeClr val="tx1"/>
                </a:solidFill>
              </a:rPr>
              <a:t>врахування в дослідженнях факторів соціального </a:t>
            </a:r>
            <a:r>
              <a:rPr lang="uk-UA" sz="2600" dirty="0" smtClean="0">
                <a:solidFill>
                  <a:schemeClr val="tx1"/>
                </a:solidFill>
              </a:rPr>
              <a:t>середовища;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dirty="0" smtClean="0">
                <a:solidFill>
                  <a:schemeClr val="tx1"/>
                </a:solidFill>
              </a:rPr>
              <a:t>широке  застосування  </a:t>
            </a:r>
            <a:r>
              <a:rPr lang="uk-UA" sz="2600" i="1" dirty="0">
                <a:solidFill>
                  <a:srgbClr val="FFFF00"/>
                </a:solidFill>
              </a:rPr>
              <a:t>емпіричного  </a:t>
            </a:r>
            <a:r>
              <a:rPr lang="uk-UA" sz="2600" i="1" dirty="0" smtClean="0">
                <a:solidFill>
                  <a:srgbClr val="FFFF00"/>
                </a:solidFill>
              </a:rPr>
              <a:t>аналізу</a:t>
            </a:r>
            <a:r>
              <a:rPr lang="uk-UA" sz="2600" dirty="0" smtClean="0">
                <a:solidFill>
                  <a:schemeClr val="tx1"/>
                </a:solidFill>
              </a:rPr>
              <a:t>;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i="1" dirty="0">
                <a:solidFill>
                  <a:srgbClr val="FFFF00"/>
                </a:solidFill>
              </a:rPr>
              <a:t>еволюційний підхід </a:t>
            </a:r>
            <a:r>
              <a:rPr lang="uk-UA" sz="2600" dirty="0">
                <a:solidFill>
                  <a:schemeClr val="tx1"/>
                </a:solidFill>
              </a:rPr>
              <a:t>у вивченні соціально-економічних </a:t>
            </a:r>
            <a:r>
              <a:rPr lang="uk-UA" sz="2600" dirty="0" smtClean="0">
                <a:solidFill>
                  <a:schemeClr val="tx1"/>
                </a:solidFill>
              </a:rPr>
              <a:t>інституцій, </a:t>
            </a:r>
            <a:r>
              <a:rPr lang="uk-UA" sz="2600" dirty="0">
                <a:solidFill>
                  <a:schemeClr val="tx1"/>
                </a:solidFill>
              </a:rPr>
              <a:t>відмова від статичного, функціонального </a:t>
            </a:r>
            <a:r>
              <a:rPr lang="uk-UA" sz="2600" dirty="0" smtClean="0">
                <a:solidFill>
                  <a:schemeClr val="tx1"/>
                </a:solidFill>
              </a:rPr>
              <a:t>аналізу;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dirty="0">
                <a:solidFill>
                  <a:schemeClr val="tx1"/>
                </a:solidFill>
              </a:rPr>
              <a:t>вивчення  еволюції  людського  суспільства  з  позицій </a:t>
            </a:r>
            <a:r>
              <a:rPr lang="uk-UA" sz="2600" i="1" dirty="0" smtClean="0">
                <a:solidFill>
                  <a:srgbClr val="FFFF00"/>
                </a:solidFill>
              </a:rPr>
              <a:t>соціально-економічних </a:t>
            </a:r>
            <a:r>
              <a:rPr lang="uk-UA" sz="2600" i="1" dirty="0">
                <a:solidFill>
                  <a:srgbClr val="FFFF00"/>
                </a:solidFill>
              </a:rPr>
              <a:t>інституцій</a:t>
            </a:r>
            <a:r>
              <a:rPr lang="uk-UA" sz="2600" dirty="0" smtClean="0">
                <a:solidFill>
                  <a:schemeClr val="tx1"/>
                </a:solidFill>
              </a:rPr>
              <a:t>;</a:t>
            </a:r>
          </a:p>
          <a:p>
            <a:pPr marL="880110" lvl="1" indent="-514350">
              <a:buClr>
                <a:srgbClr val="00B0F0"/>
              </a:buClr>
              <a:buSzPct val="100000"/>
              <a:buFont typeface="+mj-lt"/>
              <a:buAutoNum type="arabicPeriod"/>
            </a:pPr>
            <a:r>
              <a:rPr lang="uk-UA" sz="2600" dirty="0" smtClean="0">
                <a:solidFill>
                  <a:schemeClr val="tx1"/>
                </a:solidFill>
              </a:rPr>
              <a:t>визнання </a:t>
            </a:r>
            <a:r>
              <a:rPr lang="uk-UA" sz="2600" i="1" dirty="0">
                <a:solidFill>
                  <a:srgbClr val="FFFF00"/>
                </a:solidFill>
              </a:rPr>
              <a:t>посилення впливу держави </a:t>
            </a:r>
            <a:r>
              <a:rPr lang="uk-UA" sz="2600" dirty="0" smtClean="0">
                <a:solidFill>
                  <a:schemeClr val="tx1"/>
                </a:solidFill>
              </a:rPr>
              <a:t>на господарську сферу суспільства на основі процесів трансформації ринкових механізмів у повоєнний період.</a:t>
            </a:r>
            <a:endParaRPr lang="uk-UA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367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</a:t>
            </a: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Соціально-інституційні економічні технократичні теорії</a:t>
            </a:r>
          </a:p>
        </p:txBody>
      </p:sp>
      <p:sp>
        <p:nvSpPr>
          <p:cNvPr id="8" name="Объект 7"/>
          <p:cNvSpPr txBox="1">
            <a:spLocks noGrp="1"/>
          </p:cNvSpPr>
          <p:nvPr>
            <p:ph idx="1"/>
          </p:nvPr>
        </p:nvSpPr>
        <p:spPr>
          <a:xfrm>
            <a:off x="267925" y="1052736"/>
            <a:ext cx="885698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Теоретики інституціоналізму </a:t>
            </a:r>
            <a:r>
              <a:rPr lang="uk-UA" sz="2400" dirty="0"/>
              <a:t>зосередили увагу передусім на вивченні </a:t>
            </a:r>
            <a:r>
              <a:rPr lang="uk-UA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якісних 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  </a:t>
            </a:r>
            <a:r>
              <a:rPr lang="uk-UA" sz="2400" dirty="0" smtClean="0"/>
              <a:t>наявної  </a:t>
            </a:r>
            <a:r>
              <a:rPr lang="uk-UA" sz="2400" dirty="0"/>
              <a:t>економічної  системи,  які  свідчили  </a:t>
            </a:r>
            <a:r>
              <a:rPr lang="uk-UA" sz="2400" dirty="0" smtClean="0"/>
              <a:t>про її трансформацію та </a:t>
            </a:r>
            <a:r>
              <a:rPr lang="uk-UA" sz="2400" dirty="0"/>
              <a:t>відхід від </a:t>
            </a:r>
            <a:r>
              <a:rPr lang="uk-UA" sz="2400" dirty="0" smtClean="0"/>
              <a:t>класичних форм розвитку ринкової економіки. Вони </a:t>
            </a:r>
            <a:r>
              <a:rPr lang="uk-UA" sz="2400" dirty="0"/>
              <a:t>були  пов’язані  передусім  з  </a:t>
            </a:r>
            <a:r>
              <a:rPr lang="uk-UA" sz="2400" dirty="0" smtClean="0"/>
              <a:t>такими чинниками:</a:t>
            </a:r>
          </a:p>
          <a:p>
            <a:r>
              <a:rPr lang="uk-UA" sz="2400" dirty="0" smtClean="0"/>
              <a:t>тривалим економічним зростанням 1950-1960-х років, результатом якого стало значне підвищення рівня життя народу та розбудова  </a:t>
            </a:r>
            <a:r>
              <a:rPr lang="uk-UA" sz="2400" i="1" dirty="0" smtClean="0">
                <a:solidFill>
                  <a:srgbClr val="FFFF00"/>
                </a:solidFill>
              </a:rPr>
              <a:t>суспільства загального  добробуту</a:t>
            </a:r>
            <a:r>
              <a:rPr lang="uk-UA" sz="2400" dirty="0" smtClean="0"/>
              <a:t>;</a:t>
            </a: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uk-UA" sz="2400" dirty="0" smtClean="0"/>
              <a:t>суттєвим впливом </a:t>
            </a:r>
            <a:r>
              <a:rPr lang="uk-UA" sz="2400" i="1" dirty="0">
                <a:solidFill>
                  <a:srgbClr val="FFFF00"/>
                </a:solidFill>
              </a:rPr>
              <a:t>сучасної науково-технічної революції </a:t>
            </a:r>
            <a:r>
              <a:rPr lang="uk-UA" sz="2400" dirty="0" smtClean="0"/>
              <a:t>на всі сфери життя суспільства;</a:t>
            </a:r>
          </a:p>
          <a:p>
            <a:r>
              <a:rPr lang="uk-UA" sz="2400" i="1" dirty="0">
                <a:solidFill>
                  <a:srgbClr val="FFFF00"/>
                </a:solidFill>
              </a:rPr>
              <a:t>розпадом</a:t>
            </a:r>
            <a:r>
              <a:rPr lang="uk-UA" sz="2400" dirty="0"/>
              <a:t> в 60-х роках ХХ ст. </a:t>
            </a:r>
            <a:r>
              <a:rPr lang="uk-UA" sz="2400" i="1" dirty="0">
                <a:solidFill>
                  <a:srgbClr val="FFFF00"/>
                </a:solidFill>
              </a:rPr>
              <a:t>світової  колоніальної  системи</a:t>
            </a:r>
            <a:r>
              <a:rPr lang="uk-UA" sz="2400" dirty="0" smtClean="0"/>
              <a:t>;</a:t>
            </a:r>
          </a:p>
          <a:p>
            <a:r>
              <a:rPr lang="uk-UA" sz="2400" dirty="0" smtClean="0"/>
              <a:t>зростанням впливу </a:t>
            </a:r>
            <a:r>
              <a:rPr lang="uk-UA" sz="2400" i="1" dirty="0">
                <a:solidFill>
                  <a:srgbClr val="FFFF00"/>
                </a:solidFill>
              </a:rPr>
              <a:t>світової системи соціалізму </a:t>
            </a:r>
            <a:r>
              <a:rPr lang="uk-UA" sz="2400" dirty="0" smtClean="0"/>
              <a:t>на політичні </a:t>
            </a:r>
            <a:r>
              <a:rPr lang="uk-UA" sz="2400" dirty="0"/>
              <a:t>та </a:t>
            </a:r>
            <a:r>
              <a:rPr lang="uk-UA" sz="2400" dirty="0" smtClean="0"/>
              <a:t>економічні зв’язки у світі  </a:t>
            </a:r>
            <a:r>
              <a:rPr lang="uk-UA" sz="2400" dirty="0"/>
              <a:t>в  повоєнний  </a:t>
            </a:r>
            <a:r>
              <a:rPr lang="uk-UA" sz="2400" dirty="0" smtClean="0"/>
              <a:t>період.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08012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Характерні риси другого етапу інституціоналізму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123358"/>
              </p:ext>
            </p:extLst>
          </p:nvPr>
        </p:nvGraphicFramePr>
        <p:xfrm>
          <a:off x="179512" y="1412776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888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5175"/>
            <a:ext cx="3043237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251520" y="5301208"/>
            <a:ext cx="304323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uk-UA" altLang="uk-UA" b="1" dirty="0">
                <a:solidFill>
                  <a:srgbClr val="FFC000"/>
                </a:solidFill>
              </a:rPr>
              <a:t>Американський економіст</a:t>
            </a:r>
          </a:p>
          <a:p>
            <a:pPr algn="ctr" eaLnBrk="1" hangingPunct="1"/>
            <a:r>
              <a:rPr lang="uk-UA" altLang="uk-UA" b="1" dirty="0">
                <a:solidFill>
                  <a:srgbClr val="FFC000"/>
                </a:solidFill>
              </a:rPr>
              <a:t>Джон </a:t>
            </a:r>
            <a:r>
              <a:rPr lang="uk-UA" altLang="uk-UA" b="1" dirty="0" err="1">
                <a:solidFill>
                  <a:srgbClr val="FFC000"/>
                </a:solidFill>
              </a:rPr>
              <a:t>Кеннет</a:t>
            </a:r>
            <a:r>
              <a:rPr lang="uk-UA" altLang="uk-UA" b="1" dirty="0">
                <a:solidFill>
                  <a:srgbClr val="FFC000"/>
                </a:solidFill>
              </a:rPr>
              <a:t> </a:t>
            </a:r>
            <a:r>
              <a:rPr lang="uk-UA" altLang="uk-UA" b="1" dirty="0" err="1">
                <a:solidFill>
                  <a:srgbClr val="FFC000"/>
                </a:solidFill>
              </a:rPr>
              <a:t>Ґелбрейт</a:t>
            </a:r>
            <a:endParaRPr lang="uk-UA" altLang="uk-UA" b="1" dirty="0">
              <a:solidFill>
                <a:srgbClr val="FFC000"/>
              </a:solidFill>
            </a:endParaRPr>
          </a:p>
          <a:p>
            <a:pPr algn="ctr" eaLnBrk="1" hangingPunct="1"/>
            <a:r>
              <a:rPr lang="uk-UA" altLang="uk-UA" b="1" dirty="0">
                <a:solidFill>
                  <a:srgbClr val="FFC000"/>
                </a:solidFill>
              </a:rPr>
              <a:t>(1908-2006)</a:t>
            </a:r>
          </a:p>
          <a:p>
            <a:pPr eaLnBrk="1" hangingPunct="1"/>
            <a:endParaRPr lang="uk-UA" alt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116632"/>
            <a:ext cx="5688632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«Нове індустріальне суспільство» (1967</a:t>
            </a:r>
            <a:r>
              <a:rPr lang="uk-UA" sz="2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2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uk-UA" sz="2200" dirty="0"/>
              <a:t>Відмінна риса нового індустріального суспільства панування </a:t>
            </a:r>
            <a:r>
              <a:rPr lang="uk-UA" sz="2200" dirty="0" err="1"/>
              <a:t>техноструктури</a:t>
            </a:r>
            <a:r>
              <a:rPr lang="uk-UA" sz="2200" dirty="0"/>
              <a:t> корпорацій.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uk-UA" sz="22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Техноструктура</a:t>
            </a:r>
            <a:r>
              <a:rPr lang="uk-UA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uk-UA" sz="2200" b="1" dirty="0">
                <a:solidFill>
                  <a:schemeClr val="accent2"/>
                </a:solidFill>
              </a:rPr>
              <a:t> </a:t>
            </a:r>
            <a:r>
              <a:rPr lang="uk-UA" sz="2200" dirty="0"/>
              <a:t>це сукупність великої кількості вчених, інженерів, техніків, спеціалістів з реалізації, реклами, торгівлі, спеціалістів у галузі спілкування з громадськістю, адміністраторів тощо. 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uk-UA" sz="2200" dirty="0" err="1"/>
              <a:t>Техноструктура</a:t>
            </a:r>
            <a:r>
              <a:rPr lang="uk-UA" sz="2200" dirty="0"/>
              <a:t> монополізувала знання, що потрібні для прийняття рішень від власників капіталу; </a:t>
            </a:r>
            <a:r>
              <a:rPr lang="uk-UA" sz="2200" i="1" dirty="0">
                <a:solidFill>
                  <a:srgbClr val="FFFF00"/>
                </a:solidFill>
              </a:rPr>
              <a:t>перетворила уряд у свій «виконавчий комітет».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uk-UA" sz="2200" dirty="0"/>
              <a:t>Позитивна якість </a:t>
            </a:r>
            <a:r>
              <a:rPr lang="uk-UA" sz="2200" dirty="0" err="1"/>
              <a:t>техноструктури</a:t>
            </a:r>
            <a:r>
              <a:rPr lang="uk-UA" sz="2200" dirty="0"/>
              <a:t> – зростання фірми.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uk-UA" sz="2200" dirty="0"/>
              <a:t>У новому індустріальному суспільстві у наявності дві системи: система планування і ринкова.</a:t>
            </a:r>
          </a:p>
        </p:txBody>
      </p:sp>
    </p:spTree>
    <p:extLst>
      <p:ext uri="{BB962C8B-B14F-4D97-AF65-F5344CB8AC3E}">
        <p14:creationId xmlns:p14="http://schemas.microsoft.com/office/powerpoint/2010/main" val="1494812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547629"/>
              </p:ext>
            </p:extLst>
          </p:nvPr>
        </p:nvGraphicFramePr>
        <p:xfrm>
          <a:off x="323527" y="1628800"/>
          <a:ext cx="8424937" cy="4578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4377"/>
                <a:gridCol w="1800200"/>
                <a:gridCol w="3240360"/>
              </a:tblGrid>
              <a:tr h="825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Критерій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Ринкова система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Нове індустріальне суспільство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392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Механізм координації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ринок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планування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392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Суб’єкт влади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власник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техноструктура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78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Основний фактор виробництва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капітал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знання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392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Прийняття рішень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індивідуальне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групове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392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Цільовий показник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прибуток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обсяги продаж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614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Спонукальні мотиви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примус, </a:t>
                      </a:r>
                      <a:r>
                        <a:rPr lang="uk-UA" sz="2000" dirty="0">
                          <a:effectLst/>
                        </a:rPr>
                        <a:t>гроші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ототожнення, пристосування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  <a:tr h="78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Провідний прошарок суспільства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банкіри, фінансисти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педагоги, вчені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3" marR="68583" marT="0" marB="0"/>
                </a:tc>
              </a:tr>
            </a:tbl>
          </a:graphicData>
        </a:graphic>
      </p:graphicFrame>
      <p:sp>
        <p:nvSpPr>
          <p:cNvPr id="18472" name="Rectangle 1"/>
          <p:cNvSpPr>
            <a:spLocks noChangeArrowheads="1"/>
          </p:cNvSpPr>
          <p:nvPr/>
        </p:nvSpPr>
        <p:spPr bwMode="auto">
          <a:xfrm>
            <a:off x="142875" y="332075"/>
            <a:ext cx="9001125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2698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uk-UA" altLang="uk-UA" sz="28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latin typeface="+mj-lt"/>
                <a:ea typeface="+mj-ea"/>
                <a:cs typeface="+mj-cs"/>
              </a:rPr>
              <a:t>Порівняльна характеристика  ринкової системи і </a:t>
            </a:r>
          </a:p>
          <a:p>
            <a:pPr algn="ctr"/>
            <a:r>
              <a:rPr lang="uk-UA" altLang="uk-UA" sz="28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latin typeface="+mj-lt"/>
                <a:ea typeface="+mj-ea"/>
                <a:cs typeface="+mj-cs"/>
              </a:rPr>
              <a:t>нового індустріального суспільства  Дж. К. </a:t>
            </a:r>
            <a:r>
              <a:rPr lang="uk-UA" altLang="uk-UA" sz="2800" spc="-100" dirty="0" err="1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latin typeface="+mj-lt"/>
                <a:ea typeface="+mj-ea"/>
                <a:cs typeface="+mj-cs"/>
              </a:rPr>
              <a:t>Ґелбрейта</a:t>
            </a:r>
            <a:endParaRPr lang="uk-UA" altLang="uk-UA" sz="28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 algn="just"/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9883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2594</TotalTime>
  <Words>1217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Бумажная</vt:lpstr>
      <vt:lpstr>Picture</vt:lpstr>
      <vt:lpstr>СУЧАСНІ ЕКОНОМІЧНІ ТЕОРІЇ</vt:lpstr>
      <vt:lpstr>       Тема 6. Соціально-інституційні технократичні теорії</vt:lpstr>
      <vt:lpstr> 6.1. Методологічні особливості та основні етапи становлення інституціоналізму.</vt:lpstr>
      <vt:lpstr>Презентация PowerPoint</vt:lpstr>
      <vt:lpstr>Презентация PowerPoint</vt:lpstr>
      <vt:lpstr>  6.2. Соціально-інституційні економічні технократичні теорії</vt:lpstr>
      <vt:lpstr>Характерні риси другого етапу інституціоналізму</vt:lpstr>
      <vt:lpstr>Презентация PowerPoint</vt:lpstr>
      <vt:lpstr>Презентация PowerPoint</vt:lpstr>
      <vt:lpstr>Презентация PowerPoint</vt:lpstr>
      <vt:lpstr>6.3. Сучасні концепції постіндустрійного суспільства</vt:lpstr>
      <vt:lpstr>Теорія постіндустріального суспільства  Даніела Белла</vt:lpstr>
      <vt:lpstr>Особливості постіндустріального суспільства</vt:lpstr>
      <vt:lpstr>Презентация PowerPoint</vt:lpstr>
      <vt:lpstr>Презентация PowerPoint</vt:lpstr>
      <vt:lpstr>Концепція інформаційного суспільства  Елвіна Тоффлера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166</cp:revision>
  <dcterms:created xsi:type="dcterms:W3CDTF">2023-02-06T18:05:54Z</dcterms:created>
  <dcterms:modified xsi:type="dcterms:W3CDTF">2023-03-31T09:57:52Z</dcterms:modified>
</cp:coreProperties>
</file>