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72" r:id="rId4"/>
    <p:sldId id="273" r:id="rId5"/>
    <p:sldId id="274" r:id="rId6"/>
    <p:sldId id="275" r:id="rId7"/>
    <p:sldId id="277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C4D42-E8A6-419A-8984-DAE454323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C91D26-4D54-4594-9CA3-2C5646D9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FA268-0947-4EEC-9147-161AC87E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9B55D-CB17-4817-A1A4-F18208B8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9823B-5BA0-4264-901B-08F27F56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1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C6490-58D2-4F69-B8D6-49E7243A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F42673-AA35-49E4-8871-5B2AEE066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1A0D2-AEE3-47FB-A1BB-F015991C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99E16-DBEA-4F7C-A397-E8409DF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EB984-71D4-410D-AA37-7BD69764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5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624EDF-319C-49C4-B4DE-6492884DB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5C6F87-F2F4-48CC-ABAD-CCF2BD7FA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B7246-7058-4CB8-9680-D7FBA048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57622-F7ED-4CC3-91BA-DC088CA6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1AA83-BEEF-4D92-AC8C-9D980361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7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5BD75-7486-4C2C-963B-1ED14665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2C71D-C39D-4437-AAAB-49ADBABE8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F4CD4-CE67-4F30-A4DC-B20FBD29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F5E28-7300-4FE8-B873-CE753B0B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BDAB0-29B1-4CB4-8D44-5FA491E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5C3F0-5D38-4951-A93D-857DD5D7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76E2C-E591-435C-BC1C-C1841464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39F2C-E1F7-4F28-AC84-0990E915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27B53-236A-4B6C-8E3F-208EDA0D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2C17-4335-4A78-BD86-66DEFBDD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2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B1B06-932B-45E6-AAD4-26B998B4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E4575-9F9A-40FC-B484-9D3139854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23B38-CA2E-4588-B9C1-5F1FDA57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A5221-7167-40FC-A864-683DCCB0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D213E-C2B7-49BA-86E6-CF0F0F4B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EC973-1CFF-4D01-A705-76B88FA8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5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EB6CE-930A-4347-AE8D-88EEA4D6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430CA6-8464-4094-A719-F66ADE70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6F157B-7DA0-4B10-8109-D625563A9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C7C3B8-979C-4518-A73C-90702ED3B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999464-E0DB-4177-8248-4A6D457A8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4BC83C-1389-42DC-966D-FEB0BA93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CE23DE-BC91-4134-8460-211CB8D5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D3401-361C-4156-A9CD-D7ED087F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03757-7D96-4B55-93FB-B9A8AFE4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8B46CA-6727-4AA0-B674-BEF104EA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592B6D-E27E-414D-B7DB-2C3E85F6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6C1E86-701A-4DDB-A6D3-80586B3B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8D34EA-AFF6-4A4B-AA5F-67C8A52F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C4E6ED-6001-4FA2-83B2-5E472606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8A5F7-90E8-434E-A0C7-F69B8C2E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D2DF7-A136-4134-9EBD-2AE79F7F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13728-7C6C-4A50-A580-93CB30B7B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D716FC-D664-4056-80D9-23D68DAE5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A8A0A-7B62-4559-9990-5A579A32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34C22E-AE4E-4AB8-AC00-62576EC9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75CEE-2DA0-4FE3-B2A6-67B4C348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9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9BCB-BB23-40DA-A83F-07B7431F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78DF72-E337-4021-BE63-8E1BD2238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E8699-8CB5-47C3-982F-CF61237B9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EB73F-BF29-44F5-B0A4-EFD5348D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4607C1-6A6D-496A-A321-E0C16100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794F-4D26-4C15-8ACF-7D3404A5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62E49-2A2D-4C48-BDC0-8F2A1B96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B8CAD-E51E-402A-84C3-118B76BE4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87036-D305-40BC-BAFC-578401E60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4511-9C71-459B-BF3B-ECB821D98BD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06CBC-373E-4953-AA8F-948B53D8D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9CBFB-C325-4E92-9085-2C4BAF9EA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80BE-EAC1-4950-9C79-13E0A97F422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2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on.rada.gov.ua/laws/show/1618-15#n82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zakon.rada.gov.ua/laws/show/254%D0%BA/96-%D0%B2%D1%80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zakon.rada.gov.ua/laws/show/1700-18#n2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s://zakon.rada.gov.ua/laws/show/1618-15#n823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700-18#n2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zk.gov.ua/uk/novyny/nazk-nagaduye-podavaty-deklaratsiyi-povidomlennya-pro-suttyevi-zminy-v-majnovomu-stani-ta-povidomlennya-pro-vidkryttya-valyutnogo-rahunku-v-banku-nerezydenti-pid-chas-vijny-ne-potribno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775" y="427848"/>
            <a:ext cx="4548637" cy="205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1" indent="354013" algn="just">
              <a:defRPr/>
            </a:pPr>
            <a:r>
              <a:rPr lang="uk-UA" sz="16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Корупція</a:t>
            </a:r>
            <a:r>
              <a:rPr lang="uk-UA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 – </a:t>
            </a:r>
            <a:r>
              <a:rPr lang="uk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використання суб’єктом, уповноваженим на виконання функцій держави наданих їй службових повноважень чи пов’язаних з ними можливостей </a:t>
            </a:r>
            <a:r>
              <a:rPr lang="uk-U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з метою одержання</a:t>
            </a:r>
            <a:r>
              <a:rPr lang="uk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неправомірної вигоди або прийняття такої вигоди чи прийняття обіцянки/пропозиції такої вигоди для себе чи інших осіб.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36722" y="427848"/>
            <a:ext cx="4370267" cy="205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lvl="1" indent="457200" algn="just">
              <a:defRPr/>
            </a:pPr>
            <a:r>
              <a:rPr lang="uk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Також як </a:t>
            </a:r>
            <a:r>
              <a:rPr lang="uk-UA" sz="16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корупція</a:t>
            </a:r>
            <a:r>
              <a:rPr lang="uk-UA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розглядається </a:t>
            </a:r>
            <a:r>
              <a:rPr lang="uk-U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обіцянка або пропозиція чи надання неправомірної вигоди </a:t>
            </a:r>
            <a:r>
              <a:rPr lang="uk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особі, уповноваженій на виконання функцій держави, з метою схилити цю особу до протиправного використання наданих їй службових повноважень чи пов’язаних з ними можливостей.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CAC46A-B337-4FEF-89A9-FDF398D94006}"/>
              </a:ext>
            </a:extLst>
          </p:cNvPr>
          <p:cNvSpPr/>
          <p:nvPr/>
        </p:nvSpPr>
        <p:spPr>
          <a:xfrm>
            <a:off x="167897" y="2699886"/>
            <a:ext cx="5539090" cy="2317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Кримінальний кодекс </a:t>
            </a:r>
            <a:r>
              <a:rPr lang="ru-RU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endParaRPr lang="ru-RU" b="1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Ст. 368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обіцянки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одержання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неправомірної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вигоди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службовою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особою</a:t>
            </a:r>
          </a:p>
          <a:p>
            <a:pPr algn="just">
              <a:tabLst>
                <a:tab pos="354013" algn="l"/>
              </a:tabLs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	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карається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штрафом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неоподатковуваних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мінімумів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доходів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арештом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строк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шести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місяців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позбавленням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строк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позбавленням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обіймати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посади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займатися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певною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строк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11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F88349-DB7C-43F1-A14F-0B832B073328}"/>
              </a:ext>
            </a:extLst>
          </p:cNvPr>
          <p:cNvSpPr/>
          <p:nvPr/>
        </p:nvSpPr>
        <p:spPr>
          <a:xfrm>
            <a:off x="5875020" y="2735038"/>
            <a:ext cx="6149083" cy="2248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Кримінальний кодекс </a:t>
            </a:r>
            <a:r>
              <a:rPr lang="ru-RU" sz="1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endParaRPr lang="ru-RU" sz="1800" b="1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Ст. 369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Пропозиція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обіцянка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неправомірної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вигоди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службовій</a:t>
            </a:r>
            <a:r>
              <a:rPr lang="ru-RU" sz="16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особі</a:t>
            </a:r>
            <a:endParaRPr lang="ru-RU" sz="1600" b="0" i="1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indent="354013" algn="just"/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караються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штрафом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неоподатковуваних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мінімумів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доходів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обмеженням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строк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позбавленням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той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строк.</a:t>
            </a:r>
            <a:endParaRPr lang="ru-RU" sz="1600" b="1" i="1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26" name="Picture 2" descr="Полиция клипарт (32 фото) » Рисунки для срисовки и не только">
            <a:extLst>
              <a:ext uri="{FF2B5EF4-FFF2-40B4-BE49-F238E27FC236}">
                <a16:creationId xmlns:a16="http://schemas.microsoft.com/office/drawing/2014/main" id="{54F6FE99-9D0E-483B-A94A-6C3C8FBD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621"/>
            <a:ext cx="1143775" cy="16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BAF87D63-4392-4E2D-9A75-E58ACA853F51}"/>
              </a:ext>
            </a:extLst>
          </p:cNvPr>
          <p:cNvSpPr/>
          <p:nvPr/>
        </p:nvSpPr>
        <p:spPr>
          <a:xfrm>
            <a:off x="2716367" y="2479717"/>
            <a:ext cx="271107" cy="22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A1BEDF-66DC-4AE0-B6F0-D0B84A85F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99" y="476908"/>
            <a:ext cx="1840701" cy="188484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246CF8D2-E8E4-41D7-AC2A-E8C30A159849}"/>
              </a:ext>
            </a:extLst>
          </p:cNvPr>
          <p:cNvSpPr/>
          <p:nvPr/>
        </p:nvSpPr>
        <p:spPr>
          <a:xfrm>
            <a:off x="7961097" y="2478223"/>
            <a:ext cx="271107" cy="22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C3CF3A-ECC8-468B-B128-4E65C13BA4EC}"/>
              </a:ext>
            </a:extLst>
          </p:cNvPr>
          <p:cNvSpPr/>
          <p:nvPr/>
        </p:nvSpPr>
        <p:spPr>
          <a:xfrm>
            <a:off x="153322" y="5240391"/>
            <a:ext cx="11482417" cy="151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Закон </a:t>
            </a:r>
            <a:r>
              <a:rPr lang="ru-RU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«Про </a:t>
            </a:r>
            <a:r>
              <a:rPr lang="ru-RU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Національну</a:t>
            </a:r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поліцію</a:t>
            </a:r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» </a:t>
            </a:r>
          </a:p>
          <a:p>
            <a:pPr algn="just"/>
            <a:r>
              <a:rPr lang="ru-RU" b="1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Ст. 77</a:t>
            </a:r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поліції</a:t>
            </a:r>
            <a:endParaRPr lang="ru-RU" b="0" i="1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10) 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набрання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законної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сили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суду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притягнення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адміністративного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корупцією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кримінального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суду про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набутих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дорученням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особами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передбачених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4"/>
              </a:rPr>
              <a:t>статтею</a:t>
            </a:r>
            <a:r>
              <a:rPr lang="ru-RU" sz="1600" b="0" i="0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4"/>
              </a:rPr>
              <a:t> 290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ЦПК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необґрунтованими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стягнення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дохід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46C7E448-2A4A-4266-B757-D3FE8AD95356}"/>
              </a:ext>
            </a:extLst>
          </p:cNvPr>
          <p:cNvSpPr/>
          <p:nvPr/>
        </p:nvSpPr>
        <p:spPr>
          <a:xfrm>
            <a:off x="2716366" y="5017234"/>
            <a:ext cx="271107" cy="259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124E9E-295C-4342-B81E-1F6D0263B339}"/>
              </a:ext>
            </a:extLst>
          </p:cNvPr>
          <p:cNvSpPr txBox="1"/>
          <p:nvPr/>
        </p:nvSpPr>
        <p:spPr>
          <a:xfrm>
            <a:off x="1025842" y="-25154"/>
            <a:ext cx="10884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en-US" sz="1600" b="1" i="1" dirty="0">
                <a:solidFill>
                  <a:srgbClr val="003399"/>
                </a:solidFill>
                <a:latin typeface="+mn-lt"/>
              </a:rPr>
              <a:t>ОБМЕЖЕННЯ ЩОДО ОДЕРЖАННЯ ПОДАРУНКІВ </a:t>
            </a:r>
            <a:r>
              <a:rPr lang="uk-UA" altLang="en-US" sz="16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uk-UA" altLang="en-US" sz="1600" b="1" i="1" dirty="0">
                <a:solidFill>
                  <a:srgbClr val="C00000"/>
                </a:solidFill>
              </a:rPr>
              <a:t>ст</a:t>
            </a:r>
            <a:r>
              <a:rPr lang="uk-UA" altLang="en-US" sz="1600" b="1" i="1" dirty="0">
                <a:solidFill>
                  <a:srgbClr val="C00000"/>
                </a:solidFill>
                <a:latin typeface="+mn-lt"/>
              </a:rPr>
              <a:t>. 23 Закон України «Про запобігання корупції»)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D2841E-1312-4BEE-A49C-66D8C39B34FB}"/>
              </a:ext>
            </a:extLst>
          </p:cNvPr>
          <p:cNvSpPr/>
          <p:nvPr/>
        </p:nvSpPr>
        <p:spPr>
          <a:xfrm>
            <a:off x="891540" y="253571"/>
            <a:ext cx="18402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Заборонено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DD961E-5C3F-4DA5-BE8F-C153BF8D28F2}"/>
              </a:ext>
            </a:extLst>
          </p:cNvPr>
          <p:cNvSpPr/>
          <p:nvPr/>
        </p:nvSpPr>
        <p:spPr>
          <a:xfrm>
            <a:off x="9287825" y="290288"/>
            <a:ext cx="2205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Дозволено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AA2412-D8F5-4E9F-97BB-1243502C5C48}"/>
              </a:ext>
            </a:extLst>
          </p:cNvPr>
          <p:cNvSpPr/>
          <p:nvPr/>
        </p:nvSpPr>
        <p:spPr>
          <a:xfrm>
            <a:off x="5364954" y="276825"/>
            <a:ext cx="2205991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Обмежено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FC23A1-A33B-4457-887D-4113DAFE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44" y="625727"/>
            <a:ext cx="4253057" cy="3429000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7E8FEC8B-F477-4A69-9EDB-586F09506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7"/>
          <a:stretch/>
        </p:blipFill>
        <p:spPr bwMode="auto">
          <a:xfrm>
            <a:off x="41182" y="615379"/>
            <a:ext cx="3969471" cy="286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1364B1-3E88-4A06-AC4A-D753496706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4139035" y="3834203"/>
            <a:ext cx="4075078" cy="255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0FF20C-D2EC-451F-956A-93D5DF3D3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36" y="686240"/>
            <a:ext cx="3969471" cy="4423368"/>
          </a:xfrm>
          <a:prstGeom prst="rect">
            <a:avLst/>
          </a:prstGeom>
        </p:spPr>
      </p:pic>
      <p:sp>
        <p:nvSpPr>
          <p:cNvPr id="16" name="Скругленный прямоугольник 7">
            <a:extLst>
              <a:ext uri="{FF2B5EF4-FFF2-40B4-BE49-F238E27FC236}">
                <a16:creationId xmlns:a16="http://schemas.microsoft.com/office/drawing/2014/main" id="{6B5BB079-3DE7-4B46-925B-55E67120E1D8}"/>
              </a:ext>
            </a:extLst>
          </p:cNvPr>
          <p:cNvSpPr/>
          <p:nvPr/>
        </p:nvSpPr>
        <p:spPr>
          <a:xfrm>
            <a:off x="8854440" y="4925906"/>
            <a:ext cx="3188969" cy="1913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dirty="0">
                <a:solidFill>
                  <a:schemeClr val="tx1"/>
                </a:solidFill>
              </a:rPr>
              <a:t>-</a:t>
            </a:r>
            <a:r>
              <a:rPr lang="uk-UA" sz="1300" dirty="0"/>
              <a:t> </a:t>
            </a:r>
            <a:r>
              <a:rPr lang="uk-UA" sz="1300" b="1" dirty="0">
                <a:solidFill>
                  <a:schemeClr val="tx1"/>
                </a:solidFill>
              </a:rPr>
              <a:t>члени сім’ї суб’єкта;</a:t>
            </a:r>
          </a:p>
          <a:p>
            <a:pPr marL="285750" indent="-285750" algn="just">
              <a:buFontTx/>
              <a:buChar char="-"/>
            </a:pPr>
            <a:r>
              <a:rPr lang="ru-RU" sz="1300" b="1" dirty="0" err="1">
                <a:solidFill>
                  <a:schemeClr val="tx1"/>
                </a:solidFill>
              </a:rPr>
              <a:t>двоюрідні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брати</a:t>
            </a:r>
            <a:r>
              <a:rPr lang="ru-RU" sz="1300" b="1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sz="1300" b="1" dirty="0" err="1">
                <a:solidFill>
                  <a:schemeClr val="tx1"/>
                </a:solidFill>
              </a:rPr>
              <a:t>двоюрідні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сестри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</a:p>
          <a:p>
            <a:pPr marL="285750" indent="-285750" algn="just">
              <a:buFontTx/>
              <a:buChar char="-"/>
            </a:pPr>
            <a:r>
              <a:rPr lang="ru-RU" sz="1300" b="1" dirty="0" err="1">
                <a:solidFill>
                  <a:schemeClr val="tx1"/>
                </a:solidFill>
              </a:rPr>
              <a:t>рідний</a:t>
            </a:r>
            <a:r>
              <a:rPr lang="ru-RU" sz="1300" b="1" dirty="0">
                <a:solidFill>
                  <a:schemeClr val="tx1"/>
                </a:solidFill>
              </a:rPr>
              <a:t> брат та сестра </a:t>
            </a:r>
            <a:r>
              <a:rPr lang="ru-RU" sz="1300" b="1" dirty="0" err="1">
                <a:solidFill>
                  <a:schemeClr val="tx1"/>
                </a:solidFill>
              </a:rPr>
              <a:t>дружини</a:t>
            </a:r>
            <a:r>
              <a:rPr lang="ru-RU" sz="1300" b="1" dirty="0">
                <a:solidFill>
                  <a:schemeClr val="tx1"/>
                </a:solidFill>
              </a:rPr>
              <a:t> (</a:t>
            </a:r>
            <a:r>
              <a:rPr lang="ru-RU" sz="1300" b="1" dirty="0" err="1">
                <a:solidFill>
                  <a:schemeClr val="tx1"/>
                </a:solidFill>
              </a:rPr>
              <a:t>чоловіка</a:t>
            </a:r>
            <a:r>
              <a:rPr lang="ru-RU" sz="1300" b="1" dirty="0">
                <a:solidFill>
                  <a:schemeClr val="tx1"/>
                </a:solidFill>
              </a:rPr>
              <a:t>), </a:t>
            </a:r>
          </a:p>
          <a:p>
            <a:pPr marL="285750" indent="-285750" algn="just">
              <a:buFontTx/>
              <a:buChar char="-"/>
            </a:pPr>
            <a:r>
              <a:rPr lang="ru-RU" sz="1300" b="1" dirty="0" err="1">
                <a:solidFill>
                  <a:schemeClr val="tx1"/>
                </a:solidFill>
              </a:rPr>
              <a:t>племінник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племінниця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</a:p>
          <a:p>
            <a:pPr marL="285750" indent="-285750" algn="just">
              <a:buFontTx/>
              <a:buChar char="-"/>
            </a:pPr>
            <a:r>
              <a:rPr lang="ru-RU" sz="1300" b="1" dirty="0" err="1">
                <a:solidFill>
                  <a:schemeClr val="tx1"/>
                </a:solidFill>
              </a:rPr>
              <a:t>рідний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дядько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err="1">
                <a:solidFill>
                  <a:schemeClr val="tx1"/>
                </a:solidFill>
              </a:rPr>
              <a:t>рідна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тітка</a:t>
            </a:r>
            <a:r>
              <a:rPr lang="ru-RU" sz="1300" b="1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300" b="1" dirty="0">
                <a:solidFill>
                  <a:schemeClr val="tx1"/>
                </a:solidFill>
              </a:rPr>
              <a:t>- </a:t>
            </a:r>
            <a:r>
              <a:rPr lang="ru-RU" sz="1300" b="1" dirty="0" err="1">
                <a:solidFill>
                  <a:schemeClr val="tx1"/>
                </a:solidFill>
              </a:rPr>
              <a:t>батько</a:t>
            </a:r>
            <a:r>
              <a:rPr lang="ru-RU" sz="1300" b="1" dirty="0">
                <a:solidFill>
                  <a:schemeClr val="tx1"/>
                </a:solidFill>
              </a:rPr>
              <a:t> та </a:t>
            </a:r>
            <a:r>
              <a:rPr lang="ru-RU" sz="1300" b="1" dirty="0" err="1">
                <a:solidFill>
                  <a:schemeClr val="tx1"/>
                </a:solidFill>
              </a:rPr>
              <a:t>мати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solidFill>
                  <a:schemeClr val="tx1"/>
                </a:solidFill>
              </a:rPr>
              <a:t>дружини</a:t>
            </a:r>
            <a:r>
              <a:rPr lang="ru-RU" sz="1300" b="1" dirty="0">
                <a:solidFill>
                  <a:schemeClr val="tx1"/>
                </a:solidFill>
              </a:rPr>
              <a:t> (</a:t>
            </a:r>
            <a:r>
              <a:rPr lang="ru-RU" sz="1300" b="1" dirty="0" err="1">
                <a:solidFill>
                  <a:schemeClr val="tx1"/>
                </a:solidFill>
              </a:rPr>
              <a:t>чоловіка</a:t>
            </a:r>
            <a:r>
              <a:rPr lang="ru-RU" sz="1300" b="1" dirty="0">
                <a:solidFill>
                  <a:schemeClr val="tx1"/>
                </a:solidFill>
              </a:rPr>
              <a:t>) </a:t>
            </a:r>
            <a:r>
              <a:rPr lang="ru-RU" sz="1300" b="1" dirty="0" err="1">
                <a:solidFill>
                  <a:schemeClr val="tx1"/>
                </a:solidFill>
              </a:rPr>
              <a:t>сина</a:t>
            </a:r>
            <a:r>
              <a:rPr lang="ru-RU" sz="1300" b="1" dirty="0">
                <a:solidFill>
                  <a:schemeClr val="tx1"/>
                </a:solidFill>
              </a:rPr>
              <a:t> (дочки)</a:t>
            </a:r>
            <a:endParaRPr lang="uk-UA" sz="1300" b="1" dirty="0">
              <a:solidFill>
                <a:schemeClr val="tx1"/>
              </a:solidFill>
            </a:endParaRPr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290E6F0A-01AB-4A9A-A532-FABD0C78F080}"/>
              </a:ext>
            </a:extLst>
          </p:cNvPr>
          <p:cNvSpPr/>
          <p:nvPr/>
        </p:nvSpPr>
        <p:spPr>
          <a:xfrm>
            <a:off x="8504986" y="5097781"/>
            <a:ext cx="231344" cy="24891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A2F7810-BC70-4FC0-B118-01E4802D4BBA}"/>
              </a:ext>
            </a:extLst>
          </p:cNvPr>
          <p:cNvSpPr/>
          <p:nvPr/>
        </p:nvSpPr>
        <p:spPr>
          <a:xfrm>
            <a:off x="27775" y="3401007"/>
            <a:ext cx="4111260" cy="1930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Кодекс про </a:t>
            </a:r>
            <a:r>
              <a:rPr lang="ru-RU" sz="14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адміністративні</a:t>
            </a:r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України</a:t>
            </a:r>
            <a:endParaRPr lang="ru-RU" sz="14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</a:t>
            </a:r>
            <a:r>
              <a:rPr lang="ru-RU" sz="16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т.172</a:t>
            </a:r>
            <a:r>
              <a:rPr lang="ru-RU" sz="1600" b="1" i="1" u="none" strike="noStrike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-5</a:t>
            </a:r>
            <a:r>
              <a:rPr lang="ru-RU" sz="16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1600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встановлених</a:t>
            </a:r>
            <a:r>
              <a:rPr lang="ru-RU" sz="1600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законом </a:t>
            </a:r>
            <a:r>
              <a:rPr lang="ru-RU" sz="160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sz="1600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600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одержання </a:t>
            </a:r>
            <a:r>
              <a:rPr lang="ru-RU" sz="1600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подарунків</a:t>
            </a:r>
            <a:endParaRPr lang="ru-RU" sz="1600" i="1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indent="182563" algn="just"/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тягне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собою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накладення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штрафу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двохсот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неоподатковуваних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мінімумів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доходів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конфіскацією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подарунка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CD247F58-9C8D-4487-97A5-B0F979D4E86B}"/>
              </a:ext>
            </a:extLst>
          </p:cNvPr>
          <p:cNvSpPr/>
          <p:nvPr/>
        </p:nvSpPr>
        <p:spPr>
          <a:xfrm>
            <a:off x="1995969" y="3065595"/>
            <a:ext cx="306659" cy="2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14A73E-2581-456A-AE07-01C7B3C37151}"/>
              </a:ext>
            </a:extLst>
          </p:cNvPr>
          <p:cNvSpPr txBox="1"/>
          <p:nvPr/>
        </p:nvSpPr>
        <p:spPr>
          <a:xfrm>
            <a:off x="41182" y="5331425"/>
            <a:ext cx="4519388" cy="15081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Закон </a:t>
            </a:r>
            <a:r>
              <a:rPr lang="ru-RU" sz="14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«Про </a:t>
            </a:r>
            <a:r>
              <a:rPr lang="ru-RU" sz="14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Національну</a:t>
            </a:r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поліцію</a:t>
            </a:r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14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Ст. 77</a:t>
            </a:r>
            <a:r>
              <a:rPr lang="ru-RU" sz="1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sz="1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1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1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поліції</a:t>
            </a:r>
            <a:endParaRPr lang="ru-RU" sz="16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10) 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набрання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законної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сили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суду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притягнення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адміністративного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корупцією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EE2F37D1-10AB-4B2A-86D6-4E13CD469839}"/>
              </a:ext>
            </a:extLst>
          </p:cNvPr>
          <p:cNvSpPr/>
          <p:nvPr/>
        </p:nvSpPr>
        <p:spPr>
          <a:xfrm rot="2739589">
            <a:off x="4275826" y="3284185"/>
            <a:ext cx="284744" cy="550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B3CB95-9D24-4741-8DA7-407CB9DF1BA3}"/>
              </a:ext>
            </a:extLst>
          </p:cNvPr>
          <p:cNvSpPr/>
          <p:nvPr/>
        </p:nvSpPr>
        <p:spPr>
          <a:xfrm>
            <a:off x="659851" y="3059668"/>
            <a:ext cx="2763834" cy="224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ВІДПОВІДАЛЬНІСТЬ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14578C08-0D86-4A4D-AE3F-3A262127EACD}"/>
              </a:ext>
            </a:extLst>
          </p:cNvPr>
          <p:cNvSpPr/>
          <p:nvPr/>
        </p:nvSpPr>
        <p:spPr>
          <a:xfrm>
            <a:off x="2083405" y="3305625"/>
            <a:ext cx="138800" cy="1233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3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276A59-A264-4AA1-A6B9-97D668638375}"/>
              </a:ext>
            </a:extLst>
          </p:cNvPr>
          <p:cNvSpPr txBox="1"/>
          <p:nvPr/>
        </p:nvSpPr>
        <p:spPr>
          <a:xfrm>
            <a:off x="1" y="95693"/>
            <a:ext cx="12099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3399"/>
                </a:solidFill>
              </a:rPr>
              <a:t>ЗАПОБІГАННЯ ОДЕРЖАННЮ НЕПРАВОМІРНОЇ ВИГОДИ АБО ПОДАРУНКА ТА ПОВОДЖЕННЯ З НИМИ</a:t>
            </a:r>
            <a:r>
              <a:rPr lang="ru-RU" sz="1800" b="1" i="1" dirty="0"/>
              <a:t> </a:t>
            </a:r>
            <a:r>
              <a:rPr lang="uk-UA" altLang="en-US" sz="1800" b="1" i="1" dirty="0">
                <a:solidFill>
                  <a:srgbClr val="003399"/>
                </a:solidFill>
                <a:latin typeface="+mn-lt"/>
              </a:rPr>
              <a:t>ПОДАРУНКІВ </a:t>
            </a:r>
          </a:p>
          <a:p>
            <a:pPr algn="r"/>
            <a:r>
              <a:rPr lang="uk-UA" altLang="en-US" sz="18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uk-UA" altLang="en-US" sz="1800" b="1" i="1" dirty="0">
                <a:solidFill>
                  <a:srgbClr val="C00000"/>
                </a:solidFill>
              </a:rPr>
              <a:t>ст</a:t>
            </a:r>
            <a:r>
              <a:rPr lang="uk-UA" altLang="en-US" sz="1800" b="1" i="1" dirty="0">
                <a:solidFill>
                  <a:srgbClr val="C00000"/>
                </a:solidFill>
                <a:latin typeface="+mn-lt"/>
              </a:rPr>
              <a:t>. 24 Закон України «Про запобігання корупції»)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8FE4D-F5EA-47DE-B99F-A83BBA419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41" y="1398613"/>
            <a:ext cx="2632839" cy="1395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E20EFD-7697-4834-B1A5-D48FC22E8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7" y="1644435"/>
            <a:ext cx="2141939" cy="1569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9E26E-4707-4505-83B8-BFEBC73055B7}"/>
              </a:ext>
            </a:extLst>
          </p:cNvPr>
          <p:cNvSpPr txBox="1"/>
          <p:nvPr/>
        </p:nvSpPr>
        <p:spPr>
          <a:xfrm>
            <a:off x="209037" y="3818475"/>
            <a:ext cx="213471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5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подарунок</a:t>
            </a:r>
            <a:r>
              <a:rPr lang="ru-RU" sz="1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грошові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кошти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майно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пільги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нематеріальні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одержують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безоплатно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нижчою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мінімальної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ринкової</a:t>
            </a:r>
            <a:r>
              <a:rPr lang="ru-RU" sz="15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A7719-4104-474F-A437-8147169B35B1}"/>
              </a:ext>
            </a:extLst>
          </p:cNvPr>
          <p:cNvSpPr txBox="1"/>
          <p:nvPr/>
        </p:nvSpPr>
        <p:spPr>
          <a:xfrm>
            <a:off x="9531976" y="3450608"/>
            <a:ext cx="22835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5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неправомірна</a:t>
            </a:r>
            <a:r>
              <a:rPr lang="ru-RU" sz="1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вигода</a:t>
            </a:r>
            <a:r>
              <a:rPr lang="ru-RU" sz="1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грошові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кошти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майно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пільги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нематеріальні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будь-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вигоди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нематеріального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негрошового характеру,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обіцяють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одержують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законних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те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підстав</a:t>
            </a:r>
            <a:r>
              <a:rPr lang="ru-RU" sz="15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sz="15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E1B842-EAD8-4F64-93C1-F1DBF9DA3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59" y="886701"/>
            <a:ext cx="6535479" cy="5460936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D3E85E59-9D25-45AE-A773-CB51EFB3AB2A}"/>
              </a:ext>
            </a:extLst>
          </p:cNvPr>
          <p:cNvSpPr/>
          <p:nvPr/>
        </p:nvSpPr>
        <p:spPr>
          <a:xfrm>
            <a:off x="1083393" y="3429000"/>
            <a:ext cx="378781" cy="3136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1E7082A4-9770-4C80-9DEE-7224CDF0D1A5}"/>
              </a:ext>
            </a:extLst>
          </p:cNvPr>
          <p:cNvSpPr/>
          <p:nvPr/>
        </p:nvSpPr>
        <p:spPr>
          <a:xfrm>
            <a:off x="10526677" y="3045410"/>
            <a:ext cx="294169" cy="33628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5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50FA5A-DDC2-4DB3-9CE4-8221F02DF777}"/>
              </a:ext>
            </a:extLst>
          </p:cNvPr>
          <p:cNvSpPr txBox="1"/>
          <p:nvPr/>
        </p:nvSpPr>
        <p:spPr>
          <a:xfrm>
            <a:off x="246220" y="-29016"/>
            <a:ext cx="11719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3399"/>
                </a:solidFill>
              </a:rPr>
              <a:t>	ОБМЕЖЕННЯ ЩОДО СУМІСНИЦТВА ТА СУМІЩЕННЯ З ІНШИМИ ВИДАМИ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ДІЯЛЬНОСТІ  </a:t>
            </a:r>
          </a:p>
          <a:p>
            <a:pPr algn="ctr"/>
            <a:r>
              <a:rPr lang="uk-UA" altLang="en-US" sz="16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uk-UA" altLang="en-US" sz="1600" b="1" i="1" dirty="0">
                <a:solidFill>
                  <a:srgbClr val="C00000"/>
                </a:solidFill>
              </a:rPr>
              <a:t>ст</a:t>
            </a:r>
            <a:r>
              <a:rPr lang="uk-UA" altLang="en-US" sz="1600" b="1" i="1" dirty="0">
                <a:solidFill>
                  <a:srgbClr val="C00000"/>
                </a:solidFill>
                <a:latin typeface="+mn-lt"/>
              </a:rPr>
              <a:t>. 25 Закон України «Про запобігання корупції»)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63982-B680-434B-AE26-43304DBC0290}"/>
              </a:ext>
            </a:extLst>
          </p:cNvPr>
          <p:cNvSpPr txBox="1"/>
          <p:nvPr/>
        </p:nvSpPr>
        <p:spPr>
          <a:xfrm>
            <a:off x="1254642" y="681596"/>
            <a:ext cx="994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Особам,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зазначеним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 </a:t>
            </a:r>
            <a:r>
              <a:rPr lang="ru-RU" b="1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2"/>
              </a:rPr>
              <a:t>п. 1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ч.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1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ст. 3 Закону,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забороняється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E61CD7-FC60-4273-82E9-FBD810ED0451}"/>
              </a:ext>
            </a:extLst>
          </p:cNvPr>
          <p:cNvSpPr/>
          <p:nvPr/>
        </p:nvSpPr>
        <p:spPr>
          <a:xfrm>
            <a:off x="134680" y="1211223"/>
            <a:ext cx="3352800" cy="2082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265113" algn="just">
              <a:buFont typeface="Wingdings" panose="05000000000000000000" pitchFamily="2" charset="2"/>
              <a:buChar char="q"/>
            </a:pP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займатися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оплачуваною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викладацької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творчої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медичної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практики,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інструкторської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суддівської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практики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спорту)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підприємницькою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передбачено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500" b="0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3"/>
              </a:rPr>
              <a:t>Конституцією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законами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15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E80185-8DA0-4F91-BA4E-3367A5EDAE58}"/>
              </a:ext>
            </a:extLst>
          </p:cNvPr>
          <p:cNvSpPr/>
          <p:nvPr/>
        </p:nvSpPr>
        <p:spPr>
          <a:xfrm>
            <a:off x="7215516" y="1157186"/>
            <a:ext cx="4841805" cy="2585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265113" algn="just">
              <a:buFont typeface="Wingdings" panose="05000000000000000000" pitchFamily="2" charset="2"/>
              <a:buChar char="q"/>
            </a:pP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входити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складу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правління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виконавчих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контрольних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органів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наглядової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ради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одержання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випадків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коли особи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акціями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частками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паями),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належать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територіальній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та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інтереси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територіальної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раді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спостережній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раді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ревізійній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комісії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господарської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передбачено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500" b="0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3"/>
              </a:rPr>
              <a:t>Конституцією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законами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передбаченого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абз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1 ч. 2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ст.</a:t>
            </a:r>
            <a:endParaRPr lang="ru-RU" sz="15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401A9F8-3132-4D32-BCF0-DF1D7A394ED3}"/>
              </a:ext>
            </a:extLst>
          </p:cNvPr>
          <p:cNvCxnSpPr>
            <a:cxnSpLocks/>
          </p:cNvCxnSpPr>
          <p:nvPr/>
        </p:nvCxnSpPr>
        <p:spPr>
          <a:xfrm>
            <a:off x="7591649" y="976761"/>
            <a:ext cx="552891" cy="15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FE30C04-8AE6-4D57-802F-5154219ED05F}"/>
              </a:ext>
            </a:extLst>
          </p:cNvPr>
          <p:cNvCxnSpPr>
            <a:cxnSpLocks/>
          </p:cNvCxnSpPr>
          <p:nvPr/>
        </p:nvCxnSpPr>
        <p:spPr>
          <a:xfrm flipH="1">
            <a:off x="3115283" y="906167"/>
            <a:ext cx="637951" cy="27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3EED9B-FD56-4862-96B7-775AFBCF9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1" y="1266371"/>
            <a:ext cx="3434314" cy="203813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0F95C3-AAA8-4EFC-B8E8-EDAA3D0B81CB}"/>
              </a:ext>
            </a:extLst>
          </p:cNvPr>
          <p:cNvSpPr/>
          <p:nvPr/>
        </p:nvSpPr>
        <p:spPr>
          <a:xfrm>
            <a:off x="134680" y="3379586"/>
            <a:ext cx="5032744" cy="1400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uk-UA" sz="1500" b="1" i="1" dirty="0">
                <a:cs typeface="Times New Roman" panose="02020603050405020304" pitchFamily="18" charset="0"/>
              </a:rPr>
              <a:t>Дозволяється </a:t>
            </a:r>
            <a:r>
              <a:rPr lang="ru-RU" altLang="uk-UA" sz="1500" b="1" i="1" dirty="0" err="1">
                <a:cs typeface="Times New Roman" panose="02020603050405020304" pitchFamily="18" charset="0"/>
              </a:rPr>
              <a:t>займатися</a:t>
            </a:r>
            <a:r>
              <a:rPr lang="ru-RU" altLang="uk-UA" sz="1500" b="1" i="1" dirty="0">
                <a:cs typeface="Times New Roman" panose="02020603050405020304" pitchFamily="18" charset="0"/>
              </a:rPr>
              <a:t>:</a:t>
            </a:r>
          </a:p>
          <a:p>
            <a:pPr marL="85725" lvl="1" indent="179388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викладацькою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85725" lvl="1" indent="179388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5725" lvl="1" indent="179388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85725" lvl="1" indent="179388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практикою; </a:t>
            </a:r>
          </a:p>
          <a:p>
            <a:pPr marL="85725" lvl="1" indent="179388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інструкторською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суддівською</a:t>
            </a:r>
            <a:r>
              <a:rPr lang="ru-RU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 </a:t>
            </a:r>
            <a:r>
              <a:rPr lang="ru-RU" alt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4561895F-F7DE-4AB4-A457-A63DD7ADBA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"/>
          <a:stretch/>
        </p:blipFill>
        <p:spPr>
          <a:xfrm>
            <a:off x="246220" y="353828"/>
            <a:ext cx="964805" cy="760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42D96670-2058-4A49-9FD7-6BE051C529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2"/>
          <a:stretch/>
        </p:blipFill>
        <p:spPr bwMode="auto">
          <a:xfrm>
            <a:off x="1544868" y="339258"/>
            <a:ext cx="962362" cy="76029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9E2C4413-89CA-4211-B46C-2F108D749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96" y="265917"/>
            <a:ext cx="994310" cy="78354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id="{307A54E9-B7FA-48E5-A383-0A0C157267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0143" y="281545"/>
            <a:ext cx="980856" cy="7729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714F50-5E8C-45D7-93F6-5D2FE4B46FAE}"/>
              </a:ext>
            </a:extLst>
          </p:cNvPr>
          <p:cNvSpPr/>
          <p:nvPr/>
        </p:nvSpPr>
        <p:spPr>
          <a:xfrm>
            <a:off x="5506784" y="3867065"/>
            <a:ext cx="6561172" cy="88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не може під час проходження служби займатися іншою оплачуваною діяльністю, крім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науково-педагогічної, наукової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творчої.</a:t>
            </a:r>
            <a:r>
              <a:rPr lang="uk-UA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16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ст. 66 ЗУ «Про Національну поліцію» </a:t>
            </a:r>
            <a:endParaRPr lang="uk-UA" sz="1600" b="1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1FF6A48-7182-40AD-8687-6D5A074F8948}"/>
              </a:ext>
            </a:extLst>
          </p:cNvPr>
          <p:cNvSpPr/>
          <p:nvPr/>
        </p:nvSpPr>
        <p:spPr>
          <a:xfrm>
            <a:off x="74429" y="5076503"/>
            <a:ext cx="11982892" cy="1684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ВІДПОВІДАЛЬНІСТЬ:</a:t>
            </a:r>
          </a:p>
          <a:p>
            <a:pPr algn="just">
              <a:tabLst>
                <a:tab pos="265113" algn="l"/>
              </a:tabLst>
            </a:pP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КУпАП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Ст.172</a:t>
            </a:r>
            <a:r>
              <a:rPr lang="ru-RU" sz="1600" b="1" i="1" u="none" strike="noStrike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-4</a:t>
            </a:r>
            <a:r>
              <a:rPr lang="ru-RU" sz="16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1600" b="1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sz="1600" b="1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600" b="1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сумісництва</a:t>
            </a:r>
            <a:r>
              <a:rPr lang="ru-RU" sz="1600" b="1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суміщення</a:t>
            </a:r>
            <a:r>
              <a:rPr lang="ru-RU" sz="1600" b="1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1600" b="1" i="1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видами </a:t>
            </a:r>
            <a:r>
              <a:rPr lang="ru-RU" sz="1600" b="1" i="1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endParaRPr lang="ru-RU" sz="1600" b="0" i="1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tabLst>
                <a:tab pos="265113" algn="l"/>
                <a:tab pos="542925" algn="l"/>
              </a:tabLst>
            </a:pP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тягне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собою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накладення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штрафу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трьохсот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п’ятисот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неоподатковуваних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мінімумів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доходів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конфіскацією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отриманого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доходу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підприємницької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винагороди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сумісництвом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b="1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ЗУ«Про</a:t>
            </a:r>
            <a:r>
              <a:rPr lang="ru-RU" sz="15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1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Національну</a:t>
            </a:r>
            <a:r>
              <a:rPr lang="ru-RU" sz="15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1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поліцію</a:t>
            </a:r>
            <a:r>
              <a:rPr lang="ru-RU" sz="15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Ст. 77 </a:t>
            </a:r>
            <a:r>
              <a:rPr lang="ru-RU" sz="15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Звільнення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зі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служби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в </a:t>
            </a:r>
            <a:r>
              <a:rPr lang="ru-RU" sz="15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поліції</a:t>
            </a:r>
            <a:endParaRPr lang="ru-RU" sz="1500" b="1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10) у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набрання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законної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сили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суду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притягнення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адміністративного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корупцією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кримінального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рішенням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суду про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активів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активів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набутих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дорученням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особами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передбачених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500" b="0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9"/>
              </a:rPr>
              <a:t>статтею</a:t>
            </a:r>
            <a:r>
              <a:rPr lang="ru-RU" sz="1500" b="0" i="0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9"/>
              </a:rPr>
              <a:t> 290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ЦПК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необґрунтованими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стягнення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дохід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5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sz="1500" i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94303A8-F04E-4BE6-8F7D-A66B0DAAC6A3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178058" y="4309365"/>
            <a:ext cx="328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CA4D916-C52F-48CC-8962-1AF475644DB0}"/>
              </a:ext>
            </a:extLst>
          </p:cNvPr>
          <p:cNvCxnSpPr/>
          <p:nvPr/>
        </p:nvCxnSpPr>
        <p:spPr>
          <a:xfrm flipH="1">
            <a:off x="5167423" y="4242391"/>
            <a:ext cx="328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6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61CEC-0B21-4CAD-A204-E0F16ED7C1E6}"/>
              </a:ext>
            </a:extLst>
          </p:cNvPr>
          <p:cNvSpPr txBox="1"/>
          <p:nvPr/>
        </p:nvSpPr>
        <p:spPr>
          <a:xfrm>
            <a:off x="141767" y="85060"/>
            <a:ext cx="1190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uk-UA" sz="1800" b="1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ОБМЕЖЕННЯ ПІСЛЯ ПРИПИНЕННЯ ДІЯЛЬНОСТІ, ПОВ'ЯЗАНОЇ З ВИКОНАННЯМ ФУНКЦІЙ ДЕРЖАВИ</a:t>
            </a:r>
          </a:p>
          <a:p>
            <a:pPr algn="r"/>
            <a:r>
              <a:rPr lang="uk-UA" altLang="uk-UA" sz="1800" b="1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altLang="en-US" sz="18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uk-UA" altLang="en-US" sz="1800" b="1" i="1" dirty="0">
                <a:solidFill>
                  <a:srgbClr val="C00000"/>
                </a:solidFill>
              </a:rPr>
              <a:t>ст</a:t>
            </a:r>
            <a:r>
              <a:rPr lang="uk-UA" altLang="en-US" sz="1800" b="1" i="1" dirty="0">
                <a:solidFill>
                  <a:srgbClr val="C00000"/>
                </a:solidFill>
                <a:latin typeface="+mn-lt"/>
              </a:rPr>
              <a:t>. 26 Закон України «Про запобігання корупції»)</a:t>
            </a:r>
            <a:endParaRPr lang="ru-RU" sz="18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F26AA9C-EA39-4967-9407-96E574123FB4}"/>
              </a:ext>
            </a:extLst>
          </p:cNvPr>
          <p:cNvSpPr txBox="1">
            <a:spLocks/>
          </p:cNvSpPr>
          <p:nvPr/>
        </p:nvSpPr>
        <p:spPr>
          <a:xfrm>
            <a:off x="3434317" y="1318435"/>
            <a:ext cx="8282764" cy="4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>
              <a:buFont typeface="Arial" panose="020B0604020202020204" pitchFamily="34" charset="0"/>
              <a:buNone/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Забороняється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</a:p>
          <a:p>
            <a:pPr marL="0" indent="0" algn="just">
              <a:buNone/>
              <a:tabLst>
                <a:tab pos="176213" algn="l"/>
                <a:tab pos="5383213" algn="l"/>
              </a:tabLs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протягом</a:t>
            </a:r>
            <a:r>
              <a:rPr lang="ru-RU" sz="2300" dirty="0">
                <a:cs typeface="Times New Roman" pitchFamily="18" charset="0"/>
              </a:rPr>
              <a:t> року з дня </a:t>
            </a:r>
            <a:r>
              <a:rPr lang="ru-RU" sz="2300" dirty="0" err="1">
                <a:cs typeface="Times New Roman" pitchFamily="18" charset="0"/>
              </a:rPr>
              <a:t>припинення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діяльності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укладати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трудові</a:t>
            </a:r>
            <a:r>
              <a:rPr lang="ru-RU" sz="2300" dirty="0">
                <a:cs typeface="Times New Roman" pitchFamily="18" charset="0"/>
              </a:rPr>
              <a:t> договори (</a:t>
            </a:r>
            <a:r>
              <a:rPr lang="ru-RU" sz="2300" dirty="0" err="1">
                <a:cs typeface="Times New Roman" pitchFamily="18" charset="0"/>
              </a:rPr>
              <a:t>контракти</a:t>
            </a:r>
            <a:r>
              <a:rPr lang="ru-RU" sz="2300" dirty="0">
                <a:cs typeface="Times New Roman" pitchFamily="18" charset="0"/>
              </a:rPr>
              <a:t>) </a:t>
            </a:r>
            <a:r>
              <a:rPr lang="ru-RU" sz="2300" dirty="0" err="1">
                <a:cs typeface="Times New Roman" pitchFamily="18" charset="0"/>
              </a:rPr>
              <a:t>або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вчиняти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правочини</a:t>
            </a:r>
            <a:r>
              <a:rPr lang="ru-RU" sz="2300" dirty="0">
                <a:cs typeface="Times New Roman" pitchFamily="18" charset="0"/>
              </a:rPr>
              <a:t> з </a:t>
            </a:r>
            <a:r>
              <a:rPr lang="ru-RU" sz="2300" dirty="0" err="1">
                <a:cs typeface="Times New Roman" pitchFamily="18" charset="0"/>
              </a:rPr>
              <a:t>юридичними</a:t>
            </a:r>
            <a:r>
              <a:rPr lang="ru-RU" sz="2300" dirty="0">
                <a:cs typeface="Times New Roman" pitchFamily="18" charset="0"/>
              </a:rPr>
              <a:t> особами приватного права </a:t>
            </a:r>
            <a:r>
              <a:rPr lang="ru-RU" sz="2300" dirty="0" err="1">
                <a:cs typeface="Times New Roman" pitchFamily="18" charset="0"/>
              </a:rPr>
              <a:t>або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фізичними</a:t>
            </a:r>
            <a:r>
              <a:rPr lang="ru-RU" sz="2300" dirty="0">
                <a:cs typeface="Times New Roman" pitchFamily="18" charset="0"/>
              </a:rPr>
              <a:t> особами - </a:t>
            </a:r>
            <a:r>
              <a:rPr lang="ru-RU" sz="2300" dirty="0" err="1">
                <a:cs typeface="Times New Roman" pitchFamily="18" charset="0"/>
              </a:rPr>
              <a:t>підприємцями</a:t>
            </a:r>
            <a:r>
              <a:rPr lang="ru-RU" sz="2300" dirty="0">
                <a:cs typeface="Times New Roman" pitchFamily="18" charset="0"/>
              </a:rPr>
              <a:t>, </a:t>
            </a:r>
            <a:r>
              <a:rPr lang="ru-RU" sz="2300" dirty="0" err="1">
                <a:cs typeface="Times New Roman" pitchFamily="18" charset="0"/>
              </a:rPr>
              <a:t>щодо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яких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здійснювався</a:t>
            </a:r>
            <a:r>
              <a:rPr lang="ru-RU" sz="2300" dirty="0">
                <a:cs typeface="Times New Roman" pitchFamily="18" charset="0"/>
              </a:rPr>
              <a:t> контроль </a:t>
            </a:r>
            <a:r>
              <a:rPr lang="ru-RU" sz="2300" dirty="0" err="1">
                <a:cs typeface="Times New Roman" pitchFamily="18" charset="0"/>
              </a:rPr>
              <a:t>чи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нагляд</a:t>
            </a:r>
            <a:r>
              <a:rPr lang="ru-RU" sz="2300" dirty="0">
                <a:cs typeface="Times New Roman" pitchFamily="18" charset="0"/>
              </a:rPr>
              <a:t>;</a:t>
            </a:r>
          </a:p>
          <a:p>
            <a:pPr marL="0" indent="0" algn="just">
              <a:buNone/>
              <a:tabLst>
                <a:tab pos="5383213" algn="l"/>
              </a:tabLs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розголошувати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або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використовувати</a:t>
            </a:r>
            <a:r>
              <a:rPr lang="ru-RU" sz="2300" dirty="0">
                <a:cs typeface="Times New Roman" pitchFamily="18" charset="0"/>
              </a:rPr>
              <a:t> у </a:t>
            </a:r>
            <a:r>
              <a:rPr lang="ru-RU" sz="2300" dirty="0" err="1">
                <a:cs typeface="Times New Roman" pitchFamily="18" charset="0"/>
              </a:rPr>
              <a:t>своїх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інтересах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інформацію</a:t>
            </a:r>
            <a:r>
              <a:rPr lang="ru-RU" sz="2300" dirty="0">
                <a:cs typeface="Times New Roman" pitchFamily="18" charset="0"/>
              </a:rPr>
              <a:t>, яка стала </a:t>
            </a:r>
            <a:r>
              <a:rPr lang="ru-RU" sz="2300" dirty="0" err="1">
                <a:cs typeface="Times New Roman" pitchFamily="18" charset="0"/>
              </a:rPr>
              <a:t>відома</a:t>
            </a:r>
            <a:r>
              <a:rPr lang="ru-RU" sz="2300" dirty="0">
                <a:cs typeface="Times New Roman" pitchFamily="18" charset="0"/>
              </a:rPr>
              <a:t> у </a:t>
            </a:r>
            <a:r>
              <a:rPr lang="ru-RU" sz="2300" dirty="0" err="1">
                <a:cs typeface="Times New Roman" pitchFamily="18" charset="0"/>
              </a:rPr>
              <a:t>зв’язку</a:t>
            </a:r>
            <a:r>
              <a:rPr lang="ru-RU" sz="2300" dirty="0">
                <a:cs typeface="Times New Roman" pitchFamily="18" charset="0"/>
              </a:rPr>
              <a:t> з </a:t>
            </a:r>
            <a:r>
              <a:rPr lang="ru-RU" sz="2300" dirty="0" err="1">
                <a:cs typeface="Times New Roman" pitchFamily="18" charset="0"/>
              </a:rPr>
              <a:t>виконанням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службових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повноважень</a:t>
            </a:r>
            <a:r>
              <a:rPr lang="ru-RU" sz="2300" dirty="0">
                <a:cs typeface="Times New Roman" pitchFamily="18" charset="0"/>
              </a:rPr>
              <a:t>;</a:t>
            </a:r>
          </a:p>
          <a:p>
            <a:pPr marL="0" indent="0" algn="just">
              <a:buNone/>
              <a:tabLst>
                <a:tab pos="5383213" algn="l"/>
              </a:tabLs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протягом</a:t>
            </a:r>
            <a:r>
              <a:rPr lang="ru-RU" sz="2300" dirty="0">
                <a:cs typeface="Times New Roman" pitchFamily="18" charset="0"/>
              </a:rPr>
              <a:t> року з дня </a:t>
            </a:r>
            <a:r>
              <a:rPr lang="ru-RU" sz="2300" dirty="0" err="1">
                <a:cs typeface="Times New Roman" pitchFamily="18" charset="0"/>
              </a:rPr>
              <a:t>припинення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діяльності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представляти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інтереси</a:t>
            </a:r>
            <a:r>
              <a:rPr lang="ru-RU" sz="2300" dirty="0">
                <a:cs typeface="Times New Roman" pitchFamily="18" charset="0"/>
              </a:rPr>
              <a:t> особи у справах, в </a:t>
            </a:r>
            <a:r>
              <a:rPr lang="ru-RU" sz="2300" dirty="0" err="1">
                <a:cs typeface="Times New Roman" pitchFamily="18" charset="0"/>
              </a:rPr>
              <a:t>яких</a:t>
            </a:r>
            <a:r>
              <a:rPr lang="ru-RU" sz="2300" dirty="0">
                <a:cs typeface="Times New Roman" pitchFamily="18" charset="0"/>
              </a:rPr>
              <a:t> </a:t>
            </a:r>
            <a:r>
              <a:rPr lang="ru-RU" sz="2300" dirty="0" err="1">
                <a:cs typeface="Times New Roman" pitchFamily="18" charset="0"/>
              </a:rPr>
              <a:t>іншою</a:t>
            </a:r>
            <a:r>
              <a:rPr lang="ru-RU" sz="2300" dirty="0">
                <a:cs typeface="Times New Roman" pitchFamily="18" charset="0"/>
              </a:rPr>
              <a:t> стороною є </a:t>
            </a:r>
            <a:r>
              <a:rPr lang="ru-RU" sz="2300" dirty="0" err="1">
                <a:cs typeface="Times New Roman" pitchFamily="18" charset="0"/>
              </a:rPr>
              <a:t>юридична</a:t>
            </a:r>
            <a:r>
              <a:rPr lang="ru-RU" sz="2300" dirty="0">
                <a:cs typeface="Times New Roman" pitchFamily="18" charset="0"/>
              </a:rPr>
              <a:t> особа в </a:t>
            </a:r>
            <a:r>
              <a:rPr lang="ru-RU" sz="2300" dirty="0" err="1">
                <a:cs typeface="Times New Roman" pitchFamily="18" charset="0"/>
              </a:rPr>
              <a:t>якій</a:t>
            </a:r>
            <a:r>
              <a:rPr lang="ru-RU" sz="2300" dirty="0">
                <a:cs typeface="Times New Roman" pitchFamily="18" charset="0"/>
              </a:rPr>
              <a:t> вони </a:t>
            </a:r>
            <a:r>
              <a:rPr lang="ru-RU" sz="2300" dirty="0" err="1">
                <a:cs typeface="Times New Roman" pitchFamily="18" charset="0"/>
              </a:rPr>
              <a:t>працювали</a:t>
            </a:r>
            <a:r>
              <a:rPr lang="ru-RU" sz="2300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6D6AEAAB-5BFC-4C23-8096-633088EB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2" y="2134967"/>
            <a:ext cx="2519698" cy="2979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22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EAAC8-BA3D-400F-9BA2-B2366044A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63" y="2126512"/>
            <a:ext cx="7853916" cy="4550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8BBFA-2DA0-4E18-BD26-0A8A34B37C41}"/>
              </a:ext>
            </a:extLst>
          </p:cNvPr>
          <p:cNvSpPr txBox="1"/>
          <p:nvPr/>
        </p:nvSpPr>
        <p:spPr>
          <a:xfrm>
            <a:off x="170121" y="180753"/>
            <a:ext cx="11876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uk-UA" sz="1800" b="1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ОБМЕЖЕННЯ </a:t>
            </a:r>
            <a:r>
              <a:rPr lang="uk-UA" altLang="uk-UA" b="1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СПІЛЬНОЇ РОБОТИ БЛИЗЬКИХ ОСІБ                                                                                                                                       							</a:t>
            </a:r>
            <a:r>
              <a:rPr lang="uk-UA" altLang="en-US" sz="18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uk-UA" altLang="en-US" sz="1800" b="1" i="1" dirty="0">
                <a:solidFill>
                  <a:srgbClr val="C00000"/>
                </a:solidFill>
              </a:rPr>
              <a:t>ст</a:t>
            </a:r>
            <a:r>
              <a:rPr lang="uk-UA" altLang="en-US" sz="1800" b="1" i="1" dirty="0">
                <a:solidFill>
                  <a:srgbClr val="C00000"/>
                </a:solidFill>
                <a:latin typeface="+mn-lt"/>
              </a:rPr>
              <a:t>. 27 Закон України «Про запобігання корупції»)</a:t>
            </a: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6F901-C8BF-4277-8BDC-156E5566665B}"/>
              </a:ext>
            </a:extLst>
          </p:cNvPr>
          <p:cNvSpPr txBox="1"/>
          <p:nvPr/>
        </p:nvSpPr>
        <p:spPr>
          <a:xfrm>
            <a:off x="329609" y="827084"/>
            <a:ext cx="11717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2925" algn="just"/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Особи,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зазначені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 </a:t>
            </a:r>
            <a:r>
              <a:rPr lang="ru-RU" b="0" i="1" u="sng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hlinkClick r:id="rId3"/>
              </a:rPr>
              <a:t>п. 1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ч. 1 ст. 3 ЗУ «Про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корупції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 </a:t>
            </a:r>
            <a:r>
              <a:rPr lang="ru-RU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прямому </a:t>
            </a:r>
            <a:r>
              <a:rPr lang="ru-RU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підпорядкуванні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близьких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прямо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підпорядкованими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повноважень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близьким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особам.</a:t>
            </a:r>
          </a:p>
          <a:p>
            <a:pPr indent="542925" algn="just"/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Особи,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претендують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зайняття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посад,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зазначених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 </a:t>
            </a:r>
            <a:r>
              <a:rPr lang="ru-RU" b="0" i="1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3"/>
              </a:rPr>
              <a:t>п.1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ч. 1 ст.3 Закону, </a:t>
            </a:r>
            <a:r>
              <a:rPr lang="ru-RU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зобов’язані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повідомити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органу, на посаду в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претендують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про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працюючих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близьких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15750F-B2C5-467E-944C-EAF75CBEC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3083442"/>
            <a:ext cx="3997842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2B0026D-2D16-4327-A694-9163B26ED928}"/>
              </a:ext>
            </a:extLst>
          </p:cNvPr>
          <p:cNvSpPr/>
          <p:nvPr/>
        </p:nvSpPr>
        <p:spPr>
          <a:xfrm>
            <a:off x="3087595" y="28576"/>
            <a:ext cx="5252484" cy="308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Конфлікт інтересів: ВАРТО ЗНАТИ!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67B0340-E468-485F-97E5-BFC6D2B4AAA2}"/>
              </a:ext>
            </a:extLst>
          </p:cNvPr>
          <p:cNvSpPr/>
          <p:nvPr/>
        </p:nvSpPr>
        <p:spPr>
          <a:xfrm>
            <a:off x="744279" y="382772"/>
            <a:ext cx="10536865" cy="805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Ситуація, при якій службова особа, виконуючі свої обов'язки, має приватний інтерес (особисту зацікавленість), яка хоча і не обов'язково призводить до прийняття неправомірного рішення або вчинення неправомірного діяння, але здатна до цього призвести   </a:t>
            </a:r>
            <a:endParaRPr lang="ru-RU" sz="1700" i="1" dirty="0">
              <a:latin typeface="+mj-lt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129F380-2CF6-4AA6-A09D-96DDD81FC1B7}"/>
              </a:ext>
            </a:extLst>
          </p:cNvPr>
          <p:cNvSpPr/>
          <p:nvPr/>
        </p:nvSpPr>
        <p:spPr>
          <a:xfrm>
            <a:off x="1972339" y="1207932"/>
            <a:ext cx="2317898" cy="310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Потенційний</a:t>
            </a:r>
            <a:endParaRPr lang="ru-RU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705CB19-6B66-4942-9B82-86FFCD3BD8F8}"/>
              </a:ext>
            </a:extLst>
          </p:cNvPr>
          <p:cNvSpPr/>
          <p:nvPr/>
        </p:nvSpPr>
        <p:spPr>
          <a:xfrm>
            <a:off x="8869323" y="1209450"/>
            <a:ext cx="2208029" cy="309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Реальний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735F8D-B2E2-45FB-893A-AA9247B3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85" y="1694372"/>
            <a:ext cx="2192632" cy="1382563"/>
          </a:xfrm>
          <a:prstGeom prst="rect">
            <a:avLst/>
          </a:prstGeom>
        </p:spPr>
      </p:pic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9BEE0A17-6746-4417-AAFD-5769067BF51F}"/>
              </a:ext>
            </a:extLst>
          </p:cNvPr>
          <p:cNvSpPr/>
          <p:nvPr/>
        </p:nvSpPr>
        <p:spPr>
          <a:xfrm>
            <a:off x="3062176" y="1520457"/>
            <a:ext cx="138224" cy="1860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EA9E94FE-8A74-4169-B8AA-638BBE8B03ED}"/>
              </a:ext>
            </a:extLst>
          </p:cNvPr>
          <p:cNvSpPr/>
          <p:nvPr/>
        </p:nvSpPr>
        <p:spPr>
          <a:xfrm>
            <a:off x="9904224" y="1518930"/>
            <a:ext cx="138225" cy="1754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94E7BAA-C0F8-4290-BB44-3A9BC2380975}"/>
              </a:ext>
            </a:extLst>
          </p:cNvPr>
          <p:cNvSpPr/>
          <p:nvPr/>
        </p:nvSpPr>
        <p:spPr>
          <a:xfrm>
            <a:off x="242225" y="1714490"/>
            <a:ext cx="4912242" cy="1362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наявність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у особи приватного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інтересу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у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сфері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в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якій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вона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виконує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свої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службові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чи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представницькі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повноваження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що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може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вплинути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на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об’єктивність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чи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неупередженість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прийняття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нею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рішень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або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на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вчинення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чи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невчинення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дій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під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час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виконання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зазначених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повноважень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  <a:endParaRPr lang="ru-RU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2AD1000-DA88-4FDF-8E07-A0DC702601A9}"/>
              </a:ext>
            </a:extLst>
          </p:cNvPr>
          <p:cNvSpPr/>
          <p:nvPr/>
        </p:nvSpPr>
        <p:spPr>
          <a:xfrm>
            <a:off x="7037535" y="1714490"/>
            <a:ext cx="4912242" cy="1362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суперечність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між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приватним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інтересом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особи та її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службовими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чи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представницькими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повноваженнями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що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впливає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на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об’єктивність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або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неупередженість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прийняття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рішень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або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на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вчинення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чи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невчинення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дій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під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час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виконання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зазначених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повноважень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  <a:endParaRPr lang="ru-RU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461DE64-1528-4730-9AD1-205BA2FBF972}"/>
              </a:ext>
            </a:extLst>
          </p:cNvPr>
          <p:cNvSpPr/>
          <p:nvPr/>
        </p:nvSpPr>
        <p:spPr>
          <a:xfrm>
            <a:off x="2083981" y="3143929"/>
            <a:ext cx="8208335" cy="322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Якщо службова особа виявила конфлікт інтересів, то повинна: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D8E6B63-CE69-4B3E-94FF-037E2AE57DBD}"/>
              </a:ext>
            </a:extLst>
          </p:cNvPr>
          <p:cNvSpPr/>
          <p:nvPr/>
        </p:nvSpPr>
        <p:spPr>
          <a:xfrm>
            <a:off x="242225" y="3603610"/>
            <a:ext cx="2456121" cy="7655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1. Вживати заходи щодо недопущення виникнення конфлікту інтересів</a:t>
            </a:r>
            <a:endParaRPr lang="ru-RU" sz="1500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A5141B0-2196-45F6-BAD1-F6DC812979E1}"/>
              </a:ext>
            </a:extLst>
          </p:cNvPr>
          <p:cNvSpPr/>
          <p:nvPr/>
        </p:nvSpPr>
        <p:spPr>
          <a:xfrm>
            <a:off x="5954844" y="3611761"/>
            <a:ext cx="2750291" cy="7655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3. Не вчиняти дій та не приймати рішень в умовах реального конфлікту інтересів</a:t>
            </a:r>
            <a:endParaRPr lang="ru-RU" sz="150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15D060-50F0-4894-9C28-9EDAD1EC544A}"/>
              </a:ext>
            </a:extLst>
          </p:cNvPr>
          <p:cNvSpPr/>
          <p:nvPr/>
        </p:nvSpPr>
        <p:spPr>
          <a:xfrm>
            <a:off x="3035042" y="3602783"/>
            <a:ext cx="2606081" cy="7655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2. Своєчасно повідомити про конфлікт інтересів безпосереднього керівника</a:t>
            </a:r>
            <a:endParaRPr lang="ru-RU" sz="1500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05A6343-55E7-4C18-A556-FCB763F54174}"/>
              </a:ext>
            </a:extLst>
          </p:cNvPr>
          <p:cNvSpPr/>
          <p:nvPr/>
        </p:nvSpPr>
        <p:spPr>
          <a:xfrm>
            <a:off x="8897621" y="3602783"/>
            <a:ext cx="3052155" cy="7655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4. Вжити заходів щодо врегулювання реального чи потенційного конфлікту інтересів</a:t>
            </a:r>
            <a:endParaRPr lang="ru-RU" sz="1500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81BF454-9142-457A-86B0-2790D07627CD}"/>
              </a:ext>
            </a:extLst>
          </p:cNvPr>
          <p:cNvSpPr/>
          <p:nvPr/>
        </p:nvSpPr>
        <p:spPr>
          <a:xfrm>
            <a:off x="2698346" y="4491176"/>
            <a:ext cx="6030983" cy="322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Заходи врегулювання конфлікту інтересів: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D3DCA91-2E9C-4EAF-978C-7E7117B851B7}"/>
              </a:ext>
            </a:extLst>
          </p:cNvPr>
          <p:cNvSpPr/>
          <p:nvPr/>
        </p:nvSpPr>
        <p:spPr>
          <a:xfrm>
            <a:off x="11301" y="4884357"/>
            <a:ext cx="1416454" cy="4590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1. Самостійне врегулювання</a:t>
            </a:r>
            <a:endParaRPr lang="ru-RU" sz="1500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8F89C2C-98C7-4BA5-9371-CDCFFF08D40F}"/>
              </a:ext>
            </a:extLst>
          </p:cNvPr>
          <p:cNvSpPr/>
          <p:nvPr/>
        </p:nvSpPr>
        <p:spPr>
          <a:xfrm>
            <a:off x="1491550" y="4884357"/>
            <a:ext cx="1499191" cy="438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2. Усунення від вчинення дій</a:t>
            </a:r>
            <a:endParaRPr lang="ru-RU" sz="1500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5C879BB-4B0D-4220-9863-502BE9E23B7B}"/>
              </a:ext>
            </a:extLst>
          </p:cNvPr>
          <p:cNvSpPr/>
          <p:nvPr/>
        </p:nvSpPr>
        <p:spPr>
          <a:xfrm>
            <a:off x="3036262" y="4898802"/>
            <a:ext cx="2139469" cy="4387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3. Застосування зовнішнього контролю</a:t>
            </a:r>
            <a:endParaRPr lang="ru-RU" sz="1500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6BF49763-14BA-469E-9CAD-19E4C9B054A0}"/>
              </a:ext>
            </a:extLst>
          </p:cNvPr>
          <p:cNvSpPr/>
          <p:nvPr/>
        </p:nvSpPr>
        <p:spPr>
          <a:xfrm>
            <a:off x="5245394" y="4895996"/>
            <a:ext cx="2028495" cy="438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4. Обмеження доступу до інформації</a:t>
            </a:r>
            <a:endParaRPr lang="ru-RU" sz="1500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E5840D6-53D2-4FF3-AC81-9D21EAFA0256}"/>
              </a:ext>
            </a:extLst>
          </p:cNvPr>
          <p:cNvSpPr/>
          <p:nvPr/>
        </p:nvSpPr>
        <p:spPr>
          <a:xfrm>
            <a:off x="7329989" y="4904694"/>
            <a:ext cx="1762681" cy="438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5. Перегляд обсягу повноважень</a:t>
            </a:r>
            <a:endParaRPr lang="ru-RU" sz="1500" dirty="0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F652D5A-BC73-42DF-BA70-1FD3AC8D3AFE}"/>
              </a:ext>
            </a:extLst>
          </p:cNvPr>
          <p:cNvSpPr/>
          <p:nvPr/>
        </p:nvSpPr>
        <p:spPr>
          <a:xfrm>
            <a:off x="9131867" y="4904694"/>
            <a:ext cx="1544713" cy="438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6. Переведення на іншу посаду</a:t>
            </a:r>
            <a:endParaRPr lang="ru-RU" sz="1500" dirty="0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F474BA7-B935-4809-8640-D6A08CDF133C}"/>
              </a:ext>
            </a:extLst>
          </p:cNvPr>
          <p:cNvSpPr/>
          <p:nvPr/>
        </p:nvSpPr>
        <p:spPr>
          <a:xfrm>
            <a:off x="10715777" y="4904695"/>
            <a:ext cx="1351498" cy="438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7. Звільнення</a:t>
            </a:r>
            <a:endParaRPr lang="ru-RU" sz="1500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5F1F8B9-53AF-4B00-999E-5034F8828347}"/>
              </a:ext>
            </a:extLst>
          </p:cNvPr>
          <p:cNvSpPr/>
          <p:nvPr/>
        </p:nvSpPr>
        <p:spPr>
          <a:xfrm>
            <a:off x="3572540" y="5393511"/>
            <a:ext cx="4476307" cy="256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Відповідальність за порушення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776DD76-92BC-4902-83DC-BB0CA605567F}"/>
              </a:ext>
            </a:extLst>
          </p:cNvPr>
          <p:cNvSpPr/>
          <p:nvPr/>
        </p:nvSpPr>
        <p:spPr>
          <a:xfrm>
            <a:off x="159488" y="5650068"/>
            <a:ext cx="3040912" cy="109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Дисциплінарна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За неповідомлення про потенційний чи реальний конфлікт інтересів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7AB742-0040-498C-8FD5-F936ED9D4746}"/>
              </a:ext>
            </a:extLst>
          </p:cNvPr>
          <p:cNvSpPr/>
          <p:nvPr/>
        </p:nvSpPr>
        <p:spPr>
          <a:xfrm>
            <a:off x="3389463" y="5706037"/>
            <a:ext cx="2623248" cy="10553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Цивільно-правова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Відшкодування матеріальної та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uk-UA" sz="1500" dirty="0">
                <a:solidFill>
                  <a:schemeClr val="tx1"/>
                </a:solidFill>
              </a:rPr>
              <a:t>або моральної шкоди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F7996DE-D644-49B7-B186-ABEE21417FE5}"/>
              </a:ext>
            </a:extLst>
          </p:cNvPr>
          <p:cNvSpPr/>
          <p:nvPr/>
        </p:nvSpPr>
        <p:spPr>
          <a:xfrm>
            <a:off x="6122577" y="5715574"/>
            <a:ext cx="2788602" cy="10342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Адміністративна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За неповідомлення особою про наявність у неї реального конфлікту інтересів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A22730-6CA8-42A8-957C-ABC46360BE6A}"/>
              </a:ext>
            </a:extLst>
          </p:cNvPr>
          <p:cNvSpPr/>
          <p:nvPr/>
        </p:nvSpPr>
        <p:spPr>
          <a:xfrm>
            <a:off x="8994799" y="5648550"/>
            <a:ext cx="3037713" cy="11335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Кримінальна</a:t>
            </a:r>
          </a:p>
          <a:p>
            <a:pPr algn="ctr"/>
            <a:r>
              <a:rPr lang="uk-UA" sz="1500" dirty="0">
                <a:solidFill>
                  <a:schemeClr val="tx1"/>
                </a:solidFill>
              </a:rPr>
              <a:t>Коли приватний інтерес фактично призвів до прийняття правомірних або неправомірних рішень (діянь)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3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1F1DF9-4192-4633-8A6E-05F047B8A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7" y="33165"/>
            <a:ext cx="2690125" cy="12947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0B2048-8E50-4710-8BF5-AEE0E4CD39E9}"/>
              </a:ext>
            </a:extLst>
          </p:cNvPr>
          <p:cNvSpPr txBox="1"/>
          <p:nvPr/>
        </p:nvSpPr>
        <p:spPr>
          <a:xfrm>
            <a:off x="3965944" y="-28939"/>
            <a:ext cx="3317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Фінансовий контроль </a:t>
            </a:r>
            <a:endParaRPr lang="ru-RU" sz="1500" b="1" i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968D73C-09AE-438A-9876-64D85AC222A1}"/>
              </a:ext>
            </a:extLst>
          </p:cNvPr>
          <p:cNvSpPr/>
          <p:nvPr/>
        </p:nvSpPr>
        <p:spPr>
          <a:xfrm>
            <a:off x="145312" y="1398023"/>
            <a:ext cx="4352613" cy="2783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Ubuntu"/>
              </a:rPr>
              <a:t>Типи декларацій:</a:t>
            </a:r>
          </a:p>
          <a:p>
            <a:pPr indent="361950" algn="just"/>
            <a:r>
              <a:rPr lang="uk-UA" sz="1500" dirty="0">
                <a:latin typeface="Ubuntu"/>
                <a:cs typeface="Segoe UI Semilight" panose="020B0402040204020203" pitchFamily="34" charset="0"/>
              </a:rPr>
              <a:t>1.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декларація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суб’єкта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декларування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який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є особою,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претендує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зайняття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посад;</a:t>
            </a:r>
          </a:p>
          <a:p>
            <a:pPr indent="361950" algn="just"/>
            <a:r>
              <a:rPr lang="uk-UA" sz="1500" dirty="0">
                <a:latin typeface="Ubuntu"/>
                <a:cs typeface="Segoe UI Semilight" panose="020B0402040204020203" pitchFamily="34" charset="0"/>
              </a:rPr>
              <a:t>2. 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щорічна декларація;</a:t>
            </a:r>
          </a:p>
          <a:p>
            <a:pPr indent="361950" algn="just"/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3. декларація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суб’єкта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декларування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, </a:t>
            </a:r>
            <a:r>
              <a:rPr lang="ru-RU" sz="1500" u="sng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який</a:t>
            </a:r>
            <a:r>
              <a:rPr lang="ru-RU" sz="1500" u="sng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u="sng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припиняє</a:t>
            </a:r>
            <a:r>
              <a:rPr lang="ru-RU" sz="1500" u="sng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u="sng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діяльність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пов’язану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виконанням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функцій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держави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або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місцевого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самоврядування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;</a:t>
            </a:r>
          </a:p>
          <a:p>
            <a:pPr indent="361950" algn="just"/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4. декларація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суб’єкта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декларування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, </a:t>
            </a:r>
            <a:r>
              <a:rPr lang="ru-RU" sz="1500" u="sng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який</a:t>
            </a:r>
            <a:r>
              <a:rPr lang="ru-RU" sz="1500" u="sng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u="sng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припиняє</a:t>
            </a:r>
            <a:r>
              <a:rPr lang="ru-RU" sz="1500" u="sng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u="sng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діяльність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пов’язану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виконанням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функцій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держави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або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місцевого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самоврядування</a:t>
            </a:r>
            <a:r>
              <a:rPr lang="ru-RU" sz="1500" dirty="0">
                <a:solidFill>
                  <a:schemeClr val="tx1"/>
                </a:solidFill>
                <a:latin typeface="Ubuntu"/>
                <a:cs typeface="Segoe UI Semilight" panose="020B0402040204020203" pitchFamily="34" charset="0"/>
              </a:rPr>
              <a:t>.</a:t>
            </a:r>
            <a:endParaRPr lang="uk-UA" sz="1500" dirty="0">
              <a:latin typeface="Ubuntu"/>
              <a:cs typeface="Segoe UI Semilight" panose="020B0402040204020203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5B18493-0FCF-4C11-8A85-E3FEEC77EFB4}"/>
              </a:ext>
            </a:extLst>
          </p:cNvPr>
          <p:cNvSpPr/>
          <p:nvPr/>
        </p:nvSpPr>
        <p:spPr>
          <a:xfrm>
            <a:off x="4515293" y="4243871"/>
            <a:ext cx="7378995" cy="6354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0" dirty="0" err="1">
                <a:solidFill>
                  <a:srgbClr val="333333"/>
                </a:solidFill>
                <a:effectLst/>
                <a:latin typeface="Ubuntu"/>
              </a:rPr>
              <a:t>Упродовж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Ubuntu"/>
              </a:rPr>
              <a:t> семи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Ubuntu"/>
              </a:rPr>
              <a:t>днів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після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подання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декларації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суб’єкт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декларування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має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право подати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виправлену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декларацію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, але не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більше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трьох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Ubuntu"/>
              </a:rPr>
              <a:t>разів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  <a:endParaRPr lang="ru-RU" sz="1600" dirty="0">
              <a:latin typeface="Ubuntu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F89F616-7C2E-49EF-9C3F-7944EC28D6A5}"/>
              </a:ext>
            </a:extLst>
          </p:cNvPr>
          <p:cNvSpPr/>
          <p:nvPr/>
        </p:nvSpPr>
        <p:spPr>
          <a:xfrm>
            <a:off x="230196" y="4275254"/>
            <a:ext cx="3871379" cy="19892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Контроль та перевірка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декларацій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:</a:t>
            </a:r>
          </a:p>
          <a:p>
            <a:pPr indent="265113" algn="just"/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1.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Національне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агентство проводить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щодо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декларацій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поданих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суб’єктами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декларування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такі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види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контролю:</a:t>
            </a:r>
          </a:p>
          <a:p>
            <a:pPr indent="265113" algn="just"/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1)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щодо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своєчасності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подання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;</a:t>
            </a:r>
          </a:p>
          <a:p>
            <a:pPr indent="265113" algn="just"/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2)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щодо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правильності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повноти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заповнення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;</a:t>
            </a:r>
          </a:p>
          <a:p>
            <a:pPr indent="265113" algn="just"/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3)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логічний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Ubuntu"/>
              </a:rPr>
              <a:t>арифметичний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Ubuntu"/>
              </a:rPr>
              <a:t> контроль.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32D5899-1C95-40DF-97AC-C4E3260F67FA}"/>
              </a:ext>
            </a:extLst>
          </p:cNvPr>
          <p:cNvSpPr/>
          <p:nvPr/>
        </p:nvSpPr>
        <p:spPr>
          <a:xfrm>
            <a:off x="4869623" y="809400"/>
            <a:ext cx="7024665" cy="33716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Строки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подання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декларацій</a:t>
            </a:r>
            <a:r>
              <a:rPr lang="ru-RU" b="1" i="0" dirty="0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:</a:t>
            </a:r>
          </a:p>
          <a:p>
            <a:pPr indent="361950" algn="just"/>
            <a:r>
              <a:rPr lang="ru-RU" sz="1600" b="1" dirty="0">
                <a:solidFill>
                  <a:srgbClr val="333333"/>
                </a:solidFill>
                <a:latin typeface="Bahnschrift Light Condensed" panose="020B0502040204020203" pitchFamily="34" charset="0"/>
              </a:rPr>
              <a:t>1. </a:t>
            </a:r>
            <a:r>
              <a:rPr lang="ru-RU" sz="1600" b="1" dirty="0">
                <a:solidFill>
                  <a:srgbClr val="1A1A22"/>
                </a:solidFill>
                <a:latin typeface="Ubuntu"/>
              </a:rPr>
              <a:t>Декларація кандидата на посаду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,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якщо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особу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призначено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на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вакантну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посаду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державної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служби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або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служби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в органах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місцевого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самоврядування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 у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період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дії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ВС,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подається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у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період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з 00 год 00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хв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дня,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наступного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за днем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припинення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чи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скасування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ВС, до 00 год 00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хв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відповідного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числа 3-го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місяця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такого дня.</a:t>
            </a:r>
            <a:endParaRPr lang="ru-RU" sz="1600" b="0" i="0" dirty="0">
              <a:solidFill>
                <a:srgbClr val="1A1A22"/>
              </a:solidFill>
              <a:effectLst/>
              <a:latin typeface="Ubuntu"/>
            </a:endParaRPr>
          </a:p>
          <a:p>
            <a:pPr indent="361950" algn="just"/>
            <a:r>
              <a:rPr lang="ru-RU" sz="1600" b="1" dirty="0">
                <a:solidFill>
                  <a:srgbClr val="1A1A22"/>
                </a:solidFill>
                <a:latin typeface="Ubuntu"/>
              </a:rPr>
              <a:t>2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. </a:t>
            </a:r>
            <a:r>
              <a:rPr lang="ru-RU" sz="1600" b="1" dirty="0">
                <a:solidFill>
                  <a:srgbClr val="1A1A22"/>
                </a:solidFill>
                <a:latin typeface="Ubuntu"/>
              </a:rPr>
              <a:t>Декларація щорічна за 2024 </a:t>
            </a:r>
            <a:r>
              <a:rPr lang="ru-RU" sz="1600" b="1" dirty="0" err="1">
                <a:solidFill>
                  <a:srgbClr val="1A1A22"/>
                </a:solidFill>
                <a:latin typeface="Ubuntu"/>
              </a:rPr>
              <a:t>рік</a:t>
            </a:r>
            <a:r>
              <a:rPr lang="ru-RU" sz="1600" b="1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-з 00 год00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хв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дня,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наступного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за днем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припинення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чи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скасування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ВС, до 00 год 00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хв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відповідного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числа 3-го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місяця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такого дня.</a:t>
            </a:r>
            <a:r>
              <a:rPr lang="ru-RU" sz="1600" b="1" dirty="0">
                <a:solidFill>
                  <a:srgbClr val="1A1A22"/>
                </a:solidFill>
                <a:latin typeface="Ubuntu"/>
              </a:rPr>
              <a:t> </a:t>
            </a:r>
          </a:p>
          <a:p>
            <a:pPr indent="361950" algn="just"/>
            <a:r>
              <a:rPr lang="ru-RU" sz="1600" b="1" dirty="0">
                <a:solidFill>
                  <a:srgbClr val="1A1A22"/>
                </a:solidFill>
                <a:latin typeface="Ubuntu"/>
              </a:rPr>
              <a:t>3. Декларація при </a:t>
            </a:r>
            <a:r>
              <a:rPr lang="ru-RU" sz="1600" b="1" dirty="0" err="1">
                <a:solidFill>
                  <a:srgbClr val="1A1A22"/>
                </a:solidFill>
                <a:latin typeface="Ubuntu"/>
              </a:rPr>
              <a:t>звільненні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, 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якщо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звільнення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відбулось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під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час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дії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ВС,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подається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у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період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з 00 год 00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хв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дня,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наступного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за днем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припинення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чи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скасування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ВС, до 00 год 00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хв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відповідного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числа 3-го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місяця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</a:t>
            </a:r>
            <a:r>
              <a:rPr lang="ru-RU" sz="1600" dirty="0" err="1">
                <a:solidFill>
                  <a:srgbClr val="1A1A22"/>
                </a:solidFill>
                <a:latin typeface="Ubuntu"/>
              </a:rPr>
              <a:t>від</a:t>
            </a:r>
            <a:r>
              <a:rPr lang="ru-RU" sz="1600" dirty="0">
                <a:solidFill>
                  <a:srgbClr val="1A1A22"/>
                </a:solidFill>
                <a:latin typeface="Ubuntu"/>
              </a:rPr>
              <a:t> такого дня.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824344D-5D55-4BBC-B81F-3DE8BA181F2C}"/>
              </a:ext>
            </a:extLst>
          </p:cNvPr>
          <p:cNvSpPr/>
          <p:nvPr/>
        </p:nvSpPr>
        <p:spPr>
          <a:xfrm>
            <a:off x="4582809" y="4942082"/>
            <a:ext cx="7378995" cy="11695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Чи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обов’язково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подавати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декларації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під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 час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війни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?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—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ні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, не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обов’язково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</a:rPr>
              <a:t>.</a:t>
            </a:r>
            <a:endParaRPr lang="ru-RU" sz="1600" b="0" i="1" dirty="0">
              <a:solidFill>
                <a:schemeClr val="accent1">
                  <a:lumMod val="75000"/>
                </a:schemeClr>
              </a:solidFill>
              <a:effectLst/>
              <a:latin typeface="Ubuntu"/>
            </a:endParaRPr>
          </a:p>
          <a:p>
            <a:pPr indent="265113" algn="just"/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Під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час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дії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воєнного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стану вам не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обов’язково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подавати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декларації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будь-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якого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виду.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Натомість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після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закінчення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війни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в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посадовців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є </a:t>
            </a:r>
            <a:r>
              <a:rPr lang="ru-RU" sz="1500" b="1" i="1" dirty="0" err="1">
                <a:solidFill>
                  <a:srgbClr val="424242"/>
                </a:solidFill>
                <a:effectLst/>
                <a:latin typeface="Ubuntu"/>
              </a:rPr>
              <a:t>ще</a:t>
            </a:r>
            <a:r>
              <a:rPr lang="ru-RU" sz="1500" b="1" i="1" dirty="0">
                <a:solidFill>
                  <a:srgbClr val="424242"/>
                </a:solidFill>
                <a:effectLst/>
                <a:latin typeface="Ubuntu"/>
              </a:rPr>
              <a:t> 3 </a:t>
            </a:r>
            <a:r>
              <a:rPr lang="ru-RU" sz="1500" b="1" i="1" dirty="0" err="1">
                <a:solidFill>
                  <a:srgbClr val="424242"/>
                </a:solidFill>
                <a:effectLst/>
                <a:latin typeface="Ubuntu"/>
              </a:rPr>
              <a:t>місяці</a:t>
            </a:r>
            <a:r>
              <a:rPr lang="ru-RU" sz="1500" b="1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на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подання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декларації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без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порушення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</a:t>
            </a:r>
            <a:r>
              <a:rPr lang="ru-RU" sz="1500" b="0" i="1" dirty="0" err="1">
                <a:solidFill>
                  <a:srgbClr val="424242"/>
                </a:solidFill>
                <a:effectLst/>
                <a:latin typeface="Ubuntu"/>
              </a:rPr>
              <a:t>вимог</a:t>
            </a:r>
            <a:r>
              <a:rPr lang="ru-RU" sz="1500" b="0" i="1" dirty="0">
                <a:solidFill>
                  <a:srgbClr val="424242"/>
                </a:solidFill>
                <a:effectLst/>
                <a:latin typeface="Ubuntu"/>
              </a:rPr>
              <a:t> строку.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02D6EB-DFB8-4EA8-B6CF-93AE2740EBED}"/>
              </a:ext>
            </a:extLst>
          </p:cNvPr>
          <p:cNvSpPr txBox="1"/>
          <p:nvPr/>
        </p:nvSpPr>
        <p:spPr>
          <a:xfrm>
            <a:off x="230196" y="6205847"/>
            <a:ext cx="11816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НАЗК </a:t>
            </a:r>
            <a:r>
              <a:rPr lang="ru-RU" sz="1600" b="1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нагадує</a:t>
            </a:r>
            <a:r>
              <a:rPr lang="ru-RU" sz="1600" b="1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подавати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декларації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повідомлення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про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суттєві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зміни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майновому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стані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повідомлення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про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відкриття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валютного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рахунку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банку-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нерезиденті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під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час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війни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не </a:t>
            </a:r>
            <a:r>
              <a:rPr lang="ru-RU" sz="1600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потрібно</a:t>
            </a:r>
            <a:r>
              <a:rPr lang="ru-RU" sz="16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Ubuntu"/>
                <a:hlinkClick r:id="rId3" tooltip="Читати да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52721A-AEC9-4669-A952-A8D9CC4D8EB3}"/>
              </a:ext>
            </a:extLst>
          </p:cNvPr>
          <p:cNvSpPr txBox="1"/>
          <p:nvPr/>
        </p:nvSpPr>
        <p:spPr>
          <a:xfrm>
            <a:off x="6276931" y="326249"/>
            <a:ext cx="5684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Розділ 7 Закону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України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 «Про засади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запобігання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корупції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Ubuntu"/>
                <a:cs typeface="Segoe UI Semilight" panose="020B0402040204020203" pitchFamily="34" charset="0"/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Ubuntu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983A401D-8019-453C-BB2C-C158CE17D81D}"/>
              </a:ext>
            </a:extLst>
          </p:cNvPr>
          <p:cNvCxnSpPr>
            <a:cxnSpLocks/>
          </p:cNvCxnSpPr>
          <p:nvPr/>
        </p:nvCxnSpPr>
        <p:spPr>
          <a:xfrm flipV="1">
            <a:off x="4101575" y="1690578"/>
            <a:ext cx="906360" cy="30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85E50967-2322-4582-BF2D-48B3A41F40B1}"/>
              </a:ext>
            </a:extLst>
          </p:cNvPr>
          <p:cNvCxnSpPr/>
          <p:nvPr/>
        </p:nvCxnSpPr>
        <p:spPr>
          <a:xfrm>
            <a:off x="3593805" y="2296633"/>
            <a:ext cx="1562986" cy="28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2B024301-6D4A-4302-AD5F-280F22C6805E}"/>
              </a:ext>
            </a:extLst>
          </p:cNvPr>
          <p:cNvCxnSpPr/>
          <p:nvPr/>
        </p:nvCxnSpPr>
        <p:spPr>
          <a:xfrm>
            <a:off x="4101575" y="3125972"/>
            <a:ext cx="906360" cy="25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18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1630</Words>
  <Application>Microsoft Office PowerPoint</Application>
  <PresentationFormat>Широкий екран</PresentationFormat>
  <Paragraphs>108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7" baseType="lpstr">
      <vt:lpstr>Arial</vt:lpstr>
      <vt:lpstr>Bahnschrift Light Condensed</vt:lpstr>
      <vt:lpstr>Calibri</vt:lpstr>
      <vt:lpstr>Calibri Light</vt:lpstr>
      <vt:lpstr>Segoe UI Semilight</vt:lpstr>
      <vt:lpstr>Times New Roman</vt:lpstr>
      <vt:lpstr>Ubuntu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Katya</cp:lastModifiedBy>
  <cp:revision>9</cp:revision>
  <dcterms:created xsi:type="dcterms:W3CDTF">2022-11-14T08:57:58Z</dcterms:created>
  <dcterms:modified xsi:type="dcterms:W3CDTF">2025-03-17T08:15:59Z</dcterms:modified>
</cp:coreProperties>
</file>