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handoutMasterIdLst>
    <p:handoutMasterId r:id="rId28"/>
  </p:handoutMasterIdLst>
  <p:sldIdLst>
    <p:sldId id="256" r:id="rId2"/>
    <p:sldId id="291" r:id="rId3"/>
    <p:sldId id="295" r:id="rId4"/>
    <p:sldId id="296" r:id="rId5"/>
    <p:sldId id="294" r:id="rId6"/>
    <p:sldId id="293" r:id="rId7"/>
    <p:sldId id="292" r:id="rId8"/>
    <p:sldId id="302" r:id="rId9"/>
    <p:sldId id="301" r:id="rId10"/>
    <p:sldId id="300" r:id="rId11"/>
    <p:sldId id="299" r:id="rId12"/>
    <p:sldId id="298" r:id="rId13"/>
    <p:sldId id="305" r:id="rId14"/>
    <p:sldId id="304" r:id="rId15"/>
    <p:sldId id="307" r:id="rId16"/>
    <p:sldId id="308" r:id="rId17"/>
    <p:sldId id="306" r:id="rId18"/>
    <p:sldId id="303" r:id="rId19"/>
    <p:sldId id="297" r:id="rId20"/>
    <p:sldId id="309" r:id="rId21"/>
    <p:sldId id="312" r:id="rId22"/>
    <p:sldId id="314" r:id="rId23"/>
    <p:sldId id="313" r:id="rId24"/>
    <p:sldId id="310" r:id="rId25"/>
    <p:sldId id="311" r:id="rId26"/>
    <p:sldId id="268" r:id="rId27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66CCFF"/>
    <a:srgbClr val="66FF66"/>
    <a:srgbClr val="FF9966"/>
    <a:srgbClr val="FF9900"/>
    <a:srgbClr val="FF9933"/>
    <a:srgbClr val="FF6600"/>
    <a:srgbClr val="CCCC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306" autoAdjust="0"/>
  </p:normalViewPr>
  <p:slideViewPr>
    <p:cSldViewPr>
      <p:cViewPr varScale="1">
        <p:scale>
          <a:sx n="78" d="100"/>
          <a:sy n="78" d="100"/>
        </p:scale>
        <p:origin x="1493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3" d="100"/>
          <a:sy n="63" d="100"/>
        </p:scale>
        <p:origin x="-1637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86928F-3646-40E4-868D-B0F70DC0E028}" type="datetimeFigureOut">
              <a:rPr lang="uk-UA" smtClean="0"/>
              <a:t>19.11.2024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13AE3-65C9-4A4C-8C3B-217C4378C3A1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435002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19.11.2024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19.11.2024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19.11.2024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19.11.2024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19.11.2024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19.11.2024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19.11.2024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19.11.2024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19.11.2024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19.11.2024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19.11.2024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5138A-A080-4466-826C-0631D9F4B249}" type="datetimeFigureOut">
              <a:rPr lang="uk-UA" smtClean="0"/>
              <a:pPr/>
              <a:t>19.11.2024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32.png"/><Relationship Id="rId7" Type="http://schemas.openxmlformats.org/officeDocument/2006/relationships/image" Target="../media/image3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4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8.png"/><Relationship Id="rId4" Type="http://schemas.openxmlformats.org/officeDocument/2006/relationships/image" Target="../media/image4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7" Type="http://schemas.openxmlformats.org/officeDocument/2006/relationships/image" Target="../media/image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3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5.png"/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12" Type="http://schemas.openxmlformats.org/officeDocument/2006/relationships/image" Target="../media/image24.png"/><Relationship Id="rId2" Type="http://schemas.openxmlformats.org/officeDocument/2006/relationships/image" Target="../media/image1.png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11" Type="http://schemas.openxmlformats.org/officeDocument/2006/relationships/image" Target="../media/image8.png"/><Relationship Id="rId5" Type="http://schemas.openxmlformats.org/officeDocument/2006/relationships/image" Target="../media/image19.png"/><Relationship Id="rId15" Type="http://schemas.openxmlformats.org/officeDocument/2006/relationships/image" Target="../media/image26.png"/><Relationship Id="rId10" Type="http://schemas.openxmlformats.org/officeDocument/2006/relationships/image" Target="../media/image20.png"/><Relationship Id="rId4" Type="http://schemas.openxmlformats.org/officeDocument/2006/relationships/image" Target="../media/image22.png"/><Relationship Id="rId9" Type="http://schemas.openxmlformats.org/officeDocument/2006/relationships/image" Target="../media/image18.png"/><Relationship Id="rId1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© Коломієць Р. О.   /   2020-2024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Фізика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4" name="Прямокутник 13"/>
          <p:cNvSpPr/>
          <p:nvPr/>
        </p:nvSpPr>
        <p:spPr>
          <a:xfrm>
            <a:off x="0" y="1844824"/>
            <a:ext cx="17459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Лекція</a:t>
            </a:r>
            <a:r>
              <a:rPr lang="en-US" sz="2400" b="1" dirty="0" smtClean="0">
                <a:latin typeface="Trebuchet MS" pitchFamily="34" charset="0"/>
              </a:rPr>
              <a:t> 12</a:t>
            </a:r>
            <a:r>
              <a:rPr lang="uk-UA" sz="2400" b="1" dirty="0" smtClean="0">
                <a:latin typeface="Trebuchet MS" pitchFamily="34" charset="0"/>
              </a:rPr>
              <a:t> </a:t>
            </a:r>
            <a:endParaRPr lang="uk-UA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2492896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atin typeface="Trebuchet MS" pitchFamily="34" charset="0"/>
              </a:rPr>
              <a:t>Електродинаміка та електромагнітні хвилі</a:t>
            </a:r>
            <a:endParaRPr lang="uk-UA" sz="4400" b="1" dirty="0">
              <a:latin typeface="Trebuchet MS" pitchFamily="34" charset="0"/>
            </a:endParaRPr>
          </a:p>
        </p:txBody>
      </p:sp>
      <p:pic>
        <p:nvPicPr>
          <p:cNvPr id="11" name="Рисунок 10" descr="soma-ether-to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46298" y="4365104"/>
            <a:ext cx="3455546" cy="190728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Наслідки із рівнянь Максвелла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03848" y="1628800"/>
            <a:ext cx="1997075" cy="655638"/>
          </a:xfrm>
          <a:prstGeom prst="rect">
            <a:avLst/>
          </a:prstGeom>
          <a:noFill/>
        </p:spPr>
      </p:pic>
      <p:sp>
        <p:nvSpPr>
          <p:cNvPr id="14" name="Прямокутник 13"/>
          <p:cNvSpPr/>
          <p:nvPr/>
        </p:nvSpPr>
        <p:spPr>
          <a:xfrm>
            <a:off x="0" y="1124744"/>
            <a:ext cx="48301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Хвильове рівняння для електричного поля: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0" y="2420888"/>
            <a:ext cx="1975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І його розв’язок: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2852936"/>
            <a:ext cx="2781300" cy="342900"/>
          </a:xfrm>
          <a:prstGeom prst="rect">
            <a:avLst/>
          </a:prstGeom>
          <a:noFill/>
        </p:spPr>
      </p:pic>
      <p:sp>
        <p:nvSpPr>
          <p:cNvPr id="16" name="Прямокутник 15"/>
          <p:cNvSpPr/>
          <p:nvPr/>
        </p:nvSpPr>
        <p:spPr>
          <a:xfrm>
            <a:off x="0" y="371703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де  </a:t>
            </a:r>
            <a:r>
              <a:rPr lang="en-US" dirty="0" smtClean="0">
                <a:latin typeface="Trebuchet MS" panose="020B0603020202020204" pitchFamily="34" charset="0"/>
              </a:rPr>
              <a:t>                        </a:t>
            </a:r>
            <a:r>
              <a:rPr lang="en-US" dirty="0" smtClean="0">
                <a:latin typeface="Trebuchet MS" panose="020B0603020202020204" pitchFamily="34" charset="0"/>
              </a:rPr>
              <a:t>- </a:t>
            </a:r>
            <a:r>
              <a:rPr lang="uk-UA" dirty="0" smtClean="0">
                <a:latin typeface="Trebuchet MS" panose="020B0603020202020204" pitchFamily="34" charset="0"/>
              </a:rPr>
              <a:t>хвильове число.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17" name="Прямокутник 16"/>
          <p:cNvSpPr/>
          <p:nvPr/>
        </p:nvSpPr>
        <p:spPr>
          <a:xfrm>
            <a:off x="0" y="5517232"/>
            <a:ext cx="19752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І його розв’язок: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9552" y="3573016"/>
            <a:ext cx="1295400" cy="617538"/>
          </a:xfrm>
          <a:prstGeom prst="rect">
            <a:avLst/>
          </a:prstGeom>
          <a:noFill/>
        </p:spPr>
      </p:pic>
      <p:sp>
        <p:nvSpPr>
          <p:cNvPr id="19" name="Прямокутник 18"/>
          <p:cNvSpPr/>
          <p:nvPr/>
        </p:nvSpPr>
        <p:spPr>
          <a:xfrm>
            <a:off x="0" y="4293096"/>
            <a:ext cx="45175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Хвильове рівняння для магнітного поля: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5128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59832" y="4797152"/>
            <a:ext cx="2065338" cy="655638"/>
          </a:xfrm>
          <a:prstGeom prst="rect">
            <a:avLst/>
          </a:prstGeom>
          <a:noFill/>
        </p:spPr>
      </p:pic>
      <p:sp>
        <p:nvSpPr>
          <p:cNvPr id="5130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27784" y="5949280"/>
            <a:ext cx="2835275" cy="342900"/>
          </a:xfrm>
          <a:prstGeom prst="rect">
            <a:avLst/>
          </a:prstGeom>
          <a:noFill/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98072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Для того, щоб розв’язки хвильових рівнянь для електричного та магнітного полів мали якийсь сенс, їхні початкові фази  мають бути однаковими: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Наслідки із рівнянь Максвелла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39952" y="1628800"/>
            <a:ext cx="860425" cy="342900"/>
          </a:xfrm>
          <a:prstGeom prst="rect">
            <a:avLst/>
          </a:prstGeom>
          <a:noFill/>
        </p:spPr>
      </p:pic>
      <p:sp>
        <p:nvSpPr>
          <p:cNvPr id="15" name="Прямокутник 14"/>
          <p:cNvSpPr/>
          <p:nvPr/>
        </p:nvSpPr>
        <p:spPr>
          <a:xfrm>
            <a:off x="0" y="2132856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Якщо це так, то: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9632" y="2636912"/>
            <a:ext cx="2011363" cy="411163"/>
          </a:xfrm>
          <a:prstGeom prst="rect">
            <a:avLst/>
          </a:prstGeom>
          <a:noFill/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4" y="3212976"/>
            <a:ext cx="1417638" cy="746125"/>
          </a:xfrm>
          <a:prstGeom prst="rect">
            <a:avLst/>
          </a:prstGeom>
          <a:noFill/>
        </p:spPr>
      </p:pic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664" y="4653136"/>
            <a:ext cx="1127125" cy="746125"/>
          </a:xfrm>
          <a:prstGeom prst="rect">
            <a:avLst/>
          </a:prstGeom>
          <a:noFill/>
        </p:spPr>
      </p:pic>
      <p:sp>
        <p:nvSpPr>
          <p:cNvPr id="19" name="Прямокутник 18"/>
          <p:cNvSpPr/>
          <p:nvPr/>
        </p:nvSpPr>
        <p:spPr>
          <a:xfrm>
            <a:off x="0" y="414908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А у вакуумі: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20" name="Рисунок 19" descr="giphy.gif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32040" y="2564904"/>
            <a:ext cx="3456384" cy="344067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Електромагнітна хвиля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4" name="Рисунок 13" descr="L8g3Jx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091152"/>
            <a:ext cx="9144000" cy="467569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Скін-ефект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712" y="4221088"/>
            <a:ext cx="1393825" cy="693738"/>
          </a:xfrm>
          <a:prstGeom prst="rect">
            <a:avLst/>
          </a:prstGeom>
          <a:noFill/>
        </p:spPr>
      </p:pic>
      <p:sp>
        <p:nvSpPr>
          <p:cNvPr id="15" name="Прямокутник 14"/>
          <p:cNvSpPr/>
          <p:nvPr/>
        </p:nvSpPr>
        <p:spPr>
          <a:xfrm>
            <a:off x="0" y="5229200"/>
            <a:ext cx="55081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де </a:t>
            </a:r>
            <a:r>
              <a:rPr lang="el-GR" i="1" dirty="0" smtClean="0">
                <a:latin typeface="Trebuchet MS" panose="020B0603020202020204" pitchFamily="34" charset="0"/>
              </a:rPr>
              <a:t>σ</a:t>
            </a:r>
            <a:r>
              <a:rPr lang="uk-UA" dirty="0" smtClean="0">
                <a:latin typeface="Trebuchet MS" panose="020B0603020202020204" pitchFamily="34" charset="0"/>
              </a:rPr>
              <a:t> – питома електрична провідність, </a:t>
            </a:r>
            <a:r>
              <a:rPr lang="en-US" i="1" dirty="0" smtClean="0">
                <a:latin typeface="Trebuchet MS" panose="020B0603020202020204" pitchFamily="34" charset="0"/>
              </a:rPr>
              <a:t>f</a:t>
            </a:r>
            <a:r>
              <a:rPr lang="en-US" dirty="0" smtClean="0">
                <a:latin typeface="Trebuchet MS" panose="020B0603020202020204" pitchFamily="34" charset="0"/>
              </a:rPr>
              <a:t> – </a:t>
            </a:r>
            <a:r>
              <a:rPr lang="uk-UA" dirty="0" smtClean="0">
                <a:latin typeface="Trebuchet MS" panose="020B0603020202020204" pitchFamily="34" charset="0"/>
              </a:rPr>
              <a:t>лінійна частота.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16" name="Рисунок 15" descr="330px-Skin_depth.sv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372200" y="836712"/>
            <a:ext cx="2448272" cy="2262797"/>
          </a:xfrm>
          <a:prstGeom prst="rect">
            <a:avLst/>
          </a:prstGeom>
        </p:spPr>
      </p:pic>
      <p:pic>
        <p:nvPicPr>
          <p:cNvPr id="17" name="Рисунок 16" descr="800px-Skin_depth_by_Zureks-ru.svg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42116" y="3140968"/>
            <a:ext cx="3146035" cy="326401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0" y="878810"/>
            <a:ext cx="60486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rebuchet MS" panose="020B0603020202020204" pitchFamily="34" charset="0"/>
              </a:rPr>
              <a:t>Скін-ефект</a:t>
            </a:r>
            <a:r>
              <a:rPr lang="uk-UA" dirty="0">
                <a:latin typeface="Trebuchet MS" panose="020B0603020202020204" pitchFamily="34" charset="0"/>
              </a:rPr>
              <a:t> (від </a:t>
            </a:r>
            <a:r>
              <a:rPr lang="uk-UA" dirty="0" err="1">
                <a:latin typeface="Trebuchet MS" panose="020B0603020202020204" pitchFamily="34" charset="0"/>
              </a:rPr>
              <a:t>англ</a:t>
            </a:r>
            <a:r>
              <a:rPr lang="uk-UA" dirty="0">
                <a:latin typeface="Trebuchet MS" panose="020B0603020202020204" pitchFamily="34" charset="0"/>
              </a:rPr>
              <a:t>. </a:t>
            </a:r>
            <a:r>
              <a:rPr lang="uk-UA" dirty="0" err="1">
                <a:latin typeface="Trebuchet MS" panose="020B0603020202020204" pitchFamily="34" charset="0"/>
              </a:rPr>
              <a:t>skin</a:t>
            </a:r>
            <a:r>
              <a:rPr lang="uk-UA" dirty="0">
                <a:latin typeface="Trebuchet MS" panose="020B0603020202020204" pitchFamily="34" charset="0"/>
              </a:rPr>
              <a:t> — шкіра) — явище проникнення електромагнітного поля в провідник на певну глибину, яка називається скін-шар. Водночас, скін-ефект призводить до протікання струму в провіднику в основному в області скін-шару, і, як наслідок, збільшення опору провідника. Тобто скін-ефект — це проходження змінного електричного струму високої частоти не через увесь переріз провідника, а переважно лише в поверхневому шарі.</a:t>
            </a:r>
          </a:p>
          <a:p>
            <a:r>
              <a:rPr lang="uk-UA" dirty="0">
                <a:latin typeface="Trebuchet MS" panose="020B0603020202020204" pitchFamily="34" charset="0"/>
              </a:rPr>
              <a:t>Інша назва — поверхневий ефект.</a:t>
            </a:r>
          </a:p>
          <a:p>
            <a:r>
              <a:rPr lang="uk-UA" dirty="0">
                <a:latin typeface="Trebuchet MS" panose="020B0603020202020204" pitchFamily="34" charset="0"/>
              </a:rPr>
              <a:t>Глибина скін-шару визначається формулою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Антени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5" name="Рисунок 14" descr="Dipole_xmting_antenna_animation_4_408x318x150ms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5" y="2996952"/>
            <a:ext cx="3787893" cy="2952328"/>
          </a:xfrm>
          <a:prstGeom prst="rect">
            <a:avLst/>
          </a:prstGeom>
        </p:spPr>
      </p:pic>
      <p:pic>
        <p:nvPicPr>
          <p:cNvPr id="16" name="Рисунок 15" descr="495px-Dipole_receiving_antenna_animation_6_800x394x150ms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7984" y="3395541"/>
            <a:ext cx="4320480" cy="212969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107504" y="909875"/>
            <a:ext cx="89361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rebuchet MS" panose="020B0603020202020204" pitchFamily="34" charset="0"/>
              </a:rPr>
              <a:t>Антена</a:t>
            </a:r>
            <a:r>
              <a:rPr lang="uk-UA" dirty="0">
                <a:latin typeface="Trebuchet MS" panose="020B0603020202020204" pitchFamily="34" charset="0"/>
              </a:rPr>
              <a:t> (лат. </a:t>
            </a:r>
            <a:r>
              <a:rPr lang="uk-UA" dirty="0" err="1">
                <a:latin typeface="Trebuchet MS" panose="020B0603020202020204" pitchFamily="34" charset="0"/>
              </a:rPr>
              <a:t>antenna</a:t>
            </a:r>
            <a:r>
              <a:rPr lang="uk-UA" dirty="0">
                <a:latin typeface="Trebuchet MS" panose="020B0603020202020204" pitchFamily="34" charset="0"/>
              </a:rPr>
              <a:t>, від етруського </a:t>
            </a:r>
            <a:r>
              <a:rPr lang="uk-UA" dirty="0" err="1">
                <a:latin typeface="Trebuchet MS" panose="020B0603020202020204" pitchFamily="34" charset="0"/>
              </a:rPr>
              <a:t>anthemna</a:t>
            </a:r>
            <a:r>
              <a:rPr lang="uk-UA" dirty="0">
                <a:latin typeface="Trebuchet MS" panose="020B0603020202020204" pitchFamily="34" charset="0"/>
              </a:rPr>
              <a:t> — «рея, щогла») </a:t>
            </a:r>
            <a:r>
              <a:rPr lang="uk-UA" dirty="0" smtClean="0">
                <a:latin typeface="Trebuchet MS" panose="020B0603020202020204" pitchFamily="34" charset="0"/>
              </a:rPr>
              <a:t>—радіотехнічний</a:t>
            </a:r>
            <a:r>
              <a:rPr lang="uk-UA" dirty="0">
                <a:latin typeface="Trebuchet MS" panose="020B0603020202020204" pitchFamily="34" charset="0"/>
              </a:rPr>
              <a:t> пристрій для приймання і передавання електромагнітних хвиль.</a:t>
            </a:r>
          </a:p>
          <a:p>
            <a:r>
              <a:rPr lang="uk-UA" dirty="0">
                <a:latin typeface="Trebuchet MS" panose="020B0603020202020204" pitchFamily="34" charset="0"/>
              </a:rPr>
              <a:t>Передавальна антена перетворює електричний струм радіочастотного діапазону на електромагнітні хвилі відповідної частоти. Відповідно приймальна антена перетворює електромагнітні хвилі на струм відповідної форми. Приймальна антена від передавальної відрізняється лише застосуванням.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Антени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5" name="Рисунок 14" descr="Dipolentstehung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1052736"/>
            <a:ext cx="3384376" cy="520673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Антени</a:t>
            </a:r>
          </a:p>
          <a:p>
            <a:r>
              <a:rPr lang="uk-UA" sz="2000" b="1" dirty="0" smtClean="0">
                <a:latin typeface="Trebuchet MS" pitchFamily="34" charset="0"/>
              </a:rPr>
              <a:t>Діаграма спрямованості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3995" y="836711"/>
            <a:ext cx="5482301" cy="56217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r>
              <a:rPr lang="en-US" dirty="0" smtClean="0">
                <a:latin typeface="Trebuchet MS" pitchFamily="34" charset="0"/>
              </a:rPr>
              <a:t>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Антени</a:t>
            </a:r>
          </a:p>
          <a:p>
            <a:r>
              <a:rPr lang="uk-UA" sz="2000" b="1" dirty="0" smtClean="0">
                <a:latin typeface="Trebuchet MS" pitchFamily="34" charset="0"/>
              </a:rPr>
              <a:t>Телевізійні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4" name="Рисунок 13" descr="TVAnt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63688" y="980728"/>
            <a:ext cx="5688632" cy="53046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r>
              <a:rPr lang="en-US" dirty="0" smtClean="0">
                <a:latin typeface="Trebuchet MS" pitchFamily="34" charset="0"/>
              </a:rPr>
              <a:t>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Антени</a:t>
            </a:r>
          </a:p>
          <a:p>
            <a:r>
              <a:rPr lang="uk-UA" sz="2000" b="1" dirty="0" smtClean="0">
                <a:latin typeface="Trebuchet MS" pitchFamily="34" charset="0"/>
              </a:rPr>
              <a:t>Спіральні</a:t>
            </a:r>
            <a:r>
              <a:rPr lang="en-US" sz="2000" b="1" dirty="0" smtClean="0">
                <a:latin typeface="Trebuchet MS" pitchFamily="34" charset="0"/>
              </a:rPr>
              <a:t> (helix antenna)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5" name="Рисунок 14" descr="640px-Traqueur_acquisiti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1340768"/>
            <a:ext cx="3457734" cy="4608512"/>
          </a:xfrm>
          <a:prstGeom prst="rect">
            <a:avLst/>
          </a:prstGeom>
        </p:spPr>
      </p:pic>
      <p:pic>
        <p:nvPicPr>
          <p:cNvPr id="16" name="Рисунок 15" descr="c914504575303f349590e3ad7c10bee7_preview_featured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71600" y="3573016"/>
            <a:ext cx="3256776" cy="2447768"/>
          </a:xfrm>
          <a:prstGeom prst="rect">
            <a:avLst/>
          </a:prstGeom>
        </p:spPr>
      </p:pic>
      <p:pic>
        <p:nvPicPr>
          <p:cNvPr id="17" name="Рисунок 16" descr="Backfire-resonant-quadrifilar-helix-antenna-popular-for-GNSS-communications-and-weather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924088"/>
            <a:ext cx="4382244" cy="250491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ESP826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3140968"/>
            <a:ext cx="4132965" cy="3099724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Антени</a:t>
            </a:r>
          </a:p>
          <a:p>
            <a:r>
              <a:rPr lang="uk-UA" b="1" dirty="0" err="1" smtClean="0">
                <a:latin typeface="Trebuchet MS" pitchFamily="34" charset="0"/>
              </a:rPr>
              <a:t>Мікросмужкові</a:t>
            </a:r>
            <a:r>
              <a:rPr lang="en-US" b="1" dirty="0" smtClean="0">
                <a:latin typeface="Trebuchet MS" pitchFamily="34" charset="0"/>
              </a:rPr>
              <a:t> (patch antenna)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5" name="Рисунок 14" descr="71Pdnt-NElL._AC_SX425_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268760"/>
            <a:ext cx="3238500" cy="1973580"/>
          </a:xfrm>
          <a:prstGeom prst="rect">
            <a:avLst/>
          </a:prstGeom>
        </p:spPr>
      </p:pic>
      <p:pic>
        <p:nvPicPr>
          <p:cNvPr id="16" name="Рисунок 15" descr="TB2KiAUXF95V1Bjy0FdXXc5BVXa_!!85156745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427984" y="1412776"/>
            <a:ext cx="4402077" cy="446343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Рівняння Максвелла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0" y="980728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anose="020B0603020202020204" pitchFamily="34" charset="0"/>
              </a:rPr>
              <a:t>Рівняння Максвелла</a:t>
            </a:r>
            <a:r>
              <a:rPr lang="uk-UA" dirty="0" smtClean="0">
                <a:latin typeface="Trebuchet MS" panose="020B0603020202020204" pitchFamily="34" charset="0"/>
              </a:rPr>
              <a:t> — це основні рівняння класичної електродинаміки, які описують електричне та магнітне поле, створене зарядами і струмами.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1700808"/>
            <a:ext cx="914400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Arial" charset="0"/>
              </a:rPr>
              <a:t>Форма запису рівнянь Максвелла залежить від системи одиниць. У системі </a:t>
            </a:r>
            <a:r>
              <a:rPr lang="uk-UA" dirty="0" smtClean="0">
                <a:latin typeface="Trebuchet MS" panose="020B0603020202020204" pitchFamily="34" charset="0"/>
                <a:cs typeface="Arial" charset="0"/>
              </a:rPr>
              <a:t>СІ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Arial" charset="0"/>
              </a:rPr>
              <a:t> вибрана форма запису, в якій не фігурують множник </a:t>
            </a:r>
            <a:r>
              <a:rPr lang="uk-UA" dirty="0" smtClean="0">
                <a:latin typeface="Trebuchet MS" panose="020B0603020202020204" pitchFamily="34" charset="0"/>
                <a:cs typeface="Arial" charset="0"/>
              </a:rPr>
              <a:t> </a:t>
            </a:r>
            <a:r>
              <a:rPr lang="uk-UA" i="1" dirty="0" smtClean="0">
                <a:latin typeface="Trebuchet MS" panose="020B0603020202020204" pitchFamily="34" charset="0"/>
                <a:cs typeface="Arial" charset="0"/>
              </a:rPr>
              <a:t>4</a:t>
            </a:r>
            <a:r>
              <a:rPr lang="uk-UA" i="1" dirty="0" smtClean="0">
                <a:latin typeface="Trebuchet MS" panose="020B0603020202020204" pitchFamily="34" charset="0"/>
                <a:cs typeface="Arial"/>
              </a:rPr>
              <a:t>π</a:t>
            </a:r>
            <a:r>
              <a:rPr lang="uk-UA" i="1" dirty="0" smtClean="0">
                <a:latin typeface="Trebuchet MS" panose="020B0603020202020204" pitchFamily="34" charset="0"/>
                <a:cs typeface="Arial" charset="0"/>
              </a:rPr>
              <a:t> 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Arial" charset="0"/>
              </a:rPr>
              <a:t>та швидкість світла </a:t>
            </a:r>
            <a:r>
              <a:rPr kumimoji="0" lang="uk-UA" b="0" i="1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Arial" charset="0"/>
              </a:rPr>
              <a:t>с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Arial" charset="0"/>
              </a:rPr>
              <a:t>. Ідея полягала в тому, щоб записати рівняння Максвелла, як найфундаментальніші рівняння, в найпростішій формі. Однак це призвело до появи зайвих множників в інших основних рівняннях, наприклад, законі Кулона. Крім того напруженості електричних та магнітного полів отримали різні розмірності, що з точки зору фізика є великим недоліком. Оскільки рівняння Максвелла описують розповсюдження електромагнітних хвиль, то бажано також, щоб їхня швидкість (</a:t>
            </a:r>
            <a:r>
              <a:rPr kumimoji="0" lang="uk-UA" b="0" i="0" u="none" strike="noStrike" cap="none" normalizeH="0" baseline="0" dirty="0" err="1" smtClean="0">
                <a:ln>
                  <a:noFill/>
                </a:ln>
                <a:effectLst/>
                <a:latin typeface="Trebuchet MS" panose="020B0603020202020204" pitchFamily="34" charset="0"/>
                <a:cs typeface="Arial" charset="0"/>
              </a:rPr>
              <a:t>швидкість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Arial" charset="0"/>
              </a:rPr>
              <a:t> світла) входила в рівняння. </a:t>
            </a:r>
          </a:p>
        </p:txBody>
      </p:sp>
      <p:sp>
        <p:nvSpPr>
          <p:cNvPr id="7171" name="AutoShape 3" descr="{\displaystyle 4\pi }"/>
          <p:cNvSpPr>
            <a:spLocks noChangeAspect="1" noChangeArrowheads="1"/>
          </p:cNvSpPr>
          <p:nvPr/>
        </p:nvSpPr>
        <p:spPr bwMode="auto">
          <a:xfrm>
            <a:off x="11915775" y="-2968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5" name="Прямокутник 14"/>
          <p:cNvSpPr/>
          <p:nvPr/>
        </p:nvSpPr>
        <p:spPr>
          <a:xfrm>
            <a:off x="0" y="4365104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Рівняння Максвелла у сучасному вигляді можуть записуватися у диференціальній або інтегральній формі — в залежності від поставленої задачі, яку потрібно вирішити. Сам Максвелл вивів вісім рівнянь, які узагальнювали всі відомі йому експериментальні результати з електрикою і магнетизмом, проте зараз прийнято вважати, що система рівнянь Максвелла нараховує чотири або шість рівнянь.</a:t>
            </a:r>
            <a:endParaRPr lang="en-US" dirty="0" smtClean="0">
              <a:latin typeface="Trebuchet MS" panose="020B0603020202020204" pitchFamily="34" charset="0"/>
            </a:endParaRPr>
          </a:p>
          <a:p>
            <a:endParaRPr lang="en-US" dirty="0" smtClean="0">
              <a:latin typeface="Trebuchet MS" panose="020B0603020202020204" pitchFamily="34" charset="0"/>
            </a:endParaRPr>
          </a:p>
          <a:p>
            <a:r>
              <a:rPr lang="uk-UA" dirty="0" smtClean="0">
                <a:latin typeface="Trebuchet MS" panose="020B0603020202020204" pitchFamily="34" charset="0"/>
              </a:rPr>
              <a:t>Далі ми будемо розглядати рівняння Максвелла у диференціальній формі.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RF-spin_DRH30-800x57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3717032"/>
            <a:ext cx="3923928" cy="2825229"/>
          </a:xfrm>
          <a:prstGeom prst="rect">
            <a:avLst/>
          </a:prstGeom>
        </p:spPr>
      </p:pic>
      <p:pic>
        <p:nvPicPr>
          <p:cNvPr id="19" name="Рисунок 18" descr="SAS-584L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788024" y="0"/>
            <a:ext cx="3831890" cy="5109187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r>
              <a:rPr lang="en-US" dirty="0" smtClean="0">
                <a:latin typeface="Trebuchet MS" pitchFamily="34" charset="0"/>
              </a:rPr>
              <a:t>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Антени</a:t>
            </a:r>
          </a:p>
          <a:p>
            <a:r>
              <a:rPr lang="uk-UA" b="1" dirty="0" smtClean="0">
                <a:latin typeface="Trebuchet MS" pitchFamily="34" charset="0"/>
              </a:rPr>
              <a:t>Рупорні (</a:t>
            </a:r>
            <a:r>
              <a:rPr lang="en-US" b="1" dirty="0" smtClean="0">
                <a:latin typeface="Trebuchet MS" pitchFamily="34" charset="0"/>
              </a:rPr>
              <a:t>horn antenna</a:t>
            </a:r>
            <a:r>
              <a:rPr lang="uk-UA" b="1" dirty="0" smtClean="0">
                <a:latin typeface="Trebuchet MS" pitchFamily="34" charset="0"/>
              </a:rPr>
              <a:t>)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2" name="Рисунок 11" descr="Schwarzbeck_BBHA_9120_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1560" y="1052736"/>
            <a:ext cx="3528392" cy="2646294"/>
          </a:xfrm>
          <a:prstGeom prst="rect">
            <a:avLst/>
          </a:prstGeom>
        </p:spPr>
      </p:pic>
      <p:pic>
        <p:nvPicPr>
          <p:cNvPr id="20" name="Рисунок 19" descr="NSI-MI-ANT-BHA-Broadband-Horn-Antenna-2-18-GHz-1200x800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004048" y="4077072"/>
            <a:ext cx="3491880" cy="232792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20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Антени</a:t>
            </a:r>
          </a:p>
          <a:p>
            <a:r>
              <a:rPr lang="ru-RU" b="1" dirty="0" err="1" smtClean="0">
                <a:latin typeface="Trebuchet MS" pitchFamily="34" charset="0"/>
              </a:rPr>
              <a:t>Феритов</a:t>
            </a:r>
            <a:r>
              <a:rPr lang="uk-UA" b="1" dirty="0" smtClean="0">
                <a:latin typeface="Trebuchet MS" pitchFamily="34" charset="0"/>
              </a:rPr>
              <a:t>і (</a:t>
            </a:r>
            <a:r>
              <a:rPr lang="en-US" b="1" dirty="0" smtClean="0">
                <a:latin typeface="Trebuchet MS" pitchFamily="34" charset="0"/>
              </a:rPr>
              <a:t>ferrite antenna</a:t>
            </a:r>
            <a:r>
              <a:rPr lang="uk-UA" b="1" dirty="0" smtClean="0">
                <a:latin typeface="Trebuchet MS" pitchFamily="34" charset="0"/>
              </a:rPr>
              <a:t>)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2" name="Рисунок 11" descr="92a1ca20a6cc651f796541402162ff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2060848"/>
            <a:ext cx="4093840" cy="2715302"/>
          </a:xfrm>
          <a:prstGeom prst="rect">
            <a:avLst/>
          </a:prstGeom>
        </p:spPr>
      </p:pic>
      <p:pic>
        <p:nvPicPr>
          <p:cNvPr id="15" name="Рисунок 14" descr="ferrite-rod-inductor-500x50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268760"/>
            <a:ext cx="4183112" cy="4183112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images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72000" y="4581128"/>
            <a:ext cx="4104456" cy="2132856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21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Антени</a:t>
            </a:r>
          </a:p>
          <a:p>
            <a:r>
              <a:rPr lang="uk-UA" b="1" dirty="0" err="1" smtClean="0">
                <a:latin typeface="Trebuchet MS" pitchFamily="34" charset="0"/>
              </a:rPr>
              <a:t>Фрактальні</a:t>
            </a:r>
            <a:r>
              <a:rPr lang="uk-UA" b="1" dirty="0" smtClean="0">
                <a:latin typeface="Trebuchet MS" pitchFamily="34" charset="0"/>
              </a:rPr>
              <a:t> </a:t>
            </a:r>
            <a:r>
              <a:rPr lang="en-US" b="1" dirty="0" smtClean="0">
                <a:latin typeface="Trebuchet MS" pitchFamily="34" charset="0"/>
              </a:rPr>
              <a:t>(fractal antenna)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9" name="Рисунок 8" descr="fractalantenn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1052736"/>
            <a:ext cx="3657600" cy="4087368"/>
          </a:xfrm>
          <a:prstGeom prst="rect">
            <a:avLst/>
          </a:prstGeom>
        </p:spPr>
      </p:pic>
      <p:pic>
        <p:nvPicPr>
          <p:cNvPr id="12" name="Рисунок 11" descr="fractal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211960" y="1052736"/>
            <a:ext cx="4533900" cy="348234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Антени</a:t>
            </a:r>
          </a:p>
        </p:txBody>
      </p:sp>
      <p:pic>
        <p:nvPicPr>
          <p:cNvPr id="9" name="Рисунок 8" descr="330px-Transponder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2564904"/>
            <a:ext cx="3944726" cy="1338816"/>
          </a:xfrm>
          <a:prstGeom prst="rect">
            <a:avLst/>
          </a:prstGeom>
        </p:spPr>
      </p:pic>
      <p:sp>
        <p:nvSpPr>
          <p:cNvPr id="12" name="Прямокутник 11"/>
          <p:cNvSpPr/>
          <p:nvPr/>
        </p:nvSpPr>
        <p:spPr>
          <a:xfrm>
            <a:off x="395536" y="4077072"/>
            <a:ext cx="38884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err="1" smtClean="0"/>
              <a:t>Ректенна</a:t>
            </a:r>
            <a:r>
              <a:rPr lang="uk-UA" dirty="0" smtClean="0"/>
              <a:t> </a:t>
            </a:r>
            <a:r>
              <a:rPr lang="uk-UA" i="1" dirty="0" smtClean="0"/>
              <a:t>(</a:t>
            </a:r>
            <a:r>
              <a:rPr lang="en-US" b="1" i="1" u="sng" dirty="0" smtClean="0"/>
              <a:t>rect</a:t>
            </a:r>
            <a:r>
              <a:rPr lang="en-US" i="1" dirty="0" smtClean="0"/>
              <a:t>ifying ant</a:t>
            </a:r>
            <a:r>
              <a:rPr lang="en-US" b="1" i="1" u="sng" dirty="0" smtClean="0"/>
              <a:t>enna</a:t>
            </a:r>
            <a:r>
              <a:rPr lang="uk-UA" i="1" dirty="0" smtClean="0"/>
              <a:t>)</a:t>
            </a:r>
            <a:r>
              <a:rPr lang="en-US" i="1" dirty="0" smtClean="0"/>
              <a:t> </a:t>
            </a:r>
            <a:r>
              <a:rPr lang="uk-UA" dirty="0" smtClean="0"/>
              <a:t>для живлення </a:t>
            </a:r>
            <a:r>
              <a:rPr lang="en-US" dirty="0" smtClean="0"/>
              <a:t>RFID</a:t>
            </a:r>
            <a:r>
              <a:rPr lang="uk-UA" dirty="0" err="1" smtClean="0"/>
              <a:t>-пристроїв</a:t>
            </a:r>
            <a:endParaRPr lang="uk-UA" dirty="0"/>
          </a:p>
        </p:txBody>
      </p:sp>
      <p:pic>
        <p:nvPicPr>
          <p:cNvPr id="15" name="Рисунок 14" descr="A-model-5-20-kHz-ac-plasma-antenna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76056" y="980728"/>
            <a:ext cx="3796969" cy="4802904"/>
          </a:xfrm>
          <a:prstGeom prst="rect">
            <a:avLst/>
          </a:prstGeom>
        </p:spPr>
      </p:pic>
      <p:sp>
        <p:nvSpPr>
          <p:cNvPr id="16" name="Прямокутник 15"/>
          <p:cNvSpPr/>
          <p:nvPr/>
        </p:nvSpPr>
        <p:spPr>
          <a:xfrm>
            <a:off x="5076056" y="5949280"/>
            <a:ext cx="38164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dirty="0" err="1" smtClean="0"/>
              <a:t>Плазменна</a:t>
            </a:r>
            <a:r>
              <a:rPr lang="uk-UA" dirty="0" smtClean="0"/>
              <a:t> антенна</a:t>
            </a:r>
            <a:endParaRPr lang="uk-U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err="1" smtClean="0">
                <a:latin typeface="Trebuchet MS" pitchFamily="34" charset="0"/>
              </a:rPr>
              <a:t>Фазовані</a:t>
            </a:r>
            <a:r>
              <a:rPr lang="uk-UA" sz="2400" b="1" dirty="0" smtClean="0">
                <a:latin typeface="Trebuchet MS" pitchFamily="34" charset="0"/>
              </a:rPr>
              <a:t> антенні решітки (ФАР)</a:t>
            </a:r>
          </a:p>
        </p:txBody>
      </p:sp>
      <p:pic>
        <p:nvPicPr>
          <p:cNvPr id="9" name="Рисунок 8" descr="300px-Seeker_Kh-35E_maks20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980728"/>
            <a:ext cx="4176464" cy="5345874"/>
          </a:xfrm>
          <a:prstGeom prst="rect">
            <a:avLst/>
          </a:prstGeom>
        </p:spPr>
      </p:pic>
      <p:pic>
        <p:nvPicPr>
          <p:cNvPr id="12" name="Рисунок 11" descr="200px-PAVE_PAWS_Radar_Clear_AFS_Alask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1916832"/>
            <a:ext cx="3927710" cy="345638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Шкала електромагнітних хвиль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9" name="Рисунок 8" descr="4386000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1196752"/>
            <a:ext cx="8784976" cy="489676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Далі буде…</a:t>
            </a:r>
            <a:endParaRPr lang="uk-UA" sz="2400" b="1">
              <a:latin typeface="Trebuchet MS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576" y="1988840"/>
            <a:ext cx="8388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latin typeface="Trebuchet MS" pitchFamily="34" charset="0"/>
              </a:rPr>
              <a:t>…Основи фізики твердого тіла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Перше рівняння Максвелла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6" name="Прямокутник 15"/>
          <p:cNvSpPr/>
          <p:nvPr/>
        </p:nvSpPr>
        <p:spPr>
          <a:xfrm>
            <a:off x="3995936" y="1988840"/>
            <a:ext cx="5533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або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18" name="Прямокутник 17"/>
          <p:cNvSpPr/>
          <p:nvPr/>
        </p:nvSpPr>
        <p:spPr>
          <a:xfrm>
            <a:off x="0" y="2636912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де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uk-UA" dirty="0" smtClean="0">
                <a:latin typeface="Trebuchet MS" panose="020B0603020202020204" pitchFamily="34" charset="0"/>
              </a:rPr>
              <a:t> </a:t>
            </a:r>
            <a:r>
              <a:rPr lang="en-US" b="1" i="1" dirty="0" smtClean="0">
                <a:latin typeface="Trebuchet MS" panose="020B0603020202020204" pitchFamily="34" charset="0"/>
              </a:rPr>
              <a:t>H</a:t>
            </a:r>
            <a:r>
              <a:rPr lang="en-US" dirty="0" smtClean="0">
                <a:latin typeface="Trebuchet MS" panose="020B0603020202020204" pitchFamily="34" charset="0"/>
              </a:rPr>
              <a:t> – </a:t>
            </a:r>
            <a:r>
              <a:rPr lang="uk-UA" dirty="0" smtClean="0">
                <a:latin typeface="Trebuchet MS" panose="020B0603020202020204" pitchFamily="34" charset="0"/>
              </a:rPr>
              <a:t>напруженість магнітного поля</a:t>
            </a:r>
            <a:r>
              <a:rPr lang="en-US" dirty="0" smtClean="0">
                <a:latin typeface="Trebuchet MS" panose="020B0603020202020204" pitchFamily="34" charset="0"/>
              </a:rPr>
              <a:t>:</a:t>
            </a:r>
            <a:endParaRPr lang="uk-UA" b="1" i="1" dirty="0">
              <a:latin typeface="Trebuchet MS" panose="020B0603020202020204" pitchFamily="34" charset="0"/>
            </a:endParaRPr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1" name="Прямокутник 20"/>
          <p:cNvSpPr/>
          <p:nvPr/>
        </p:nvSpPr>
        <p:spPr>
          <a:xfrm>
            <a:off x="0" y="3789040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де </a:t>
            </a:r>
            <a:r>
              <a:rPr lang="en-US" dirty="0" smtClean="0">
                <a:latin typeface="Trebuchet MS" panose="020B0603020202020204" pitchFamily="34" charset="0"/>
              </a:rPr>
              <a:t> </a:t>
            </a:r>
            <a:r>
              <a:rPr lang="en-US" b="1" i="1" dirty="0" smtClean="0">
                <a:latin typeface="Trebuchet MS" panose="020B0603020202020204" pitchFamily="34" charset="0"/>
              </a:rPr>
              <a:t>B</a:t>
            </a:r>
            <a:r>
              <a:rPr lang="en-US" dirty="0" smtClean="0">
                <a:latin typeface="Trebuchet MS" panose="020B0603020202020204" pitchFamily="34" charset="0"/>
              </a:rPr>
              <a:t> – </a:t>
            </a:r>
            <a:r>
              <a:rPr lang="uk-UA" dirty="0" smtClean="0">
                <a:latin typeface="Trebuchet MS" panose="020B0603020202020204" pitchFamily="34" charset="0"/>
              </a:rPr>
              <a:t>електромагнітна індукція</a:t>
            </a:r>
            <a:r>
              <a:rPr lang="en-US" dirty="0" smtClean="0">
                <a:latin typeface="Trebuchet MS" panose="020B0603020202020204" pitchFamily="34" charset="0"/>
              </a:rPr>
              <a:t>: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1052736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Arial" pitchFamily="34" charset="0"/>
              </a:rPr>
              <a:t>Перше рівняння Максвелла узагальнює</a:t>
            </a:r>
            <a:r>
              <a:rPr kumimoji="0" lang="uk-UA" b="0" i="0" u="none" strike="noStrike" cap="none" normalizeH="0" dirty="0" smtClean="0">
                <a:ln>
                  <a:noFill/>
                </a:ln>
                <a:effectLst/>
                <a:latin typeface="Trebuchet MS" panose="020B0603020202020204" pitchFamily="34" charset="0"/>
                <a:cs typeface="Arial" pitchFamily="34" charset="0"/>
              </a:rPr>
              <a:t> 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Arial" pitchFamily="34" charset="0"/>
              </a:rPr>
              <a:t>закон Ампера</a:t>
            </a:r>
            <a:r>
              <a:rPr lang="uk-UA" dirty="0" smtClean="0">
                <a:latin typeface="Trebuchet MS" panose="020B0603020202020204" pitchFamily="34" charset="0"/>
                <a:cs typeface="Arial" pitchFamily="34" charset="0"/>
              </a:rPr>
              <a:t> та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Arial" pitchFamily="34" charset="0"/>
              </a:rPr>
              <a:t> визначає магнітне поле, створене струмом із густиною </a:t>
            </a:r>
            <a:r>
              <a:rPr lang="en-US" b="1" i="1" dirty="0" smtClean="0">
                <a:latin typeface="Trebuchet MS" panose="020B0603020202020204" pitchFamily="34" charset="0"/>
                <a:cs typeface="Arial" pitchFamily="34" charset="0"/>
              </a:rPr>
              <a:t>j</a:t>
            </a:r>
            <a:r>
              <a:rPr kumimoji="0" lang="uk-UA" b="0" i="0" u="none" strike="noStrike" cap="none" normalizeH="0" baseline="0" dirty="0" smtClean="0">
                <a:ln>
                  <a:noFill/>
                </a:ln>
                <a:effectLst/>
                <a:latin typeface="Trebuchet MS" panose="020B0603020202020204" pitchFamily="34" charset="0"/>
                <a:cs typeface="Arial" pitchFamily="34" charset="0"/>
              </a:rPr>
              <a:t> або ж наведене змінним електричним полем. </a:t>
            </a:r>
          </a:p>
        </p:txBody>
      </p:sp>
      <p:sp>
        <p:nvSpPr>
          <p:cNvPr id="2058" name="AutoShape 10" descr="{\displaystyle \mathbf {j} }"/>
          <p:cNvSpPr>
            <a:spLocks noChangeAspect="1" noChangeArrowheads="1"/>
          </p:cNvSpPr>
          <p:nvPr/>
        </p:nvSpPr>
        <p:spPr bwMode="auto">
          <a:xfrm>
            <a:off x="5995988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2060" name="Rectangle 1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1680" y="1772816"/>
            <a:ext cx="1698625" cy="693738"/>
          </a:xfrm>
          <a:prstGeom prst="rect">
            <a:avLst/>
          </a:prstGeom>
          <a:noFill/>
        </p:spPr>
      </p:pic>
      <p:sp>
        <p:nvSpPr>
          <p:cNvPr id="2062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066" name="Rectangle 1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920" y="3809925"/>
            <a:ext cx="1981200" cy="411163"/>
          </a:xfrm>
          <a:prstGeom prst="rect">
            <a:avLst/>
          </a:prstGeom>
          <a:noFill/>
        </p:spPr>
      </p:pic>
      <p:sp>
        <p:nvSpPr>
          <p:cNvPr id="2068" name="Rectangle 2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067" name="Picture 19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4725144"/>
            <a:ext cx="898525" cy="388938"/>
          </a:xfrm>
          <a:prstGeom prst="rect">
            <a:avLst/>
          </a:prstGeom>
          <a:noFill/>
        </p:spPr>
      </p:pic>
      <p:sp>
        <p:nvSpPr>
          <p:cNvPr id="35" name="Прямокутник 34"/>
          <p:cNvSpPr/>
          <p:nvPr/>
        </p:nvSpPr>
        <p:spPr>
          <a:xfrm>
            <a:off x="426413" y="4756502"/>
            <a:ext cx="22733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i="1" dirty="0" smtClean="0">
                <a:latin typeface="Trebuchet MS" panose="020B0603020202020204" pitchFamily="34" charset="0"/>
              </a:rPr>
              <a:t>M </a:t>
            </a:r>
            <a:r>
              <a:rPr lang="en-US" dirty="0" smtClean="0">
                <a:latin typeface="Trebuchet MS" panose="020B0603020202020204" pitchFamily="34" charset="0"/>
              </a:rPr>
              <a:t>–</a:t>
            </a:r>
            <a:r>
              <a:rPr lang="uk-UA" dirty="0" smtClean="0">
                <a:latin typeface="Trebuchet MS" panose="020B0603020202020204" pitchFamily="34" charset="0"/>
              </a:rPr>
              <a:t> намагніченість</a:t>
            </a:r>
            <a:r>
              <a:rPr lang="en-US" dirty="0" smtClean="0">
                <a:latin typeface="Trebuchet MS" panose="020B0603020202020204" pitchFamily="34" charset="0"/>
              </a:rPr>
              <a:t>: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2070" name="Rectangle 2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8" name="Прямокутник 37"/>
          <p:cNvSpPr/>
          <p:nvPr/>
        </p:nvSpPr>
        <p:spPr>
          <a:xfrm>
            <a:off x="426413" y="5179257"/>
            <a:ext cx="874846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 smtClean="0">
                <a:latin typeface="Trebuchet MS" panose="020B0603020202020204" pitchFamily="34" charset="0"/>
              </a:rPr>
              <a:t>D</a:t>
            </a:r>
            <a:r>
              <a:rPr lang="en-US" dirty="0" smtClean="0">
                <a:latin typeface="Trebuchet MS" panose="020B0603020202020204" pitchFamily="34" charset="0"/>
              </a:rPr>
              <a:t> –</a:t>
            </a:r>
            <a:r>
              <a:rPr lang="uk-UA" dirty="0" smtClean="0">
                <a:latin typeface="Trebuchet MS" panose="020B0603020202020204" pitchFamily="34" charset="0"/>
              </a:rPr>
              <a:t> електрична індукція (кількісна</a:t>
            </a:r>
            <a:r>
              <a:rPr lang="ru-RU" dirty="0" smtClean="0">
                <a:latin typeface="Trebuchet MS" panose="020B0603020202020204" pitchFamily="34" charset="0"/>
              </a:rPr>
              <a:t> </a:t>
            </a:r>
            <a:r>
              <a:rPr lang="uk-UA" dirty="0" smtClean="0">
                <a:latin typeface="Trebuchet MS" panose="020B0603020202020204" pitchFamily="34" charset="0"/>
              </a:rPr>
              <a:t>характеристика</a:t>
            </a:r>
            <a:r>
              <a:rPr lang="ru-RU" dirty="0" smtClean="0">
                <a:latin typeface="Trebuchet MS" panose="020B0603020202020204" pitchFamily="34" charset="0"/>
              </a:rPr>
              <a:t> </a:t>
            </a:r>
            <a:r>
              <a:rPr lang="uk-UA" dirty="0" smtClean="0">
                <a:latin typeface="Trebuchet MS" panose="020B0603020202020204" pitchFamily="34" charset="0"/>
              </a:rPr>
              <a:t>електричного</a:t>
            </a:r>
            <a:r>
              <a:rPr lang="ru-RU" dirty="0" smtClean="0">
                <a:latin typeface="Trebuchet MS" panose="020B0603020202020204" pitchFamily="34" charset="0"/>
              </a:rPr>
              <a:t> поля у </a:t>
            </a:r>
            <a:r>
              <a:rPr lang="uk-UA" dirty="0" smtClean="0">
                <a:latin typeface="Trebuchet MS" panose="020B0603020202020204" pitchFamily="34" charset="0"/>
              </a:rPr>
              <a:t>суцільному</a:t>
            </a:r>
            <a:r>
              <a:rPr lang="ru-RU" dirty="0" smtClean="0">
                <a:latin typeface="Trebuchet MS" panose="020B0603020202020204" pitchFamily="34" charset="0"/>
              </a:rPr>
              <a:t> </a:t>
            </a:r>
            <a:r>
              <a:rPr lang="uk-UA" dirty="0" smtClean="0">
                <a:latin typeface="Trebuchet MS" panose="020B0603020202020204" pitchFamily="34" charset="0"/>
              </a:rPr>
              <a:t>середовищі) </a:t>
            </a:r>
            <a:r>
              <a:rPr lang="en-US" dirty="0" smtClean="0">
                <a:latin typeface="Trebuchet MS" panose="020B0603020202020204" pitchFamily="34" charset="0"/>
              </a:rPr>
              <a:t>:</a:t>
            </a:r>
            <a:endParaRPr lang="uk-UA" b="1" i="1" dirty="0">
              <a:latin typeface="Trebuchet MS" panose="020B0603020202020204" pitchFamily="34" charset="0"/>
            </a:endParaRPr>
          </a:p>
        </p:txBody>
      </p:sp>
      <p:sp>
        <p:nvSpPr>
          <p:cNvPr id="2072" name="Rectangle 2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071" name="Picture 2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21726" y="5773100"/>
            <a:ext cx="1501775" cy="388938"/>
          </a:xfrm>
          <a:prstGeom prst="rect">
            <a:avLst/>
          </a:prstGeom>
          <a:noFill/>
        </p:spPr>
      </p:pic>
      <p:sp>
        <p:nvSpPr>
          <p:cNvPr id="2076" name="Rectangle 2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075" name="Picture 27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4885" y="4247289"/>
            <a:ext cx="1096963" cy="388938"/>
          </a:xfrm>
          <a:prstGeom prst="rect">
            <a:avLst/>
          </a:prstGeom>
          <a:noFill/>
        </p:spPr>
      </p:pic>
      <p:sp>
        <p:nvSpPr>
          <p:cNvPr id="2078" name="Rectangle 3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080" name="Rectangle 3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082" name="Rectangle 3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081" name="Picture 33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49293" y="2885877"/>
            <a:ext cx="1439863" cy="746125"/>
          </a:xfrm>
          <a:prstGeom prst="rect">
            <a:avLst/>
          </a:prstGeom>
          <a:noFill/>
        </p:spPr>
      </p:pic>
      <p:sp>
        <p:nvSpPr>
          <p:cNvPr id="1229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064" y="1772816"/>
            <a:ext cx="1630363" cy="693738"/>
          </a:xfrm>
          <a:prstGeom prst="rect">
            <a:avLst/>
          </a:prstGeom>
          <a:noFill/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mtClean="0">
                <a:latin typeface="Trebuchet MS" pitchFamily="34" charset="0"/>
              </a:rPr>
              <a:t>  3</a:t>
            </a:r>
            <a:endParaRPr lang="uk-UA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Оператор “набла”</a:t>
            </a:r>
            <a:endParaRPr lang="uk-UA" sz="2000" b="1">
              <a:latin typeface="Trebuchet MS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0" y="1052736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anose="020B0603020202020204" pitchFamily="34" charset="0"/>
              </a:rPr>
              <a:t>Оператор Гамільтона</a:t>
            </a:r>
            <a:r>
              <a:rPr lang="uk-UA" dirty="0" smtClean="0">
                <a:latin typeface="Trebuchet MS" panose="020B0603020202020204" pitchFamily="34" charset="0"/>
              </a:rPr>
              <a:t> або </a:t>
            </a:r>
            <a:r>
              <a:rPr lang="uk-UA" b="1" dirty="0" smtClean="0">
                <a:latin typeface="Trebuchet MS" panose="020B0603020202020204" pitchFamily="34" charset="0"/>
              </a:rPr>
              <a:t>оператор </a:t>
            </a:r>
            <a:r>
              <a:rPr lang="uk-UA" b="1" dirty="0" err="1" smtClean="0">
                <a:latin typeface="Trebuchet MS" panose="020B0603020202020204" pitchFamily="34" charset="0"/>
              </a:rPr>
              <a:t>набла</a:t>
            </a:r>
            <a:r>
              <a:rPr lang="uk-UA" dirty="0" smtClean="0">
                <a:latin typeface="Trebuchet MS" panose="020B0603020202020204" pitchFamily="34" charset="0"/>
              </a:rPr>
              <a:t> — векторний диференціальний оператор першого порядку, компоненти якого є частковими похідними за координатами.</a:t>
            </a:r>
          </a:p>
          <a:p>
            <a:endParaRPr lang="uk-UA" dirty="0" smtClean="0">
              <a:latin typeface="Trebuchet MS" panose="020B0603020202020204" pitchFamily="34" charset="0"/>
            </a:endParaRPr>
          </a:p>
          <a:p>
            <a:r>
              <a:rPr lang="uk-UA" dirty="0" smtClean="0">
                <a:latin typeface="Trebuchet MS" panose="020B0603020202020204" pitchFamily="34" charset="0"/>
              </a:rPr>
              <a:t>Для тривимірного евклідового простору в прямокутній </a:t>
            </a:r>
            <a:r>
              <a:rPr lang="uk-UA" dirty="0" err="1" smtClean="0">
                <a:latin typeface="Trebuchet MS" panose="020B0603020202020204" pitchFamily="34" charset="0"/>
              </a:rPr>
              <a:t>декартовій</a:t>
            </a:r>
            <a:r>
              <a:rPr lang="uk-UA" dirty="0" smtClean="0">
                <a:latin typeface="Trebuchet MS" panose="020B0603020202020204" pitchFamily="34" charset="0"/>
              </a:rPr>
              <a:t> системі координат оператор </a:t>
            </a:r>
            <a:r>
              <a:rPr lang="uk-UA" dirty="0" err="1" smtClean="0">
                <a:latin typeface="Trebuchet MS" panose="020B0603020202020204" pitchFamily="34" charset="0"/>
              </a:rPr>
              <a:t>набла</a:t>
            </a:r>
            <a:r>
              <a:rPr lang="uk-UA" dirty="0" smtClean="0">
                <a:latin typeface="Trebuchet MS" panose="020B0603020202020204" pitchFamily="34" charset="0"/>
              </a:rPr>
              <a:t> визначається наступним чином: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19313" y="2967161"/>
            <a:ext cx="1774825" cy="677863"/>
          </a:xfrm>
          <a:prstGeom prst="rect">
            <a:avLst/>
          </a:prstGeom>
          <a:noFill/>
        </p:spPr>
      </p:pic>
      <p:sp>
        <p:nvSpPr>
          <p:cNvPr id="15" name="Прямокутник 14"/>
          <p:cNvSpPr/>
          <p:nvPr/>
        </p:nvSpPr>
        <p:spPr>
          <a:xfrm>
            <a:off x="0" y="3645024"/>
            <a:ext cx="76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mtClean="0">
                <a:latin typeface="Trebuchet MS" panose="020B0603020202020204" pitchFamily="34" charset="0"/>
              </a:rPr>
              <a:t>тобто</a:t>
            </a:r>
            <a:endParaRPr lang="uk-UA">
              <a:latin typeface="Trebuchet MS" panose="020B0603020202020204" pitchFamily="34" charset="0"/>
            </a:endParaRP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7864" y="4179948"/>
            <a:ext cx="2117725" cy="754063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Векторні оператори на основі оператора </a:t>
            </a:r>
            <a:r>
              <a:rPr lang="uk-UA" sz="2400" b="1" dirty="0" err="1" smtClean="0">
                <a:latin typeface="Trebuchet MS" pitchFamily="34" charset="0"/>
              </a:rPr>
              <a:t>набла</a:t>
            </a:r>
            <a:endParaRPr lang="en-US" sz="2400" b="1" dirty="0" smtClean="0">
              <a:latin typeface="Trebuchet MS" pitchFamily="34" charset="0"/>
            </a:endParaRPr>
          </a:p>
          <a:p>
            <a:r>
              <a:rPr lang="uk-UA" sz="2000" b="1" dirty="0" smtClean="0">
                <a:latin typeface="Trebuchet MS" pitchFamily="34" charset="0"/>
              </a:rPr>
              <a:t>Дивергенція</a:t>
            </a:r>
            <a:endParaRPr lang="uk-UA" b="1" dirty="0">
              <a:latin typeface="Trebuchet MS" pitchFamily="34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760" y="1628800"/>
            <a:ext cx="3246438" cy="746125"/>
          </a:xfrm>
          <a:prstGeom prst="rect">
            <a:avLst/>
          </a:prstGeom>
          <a:noFill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17054" y="2780928"/>
            <a:ext cx="909862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>
                <a:latin typeface="Trebuchet MS" panose="020B0603020202020204" pitchFamily="34" charset="0"/>
              </a:rPr>
              <a:t>Дивергенція</a:t>
            </a:r>
            <a:r>
              <a:rPr lang="uk-UA" dirty="0">
                <a:latin typeface="Trebuchet MS" panose="020B0603020202020204" pitchFamily="34" charset="0"/>
              </a:rPr>
              <a:t> — параметр скалярного поля, яке характеризує густину джерел даного векторного поля. Дивергенція показує продукується чи поглинається векторне поле в даній точці та визначає інтенсивність цих процесів. Так, наприклад, додатна дивергенція поля швидкостей сталого руху нестискуваної рідини характеризує інтенсивність джерел в даній точці, а від'ємна — інтенсивність стоків</a:t>
            </a:r>
            <a:r>
              <a:rPr lang="uk-UA" dirty="0" smtClean="0">
                <a:latin typeface="Trebuchet MS" panose="020B0603020202020204" pitchFamily="34" charset="0"/>
              </a:rPr>
              <a:t>.</a:t>
            </a:r>
          </a:p>
          <a:p>
            <a:endParaRPr lang="uk-UA" dirty="0">
              <a:latin typeface="Trebuchet MS" panose="020B0603020202020204" pitchFamily="34" charset="0"/>
            </a:endParaRPr>
          </a:p>
          <a:p>
            <a:r>
              <a:rPr lang="uk-UA" dirty="0">
                <a:latin typeface="Trebuchet MS" panose="020B0603020202020204" pitchFamily="34" charset="0"/>
              </a:rPr>
              <a:t>Якщо дивергенція поля дорівнює нулю, то джерел та стоків у цього поля немає, або вони зрівноважені. Таке поле називають </a:t>
            </a:r>
            <a:r>
              <a:rPr lang="uk-UA" dirty="0" err="1">
                <a:latin typeface="Trebuchet MS" panose="020B0603020202020204" pitchFamily="34" charset="0"/>
              </a:rPr>
              <a:t>соленоїдальним</a:t>
            </a:r>
            <a:r>
              <a:rPr lang="uk-UA" dirty="0">
                <a:latin typeface="Trebuchet MS" panose="020B0603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mtClean="0">
                <a:latin typeface="Trebuchet MS" pitchFamily="34" charset="0"/>
              </a:rPr>
              <a:t>  5</a:t>
            </a:r>
            <a:endParaRPr lang="uk-UA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Векторні оператори на основі оператора </a:t>
            </a:r>
            <a:r>
              <a:rPr lang="uk-UA" sz="2400" b="1" dirty="0" err="1" smtClean="0">
                <a:latin typeface="Trebuchet MS" pitchFamily="34" charset="0"/>
              </a:rPr>
              <a:t>набла</a:t>
            </a:r>
            <a:endParaRPr lang="uk-UA" sz="2400" b="1" dirty="0" smtClean="0">
              <a:latin typeface="Trebuchet MS" pitchFamily="34" charset="0"/>
            </a:endParaRPr>
          </a:p>
          <a:p>
            <a:r>
              <a:rPr lang="uk-UA" sz="2000" b="1" dirty="0" smtClean="0">
                <a:latin typeface="Trebuchet MS" pitchFamily="34" charset="0"/>
              </a:rPr>
              <a:t>Градієнт</a:t>
            </a:r>
            <a:endParaRPr lang="uk-UA" b="1" dirty="0">
              <a:latin typeface="Trebuchet MS" pitchFamily="34" charset="0"/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0" y="1124744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anose="020B0603020202020204" pitchFamily="34" charset="0"/>
              </a:rPr>
              <a:t>Градієнт</a:t>
            </a:r>
            <a:r>
              <a:rPr lang="uk-UA" dirty="0" smtClean="0">
                <a:latin typeface="Trebuchet MS" panose="020B0603020202020204" pitchFamily="34" charset="0"/>
              </a:rPr>
              <a:t> </a:t>
            </a:r>
            <a:r>
              <a:rPr lang="uk-UA" dirty="0" smtClean="0">
                <a:latin typeface="Trebuchet MS" panose="020B0603020202020204" pitchFamily="34" charset="0"/>
              </a:rPr>
              <a:t>(</a:t>
            </a:r>
            <a:r>
              <a:rPr lang="uk-UA" b="1" dirty="0" smtClean="0">
                <a:latin typeface="Trebuchet MS" panose="020B0603020202020204" pitchFamily="34" charset="0"/>
              </a:rPr>
              <a:t>ґрадієнт</a:t>
            </a:r>
            <a:r>
              <a:rPr lang="uk-UA" b="1" dirty="0" smtClean="0">
                <a:latin typeface="Trebuchet MS" panose="020B0603020202020204" pitchFamily="34" charset="0"/>
              </a:rPr>
              <a:t>)</a:t>
            </a:r>
            <a:r>
              <a:rPr lang="uk-UA" dirty="0" smtClean="0">
                <a:latin typeface="Trebuchet MS" panose="020B0603020202020204" pitchFamily="34" charset="0"/>
              </a:rPr>
              <a:t> — міра зростання або спадання в просторі якоїсь фізичної величини на одиницю довжини.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16" name="Прямокутник 15"/>
          <p:cNvSpPr/>
          <p:nvPr/>
        </p:nvSpPr>
        <p:spPr>
          <a:xfrm>
            <a:off x="0" y="1844824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mtClean="0">
                <a:latin typeface="Trebuchet MS" panose="020B0603020202020204" pitchFamily="34" charset="0"/>
              </a:rPr>
              <a:t>Градієнт, як завжди вважають, — векторна величина, яка визначає в кожній точці простору не лише швидкість зміни, а й напрямок найшвидшої зміни функції, що залежить від координат. Але при замінах координат, градієнт перетворюється інакше, ніж вектор, і тому його не можна розглядати як справжній вектор.</a:t>
            </a:r>
            <a:endParaRPr lang="uk-UA">
              <a:latin typeface="Trebuchet MS" panose="020B0603020202020204" pitchFamily="34" charset="0"/>
            </a:endParaRPr>
          </a:p>
        </p:txBody>
      </p:sp>
      <p:sp>
        <p:nvSpPr>
          <p:cNvPr id="4098" name="AutoShape 2" descr="{\displaystyle \nabla U=\mathrm {grad} \,U={\frac {\partial U}{\partial x}}\mathbf {i} +{\frac {\partial U}{\partial y}}\mathbf {j} +{\frac {\partial U}{\partial z}}\mathbf {k} }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55776" y="3212976"/>
            <a:ext cx="3817938" cy="677863"/>
          </a:xfrm>
          <a:prstGeom prst="rect">
            <a:avLst/>
          </a:prstGeom>
          <a:noFill/>
        </p:spPr>
      </p:pic>
      <p:pic>
        <p:nvPicPr>
          <p:cNvPr id="17" name="Рисунок 16" descr="600px-Градиент_холма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99992" y="4149080"/>
            <a:ext cx="4572000" cy="2110740"/>
          </a:xfrm>
          <a:prstGeom prst="rect">
            <a:avLst/>
          </a:prstGeom>
        </p:spPr>
      </p:pic>
      <p:sp>
        <p:nvSpPr>
          <p:cNvPr id="18" name="Прямокутник 17"/>
          <p:cNvSpPr/>
          <p:nvPr/>
        </p:nvSpPr>
        <p:spPr>
          <a:xfrm>
            <a:off x="0" y="4249633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Операція градієнта перетворює пагорб (ліворуч), якщо дивитися на нього зверху, в поле векторів (праворуч). Видно, що вектори спрямовані «вгору</a:t>
            </a:r>
            <a:r>
              <a:rPr lang="uk-UA" dirty="0" smtClean="0">
                <a:latin typeface="Trebuchet MS" panose="020B0603020202020204" pitchFamily="34" charset="0"/>
              </a:rPr>
              <a:t>»,</a:t>
            </a:r>
          </a:p>
          <a:p>
            <a:r>
              <a:rPr lang="uk-UA" dirty="0" smtClean="0">
                <a:latin typeface="Trebuchet MS" panose="020B0603020202020204" pitchFamily="34" charset="0"/>
              </a:rPr>
              <a:t>і </a:t>
            </a:r>
            <a:r>
              <a:rPr lang="uk-UA" dirty="0" smtClean="0">
                <a:latin typeface="Trebuchet MS" panose="020B0603020202020204" pitchFamily="34" charset="0"/>
              </a:rPr>
              <a:t>чим крутіший нахил, тим вони довші.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Векторні оператори на основі оператора набла</a:t>
            </a:r>
          </a:p>
          <a:p>
            <a:r>
              <a:rPr lang="uk-UA" sz="2000" b="1" smtClean="0">
                <a:latin typeface="Trebuchet MS" pitchFamily="34" charset="0"/>
              </a:rPr>
              <a:t>Ротор</a:t>
            </a:r>
            <a:endParaRPr lang="uk-UA" b="1">
              <a:latin typeface="Trebuchet MS" pitchFamily="34" charset="0"/>
            </a:endParaRPr>
          </a:p>
        </p:txBody>
      </p:sp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19672" y="3717032"/>
            <a:ext cx="5745163" cy="838200"/>
          </a:xfrm>
          <a:prstGeom prst="rect">
            <a:avLst/>
          </a:prstGeom>
          <a:noFill/>
        </p:spPr>
      </p:pic>
      <p:sp>
        <p:nvSpPr>
          <p:cNvPr id="16" name="Прямокутник 15"/>
          <p:cNvSpPr/>
          <p:nvPr/>
        </p:nvSpPr>
        <p:spPr>
          <a:xfrm>
            <a:off x="0" y="5949280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1600" dirty="0" smtClean="0">
                <a:latin typeface="Trebuchet MS" panose="020B0603020202020204" pitchFamily="34" charset="0"/>
              </a:rPr>
              <a:t>У російськомовній літературі та у </a:t>
            </a:r>
            <a:r>
              <a:rPr lang="uk-UA" sz="1600" dirty="0" smtClean="0">
                <a:latin typeface="Trebuchet MS" panose="020B0603020202020204" pitchFamily="34" charset="0"/>
              </a:rPr>
              <a:t>більшості</a:t>
            </a:r>
            <a:r>
              <a:rPr lang="uk-UA" sz="1600" dirty="0" smtClean="0">
                <a:latin typeface="Trebuchet MS" panose="020B0603020202020204" pitchFamily="34" charset="0"/>
              </a:rPr>
              <a:t> країн </a:t>
            </a:r>
            <a:r>
              <a:rPr lang="uk-UA" sz="1600" dirty="0" smtClean="0">
                <a:latin typeface="Trebuchet MS" panose="020B0603020202020204" pitchFamily="34" charset="0"/>
              </a:rPr>
              <a:t>Європи використовується позначення  </a:t>
            </a:r>
            <a:r>
              <a:rPr lang="uk-UA" sz="1600" dirty="0" err="1" smtClean="0">
                <a:latin typeface="Cambria Math" pitchFamily="18" charset="0"/>
                <a:ea typeface="Cambria Math" pitchFamily="18" charset="0"/>
                <a:cs typeface="Times New Roman" pitchFamily="18" charset="0"/>
              </a:rPr>
              <a:t>rot</a:t>
            </a:r>
            <a:r>
              <a:rPr lang="uk-UA" sz="1600" dirty="0" smtClean="0"/>
              <a:t> , </a:t>
            </a:r>
            <a:r>
              <a:rPr lang="uk-UA" sz="1600" dirty="0" smtClean="0">
                <a:latin typeface="Trebuchet MS" panose="020B0603020202020204" pitchFamily="34" charset="0"/>
              </a:rPr>
              <a:t>а у англомовній літературі частіше використовується позначення  </a:t>
            </a:r>
            <a:r>
              <a:rPr lang="uk-UA" sz="1600" dirty="0" err="1" smtClean="0">
                <a:latin typeface="Cambria Math" pitchFamily="18" charset="0"/>
                <a:ea typeface="Cambria Math" pitchFamily="18" charset="0"/>
              </a:rPr>
              <a:t>curl</a:t>
            </a:r>
            <a:endParaRPr lang="uk-UA" sz="1600" dirty="0">
              <a:latin typeface="Cambria Math" pitchFamily="18" charset="0"/>
              <a:ea typeface="Cambria Math" pitchFamily="18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99792" y="2204864"/>
            <a:ext cx="3665538" cy="1409700"/>
          </a:xfrm>
          <a:prstGeom prst="rect">
            <a:avLst/>
          </a:prstGeom>
          <a:noFill/>
        </p:spPr>
      </p:pic>
      <p:sp>
        <p:nvSpPr>
          <p:cNvPr id="18" name="Прямокутник 17"/>
          <p:cNvSpPr/>
          <p:nvPr/>
        </p:nvSpPr>
        <p:spPr>
          <a:xfrm>
            <a:off x="0" y="465313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З практичної точки зору ротор векторного поля характеризує обертальну здатність поля в даній точці: вона найбільша саме в площині, перпендикулярній ротору.</a:t>
            </a:r>
          </a:p>
          <a:p>
            <a:r>
              <a:rPr lang="uk-UA" dirty="0" smtClean="0">
                <a:latin typeface="Trebuchet MS" panose="020B0603020202020204" pitchFamily="34" charset="0"/>
              </a:rPr>
              <a:t>Поле, для якого ротор в кожній точці є нульовим вектором, називають потенціальним.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0" y="908720"/>
            <a:ext cx="91156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Trebuchet MS" panose="020B0603020202020204" pitchFamily="34" charset="0"/>
              </a:rPr>
              <a:t>Ротор </a:t>
            </a:r>
            <a:r>
              <a:rPr lang="uk-UA" dirty="0" err="1">
                <a:latin typeface="Trebuchet MS" panose="020B0603020202020204" pitchFamily="34" charset="0"/>
              </a:rPr>
              <a:t>дво</a:t>
            </a:r>
            <a:r>
              <a:rPr lang="uk-UA" dirty="0">
                <a:latin typeface="Trebuchet MS" panose="020B0603020202020204" pitchFamily="34" charset="0"/>
              </a:rPr>
              <a:t>- чи тривимірного векторного поля в математиці — вектор, координати якого визначаються визначником третього порядку, перший рядок якого — орти координатних осей, другий — оператори частинного диференціювання в такому ж порядку, як і орти осей, третій — координати функції, яка визначає векторне поле.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Друге, третє і четверте рівняння Максвелла</a:t>
            </a:r>
            <a:endParaRPr lang="uk-UA" sz="2000" b="1">
              <a:latin typeface="Trebuchet MS" pitchFamily="34" charset="0"/>
            </a:endParaRPr>
          </a:p>
        </p:txBody>
      </p:sp>
      <p:sp>
        <p:nvSpPr>
          <p:cNvPr id="15" name="Прямокутник 14"/>
          <p:cNvSpPr/>
          <p:nvPr/>
        </p:nvSpPr>
        <p:spPr>
          <a:xfrm>
            <a:off x="0" y="908720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mtClean="0">
                <a:latin typeface="Trebuchet MS" panose="020B0603020202020204" pitchFamily="34" charset="0"/>
              </a:rPr>
              <a:t>Друге рівняння Максвелла узагальнює закон Фарадея (також відомий як закон електромагнітної індукції) та стверджує, що змінне у часі магнітне поле викликає вихрове електричне поле:</a:t>
            </a:r>
            <a:endParaRPr lang="uk-UA">
              <a:latin typeface="Trebuchet MS" panose="020B0603020202020204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16" name="Прямокутник 15"/>
          <p:cNvSpPr/>
          <p:nvPr/>
        </p:nvSpPr>
        <p:spPr>
          <a:xfrm>
            <a:off x="0" y="2852936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Третє рівняння Максвелла є узагальненням </a:t>
            </a:r>
            <a:r>
              <a:rPr lang="uk-UA" dirty="0" err="1" smtClean="0">
                <a:latin typeface="Trebuchet MS" panose="020B0603020202020204" pitchFamily="34" charset="0"/>
              </a:rPr>
              <a:t>закона</a:t>
            </a:r>
            <a:r>
              <a:rPr lang="uk-UA" dirty="0" smtClean="0">
                <a:latin typeface="Trebuchet MS" panose="020B0603020202020204" pitchFamily="34" charset="0"/>
              </a:rPr>
              <a:t> Гауса для електрики  і стверджує, що </a:t>
            </a:r>
            <a:r>
              <a:rPr lang="uk-UA" dirty="0" smtClean="0">
                <a:latin typeface="Trebuchet MS" panose="020B0603020202020204" pitchFamily="34" charset="0"/>
              </a:rPr>
              <a:t>джерелом </a:t>
            </a:r>
            <a:r>
              <a:rPr lang="uk-UA" dirty="0" smtClean="0">
                <a:latin typeface="Trebuchet MS" panose="020B0603020202020204" pitchFamily="34" charset="0"/>
              </a:rPr>
              <a:t>електричного поля є заряди: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48064" y="3573016"/>
            <a:ext cx="1050925" cy="388938"/>
          </a:xfrm>
          <a:prstGeom prst="rect">
            <a:avLst/>
          </a:prstGeom>
          <a:noFill/>
        </p:spPr>
      </p:pic>
      <p:sp>
        <p:nvSpPr>
          <p:cNvPr id="17" name="Прямокутник 16"/>
          <p:cNvSpPr/>
          <p:nvPr/>
        </p:nvSpPr>
        <p:spPr>
          <a:xfrm>
            <a:off x="4247491" y="3573016"/>
            <a:ext cx="5533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або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1509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15816" y="3573016"/>
            <a:ext cx="990600" cy="388938"/>
          </a:xfrm>
          <a:prstGeom prst="rect">
            <a:avLst/>
          </a:prstGeom>
          <a:noFill/>
        </p:spPr>
      </p:pic>
      <p:sp>
        <p:nvSpPr>
          <p:cNvPr id="19" name="Прямокутник 18"/>
          <p:cNvSpPr/>
          <p:nvPr/>
        </p:nvSpPr>
        <p:spPr>
          <a:xfrm>
            <a:off x="0" y="4221088"/>
            <a:ext cx="91440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де </a:t>
            </a:r>
            <a:r>
              <a:rPr lang="uk-UA" i="1" dirty="0" smtClean="0">
                <a:latin typeface="Trebuchet MS" panose="020B0603020202020204" pitchFamily="34" charset="0"/>
                <a:cs typeface="Arial"/>
              </a:rPr>
              <a:t>ρ</a:t>
            </a:r>
            <a:r>
              <a:rPr lang="uk-UA" dirty="0" smtClean="0">
                <a:latin typeface="Trebuchet MS" panose="020B0603020202020204" pitchFamily="34" charset="0"/>
                <a:cs typeface="Arial"/>
              </a:rPr>
              <a:t> – густина електричного заряду.</a:t>
            </a:r>
          </a:p>
          <a:p>
            <a:endParaRPr lang="uk-UA" dirty="0" smtClean="0">
              <a:latin typeface="Trebuchet MS" panose="020B0603020202020204" pitchFamily="34" charset="0"/>
            </a:endParaRPr>
          </a:p>
          <a:p>
            <a:r>
              <a:rPr lang="uk-UA" dirty="0" smtClean="0">
                <a:latin typeface="Trebuchet MS" panose="020B0603020202020204" pitchFamily="34" charset="0"/>
              </a:rPr>
              <a:t>Четверте рівняння Максвелла є узагальненням закону Гауса для магнітного поля  і стверджує, що не існує заряду магнітного поля, силові лінії магнітного поля замкнені: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4048" y="5589240"/>
            <a:ext cx="1036638" cy="388938"/>
          </a:xfrm>
          <a:prstGeom prst="rect">
            <a:avLst/>
          </a:prstGeom>
          <a:noFill/>
        </p:spPr>
      </p:pic>
      <p:sp>
        <p:nvSpPr>
          <p:cNvPr id="20" name="Прямокутник 19"/>
          <p:cNvSpPr/>
          <p:nvPr/>
        </p:nvSpPr>
        <p:spPr>
          <a:xfrm>
            <a:off x="4139952" y="5589240"/>
            <a:ext cx="5533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або</a:t>
            </a:r>
            <a:endParaRPr lang="uk-UA" dirty="0">
              <a:latin typeface="Trebuchet MS" panose="020B0603020202020204" pitchFamily="34" charset="0"/>
            </a:endParaRPr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43808" y="5589240"/>
            <a:ext cx="974725" cy="388938"/>
          </a:xfrm>
          <a:prstGeom prst="rect">
            <a:avLst/>
          </a:prstGeom>
          <a:noFill/>
        </p:spPr>
      </p:pic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83768" y="1916832"/>
            <a:ext cx="1501775" cy="693738"/>
          </a:xfrm>
          <a:prstGeom prst="rect">
            <a:avLst/>
          </a:prstGeom>
          <a:noFill/>
        </p:spPr>
      </p:pic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76056" y="1916832"/>
            <a:ext cx="1431925" cy="693738"/>
          </a:xfrm>
          <a:prstGeom prst="rect">
            <a:avLst/>
          </a:prstGeom>
          <a:noFill/>
        </p:spPr>
      </p:pic>
      <p:sp>
        <p:nvSpPr>
          <p:cNvPr id="27" name="Прямокутник 26"/>
          <p:cNvSpPr/>
          <p:nvPr/>
        </p:nvSpPr>
        <p:spPr>
          <a:xfrm>
            <a:off x="4283968" y="2132856"/>
            <a:ext cx="5533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або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>
                <a:solidFill>
                  <a:schemeClr val="tx1"/>
                </a:solidFill>
                <a:latin typeface="Trebuchet MS" pitchFamily="34" charset="0"/>
              </a:rPr>
              <a:t>Електродинаміка та електромагнітні хвилі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Повна система рівнянь Максвелла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7231" y="1194196"/>
            <a:ext cx="1698625" cy="693738"/>
          </a:xfrm>
          <a:prstGeom prst="rect">
            <a:avLst/>
          </a:prstGeom>
          <a:noFill/>
        </p:spPr>
      </p:pic>
      <p:pic>
        <p:nvPicPr>
          <p:cNvPr id="16" name="Picture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77231" y="1959942"/>
            <a:ext cx="1501775" cy="693738"/>
          </a:xfrm>
          <a:prstGeom prst="rect">
            <a:avLst/>
          </a:prstGeom>
          <a:noFill/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9239" y="2824038"/>
            <a:ext cx="990600" cy="388938"/>
          </a:xfrm>
          <a:prstGeom prst="rect">
            <a:avLst/>
          </a:prstGeom>
          <a:noFill/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49239" y="3400102"/>
            <a:ext cx="974725" cy="388938"/>
          </a:xfrm>
          <a:prstGeom prst="rect">
            <a:avLst/>
          </a:prstGeom>
          <a:noFill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33925" y="1052736"/>
            <a:ext cx="1630363" cy="693738"/>
          </a:xfrm>
          <a:prstGeom prst="rect">
            <a:avLst/>
          </a:prstGeom>
          <a:noFill/>
        </p:spPr>
      </p:pic>
      <p:pic>
        <p:nvPicPr>
          <p:cNvPr id="20" name="Picture 7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33925" y="1772816"/>
            <a:ext cx="1431925" cy="693738"/>
          </a:xfrm>
          <a:prstGeom prst="rect">
            <a:avLst/>
          </a:prstGeom>
          <a:noFill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33925" y="2636912"/>
            <a:ext cx="1050925" cy="388938"/>
          </a:xfrm>
          <a:prstGeom prst="rect">
            <a:avLst/>
          </a:prstGeom>
          <a:noFill/>
        </p:spPr>
      </p:pic>
      <p:pic>
        <p:nvPicPr>
          <p:cNvPr id="22" name="Picture 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533925" y="3356992"/>
            <a:ext cx="1036638" cy="388938"/>
          </a:xfrm>
          <a:prstGeom prst="rect">
            <a:avLst/>
          </a:prstGeom>
          <a:noFill/>
        </p:spPr>
      </p:pic>
      <p:pic>
        <p:nvPicPr>
          <p:cNvPr id="24" name="Picture 27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35896" y="4552230"/>
            <a:ext cx="1096963" cy="388938"/>
          </a:xfrm>
          <a:prstGeom prst="rect">
            <a:avLst/>
          </a:prstGeom>
          <a:noFill/>
        </p:spPr>
      </p:pic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6145" name="Picture 1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4552230"/>
            <a:ext cx="1036638" cy="388938"/>
          </a:xfrm>
          <a:prstGeom prst="rect">
            <a:avLst/>
          </a:prstGeom>
          <a:noFill/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4480222"/>
            <a:ext cx="792163" cy="388938"/>
          </a:xfrm>
          <a:prstGeom prst="rect">
            <a:avLst/>
          </a:prstGeom>
          <a:noFill/>
        </p:spPr>
      </p:pic>
      <p:sp>
        <p:nvSpPr>
          <p:cNvPr id="25" name="Прямокутник 24"/>
          <p:cNvSpPr/>
          <p:nvPr/>
        </p:nvSpPr>
        <p:spPr>
          <a:xfrm>
            <a:off x="282546" y="4164779"/>
            <a:ext cx="2557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Матеріальні рівняння:</a:t>
            </a:r>
            <a:endParaRPr lang="uk-UA" dirty="0">
              <a:latin typeface="Trebuchet MS" panose="020B0603020202020204" pitchFamily="34" charset="0"/>
            </a:endParaRPr>
          </a:p>
        </p:txBody>
      </p:sp>
      <p:cxnSp>
        <p:nvCxnSpPr>
          <p:cNvPr id="29" name="Пряма сполучна лінія 28"/>
          <p:cNvCxnSpPr/>
          <p:nvPr/>
        </p:nvCxnSpPr>
        <p:spPr>
          <a:xfrm>
            <a:off x="611560" y="4077072"/>
            <a:ext cx="7776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 сполучна лінія 29"/>
          <p:cNvCxnSpPr/>
          <p:nvPr/>
        </p:nvCxnSpPr>
        <p:spPr>
          <a:xfrm>
            <a:off x="611560" y="5229200"/>
            <a:ext cx="777686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Прямокутник 30"/>
          <p:cNvSpPr/>
          <p:nvPr/>
        </p:nvSpPr>
        <p:spPr>
          <a:xfrm>
            <a:off x="332212" y="5273331"/>
            <a:ext cx="874846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anose="020B0603020202020204" pitchFamily="34" charset="0"/>
              </a:rPr>
              <a:t>Сила Лоренца:                                 </a:t>
            </a:r>
            <a:r>
              <a:rPr lang="uk-UA" dirty="0" smtClean="0">
                <a:latin typeface="Trebuchet MS" panose="020B0603020202020204" pitchFamily="34" charset="0"/>
              </a:rPr>
              <a:t>Рівняння </a:t>
            </a:r>
            <a:r>
              <a:rPr lang="uk-UA" dirty="0" smtClean="0">
                <a:latin typeface="Trebuchet MS" panose="020B0603020202020204" pitchFamily="34" charset="0"/>
              </a:rPr>
              <a:t>неперервності зарядів та струмів:</a:t>
            </a:r>
            <a:endParaRPr lang="uk-UA" dirty="0">
              <a:latin typeface="Trebuchet MS" panose="020B0603020202020204" pitchFamily="34" charset="0"/>
            </a:endParaRPr>
          </a:p>
        </p:txBody>
      </p:sp>
      <p:pic>
        <p:nvPicPr>
          <p:cNvPr id="32" name="Picture 17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71600" y="5805264"/>
            <a:ext cx="1981200" cy="411163"/>
          </a:xfrm>
          <a:prstGeom prst="rect">
            <a:avLst/>
          </a:prstGeom>
          <a:noFill/>
        </p:spPr>
      </p:pic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4168" y="5661248"/>
            <a:ext cx="1485900" cy="625475"/>
          </a:xfrm>
          <a:prstGeom prst="rect">
            <a:avLst/>
          </a:prstGeom>
          <a:noFill/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91025" y="446297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3094</TotalTime>
  <Words>656</Words>
  <Application>Microsoft Office PowerPoint</Application>
  <PresentationFormat>Екран (4:3)</PresentationFormat>
  <Paragraphs>141</Paragraphs>
  <Slides>26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26</vt:i4>
      </vt:variant>
    </vt:vector>
  </HeadingPairs>
  <TitlesOfParts>
    <vt:vector size="32" baseType="lpstr">
      <vt:lpstr>Arial</vt:lpstr>
      <vt:lpstr>Calibri</vt:lpstr>
      <vt:lpstr>Cambria Math</vt:lpstr>
      <vt:lpstr>Times New Roman</vt:lpstr>
      <vt:lpstr>Trebuchet MS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Ron</dc:creator>
  <cp:lastModifiedBy>_</cp:lastModifiedBy>
  <cp:revision>375</cp:revision>
  <dcterms:created xsi:type="dcterms:W3CDTF">2019-09-06T08:06:09Z</dcterms:created>
  <dcterms:modified xsi:type="dcterms:W3CDTF">2024-11-19T10:31:23Z</dcterms:modified>
</cp:coreProperties>
</file>