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3" r:id="rId3"/>
    <p:sldId id="266" r:id="rId4"/>
    <p:sldId id="264" r:id="rId5"/>
    <p:sldId id="277" r:id="rId6"/>
    <p:sldId id="271" r:id="rId7"/>
    <p:sldId id="280" r:id="rId8"/>
    <p:sldId id="278" r:id="rId9"/>
    <p:sldId id="258" r:id="rId10"/>
    <p:sldId id="267" r:id="rId11"/>
    <p:sldId id="276" r:id="rId12"/>
    <p:sldId id="272" r:id="rId13"/>
    <p:sldId id="273" r:id="rId14"/>
    <p:sldId id="275" r:id="rId15"/>
    <p:sldId id="281" r:id="rId16"/>
    <p:sldId id="279" r:id="rId17"/>
    <p:sldId id="262"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Помір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FA1FF-B6AA-48C2-AFC6-787E0DCFD90D}" type="datetimeFigureOut">
              <a:rPr lang="uk-UA" smtClean="0"/>
              <a:t>07.04.2024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C8A8F-3DA7-450D-850B-31353C458168}" type="slidenum">
              <a:rPr lang="uk-UA" smtClean="0"/>
              <a:t>‹#›</a:t>
            </a:fld>
            <a:endParaRPr lang="uk-UA"/>
          </a:p>
        </p:txBody>
      </p:sp>
    </p:spTree>
    <p:extLst>
      <p:ext uri="{BB962C8B-B14F-4D97-AF65-F5344CB8AC3E}">
        <p14:creationId xmlns:p14="http://schemas.microsoft.com/office/powerpoint/2010/main" val="4046543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D7C8A8F-3DA7-450D-850B-31353C458168}" type="slidenum">
              <a:rPr lang="uk-UA" smtClean="0"/>
              <a:t>6</a:t>
            </a:fld>
            <a:endParaRPr lang="uk-UA"/>
          </a:p>
        </p:txBody>
      </p:sp>
    </p:spTree>
    <p:extLst>
      <p:ext uri="{BB962C8B-B14F-4D97-AF65-F5344CB8AC3E}">
        <p14:creationId xmlns:p14="http://schemas.microsoft.com/office/powerpoint/2010/main" val="2645253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77961" y="2551837"/>
            <a:ext cx="8573729" cy="553998"/>
          </a:xfrm>
          <a:prstGeom prst="rect">
            <a:avLst/>
          </a:prstGeom>
        </p:spPr>
        <p:txBody>
          <a:bodyPr wrap="square">
            <a:spAutoFit/>
          </a:bodyPr>
          <a:lstStyle/>
          <a:p>
            <a:pPr algn="ctr"/>
            <a:r>
              <a:rPr lang="uk-UA" sz="3000" b="1" dirty="0">
                <a:solidFill>
                  <a:schemeClr val="tx2"/>
                </a:solidFill>
              </a:rPr>
              <a:t>Тема 4. Економічна інтеграція </a:t>
            </a:r>
            <a:r>
              <a:rPr lang="uk-UA" sz="3000" b="1" dirty="0" smtClean="0">
                <a:solidFill>
                  <a:schemeClr val="tx2"/>
                </a:solidFill>
              </a:rPr>
              <a:t>країн світу</a:t>
            </a:r>
            <a:endParaRPr lang="uk-UA" sz="3000" b="1" dirty="0">
              <a:solidFill>
                <a:schemeClr val="tx2"/>
              </a:solidFill>
            </a:endParaRPr>
          </a:p>
        </p:txBody>
      </p:sp>
    </p:spTree>
    <p:extLst>
      <p:ext uri="{BB962C8B-B14F-4D97-AF65-F5344CB8AC3E}">
        <p14:creationId xmlns:p14="http://schemas.microsoft.com/office/powerpoint/2010/main" val="352882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943" y="413968"/>
            <a:ext cx="11789228" cy="2169825"/>
          </a:xfrm>
          <a:prstGeom prst="rect">
            <a:avLst/>
          </a:prstGeom>
        </p:spPr>
        <p:txBody>
          <a:bodyPr wrap="square">
            <a:spAutoFit/>
          </a:bodyPr>
          <a:lstStyle/>
          <a:p>
            <a:pPr algn="just">
              <a:lnSpc>
                <a:spcPct val="150000"/>
              </a:lnSpc>
            </a:pPr>
            <a:r>
              <a:rPr lang="uk-UA" b="1" dirty="0" smtClean="0"/>
              <a:t>Зона </a:t>
            </a:r>
            <a:r>
              <a:rPr lang="uk-UA" b="1" dirty="0"/>
              <a:t>преференційної торгівлі — </a:t>
            </a:r>
            <a:r>
              <a:rPr lang="uk-UA" dirty="0"/>
              <a:t>це перша, найнижча, форма інтеграційної взаємодії країн, яка передбачає, що країни – учасниці блоку зменшують взаємні імпортні тарифи, зберігаючи при цьому наявний рівень тарифів у торгівлі з іншими країнами. Дана стадія інтеграційного процесу характеризується також браком єдиних, узгоджених з боку країн, митних правил та механізму митного оподаткування товарів, а також збереженням квот для імпорту товарів з </a:t>
            </a:r>
            <a:r>
              <a:rPr lang="uk-UA" dirty="0" err="1"/>
              <a:t>країнпартнерів</a:t>
            </a:r>
            <a:r>
              <a:rPr lang="uk-UA" dirty="0"/>
              <a:t>.</a:t>
            </a:r>
          </a:p>
        </p:txBody>
      </p:sp>
      <p:sp>
        <p:nvSpPr>
          <p:cNvPr id="3" name="Прямоугольник 2"/>
          <p:cNvSpPr/>
          <p:nvPr/>
        </p:nvSpPr>
        <p:spPr>
          <a:xfrm>
            <a:off x="195943" y="2701141"/>
            <a:ext cx="11674928" cy="3000821"/>
          </a:xfrm>
          <a:prstGeom prst="rect">
            <a:avLst/>
          </a:prstGeom>
        </p:spPr>
        <p:txBody>
          <a:bodyPr wrap="square">
            <a:spAutoFit/>
          </a:bodyPr>
          <a:lstStyle/>
          <a:p>
            <a:pPr algn="just">
              <a:lnSpc>
                <a:spcPct val="150000"/>
              </a:lnSpc>
            </a:pPr>
            <a:r>
              <a:rPr lang="uk-UA" b="1" dirty="0"/>
              <a:t>Зони вільної торгівлі </a:t>
            </a:r>
            <a:r>
              <a:rPr lang="uk-UA" dirty="0"/>
              <a:t>передбачають існування особливого пільгового торговельного режиму для країн-учасниць завдяки усуненню митних бар’єрів у взаємній торгівлі за одночасного їх збереження у торгівлі з іншими країнами. Тож стратегічними перевагами для країн, які укладають угоду про вільну торгівлю, є як досягнення передбачуваності торговельних відносин з державами-партнерами, так і можливості щодо використання гнучкої системи управління зовнішньоторговельною діяльністю. Разом з тим можливим є і зростання конкурентного тиску на вітчизняний ринок з боку імпортних товарів з країн – членів зони вільної торгівлі та, як наслідок, банкрутство підприємств малого та середнього бізнесу.</a:t>
            </a:r>
          </a:p>
        </p:txBody>
      </p:sp>
    </p:spTree>
    <p:extLst>
      <p:ext uri="{BB962C8B-B14F-4D97-AF65-F5344CB8AC3E}">
        <p14:creationId xmlns:p14="http://schemas.microsoft.com/office/powerpoint/2010/main" val="4184615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9957" y="936482"/>
            <a:ext cx="10042072" cy="3584379"/>
          </a:xfrm>
          <a:prstGeom prst="rect">
            <a:avLst/>
          </a:prstGeom>
        </p:spPr>
        <p:txBody>
          <a:bodyPr wrap="square">
            <a:spAutoFit/>
          </a:bodyPr>
          <a:lstStyle/>
          <a:p>
            <a:pPr algn="just">
              <a:lnSpc>
                <a:spcPct val="150000"/>
              </a:lnSpc>
            </a:pPr>
            <a:r>
              <a:rPr lang="uk-UA" sz="2200" dirty="0"/>
              <a:t>Наступна форма інтеграційної взаємодії країн — </a:t>
            </a:r>
            <a:r>
              <a:rPr lang="uk-UA" sz="2200" b="1" dirty="0"/>
              <a:t>це митний союз</a:t>
            </a:r>
            <a:r>
              <a:rPr lang="uk-UA" sz="2200" dirty="0"/>
              <a:t>. Під ним розуміють угоду двох або кількох держав щодо зняття митних бар’єрів на товари і послуги між країнами угруповання та формування єдиної митної політики стосовно до третіх країн. Серед переваг митних союзів для країн-учасниць слід назвати розширення їхніх можливостей безпосередньо впливати на структуру зовнішньої торгівлі, збільшуючи або зменшуючи взаємний товарообмін тими чи іншими видами продукції.</a:t>
            </a:r>
          </a:p>
        </p:txBody>
      </p:sp>
    </p:spTree>
    <p:extLst>
      <p:ext uri="{BB962C8B-B14F-4D97-AF65-F5344CB8AC3E}">
        <p14:creationId xmlns:p14="http://schemas.microsoft.com/office/powerpoint/2010/main" val="143947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57" y="555988"/>
            <a:ext cx="10695214" cy="5078313"/>
          </a:xfrm>
          <a:prstGeom prst="rect">
            <a:avLst/>
          </a:prstGeom>
        </p:spPr>
        <p:txBody>
          <a:bodyPr wrap="square">
            <a:spAutoFit/>
          </a:bodyPr>
          <a:lstStyle/>
          <a:p>
            <a:pPr algn="just">
              <a:lnSpc>
                <a:spcPct val="150000"/>
              </a:lnSpc>
            </a:pPr>
            <a:r>
              <a:rPr lang="uk-UA" dirty="0"/>
              <a:t>У рамках </a:t>
            </a:r>
            <a:r>
              <a:rPr lang="uk-UA" b="1" dirty="0"/>
              <a:t>спільного ринку </a:t>
            </a:r>
            <a:r>
              <a:rPr lang="uk-UA" dirty="0"/>
              <a:t>забезпечується вільний рух не тільки товарів та послуг, але й факторів виробництва (капіталу і людського ресурсу). Це забезпечує більш ефективний розподіл сукупних ресурсів країн та поглиблення міжнародного поділу праці на регіональному рівні, оптимізацію виробничих структур та зростання переваг економії на масштабах. Тож дана форма регіональної інтеграції, по суті, знаменує собою початок інтеграції у сфері виробництва, а також у грошовій, податковій та соціальній політиці</a:t>
            </a:r>
            <a:r>
              <a:rPr lang="uk-UA" dirty="0" smtClean="0"/>
              <a:t>.</a:t>
            </a:r>
          </a:p>
          <a:p>
            <a:pPr algn="just">
              <a:lnSpc>
                <a:spcPct val="150000"/>
              </a:lnSpc>
            </a:pPr>
            <a:r>
              <a:rPr lang="uk-UA" dirty="0" smtClean="0"/>
              <a:t> </a:t>
            </a:r>
            <a:r>
              <a:rPr lang="uk-UA" dirty="0"/>
              <a:t>Разом з тим, крім очевидних вигід функціонування спільного ринку, він має й певні вузькі місця, пов’язані зі збереженням відмінностей у національній економічній політиці країн-учасниць, усунути які можна лише за умов переходу на вищий щабель інтеграційної взаємодії. З огляду на це створення спільного ринку завжди супроводжується для країн певними інституціонально-регуляторними труднощами, а прикладом успішної політики спільного ринку може слугувати лише Європейське Економічне Співтовариство</a:t>
            </a:r>
          </a:p>
        </p:txBody>
      </p:sp>
    </p:spTree>
    <p:extLst>
      <p:ext uri="{BB962C8B-B14F-4D97-AF65-F5344CB8AC3E}">
        <p14:creationId xmlns:p14="http://schemas.microsoft.com/office/powerpoint/2010/main" val="3875002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758" y="741126"/>
            <a:ext cx="10401300" cy="3728649"/>
          </a:xfrm>
          <a:prstGeom prst="rect">
            <a:avLst/>
          </a:prstGeom>
        </p:spPr>
        <p:txBody>
          <a:bodyPr wrap="square">
            <a:spAutoFit/>
          </a:bodyPr>
          <a:lstStyle/>
          <a:p>
            <a:pPr algn="just">
              <a:lnSpc>
                <a:spcPct val="150000"/>
              </a:lnSpc>
            </a:pPr>
            <a:r>
              <a:rPr lang="uk-UA" sz="2000" dirty="0"/>
              <a:t>Уособленням найрозвинутішої форми інтеграційної взаємодії країн є </a:t>
            </a:r>
            <a:r>
              <a:rPr lang="uk-UA" sz="2000" b="1" dirty="0"/>
              <a:t>економічний союз</a:t>
            </a:r>
            <a:r>
              <a:rPr lang="uk-UA" sz="2000" dirty="0"/>
              <a:t>, у процесі формування якого всі згадані раніше критерії міждержавного співробітництва доповнюються гармонізацією внутрішньої та зовнішньої економічної політики країн. Її інструментами є, зокрема, зближення національних стандартів і законодавства, а також взаємна конвергенція національних економік за такими параметрами, як дефіцит державного бюджету, відношення державного боргу до ВВП, темпи інфляції, обмінні курси національних валют та відсоткові ставки за довгостроковими кредитами.</a:t>
            </a:r>
          </a:p>
        </p:txBody>
      </p:sp>
    </p:spTree>
    <p:extLst>
      <p:ext uri="{BB962C8B-B14F-4D97-AF65-F5344CB8AC3E}">
        <p14:creationId xmlns:p14="http://schemas.microsoft.com/office/powerpoint/2010/main" val="200089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3143" y="627413"/>
            <a:ext cx="10825843" cy="4662815"/>
          </a:xfrm>
          <a:prstGeom prst="rect">
            <a:avLst/>
          </a:prstGeom>
        </p:spPr>
        <p:txBody>
          <a:bodyPr wrap="square">
            <a:spAutoFit/>
          </a:bodyPr>
          <a:lstStyle/>
          <a:p>
            <a:pPr algn="just">
              <a:lnSpc>
                <a:spcPct val="150000"/>
              </a:lnSpc>
            </a:pPr>
            <a:r>
              <a:rPr lang="uk-UA" sz="2200" dirty="0" smtClean="0"/>
              <a:t>Найвищою </a:t>
            </a:r>
            <a:r>
              <a:rPr lang="uk-UA" sz="2200" dirty="0"/>
              <a:t>формою регіональної інтеграції є </a:t>
            </a:r>
            <a:r>
              <a:rPr lang="uk-UA" sz="2200" b="1" dirty="0"/>
              <a:t>політичний со</a:t>
            </a:r>
            <a:r>
              <a:rPr lang="uk-UA" sz="2200" dirty="0"/>
              <a:t>юз, який передбачає проведення уніфікованої, єдиної економічної політики країн на основі гармонізації всієї законодавчої бази та створення спільних органів законодавчої, виконавчої та судової влади. По суті, Європейський Союз у його нинішньому форматі завдяки постійному пошуку найефективніших механізмів гармонізації національних економічних інтересів країн створив еталонну модель міжнародної економічної інтеграції, впритул наблизившись до формування політичного союзу. Його відмітною рисою є свідома відмова країн-учасниць від частини свого національного суверенітету на користь наднаціонального регулювання</a:t>
            </a:r>
          </a:p>
        </p:txBody>
      </p:sp>
    </p:spTree>
    <p:extLst>
      <p:ext uri="{BB962C8B-B14F-4D97-AF65-F5344CB8AC3E}">
        <p14:creationId xmlns:p14="http://schemas.microsoft.com/office/powerpoint/2010/main" val="322541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455586" y="1030285"/>
            <a:ext cx="9516803" cy="3696216"/>
          </a:xfrm>
          <a:prstGeom prst="rect">
            <a:avLst/>
          </a:prstGeom>
        </p:spPr>
      </p:pic>
    </p:spTree>
    <p:extLst>
      <p:ext uri="{BB962C8B-B14F-4D97-AF65-F5344CB8AC3E}">
        <p14:creationId xmlns:p14="http://schemas.microsoft.com/office/powerpoint/2010/main" val="662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9228" y="394464"/>
            <a:ext cx="11560628" cy="5170646"/>
          </a:xfrm>
          <a:prstGeom prst="rect">
            <a:avLst/>
          </a:prstGeom>
        </p:spPr>
        <p:txBody>
          <a:bodyPr wrap="square">
            <a:spAutoFit/>
          </a:bodyPr>
          <a:lstStyle/>
          <a:p>
            <a:pPr algn="just"/>
            <a:r>
              <a:rPr lang="uk-UA" sz="2200" b="1" dirty="0" smtClean="0"/>
              <a:t>Економічні </a:t>
            </a:r>
            <a:r>
              <a:rPr lang="uk-UA" sz="2200" b="1" dirty="0"/>
              <a:t>інтеграційні угруповання країн можуть </a:t>
            </a:r>
            <a:r>
              <a:rPr lang="uk-UA" sz="2200" b="1" dirty="0" err="1"/>
              <a:t>формуватись</a:t>
            </a:r>
            <a:r>
              <a:rPr lang="uk-UA" sz="2200" b="1" dirty="0"/>
              <a:t> у такі способи: </a:t>
            </a:r>
            <a:endParaRPr lang="uk-UA" sz="2200" b="1" dirty="0" smtClean="0"/>
          </a:p>
          <a:p>
            <a:pPr marL="285750" indent="-285750" algn="just">
              <a:buFont typeface="Wingdings" panose="05000000000000000000" pitchFamily="2" charset="2"/>
              <a:buChar char="Ø"/>
            </a:pPr>
            <a:r>
              <a:rPr lang="uk-UA" sz="2200" b="1" dirty="0" smtClean="0"/>
              <a:t>від </a:t>
            </a:r>
            <a:r>
              <a:rPr lang="uk-UA" sz="2200" b="1" dirty="0"/>
              <a:t>низу до верху </a:t>
            </a:r>
            <a:r>
              <a:rPr lang="uk-UA" sz="2200" dirty="0"/>
              <a:t>— у процесі поглиблення інтернаціоналізації та </a:t>
            </a:r>
            <a:r>
              <a:rPr lang="uk-UA" sz="2200" dirty="0" err="1"/>
              <a:t>транснаціоналізації</a:t>
            </a:r>
            <a:r>
              <a:rPr lang="uk-UA" sz="2200" dirty="0"/>
              <a:t> господарського життя, коли домовленостям між країнами про створення зони вільної торгівлі, митного союзу чи спільного ринку передує досить тривалий період розвитку міжнародних економічних </a:t>
            </a:r>
            <a:r>
              <a:rPr lang="uk-UA" sz="2200" dirty="0" err="1"/>
              <a:t>зв’язків</a:t>
            </a:r>
            <a:r>
              <a:rPr lang="uk-UA" sz="2200" dirty="0"/>
              <a:t> на рівні підприємців, фірм та корпорацій. </a:t>
            </a:r>
            <a:r>
              <a:rPr lang="uk-UA" sz="2200" dirty="0" smtClean="0"/>
              <a:t>Ці </a:t>
            </a:r>
            <a:r>
              <a:rPr lang="uk-UA" sz="2200" dirty="0"/>
              <a:t>зв’язки активно підтримуються на державному рівні, і водночас розробляються й реалізуються широкомасштабні двосторонні проекти поглиблення міжнародного економічного співробітництва. </a:t>
            </a:r>
            <a:endParaRPr lang="uk-UA" sz="2200" dirty="0" smtClean="0"/>
          </a:p>
          <a:p>
            <a:pPr marL="285750" indent="-285750" algn="just">
              <a:buFont typeface="Wingdings" panose="05000000000000000000" pitchFamily="2" charset="2"/>
              <a:buChar char="Ø"/>
            </a:pPr>
            <a:r>
              <a:rPr lang="uk-UA" sz="2200" b="1" dirty="0" smtClean="0"/>
              <a:t>від </a:t>
            </a:r>
            <a:r>
              <a:rPr lang="uk-UA" sz="2200" b="1" dirty="0"/>
              <a:t>верху до низу </a:t>
            </a:r>
            <a:r>
              <a:rPr lang="uk-UA" sz="2200" dirty="0"/>
              <a:t>— коли з різних політичних та соціально-економічних причин створюється інтеграційне угруповання країн, яке ще не повністю відповідає критеріям інтеграційної сумісності, але в процесі дальшого регульованого і скоординованого на наднаціональному рівні співробітництва досягають тієї чи іншої форми міжнародної економічної інтеграції</a:t>
            </a:r>
            <a:r>
              <a:rPr lang="uk-UA" sz="2200" dirty="0" smtClean="0"/>
              <a:t>.</a:t>
            </a:r>
          </a:p>
          <a:p>
            <a:pPr marL="285750" indent="-285750" algn="just">
              <a:buFont typeface="Wingdings" panose="05000000000000000000" pitchFamily="2" charset="2"/>
              <a:buChar char="Ø"/>
            </a:pPr>
            <a:r>
              <a:rPr lang="uk-UA" sz="2200" b="1" dirty="0" smtClean="0"/>
              <a:t>через </a:t>
            </a:r>
            <a:r>
              <a:rPr lang="uk-UA" sz="2200" b="1" dirty="0" err="1"/>
              <a:t>дво</a:t>
            </a:r>
            <a:r>
              <a:rPr lang="uk-UA" sz="2200" b="1" dirty="0"/>
              <a:t>- і багатосторонні переговори і асоційовану участь </a:t>
            </a:r>
            <a:r>
              <a:rPr lang="uk-UA" sz="2200" dirty="0"/>
              <a:t>окремих країн у діяльності інтеграційних угруповань, які вже </a:t>
            </a:r>
            <a:r>
              <a:rPr lang="uk-UA" sz="2200" dirty="0" smtClean="0"/>
              <a:t>функціонують.</a:t>
            </a:r>
            <a:endParaRPr lang="uk-UA" sz="2200" dirty="0"/>
          </a:p>
        </p:txBody>
      </p:sp>
    </p:spTree>
    <p:extLst>
      <p:ext uri="{BB962C8B-B14F-4D97-AF65-F5344CB8AC3E}">
        <p14:creationId xmlns:p14="http://schemas.microsoft.com/office/powerpoint/2010/main" val="3099397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728" y="1608788"/>
            <a:ext cx="10255046" cy="2906501"/>
          </a:xfrm>
          <a:prstGeom prst="rect">
            <a:avLst/>
          </a:prstGeom>
        </p:spPr>
        <p:txBody>
          <a:bodyPr wrap="square">
            <a:spAutoFit/>
          </a:bodyPr>
          <a:lstStyle/>
          <a:p>
            <a:pPr algn="just">
              <a:lnSpc>
                <a:spcPct val="150000"/>
              </a:lnSpc>
            </a:pPr>
            <a:r>
              <a:rPr lang="uk-UA" sz="2500" dirty="0">
                <a:solidFill>
                  <a:schemeClr val="tx2"/>
                </a:solidFill>
              </a:rPr>
              <a:t>4.1. Міжнародна економічна інтеграція: сутність, першопричини, теоретичні </a:t>
            </a:r>
            <a:r>
              <a:rPr lang="uk-UA" sz="2500" dirty="0" smtClean="0">
                <a:solidFill>
                  <a:schemeClr val="tx2"/>
                </a:solidFill>
              </a:rPr>
              <a:t>концепції</a:t>
            </a:r>
          </a:p>
          <a:p>
            <a:pPr algn="just">
              <a:lnSpc>
                <a:spcPct val="150000"/>
              </a:lnSpc>
            </a:pPr>
            <a:r>
              <a:rPr lang="uk-UA" sz="2500" dirty="0" smtClean="0">
                <a:solidFill>
                  <a:schemeClr val="tx2"/>
                </a:solidFill>
              </a:rPr>
              <a:t>4.2</a:t>
            </a:r>
            <a:r>
              <a:rPr lang="uk-UA" sz="2500" dirty="0">
                <a:solidFill>
                  <a:schemeClr val="tx2"/>
                </a:solidFill>
              </a:rPr>
              <a:t>. </a:t>
            </a:r>
            <a:r>
              <a:rPr lang="uk-UA" sz="2500" dirty="0" err="1">
                <a:solidFill>
                  <a:schemeClr val="tx2"/>
                </a:solidFill>
              </a:rPr>
              <a:t>Формопрояв</a:t>
            </a:r>
            <a:r>
              <a:rPr lang="uk-UA" sz="2500" dirty="0">
                <a:solidFill>
                  <a:schemeClr val="tx2"/>
                </a:solidFill>
              </a:rPr>
              <a:t> та наслідки міжнародної економічної </a:t>
            </a:r>
            <a:r>
              <a:rPr lang="uk-UA" sz="2500" dirty="0" smtClean="0">
                <a:solidFill>
                  <a:schemeClr val="tx2"/>
                </a:solidFill>
              </a:rPr>
              <a:t>інтеграції </a:t>
            </a:r>
          </a:p>
          <a:p>
            <a:pPr algn="just">
              <a:lnSpc>
                <a:spcPct val="150000"/>
              </a:lnSpc>
            </a:pPr>
            <a:r>
              <a:rPr lang="uk-UA" sz="2500" dirty="0" smtClean="0">
                <a:solidFill>
                  <a:schemeClr val="tx2"/>
                </a:solidFill>
              </a:rPr>
              <a:t>4.3</a:t>
            </a:r>
            <a:r>
              <a:rPr lang="uk-UA" sz="2500" dirty="0">
                <a:solidFill>
                  <a:schemeClr val="tx2"/>
                </a:solidFill>
              </a:rPr>
              <a:t>. Долучення України до процесів міжнародній економічної інтеграції</a:t>
            </a:r>
          </a:p>
        </p:txBody>
      </p:sp>
    </p:spTree>
    <p:extLst>
      <p:ext uri="{BB962C8B-B14F-4D97-AF65-F5344CB8AC3E}">
        <p14:creationId xmlns:p14="http://schemas.microsoft.com/office/powerpoint/2010/main" val="37963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5341" y="749142"/>
            <a:ext cx="10235381" cy="2308324"/>
          </a:xfrm>
          <a:prstGeom prst="rect">
            <a:avLst/>
          </a:prstGeom>
        </p:spPr>
        <p:txBody>
          <a:bodyPr wrap="square">
            <a:spAutoFit/>
          </a:bodyPr>
          <a:lstStyle/>
          <a:p>
            <a:pPr algn="just"/>
            <a:r>
              <a:rPr lang="uk-UA" b="1" dirty="0" smtClean="0">
                <a:solidFill>
                  <a:schemeClr val="bg2"/>
                </a:solidFill>
                <a:latin typeface="Arial" panose="020B0604020202020204" pitchFamily="34" charset="0"/>
              </a:rPr>
              <a:t>Економічна інтеграція</a:t>
            </a:r>
            <a:r>
              <a:rPr lang="uk-UA" dirty="0">
                <a:solidFill>
                  <a:schemeClr val="bg2"/>
                </a:solidFill>
                <a:latin typeface="Arial" panose="020B0604020202020204" pitchFamily="34" charset="0"/>
              </a:rPr>
              <a:t> — об'єктивний процес розвитку глибоких, стійких взаємозв'язків </a:t>
            </a:r>
            <a:r>
              <a:rPr lang="uk-UA" dirty="0" smtClean="0">
                <a:solidFill>
                  <a:schemeClr val="bg2"/>
                </a:solidFill>
                <a:latin typeface="Arial" panose="020B0604020202020204" pitchFamily="34" charset="0"/>
              </a:rPr>
              <a:t>та поділу праці</a:t>
            </a:r>
            <a:r>
              <a:rPr lang="uk-UA" dirty="0">
                <a:solidFill>
                  <a:schemeClr val="bg2"/>
                </a:solidFill>
                <a:latin typeface="Arial" panose="020B0604020202020204" pitchFamily="34" charset="0"/>
              </a:rPr>
              <a:t> між національними господарствами, створення міжнародних господарських комплексів у межах держави. </a:t>
            </a:r>
            <a:endParaRPr lang="uk-UA" dirty="0" smtClean="0">
              <a:solidFill>
                <a:schemeClr val="bg2"/>
              </a:solidFill>
              <a:latin typeface="Arial" panose="020B0604020202020204" pitchFamily="34" charset="0"/>
            </a:endParaRPr>
          </a:p>
          <a:p>
            <a:pPr algn="just"/>
            <a:endParaRPr lang="uk-UA" dirty="0">
              <a:solidFill>
                <a:schemeClr val="bg2"/>
              </a:solidFill>
              <a:latin typeface="Arial" panose="020B0604020202020204" pitchFamily="34" charset="0"/>
            </a:endParaRPr>
          </a:p>
          <a:p>
            <a:pPr algn="just"/>
            <a:r>
              <a:rPr lang="uk-UA" b="1" dirty="0" smtClean="0">
                <a:solidFill>
                  <a:schemeClr val="bg2"/>
                </a:solidFill>
                <a:latin typeface="Arial" panose="020B0604020202020204" pitchFamily="34" charset="0"/>
              </a:rPr>
              <a:t>Економічна </a:t>
            </a:r>
            <a:r>
              <a:rPr lang="uk-UA" b="1" dirty="0">
                <a:solidFill>
                  <a:schemeClr val="bg2"/>
                </a:solidFill>
                <a:latin typeface="Arial" panose="020B0604020202020204" pitchFamily="34" charset="0"/>
              </a:rPr>
              <a:t>інтеграція </a:t>
            </a:r>
            <a:r>
              <a:rPr lang="uk-UA" dirty="0">
                <a:solidFill>
                  <a:schemeClr val="bg2"/>
                </a:solidFill>
                <a:latin typeface="Arial" panose="020B0604020202020204" pitchFamily="34" charset="0"/>
              </a:rPr>
              <a:t>— форма інтернаціоналізації господарської діяльності (виробництва), зближення та поглиблення взаємодії національних економік. Вона зумовлена зростом продуктивних сил, підвищенням рівня усуспільнення виробництва та науково-технічною революцією. </a:t>
            </a:r>
            <a:endParaRPr lang="uk-UA" dirty="0">
              <a:solidFill>
                <a:schemeClr val="bg2"/>
              </a:solidFill>
            </a:endParaRPr>
          </a:p>
        </p:txBody>
      </p:sp>
      <p:sp>
        <p:nvSpPr>
          <p:cNvPr id="3" name="Прямоугольник 2"/>
          <p:cNvSpPr/>
          <p:nvPr/>
        </p:nvSpPr>
        <p:spPr>
          <a:xfrm>
            <a:off x="1524000" y="3417924"/>
            <a:ext cx="10156722" cy="923330"/>
          </a:xfrm>
          <a:prstGeom prst="rect">
            <a:avLst/>
          </a:prstGeom>
        </p:spPr>
        <p:txBody>
          <a:bodyPr wrap="square">
            <a:spAutoFit/>
          </a:bodyPr>
          <a:lstStyle/>
          <a:p>
            <a:pPr algn="just"/>
            <a:r>
              <a:rPr lang="uk-UA" b="1" dirty="0"/>
              <a:t>Міжнародна економічна інтеграція </a:t>
            </a:r>
            <a:r>
              <a:rPr lang="uk-UA" dirty="0"/>
              <a:t>— це </a:t>
            </a:r>
            <a:r>
              <a:rPr lang="uk-UA" dirty="0" err="1"/>
              <a:t>взаємопереплетіння</a:t>
            </a:r>
            <a:r>
              <a:rPr lang="uk-UA" dirty="0"/>
              <a:t> національних процесів відтворення, що базується на поділі праці між національними господарствами, встановлення між ними стійких </a:t>
            </a:r>
            <a:r>
              <a:rPr lang="uk-UA" dirty="0" err="1"/>
              <a:t>зв’язків</a:t>
            </a:r>
            <a:r>
              <a:rPr lang="uk-UA" dirty="0"/>
              <a:t> і взаємодій у різних формах. </a:t>
            </a:r>
          </a:p>
        </p:txBody>
      </p:sp>
    </p:spTree>
    <p:extLst>
      <p:ext uri="{BB962C8B-B14F-4D97-AF65-F5344CB8AC3E}">
        <p14:creationId xmlns:p14="http://schemas.microsoft.com/office/powerpoint/2010/main" val="22302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83225" y="431119"/>
            <a:ext cx="10805651" cy="2800767"/>
          </a:xfrm>
          <a:prstGeom prst="rect">
            <a:avLst/>
          </a:prstGeom>
        </p:spPr>
        <p:txBody>
          <a:bodyPr wrap="square">
            <a:spAutoFit/>
          </a:bodyPr>
          <a:lstStyle/>
          <a:p>
            <a:pPr algn="just"/>
            <a:r>
              <a:rPr lang="uk-UA" sz="2200" b="1" dirty="0">
                <a:solidFill>
                  <a:schemeClr val="bg2"/>
                </a:solidFill>
                <a:latin typeface="Times New Roman" panose="02020603050405020304" pitchFamily="18" charset="0"/>
                <a:cs typeface="Times New Roman" panose="02020603050405020304" pitchFamily="18" charset="0"/>
              </a:rPr>
              <a:t>Міжнародна економічна інтеграція – це</a:t>
            </a:r>
            <a:r>
              <a:rPr lang="uk-UA" sz="2200" b="1" dirty="0" smtClean="0">
                <a:solidFill>
                  <a:schemeClr val="bg2"/>
                </a:solidFill>
                <a:latin typeface="Times New Roman" panose="02020603050405020304" pitchFamily="18" charset="0"/>
                <a:cs typeface="Times New Roman" panose="02020603050405020304" pitchFamily="18" charset="0"/>
              </a:rPr>
              <a:t>:</a:t>
            </a:r>
          </a:p>
          <a:p>
            <a:pPr algn="just"/>
            <a:r>
              <a:rPr lang="uk-UA" sz="2200" dirty="0" smtClean="0">
                <a:solidFill>
                  <a:schemeClr val="bg2"/>
                </a:solidFill>
                <a:latin typeface="Times New Roman" panose="02020603050405020304" pitchFamily="18" charset="0"/>
                <a:cs typeface="Times New Roman" panose="02020603050405020304" pitchFamily="18" charset="0"/>
              </a:rPr>
              <a:t>якісно </a:t>
            </a:r>
            <a:r>
              <a:rPr lang="uk-UA" sz="2200" dirty="0">
                <a:solidFill>
                  <a:schemeClr val="bg2"/>
                </a:solidFill>
                <a:latin typeface="Times New Roman" panose="02020603050405020304" pitchFamily="18" charset="0"/>
                <a:cs typeface="Times New Roman" panose="02020603050405020304" pitchFamily="18" charset="0"/>
              </a:rPr>
              <a:t>новий етап розвитку світового господарства та форма прояву інтернаціоналізації господарського життя, що передбачає зближення і </a:t>
            </a:r>
            <a:r>
              <a:rPr lang="uk-UA" sz="2200" dirty="0" err="1">
                <a:solidFill>
                  <a:schemeClr val="bg2"/>
                </a:solidFill>
                <a:latin typeface="Times New Roman" panose="02020603050405020304" pitchFamily="18" charset="0"/>
                <a:cs typeface="Times New Roman" panose="02020603050405020304" pitchFamily="18" charset="0"/>
              </a:rPr>
              <a:t>взаємопристосування</a:t>
            </a:r>
            <a:r>
              <a:rPr lang="uk-UA" sz="2200" dirty="0">
                <a:solidFill>
                  <a:schemeClr val="bg2"/>
                </a:solidFill>
                <a:latin typeface="Times New Roman" panose="02020603050405020304" pitchFamily="18" charset="0"/>
                <a:cs typeface="Times New Roman" panose="02020603050405020304" pitchFamily="18" charset="0"/>
              </a:rPr>
              <a:t>, переплетення всіх структур національних </a:t>
            </a:r>
            <a:r>
              <a:rPr lang="uk-UA" sz="2200" dirty="0" err="1">
                <a:solidFill>
                  <a:schemeClr val="bg2"/>
                </a:solidFill>
                <a:latin typeface="Times New Roman" panose="02020603050405020304" pitchFamily="18" charset="0"/>
                <a:cs typeface="Times New Roman" panose="02020603050405020304" pitchFamily="18" charset="0"/>
              </a:rPr>
              <a:t>господарств;відносини</a:t>
            </a:r>
            <a:r>
              <a:rPr lang="uk-UA" sz="2200" dirty="0">
                <a:solidFill>
                  <a:schemeClr val="bg2"/>
                </a:solidFill>
                <a:latin typeface="Times New Roman" panose="02020603050405020304" pitchFamily="18" charset="0"/>
                <a:cs typeface="Times New Roman" panose="02020603050405020304" pitchFamily="18" charset="0"/>
              </a:rPr>
              <a:t>, що будуються на відсутності будь-якої форми дискримінації іноземних партнерів і кожній із національних економік. У такому плані міжнародна економічна інтеграція розглядається як найвищий рівень розвитку </a:t>
            </a:r>
            <a:r>
              <a:rPr lang="uk-UA" sz="2200" dirty="0" err="1">
                <a:solidFill>
                  <a:schemeClr val="bg2"/>
                </a:solidFill>
                <a:latin typeface="Times New Roman" panose="02020603050405020304" pitchFamily="18" charset="0"/>
                <a:cs typeface="Times New Roman" panose="02020603050405020304" pitchFamily="18" charset="0"/>
              </a:rPr>
              <a:t>МЕВ;процес</a:t>
            </a:r>
            <a:r>
              <a:rPr lang="uk-UA" sz="2200" dirty="0">
                <a:solidFill>
                  <a:schemeClr val="bg2"/>
                </a:solidFill>
                <a:latin typeface="Times New Roman" panose="02020603050405020304" pitchFamily="18" charset="0"/>
                <a:cs typeface="Times New Roman" panose="02020603050405020304" pitchFamily="18" charset="0"/>
              </a:rPr>
              <a:t>, що проявляється в стиранні відмінностей між економічними суб'єктами – представниками різних держав.</a:t>
            </a:r>
          </a:p>
        </p:txBody>
      </p:sp>
    </p:spTree>
    <p:extLst>
      <p:ext uri="{BB962C8B-B14F-4D97-AF65-F5344CB8AC3E}">
        <p14:creationId xmlns:p14="http://schemas.microsoft.com/office/powerpoint/2010/main" val="286975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4317925" y="423358"/>
            <a:ext cx="5188284" cy="6341236"/>
          </a:xfrm>
          <a:prstGeom prst="rect">
            <a:avLst/>
          </a:prstGeom>
        </p:spPr>
      </p:pic>
      <p:sp>
        <p:nvSpPr>
          <p:cNvPr id="5" name="Прямоугольник 4"/>
          <p:cNvSpPr/>
          <p:nvPr/>
        </p:nvSpPr>
        <p:spPr>
          <a:xfrm>
            <a:off x="3352789" y="64429"/>
            <a:ext cx="7118555" cy="369332"/>
          </a:xfrm>
          <a:prstGeom prst="rect">
            <a:avLst/>
          </a:prstGeom>
        </p:spPr>
        <p:txBody>
          <a:bodyPr wrap="square">
            <a:spAutoFit/>
          </a:bodyPr>
          <a:lstStyle/>
          <a:p>
            <a:pPr algn="ctr"/>
            <a:r>
              <a:rPr lang="ru-RU" b="1" dirty="0" err="1" smtClean="0"/>
              <a:t>Теоретичний</a:t>
            </a:r>
            <a:r>
              <a:rPr lang="ru-RU" b="1" dirty="0" smtClean="0"/>
              <a:t> арсенал </a:t>
            </a:r>
            <a:r>
              <a:rPr lang="ru-RU" b="1" dirty="0" err="1" smtClean="0"/>
              <a:t>економічної</a:t>
            </a:r>
            <a:r>
              <a:rPr lang="ru-RU" b="1" dirty="0" smtClean="0"/>
              <a:t> </a:t>
            </a:r>
            <a:r>
              <a:rPr lang="ru-RU" b="1" dirty="0" err="1" smtClean="0"/>
              <a:t>інтеграції</a:t>
            </a:r>
            <a:r>
              <a:rPr lang="ru-RU" b="1" dirty="0" smtClean="0"/>
              <a:t> </a:t>
            </a:r>
            <a:endParaRPr lang="uk-UA" b="1" dirty="0"/>
          </a:p>
        </p:txBody>
      </p:sp>
    </p:spTree>
    <p:extLst>
      <p:ext uri="{BB962C8B-B14F-4D97-AF65-F5344CB8AC3E}">
        <p14:creationId xmlns:p14="http://schemas.microsoft.com/office/powerpoint/2010/main" val="196601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3897" y="496895"/>
            <a:ext cx="10432026" cy="1477328"/>
          </a:xfrm>
          <a:prstGeom prst="rect">
            <a:avLst/>
          </a:prstGeom>
        </p:spPr>
        <p:txBody>
          <a:bodyPr wrap="square">
            <a:spAutoFit/>
          </a:bodyPr>
          <a:lstStyle/>
          <a:p>
            <a:pPr algn="just"/>
            <a:r>
              <a:rPr lang="uk-UA" b="1" dirty="0"/>
              <a:t>Процес міжнародної економічної інтеграції </a:t>
            </a:r>
            <a:r>
              <a:rPr lang="uk-UA" dirty="0"/>
              <a:t>реалізується на двох взаємозв’язаних рівнях — </a:t>
            </a:r>
            <a:r>
              <a:rPr lang="uk-UA" b="1" dirty="0"/>
              <a:t>мікро- та макрорівні</a:t>
            </a:r>
            <a:r>
              <a:rPr lang="uk-UA" dirty="0"/>
              <a:t>. </a:t>
            </a:r>
            <a:endParaRPr lang="uk-UA" dirty="0" smtClean="0"/>
          </a:p>
          <a:p>
            <a:pPr algn="just"/>
            <a:endParaRPr lang="uk-UA" dirty="0"/>
          </a:p>
          <a:p>
            <a:pPr algn="just"/>
            <a:r>
              <a:rPr lang="uk-UA" dirty="0" smtClean="0"/>
              <a:t>Що </a:t>
            </a:r>
            <a:r>
              <a:rPr lang="uk-UA" dirty="0"/>
              <a:t>стосується мікрорівня інтеграційних процесів, то їх суб’єктами є компанії та фірми, які здійснюють зовнішньоекономічну діяльність, насамперед транснаціональні структури.</a:t>
            </a:r>
          </a:p>
        </p:txBody>
      </p:sp>
      <p:sp>
        <p:nvSpPr>
          <p:cNvPr id="3" name="Прямоугольник 2"/>
          <p:cNvSpPr/>
          <p:nvPr/>
        </p:nvSpPr>
        <p:spPr>
          <a:xfrm>
            <a:off x="943897" y="1974223"/>
            <a:ext cx="10550012" cy="3416320"/>
          </a:xfrm>
          <a:prstGeom prst="rect">
            <a:avLst/>
          </a:prstGeom>
        </p:spPr>
        <p:txBody>
          <a:bodyPr wrap="square">
            <a:spAutoFit/>
          </a:bodyPr>
          <a:lstStyle/>
          <a:p>
            <a:pPr algn="just">
              <a:lnSpc>
                <a:spcPct val="150000"/>
              </a:lnSpc>
            </a:pPr>
            <a:r>
              <a:rPr lang="uk-UA" dirty="0"/>
              <a:t>При цьому виокремлюють </a:t>
            </a:r>
            <a:r>
              <a:rPr lang="uk-UA" b="1" dirty="0"/>
              <a:t>горизонтальну та вертикальну </a:t>
            </a:r>
            <a:r>
              <a:rPr lang="uk-UA" dirty="0"/>
              <a:t>інтеграцію. </a:t>
            </a:r>
            <a:r>
              <a:rPr lang="uk-UA" b="1" dirty="0"/>
              <a:t>Горизонтальна інтеграція </a:t>
            </a:r>
            <a:r>
              <a:rPr lang="uk-UA" dirty="0"/>
              <a:t>виникає в результаті злиття фірм, які виробляють подібну чи однорідну продукцію з метою її дальшої реалізації через спільну систему розподілу, оптимізації трансакційних витрат та одержання додаткового прибутку. Тож за горизонтальної інтеграції відбувається виробництво за кордоном товарів, аналогічних тим, що виробляються в країні базування. </a:t>
            </a:r>
            <a:r>
              <a:rPr lang="uk-UA" b="1" dirty="0"/>
              <a:t>Вертикальна інтеграція </a:t>
            </a:r>
            <a:r>
              <a:rPr lang="uk-UA" dirty="0"/>
              <a:t>передбачає об’єднання компаній, які функціонують у різних виробничих циклах. У рамках даного процесу відбувається об’єднання компаній, які працюють у різних технологічних циклах, з метою формування вертикально інтегрованих структур.</a:t>
            </a:r>
          </a:p>
        </p:txBody>
      </p:sp>
    </p:spTree>
    <p:extLst>
      <p:ext uri="{BB962C8B-B14F-4D97-AF65-F5344CB8AC3E}">
        <p14:creationId xmlns:p14="http://schemas.microsoft.com/office/powerpoint/2010/main" val="174885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314262" y="177810"/>
            <a:ext cx="9288171" cy="5715798"/>
          </a:xfrm>
          <a:prstGeom prst="rect">
            <a:avLst/>
          </a:prstGeom>
        </p:spPr>
      </p:pic>
    </p:spTree>
    <p:extLst>
      <p:ext uri="{BB962C8B-B14F-4D97-AF65-F5344CB8AC3E}">
        <p14:creationId xmlns:p14="http://schemas.microsoft.com/office/powerpoint/2010/main" val="274313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91379" y="767960"/>
            <a:ext cx="9979743" cy="3970318"/>
          </a:xfrm>
          <a:prstGeom prst="rect">
            <a:avLst/>
          </a:prstGeom>
        </p:spPr>
        <p:txBody>
          <a:bodyPr wrap="square">
            <a:spAutoFit/>
          </a:bodyPr>
          <a:lstStyle/>
          <a:p>
            <a:pPr algn="just">
              <a:lnSpc>
                <a:spcPct val="200000"/>
              </a:lnSpc>
            </a:pPr>
            <a:r>
              <a:rPr lang="uk-UA" b="1" dirty="0"/>
              <a:t>На макрорівні </a:t>
            </a:r>
            <a:r>
              <a:rPr lang="uk-UA" dirty="0"/>
              <a:t>суб’єктами інтеграційних процесів є держави, які формують економічні угруповання з більшою чи меншою мірою узгодження їхніх національних інтересів. Що стосується </a:t>
            </a:r>
            <a:r>
              <a:rPr lang="uk-UA" b="1" dirty="0"/>
              <a:t>форм міжнародної </a:t>
            </a:r>
            <a:r>
              <a:rPr lang="uk-UA" b="1" dirty="0" err="1"/>
              <a:t>макроінтеграції</a:t>
            </a:r>
            <a:r>
              <a:rPr lang="uk-UA" b="1" dirty="0"/>
              <a:t>,</a:t>
            </a:r>
            <a:r>
              <a:rPr lang="uk-UA" dirty="0"/>
              <a:t> то вони еволюціонують від зони преференційної торгівлі, зони вільної торгівлі та митного союзу (котрі охоплюють інтернаціоналізацію лише сфери обміну) до спільного ринку, економічного та політичного союзів (коли вже інтернаціоналізуються сфери інвестиційної, виробничої та комерційної діяльності)</a:t>
            </a:r>
          </a:p>
        </p:txBody>
      </p:sp>
    </p:spTree>
    <p:extLst>
      <p:ext uri="{BB962C8B-B14F-4D97-AF65-F5344CB8AC3E}">
        <p14:creationId xmlns:p14="http://schemas.microsoft.com/office/powerpoint/2010/main" val="253444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99303" y="726582"/>
            <a:ext cx="8895946" cy="5173904"/>
          </a:xfrm>
          <a:prstGeom prst="rect">
            <a:avLst/>
          </a:prstGeom>
        </p:spPr>
      </p:pic>
      <p:sp>
        <p:nvSpPr>
          <p:cNvPr id="3" name="Прямоугольник 2"/>
          <p:cNvSpPr/>
          <p:nvPr/>
        </p:nvSpPr>
        <p:spPr>
          <a:xfrm>
            <a:off x="3287777" y="284825"/>
            <a:ext cx="6147389" cy="430887"/>
          </a:xfrm>
          <a:prstGeom prst="rect">
            <a:avLst/>
          </a:prstGeom>
        </p:spPr>
        <p:txBody>
          <a:bodyPr wrap="none">
            <a:spAutoFit/>
          </a:bodyPr>
          <a:lstStyle/>
          <a:p>
            <a:pPr algn="ctr"/>
            <a:r>
              <a:rPr lang="uk-UA" sz="2200" b="1" dirty="0">
                <a:solidFill>
                  <a:schemeClr val="bg2"/>
                </a:solidFill>
                <a:latin typeface="Arial" panose="020B0604020202020204" pitchFamily="34" charset="0"/>
              </a:rPr>
              <a:t>Форми міжнародної </a:t>
            </a:r>
            <a:r>
              <a:rPr lang="uk-UA" sz="2200" b="1" dirty="0" smtClean="0">
                <a:solidFill>
                  <a:schemeClr val="bg2"/>
                </a:solidFill>
                <a:latin typeface="Arial" panose="020B0604020202020204" pitchFamily="34" charset="0"/>
              </a:rPr>
              <a:t>економічної </a:t>
            </a:r>
            <a:r>
              <a:rPr lang="uk-UA" sz="2200" b="1" dirty="0">
                <a:solidFill>
                  <a:schemeClr val="bg2"/>
                </a:solidFill>
                <a:latin typeface="Arial" panose="020B0604020202020204" pitchFamily="34" charset="0"/>
              </a:rPr>
              <a:t>інтеграції</a:t>
            </a:r>
            <a:endParaRPr lang="uk-UA" sz="2200" b="1" i="0" dirty="0">
              <a:solidFill>
                <a:schemeClr val="bg2"/>
              </a:solidFill>
              <a:effectLst/>
              <a:latin typeface="Arial" panose="020B0604020202020204" pitchFamily="34" charset="0"/>
            </a:endParaRPr>
          </a:p>
        </p:txBody>
      </p:sp>
    </p:spTree>
    <p:extLst>
      <p:ext uri="{BB962C8B-B14F-4D97-AF65-F5344CB8AC3E}">
        <p14:creationId xmlns:p14="http://schemas.microsoft.com/office/powerpoint/2010/main" val="4166874780"/>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1953</TotalTime>
  <Words>1089</Words>
  <Application>Microsoft Office PowerPoint</Application>
  <PresentationFormat>Широкоэкранный</PresentationFormat>
  <Paragraphs>29</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Aptos</vt:lpstr>
      <vt:lpstr>Arial</vt:lpstr>
      <vt:lpstr>Montserrat</vt:lpstr>
      <vt:lpstr>Montserrat ExtraBold</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Пользователь Windows</cp:lastModifiedBy>
  <cp:revision>42</cp:revision>
  <dcterms:created xsi:type="dcterms:W3CDTF">2023-01-12T09:20:21Z</dcterms:created>
  <dcterms:modified xsi:type="dcterms:W3CDTF">2024-04-07T17:06:17Z</dcterms:modified>
</cp:coreProperties>
</file>