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7" r:id="rId3"/>
    <p:sldId id="286" r:id="rId4"/>
    <p:sldId id="287" r:id="rId5"/>
    <p:sldId id="288" r:id="rId6"/>
    <p:sldId id="304" r:id="rId7"/>
    <p:sldId id="305" r:id="rId8"/>
    <p:sldId id="306" r:id="rId9"/>
    <p:sldId id="307" r:id="rId10"/>
    <p:sldId id="308" r:id="rId11"/>
    <p:sldId id="309" r:id="rId12"/>
    <p:sldId id="310" r:id="rId13"/>
    <p:sldId id="311" r:id="rId14"/>
    <p:sldId id="312" r:id="rId15"/>
    <p:sldId id="313" r:id="rId16"/>
    <p:sldId id="31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65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1ED664A2-D27D-4F5C-99B3-5CD77C9559D7}" type="datetimeFigureOut">
              <a:rPr lang="en-US" smtClean="0"/>
              <a:t>3/28/2023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669968AB-6CB1-4464-A872-3B9CA7DE170E}" type="slidenum">
              <a:rPr lang="en-US" smtClean="0"/>
              <a:t>‹#›</a:t>
            </a:fld>
            <a:endParaRPr lang="en-US"/>
          </a:p>
        </p:txBody>
      </p:sp>
    </p:spTree>
    <p:extLst>
      <p:ext uri="{BB962C8B-B14F-4D97-AF65-F5344CB8AC3E}">
        <p14:creationId xmlns:p14="http://schemas.microsoft.com/office/powerpoint/2010/main" val="197779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1ED664A2-D27D-4F5C-99B3-5CD77C9559D7}" type="datetimeFigureOut">
              <a:rPr lang="en-US" smtClean="0"/>
              <a:t>3/28/2023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669968AB-6CB1-4464-A872-3B9CA7DE170E}" type="slidenum">
              <a:rPr lang="en-US" smtClean="0"/>
              <a:t>‹#›</a:t>
            </a:fld>
            <a:endParaRPr lang="en-US"/>
          </a:p>
        </p:txBody>
      </p:sp>
    </p:spTree>
    <p:extLst>
      <p:ext uri="{BB962C8B-B14F-4D97-AF65-F5344CB8AC3E}">
        <p14:creationId xmlns:p14="http://schemas.microsoft.com/office/powerpoint/2010/main" val="3532089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1ED664A2-D27D-4F5C-99B3-5CD77C9559D7}" type="datetimeFigureOut">
              <a:rPr lang="en-US" smtClean="0"/>
              <a:t>3/28/2023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669968AB-6CB1-4464-A872-3B9CA7DE170E}" type="slidenum">
              <a:rPr lang="en-US" smtClean="0"/>
              <a:t>‹#›</a:t>
            </a:fld>
            <a:endParaRPr lang="en-US"/>
          </a:p>
        </p:txBody>
      </p:sp>
    </p:spTree>
    <p:extLst>
      <p:ext uri="{BB962C8B-B14F-4D97-AF65-F5344CB8AC3E}">
        <p14:creationId xmlns:p14="http://schemas.microsoft.com/office/powerpoint/2010/main" val="1845929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1ED664A2-D27D-4F5C-99B3-5CD77C9559D7}" type="datetimeFigureOut">
              <a:rPr lang="en-US" smtClean="0"/>
              <a:t>3/28/2023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669968AB-6CB1-4464-A872-3B9CA7DE170E}" type="slidenum">
              <a:rPr lang="en-US" smtClean="0"/>
              <a:t>‹#›</a:t>
            </a:fld>
            <a:endParaRPr lang="en-US"/>
          </a:p>
        </p:txBody>
      </p:sp>
    </p:spTree>
    <p:extLst>
      <p:ext uri="{BB962C8B-B14F-4D97-AF65-F5344CB8AC3E}">
        <p14:creationId xmlns:p14="http://schemas.microsoft.com/office/powerpoint/2010/main" val="211246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ED664A2-D27D-4F5C-99B3-5CD77C9559D7}" type="datetimeFigureOut">
              <a:rPr lang="en-US" smtClean="0"/>
              <a:t>3/28/2023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669968AB-6CB1-4464-A872-3B9CA7DE170E}" type="slidenum">
              <a:rPr lang="en-US" smtClean="0"/>
              <a:t>‹#›</a:t>
            </a:fld>
            <a:endParaRPr lang="en-US"/>
          </a:p>
        </p:txBody>
      </p:sp>
    </p:spTree>
    <p:extLst>
      <p:ext uri="{BB962C8B-B14F-4D97-AF65-F5344CB8AC3E}">
        <p14:creationId xmlns:p14="http://schemas.microsoft.com/office/powerpoint/2010/main" val="3884142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1ED664A2-D27D-4F5C-99B3-5CD77C9559D7}" type="datetimeFigureOut">
              <a:rPr lang="en-US" smtClean="0"/>
              <a:t>3/28/2023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669968AB-6CB1-4464-A872-3B9CA7DE170E}" type="slidenum">
              <a:rPr lang="en-US" smtClean="0"/>
              <a:t>‹#›</a:t>
            </a:fld>
            <a:endParaRPr lang="en-US"/>
          </a:p>
        </p:txBody>
      </p:sp>
    </p:spTree>
    <p:extLst>
      <p:ext uri="{BB962C8B-B14F-4D97-AF65-F5344CB8AC3E}">
        <p14:creationId xmlns:p14="http://schemas.microsoft.com/office/powerpoint/2010/main" val="1237326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1ED664A2-D27D-4F5C-99B3-5CD77C9559D7}" type="datetimeFigureOut">
              <a:rPr lang="en-US" smtClean="0"/>
              <a:t>3/28/2023</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669968AB-6CB1-4464-A872-3B9CA7DE170E}" type="slidenum">
              <a:rPr lang="en-US" smtClean="0"/>
              <a:t>‹#›</a:t>
            </a:fld>
            <a:endParaRPr lang="en-US"/>
          </a:p>
        </p:txBody>
      </p:sp>
    </p:spTree>
    <p:extLst>
      <p:ext uri="{BB962C8B-B14F-4D97-AF65-F5344CB8AC3E}">
        <p14:creationId xmlns:p14="http://schemas.microsoft.com/office/powerpoint/2010/main" val="767226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1ED664A2-D27D-4F5C-99B3-5CD77C9559D7}" type="datetimeFigureOut">
              <a:rPr lang="en-US" smtClean="0"/>
              <a:t>3/28/2023</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669968AB-6CB1-4464-A872-3B9CA7DE170E}" type="slidenum">
              <a:rPr lang="en-US" smtClean="0"/>
              <a:t>‹#›</a:t>
            </a:fld>
            <a:endParaRPr lang="en-US"/>
          </a:p>
        </p:txBody>
      </p:sp>
    </p:spTree>
    <p:extLst>
      <p:ext uri="{BB962C8B-B14F-4D97-AF65-F5344CB8AC3E}">
        <p14:creationId xmlns:p14="http://schemas.microsoft.com/office/powerpoint/2010/main" val="2411832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ED664A2-D27D-4F5C-99B3-5CD77C9559D7}" type="datetimeFigureOut">
              <a:rPr lang="en-US" smtClean="0"/>
              <a:t>3/28/2023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669968AB-6CB1-4464-A872-3B9CA7DE170E}" type="slidenum">
              <a:rPr lang="en-US" smtClean="0"/>
              <a:t>‹#›</a:t>
            </a:fld>
            <a:endParaRPr lang="en-US"/>
          </a:p>
        </p:txBody>
      </p:sp>
    </p:spTree>
    <p:extLst>
      <p:ext uri="{BB962C8B-B14F-4D97-AF65-F5344CB8AC3E}">
        <p14:creationId xmlns:p14="http://schemas.microsoft.com/office/powerpoint/2010/main" val="16945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ED664A2-D27D-4F5C-99B3-5CD77C9559D7}" type="datetimeFigureOut">
              <a:rPr lang="en-US" smtClean="0"/>
              <a:t>3/28/2023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669968AB-6CB1-4464-A872-3B9CA7DE170E}" type="slidenum">
              <a:rPr lang="en-US" smtClean="0"/>
              <a:t>‹#›</a:t>
            </a:fld>
            <a:endParaRPr lang="en-US"/>
          </a:p>
        </p:txBody>
      </p:sp>
    </p:spTree>
    <p:extLst>
      <p:ext uri="{BB962C8B-B14F-4D97-AF65-F5344CB8AC3E}">
        <p14:creationId xmlns:p14="http://schemas.microsoft.com/office/powerpoint/2010/main" val="1278898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ED664A2-D27D-4F5C-99B3-5CD77C9559D7}" type="datetimeFigureOut">
              <a:rPr lang="en-US" smtClean="0"/>
              <a:t>3/28/2023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669968AB-6CB1-4464-A872-3B9CA7DE170E}" type="slidenum">
              <a:rPr lang="en-US" smtClean="0"/>
              <a:t>‹#›</a:t>
            </a:fld>
            <a:endParaRPr lang="en-US"/>
          </a:p>
        </p:txBody>
      </p:sp>
    </p:spTree>
    <p:extLst>
      <p:ext uri="{BB962C8B-B14F-4D97-AF65-F5344CB8AC3E}">
        <p14:creationId xmlns:p14="http://schemas.microsoft.com/office/powerpoint/2010/main" val="3836930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D664A2-D27D-4F5C-99B3-5CD77C9559D7}" type="datetimeFigureOut">
              <a:rPr lang="en-US" smtClean="0"/>
              <a:t>3/28/2023</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968AB-6CB1-4464-A872-3B9CA7DE170E}" type="slidenum">
              <a:rPr lang="en-US" smtClean="0"/>
              <a:t>‹#›</a:t>
            </a:fld>
            <a:endParaRPr lang="en-US"/>
          </a:p>
        </p:txBody>
      </p:sp>
    </p:spTree>
    <p:extLst>
      <p:ext uri="{BB962C8B-B14F-4D97-AF65-F5344CB8AC3E}">
        <p14:creationId xmlns:p14="http://schemas.microsoft.com/office/powerpoint/2010/main" val="3198300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5.bin"/><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2680139"/>
            <a:ext cx="8860221" cy="619618"/>
          </a:xfrm>
        </p:spPr>
        <p:txBody>
          <a:bodyPr>
            <a:normAutofit/>
          </a:bodyPr>
          <a:lstStyle/>
          <a:p>
            <a:r>
              <a:rPr lang="ru-RU" sz="3600" dirty="0" err="1" smtClean="0">
                <a:latin typeface="Times New Roman" panose="02020603050405020304" pitchFamily="18" charset="0"/>
                <a:cs typeface="Times New Roman" panose="02020603050405020304" pitchFamily="18" charset="0"/>
              </a:rPr>
              <a:t>Лекц</a:t>
            </a:r>
            <a:r>
              <a:rPr lang="uk-UA" sz="3600" dirty="0" err="1" smtClean="0">
                <a:latin typeface="Times New Roman" panose="02020603050405020304" pitchFamily="18" charset="0"/>
                <a:cs typeface="Times New Roman" panose="02020603050405020304" pitchFamily="18" charset="0"/>
              </a:rPr>
              <a:t>ія</a:t>
            </a:r>
            <a:r>
              <a:rPr lang="uk-UA" sz="3600" dirty="0" smtClean="0">
                <a:latin typeface="Times New Roman" panose="02020603050405020304" pitchFamily="18" charset="0"/>
                <a:cs typeface="Times New Roman" panose="02020603050405020304" pitchFamily="18" charset="0"/>
              </a:rPr>
              <a:t> 4</a:t>
            </a:r>
            <a:endParaRPr lang="en-US" sz="36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24000" y="3507444"/>
            <a:ext cx="9144000" cy="896390"/>
          </a:xfrm>
        </p:spPr>
        <p:txBody>
          <a:bodyPr>
            <a:normAutofit fontScale="92500" lnSpcReduction="10000"/>
          </a:bodyPr>
          <a:lstStyle/>
          <a:p>
            <a:r>
              <a:rPr lang="uk-UA" b="1" dirty="0">
                <a:latin typeface="Times New Roman" panose="02020603050405020304" pitchFamily="18" charset="0"/>
                <a:ea typeface="Microsoft YaHei Light" panose="020B0502040204020203" pitchFamily="34" charset="-122"/>
                <a:cs typeface="Times New Roman" panose="02020603050405020304" pitchFamily="18" charset="0"/>
              </a:rPr>
              <a:t>ПРОЕКТУВАННЯ </a:t>
            </a:r>
            <a:r>
              <a:rPr lang="uk-UA" b="1" dirty="0" smtClean="0">
                <a:latin typeface="Times New Roman" panose="02020603050405020304" pitchFamily="18" charset="0"/>
                <a:ea typeface="Microsoft YaHei Light" panose="020B0502040204020203" pitchFamily="34" charset="-122"/>
                <a:cs typeface="Times New Roman" panose="02020603050405020304" pitchFamily="18" charset="0"/>
              </a:rPr>
              <a:t>ІНФОРМАЦІЙНО-ВИМІРЮВАЛЬНИХ </a:t>
            </a:r>
            <a:r>
              <a:rPr lang="uk-UA" b="1" dirty="0" smtClean="0">
                <a:latin typeface="Times New Roman" panose="02020603050405020304" pitchFamily="18" charset="0"/>
                <a:ea typeface="Microsoft YaHei Light" panose="020B0502040204020203" pitchFamily="34" charset="-122"/>
                <a:cs typeface="Times New Roman" panose="02020603050405020304" pitchFamily="18" charset="0"/>
              </a:rPr>
              <a:t>СИСТЕМ  </a:t>
            </a:r>
            <a:r>
              <a:rPr lang="uk-UA" b="1" dirty="0">
                <a:latin typeface="Times New Roman" panose="02020603050405020304" pitchFamily="18" charset="0"/>
                <a:ea typeface="Microsoft YaHei Light" panose="020B0502040204020203" pitchFamily="34" charset="-122"/>
                <a:cs typeface="Times New Roman" panose="02020603050405020304" pitchFamily="18" charset="0"/>
              </a:rPr>
              <a:t>РЕГУЛЮВАННЯ </a:t>
            </a:r>
            <a:br>
              <a:rPr lang="uk-UA" b="1" dirty="0">
                <a:latin typeface="Times New Roman" panose="02020603050405020304" pitchFamily="18" charset="0"/>
                <a:ea typeface="Microsoft YaHei Light" panose="020B0502040204020203" pitchFamily="34" charset="-122"/>
                <a:cs typeface="Times New Roman" panose="02020603050405020304" pitchFamily="18" charset="0"/>
              </a:rPr>
            </a:br>
            <a:r>
              <a:rPr lang="uk-UA" b="1" dirty="0">
                <a:latin typeface="Times New Roman" panose="02020603050405020304" pitchFamily="18" charset="0"/>
                <a:ea typeface="Microsoft YaHei Light" panose="020B0502040204020203" pitchFamily="34" charset="-122"/>
                <a:cs typeface="Times New Roman" panose="02020603050405020304" pitchFamily="18" charset="0"/>
              </a:rPr>
              <a:t>ТА КОНТРОЛЮ ПАРАМЕТРІВ ОБ’ЄКТІВ</a:t>
            </a:r>
            <a:endParaRPr lang="en-US" dirty="0">
              <a:latin typeface="Times New Roman" panose="02020603050405020304" pitchFamily="18" charset="0"/>
              <a:ea typeface="Microsoft YaHei Light" panose="020B0502040204020203" pitchFamily="34" charset="-122"/>
              <a:cs typeface="Times New Roman" panose="02020603050405020304" pitchFamily="18" charset="0"/>
            </a:endParaRPr>
          </a:p>
        </p:txBody>
      </p:sp>
      <p:pic>
        <p:nvPicPr>
          <p:cNvPr id="4" name="Рисунок 3"/>
          <p:cNvPicPr/>
          <p:nvPr/>
        </p:nvPicPr>
        <p:blipFill rotWithShape="1">
          <a:blip r:embed="rId2"/>
          <a:srcRect l="13760" t="8020" r="14686" b="66892"/>
          <a:stretch/>
        </p:blipFill>
        <p:spPr bwMode="auto">
          <a:xfrm>
            <a:off x="724394" y="0"/>
            <a:ext cx="11110253" cy="21468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1101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6669" y="690507"/>
            <a:ext cx="10515600" cy="3534652"/>
          </a:xfrm>
        </p:spPr>
        <p:txBody>
          <a:bodyPr>
            <a:normAutofit fontScale="92500" lnSpcReduction="10000"/>
          </a:bodyPr>
          <a:lstStyle/>
          <a:p>
            <a:pPr marL="0" indent="0">
              <a:buNone/>
            </a:pPr>
            <a:r>
              <a:rPr lang="uk-UA" sz="2400" dirty="0">
                <a:latin typeface="Times New Roman" panose="02020603050405020304" pitchFamily="18" charset="0"/>
                <a:cs typeface="Times New Roman" panose="02020603050405020304" pitchFamily="18" charset="0"/>
              </a:rPr>
              <a:t>Чим більше значення </a:t>
            </a:r>
            <a:r>
              <a:rPr lang="uk-UA" sz="2400" i="1" dirty="0" err="1">
                <a:latin typeface="Times New Roman" panose="02020603050405020304" pitchFamily="18" charset="0"/>
                <a:cs typeface="Times New Roman" panose="02020603050405020304" pitchFamily="18" charset="0"/>
              </a:rPr>
              <a:t>К</a:t>
            </a:r>
            <a:r>
              <a:rPr lang="uk-UA" sz="2400" baseline="-25000" dirty="0" err="1">
                <a:latin typeface="Times New Roman" panose="02020603050405020304" pitchFamily="18" charset="0"/>
                <a:cs typeface="Times New Roman" panose="02020603050405020304" pitchFamily="18" charset="0"/>
              </a:rPr>
              <a:t>об</a:t>
            </a:r>
            <a:r>
              <a:rPr lang="uk-UA" sz="2400" dirty="0">
                <a:latin typeface="Times New Roman" panose="02020603050405020304" pitchFamily="18" charset="0"/>
                <a:cs typeface="Times New Roman" panose="02020603050405020304" pitchFamily="18" charset="0"/>
              </a:rPr>
              <a:t>, тим в більшій мірі впливає регулююча дія на зміну параметру, але і тим більша вірогідність виникнення його коливань</a:t>
            </a:r>
            <a:r>
              <a:rPr lang="uk-UA" sz="2400" dirty="0" smtClean="0">
                <a:latin typeface="Times New Roman" panose="02020603050405020304" pitchFamily="18" charset="0"/>
                <a:cs typeface="Times New Roman" panose="02020603050405020304" pitchFamily="18" charset="0"/>
              </a:rPr>
              <a:t>.</a:t>
            </a:r>
          </a:p>
          <a:p>
            <a:pPr marL="0" indent="0">
              <a:buNone/>
            </a:pPr>
            <a:r>
              <a:rPr lang="uk-UA" sz="2400" dirty="0">
                <a:latin typeface="Times New Roman" panose="02020603050405020304" pitchFamily="18" charset="0"/>
                <a:cs typeface="Times New Roman" panose="02020603050405020304" pitchFamily="18" charset="0"/>
              </a:rPr>
              <a:t>Ці характеристики об’єкта необхідні при розробці САР і визначаються теоретичним або експериментальним шляхом.</a:t>
            </a:r>
            <a:endParaRPr lang="en-US" sz="2400" dirty="0">
              <a:latin typeface="Times New Roman" panose="02020603050405020304" pitchFamily="18" charset="0"/>
              <a:cs typeface="Times New Roman" panose="02020603050405020304" pitchFamily="18" charset="0"/>
            </a:endParaRPr>
          </a:p>
          <a:p>
            <a:pPr marL="0" indent="0">
              <a:buNone/>
            </a:pPr>
            <a:r>
              <a:rPr lang="uk-UA" sz="2400" dirty="0">
                <a:latin typeface="Times New Roman" panose="02020603050405020304" pitchFamily="18" charset="0"/>
                <a:cs typeface="Times New Roman" panose="02020603050405020304" pitchFamily="18" charset="0"/>
              </a:rPr>
              <a:t>Один і той же об’єкт по різним параметрам має різні характеристики.</a:t>
            </a:r>
            <a:endParaRPr lang="en-US" sz="2400" dirty="0">
              <a:latin typeface="Times New Roman" panose="02020603050405020304" pitchFamily="18" charset="0"/>
              <a:cs typeface="Times New Roman" panose="02020603050405020304" pitchFamily="18" charset="0"/>
            </a:endParaRPr>
          </a:p>
          <a:p>
            <a:pPr marL="0" indent="0">
              <a:buNone/>
            </a:pPr>
            <a:r>
              <a:rPr lang="uk-UA" sz="2400" dirty="0">
                <a:latin typeface="Times New Roman" panose="02020603050405020304" pitchFamily="18" charset="0"/>
                <a:cs typeface="Times New Roman" panose="02020603050405020304" pitchFamily="18" charset="0"/>
              </a:rPr>
              <a:t>САР можуть бути побудовані за двома основними принципами:</a:t>
            </a:r>
            <a:endParaRPr lang="en-US" sz="2400" dirty="0">
              <a:latin typeface="Times New Roman" panose="02020603050405020304" pitchFamily="18" charset="0"/>
              <a:cs typeface="Times New Roman" panose="02020603050405020304" pitchFamily="18" charset="0"/>
            </a:endParaRPr>
          </a:p>
          <a:p>
            <a:pPr marL="0" indent="0">
              <a:buNone/>
            </a:pPr>
            <a:r>
              <a:rPr lang="uk-UA" sz="2400" dirty="0">
                <a:latin typeface="Times New Roman" panose="02020603050405020304" pitchFamily="18" charset="0"/>
                <a:cs typeface="Times New Roman" panose="02020603050405020304" pitchFamily="18" charset="0"/>
              </a:rPr>
              <a:t>1. Принцип відхилення.</a:t>
            </a:r>
            <a:endParaRPr lang="en-US" sz="2400" dirty="0">
              <a:latin typeface="Times New Roman" panose="02020603050405020304" pitchFamily="18" charset="0"/>
              <a:cs typeface="Times New Roman" panose="02020603050405020304" pitchFamily="18" charset="0"/>
            </a:endParaRPr>
          </a:p>
          <a:p>
            <a:pPr marL="0" indent="0">
              <a:buNone/>
            </a:pPr>
            <a:r>
              <a:rPr lang="uk-UA" sz="2400" dirty="0">
                <a:latin typeface="Times New Roman" panose="02020603050405020304" pitchFamily="18" charset="0"/>
                <a:cs typeface="Times New Roman" panose="02020603050405020304" pitchFamily="18" charset="0"/>
              </a:rPr>
              <a:t>2. Принцип збурення</a:t>
            </a:r>
            <a:r>
              <a:rPr lang="uk-UA" sz="2400" dirty="0" smtClean="0">
                <a:latin typeface="Times New Roman" panose="02020603050405020304" pitchFamily="18" charset="0"/>
                <a:cs typeface="Times New Roman" panose="02020603050405020304" pitchFamily="18" charset="0"/>
              </a:rPr>
              <a:t>.</a:t>
            </a:r>
          </a:p>
          <a:p>
            <a:pPr marL="0" indent="0">
              <a:buNone/>
            </a:pPr>
            <a:r>
              <a:rPr lang="uk-UA" sz="2600" dirty="0">
                <a:latin typeface="Times New Roman" panose="02020603050405020304" pitchFamily="18" charset="0"/>
                <a:cs typeface="Times New Roman" panose="02020603050405020304" pitchFamily="18" charset="0"/>
              </a:rPr>
              <a:t>Структурна схема САР першого типу є замкнутою і наведена на рис. 4.1</a:t>
            </a:r>
            <a:endParaRPr lang="en-US" sz="2600" dirty="0">
              <a:latin typeface="Times New Roman" panose="02020603050405020304" pitchFamily="18" charset="0"/>
              <a:cs typeface="Times New Roman" panose="02020603050405020304" pitchFamily="18" charset="0"/>
            </a:endParaRPr>
          </a:p>
          <a:p>
            <a:endParaRPr lang="en-US" dirty="0"/>
          </a:p>
          <a:p>
            <a:endParaRPr lang="en-US" dirty="0"/>
          </a:p>
        </p:txBody>
      </p:sp>
      <p:graphicFrame>
        <p:nvGraphicFramePr>
          <p:cNvPr id="12" name="Объект 11"/>
          <p:cNvGraphicFramePr>
            <a:graphicFrameLocks noChangeAspect="1"/>
          </p:cNvGraphicFramePr>
          <p:nvPr>
            <p:extLst>
              <p:ext uri="{D42A27DB-BD31-4B8C-83A1-F6EECF244321}">
                <p14:modId xmlns:p14="http://schemas.microsoft.com/office/powerpoint/2010/main" val="1308285257"/>
              </p:ext>
            </p:extLst>
          </p:nvPr>
        </p:nvGraphicFramePr>
        <p:xfrm>
          <a:off x="3531476" y="4225159"/>
          <a:ext cx="4657725" cy="2057400"/>
        </p:xfrm>
        <a:graphic>
          <a:graphicData uri="http://schemas.openxmlformats.org/presentationml/2006/ole">
            <mc:AlternateContent xmlns:mc="http://schemas.openxmlformats.org/markup-compatibility/2006">
              <mc:Choice xmlns:v="urn:schemas-microsoft-com:vml" Requires="v">
                <p:oleObj spid="_x0000_s5148" name="Picture" r:id="rId3" imgW="3227294" imgH="1160929" progId="Word.Picture.8">
                  <p:embed/>
                </p:oleObj>
              </mc:Choice>
              <mc:Fallback>
                <p:oleObj name="Picture" r:id="rId3" imgW="3227294" imgH="1160929" progId="Word.Picture.8">
                  <p:embed/>
                  <p:pic>
                    <p:nvPicPr>
                      <p:cNvPr id="3" name="Объект 2"/>
                      <p:cNvPicPr>
                        <a:picLocks noChangeAspect="1" noChangeArrowheads="1"/>
                      </p:cNvPicPr>
                      <p:nvPr/>
                    </p:nvPicPr>
                    <p:blipFill>
                      <a:blip r:embed="rId4">
                        <a:extLst>
                          <a:ext uri="{28A0092B-C50C-407E-A947-70E740481C1C}">
                            <a14:useLocalDpi xmlns:a14="http://schemas.microsoft.com/office/drawing/2010/main" val="0"/>
                          </a:ext>
                        </a:extLst>
                      </a:blip>
                      <a:srcRect t="15504"/>
                      <a:stretch>
                        <a:fillRect/>
                      </a:stretch>
                    </p:blipFill>
                    <p:spPr bwMode="auto">
                      <a:xfrm>
                        <a:off x="3531476" y="4225159"/>
                        <a:ext cx="4657725"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Прямоугольник 12"/>
          <p:cNvSpPr/>
          <p:nvPr/>
        </p:nvSpPr>
        <p:spPr>
          <a:xfrm>
            <a:off x="5529207" y="6488668"/>
            <a:ext cx="885179" cy="369332"/>
          </a:xfrm>
          <a:prstGeom prst="rect">
            <a:avLst/>
          </a:prstGeom>
        </p:spPr>
        <p:txBody>
          <a:bodyPr wrap="none">
            <a:spAutoFit/>
          </a:bodyPr>
          <a:lstStyle/>
          <a:p>
            <a:r>
              <a:rPr lang="uk-UA" dirty="0" smtClean="0">
                <a:latin typeface="Times New Roman" panose="02020603050405020304" pitchFamily="18" charset="0"/>
                <a:cs typeface="Times New Roman" panose="02020603050405020304" pitchFamily="18" charset="0"/>
              </a:rPr>
              <a:t>Рис.4.1</a:t>
            </a:r>
            <a:endParaRPr lang="en-US" dirty="0"/>
          </a:p>
        </p:txBody>
      </p:sp>
    </p:spTree>
    <p:extLst>
      <p:ext uri="{BB962C8B-B14F-4D97-AF65-F5344CB8AC3E}">
        <p14:creationId xmlns:p14="http://schemas.microsoft.com/office/powerpoint/2010/main" val="2633946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108028" y="18498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Рисунок 8"/>
          <p:cNvPicPr>
            <a:picLocks noChangeAspect="1"/>
          </p:cNvPicPr>
          <p:nvPr/>
        </p:nvPicPr>
        <p:blipFill rotWithShape="1">
          <a:blip r:embed="rId2"/>
          <a:srcRect l="29835" t="24180" r="26400" b="44698"/>
          <a:stretch/>
        </p:blipFill>
        <p:spPr>
          <a:xfrm>
            <a:off x="1131411" y="690098"/>
            <a:ext cx="10072617" cy="4029047"/>
          </a:xfrm>
          <a:prstGeom prst="rect">
            <a:avLst/>
          </a:prstGeom>
        </p:spPr>
      </p:pic>
    </p:spTree>
    <p:extLst>
      <p:ext uri="{BB962C8B-B14F-4D97-AF65-F5344CB8AC3E}">
        <p14:creationId xmlns:p14="http://schemas.microsoft.com/office/powerpoint/2010/main" val="3974924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75096"/>
          </a:xfrm>
        </p:spPr>
        <p:txBody>
          <a:bodyPr>
            <a:normAutofit/>
          </a:bodyPr>
          <a:lstStyle/>
          <a:p>
            <a:pPr algn="ctr"/>
            <a:r>
              <a:rPr lang="uk-UA" sz="2800" b="1" dirty="0">
                <a:latin typeface="Times New Roman" panose="02020603050405020304" pitchFamily="18" charset="0"/>
                <a:cs typeface="Times New Roman" panose="02020603050405020304" pitchFamily="18" charset="0"/>
              </a:rPr>
              <a:t>4.3. Вибір регулятора</a:t>
            </a:r>
            <a:endParaRPr lang="en-US" sz="2800" dirty="0">
              <a:latin typeface="Times New Roman" panose="02020603050405020304" pitchFamily="18" charset="0"/>
              <a:cs typeface="Times New Roman" panose="02020603050405020304" pitchFamily="18" charset="0"/>
            </a:endParaRPr>
          </a:p>
        </p:txBody>
      </p:sp>
      <p:sp>
        <p:nvSpPr>
          <p:cNvPr id="8" name="Объект 7"/>
          <p:cNvSpPr>
            <a:spLocks noGrp="1"/>
          </p:cNvSpPr>
          <p:nvPr>
            <p:ph idx="1"/>
          </p:nvPr>
        </p:nvSpPr>
        <p:spPr/>
        <p:txBody>
          <a:bodyPr/>
          <a:lstStyle/>
          <a:p>
            <a:endParaRPr lang="en-US"/>
          </a:p>
        </p:txBody>
      </p:sp>
      <p:pic>
        <p:nvPicPr>
          <p:cNvPr id="6" name="Рисунок 5"/>
          <p:cNvPicPr>
            <a:picLocks noChangeAspect="1"/>
          </p:cNvPicPr>
          <p:nvPr/>
        </p:nvPicPr>
        <p:blipFill rotWithShape="1">
          <a:blip r:embed="rId2"/>
          <a:srcRect l="29906" t="25059" r="26894" b="14455"/>
          <a:stretch/>
        </p:blipFill>
        <p:spPr>
          <a:xfrm>
            <a:off x="2239012" y="365126"/>
            <a:ext cx="7713975" cy="6075386"/>
          </a:xfrm>
          <a:prstGeom prst="rect">
            <a:avLst/>
          </a:prstGeom>
        </p:spPr>
      </p:pic>
    </p:spTree>
    <p:extLst>
      <p:ext uri="{BB962C8B-B14F-4D97-AF65-F5344CB8AC3E}">
        <p14:creationId xmlns:p14="http://schemas.microsoft.com/office/powerpoint/2010/main" val="754503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372" y="966310"/>
            <a:ext cx="11495314" cy="5632311"/>
          </a:xfrm>
          <a:prstGeom prst="rect">
            <a:avLst/>
          </a:prstGeom>
        </p:spPr>
        <p:txBody>
          <a:bodyPr wrap="square">
            <a:spAutoFit/>
          </a:bodyPr>
          <a:lstStyle/>
          <a:p>
            <a:pPr indent="342900" algn="just">
              <a:spcAft>
                <a:spcPts val="0"/>
              </a:spcAft>
            </a:pPr>
            <a:r>
              <a:rPr lang="uk-UA" sz="2400" b="1" dirty="0" err="1">
                <a:latin typeface="Times New Roman" panose="02020603050405020304" pitchFamily="18" charset="0"/>
                <a:ea typeface="Times New Roman" panose="02020603050405020304" pitchFamily="18" charset="0"/>
              </a:rPr>
              <a:t>Пропорційно</a:t>
            </a:r>
            <a:r>
              <a:rPr lang="uk-UA" sz="2400" b="1" dirty="0">
                <a:latin typeface="Times New Roman" panose="02020603050405020304" pitchFamily="18" charset="0"/>
                <a:ea typeface="Times New Roman" panose="02020603050405020304" pitchFamily="18" charset="0"/>
              </a:rPr>
              <a:t>-інтегрально-диференціальний</a:t>
            </a:r>
            <a:r>
              <a:rPr lang="uk-UA" sz="2400" dirty="0">
                <a:latin typeface="Times New Roman" panose="02020603050405020304" pitchFamily="18" charset="0"/>
                <a:ea typeface="Times New Roman" panose="02020603050405020304" pitchFamily="18" charset="0"/>
              </a:rPr>
              <a:t> </a:t>
            </a:r>
            <a:r>
              <a:rPr lang="uk-UA" sz="2400" b="1" dirty="0">
                <a:latin typeface="Times New Roman" panose="02020603050405020304" pitchFamily="18" charset="0"/>
                <a:ea typeface="Times New Roman" panose="02020603050405020304" pitchFamily="18" charset="0"/>
              </a:rPr>
              <a:t>(ПІД) регулятор </a:t>
            </a:r>
            <a:r>
              <a:rPr lang="uk-UA" sz="2400" dirty="0">
                <a:latin typeface="Times New Roman" panose="02020603050405020304" pitchFamily="18" charset="0"/>
                <a:ea typeface="Times New Roman" panose="02020603050405020304" pitchFamily="18" charset="0"/>
              </a:rPr>
              <a:t>­­– пристрій в керуючому контурі САУ зі зворотним зв'язком. </a:t>
            </a:r>
            <a:r>
              <a:rPr lang="ru-RU" sz="2400" dirty="0" err="1">
                <a:latin typeface="Times New Roman" panose="02020603050405020304" pitchFamily="18" charset="0"/>
                <a:ea typeface="Times New Roman" panose="02020603050405020304" pitchFamily="18" charset="0"/>
              </a:rPr>
              <a:t>Використовується</a:t>
            </a:r>
            <a:r>
              <a:rPr lang="ru-RU" sz="2400" dirty="0">
                <a:latin typeface="Times New Roman" panose="02020603050405020304" pitchFamily="18" charset="0"/>
                <a:ea typeface="Times New Roman" panose="02020603050405020304" pitchFamily="18" charset="0"/>
              </a:rPr>
              <a:t> в системах автоматичного </a:t>
            </a:r>
            <a:r>
              <a:rPr lang="ru-RU" sz="2400" dirty="0" err="1">
                <a:latin typeface="Times New Roman" panose="02020603050405020304" pitchFamily="18" charset="0"/>
                <a:ea typeface="Times New Roman" panose="02020603050405020304" pitchFamily="18" charset="0"/>
              </a:rPr>
              <a:t>управління</a:t>
            </a:r>
            <a:r>
              <a:rPr lang="ru-RU" sz="2400" dirty="0">
                <a:latin typeface="Times New Roman" panose="02020603050405020304" pitchFamily="18" charset="0"/>
                <a:ea typeface="Times New Roman" panose="02020603050405020304" pitchFamily="18" charset="0"/>
              </a:rPr>
              <a:t> для </a:t>
            </a:r>
            <a:r>
              <a:rPr lang="ru-RU" sz="2400" dirty="0" err="1">
                <a:latin typeface="Times New Roman" panose="02020603050405020304" pitchFamily="18" charset="0"/>
                <a:ea typeface="Times New Roman" panose="02020603050405020304" pitchFamily="18" charset="0"/>
              </a:rPr>
              <a:t>формування</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керуючого</a:t>
            </a:r>
            <a:r>
              <a:rPr lang="ru-RU" sz="2400" dirty="0">
                <a:latin typeface="Times New Roman" panose="02020603050405020304" pitchFamily="18" charset="0"/>
                <a:ea typeface="Times New Roman" panose="02020603050405020304" pitchFamily="18" charset="0"/>
              </a:rPr>
              <a:t> сигналу з метою </a:t>
            </a:r>
            <a:r>
              <a:rPr lang="ru-RU" sz="2400" dirty="0" err="1">
                <a:latin typeface="Times New Roman" panose="02020603050405020304" pitchFamily="18" charset="0"/>
                <a:ea typeface="Times New Roman" panose="02020603050405020304" pitchFamily="18" charset="0"/>
              </a:rPr>
              <a:t>отримання</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необхідних</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точності</a:t>
            </a:r>
            <a:r>
              <a:rPr lang="ru-RU" sz="2400" dirty="0">
                <a:latin typeface="Times New Roman" panose="02020603050405020304" pitchFamily="18" charset="0"/>
                <a:ea typeface="Times New Roman" panose="02020603050405020304" pitchFamily="18" charset="0"/>
              </a:rPr>
              <a:t> і </a:t>
            </a:r>
            <a:r>
              <a:rPr lang="ru-RU" sz="2400" dirty="0" err="1">
                <a:latin typeface="Times New Roman" panose="02020603050405020304" pitchFamily="18" charset="0"/>
                <a:ea typeface="Times New Roman" panose="02020603050405020304" pitchFamily="18" charset="0"/>
              </a:rPr>
              <a:t>якості</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перехідного</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процесу</a:t>
            </a:r>
            <a:r>
              <a:rPr lang="ru-RU" sz="2400" dirty="0" smtClean="0">
                <a:latin typeface="Times New Roman" panose="02020603050405020304" pitchFamily="18" charset="0"/>
                <a:ea typeface="Times New Roman" panose="02020603050405020304" pitchFamily="18" charset="0"/>
              </a:rPr>
              <a:t>.</a:t>
            </a:r>
          </a:p>
          <a:p>
            <a:pPr indent="342900" algn="just">
              <a:spcAft>
                <a:spcPts val="0"/>
              </a:spcAft>
            </a:pPr>
            <a:r>
              <a:rPr lang="ru-RU" sz="2400" dirty="0" smtClean="0">
                <a:latin typeface="Times New Roman" panose="02020603050405020304" pitchFamily="18" charset="0"/>
                <a:ea typeface="Times New Roman" panose="02020603050405020304" pitchFamily="18" charset="0"/>
              </a:rPr>
              <a:t>ПІД-регулятор </a:t>
            </a:r>
            <a:r>
              <a:rPr lang="ru-RU" sz="2400" dirty="0" err="1">
                <a:latin typeface="Times New Roman" panose="02020603050405020304" pitchFamily="18" charset="0"/>
                <a:ea typeface="Times New Roman" panose="02020603050405020304" pitchFamily="18" charset="0"/>
              </a:rPr>
              <a:t>формує</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управляючий</a:t>
            </a:r>
            <a:r>
              <a:rPr lang="ru-RU" sz="2400" dirty="0">
                <a:latin typeface="Times New Roman" panose="02020603050405020304" pitchFamily="18" charset="0"/>
                <a:ea typeface="Times New Roman" panose="02020603050405020304" pitchFamily="18" charset="0"/>
              </a:rPr>
              <a:t> сигнал, </a:t>
            </a:r>
            <a:r>
              <a:rPr lang="ru-RU" sz="2400" dirty="0" err="1">
                <a:latin typeface="Times New Roman" panose="02020603050405020304" pitchFamily="18" charset="0"/>
                <a:ea typeface="Times New Roman" panose="02020603050405020304" pitchFamily="18" charset="0"/>
              </a:rPr>
              <a:t>який</a:t>
            </a:r>
            <a:r>
              <a:rPr lang="ru-RU" sz="2400" dirty="0">
                <a:latin typeface="Times New Roman" panose="02020603050405020304" pitchFamily="18" charset="0"/>
                <a:ea typeface="Times New Roman" panose="02020603050405020304" pitchFamily="18" charset="0"/>
              </a:rPr>
              <a:t> є сумою </a:t>
            </a:r>
            <a:r>
              <a:rPr lang="ru-RU" sz="2400" dirty="0" err="1">
                <a:latin typeface="Times New Roman" panose="02020603050405020304" pitchFamily="18" charset="0"/>
                <a:ea typeface="Times New Roman" panose="02020603050405020304" pitchFamily="18" charset="0"/>
              </a:rPr>
              <a:t>трьох</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доданків</a:t>
            </a:r>
            <a:r>
              <a:rPr lang="ru-RU" sz="2400" dirty="0">
                <a:latin typeface="Times New Roman" panose="02020603050405020304" pitchFamily="18" charset="0"/>
                <a:ea typeface="Times New Roman" panose="02020603050405020304" pitchFamily="18" charset="0"/>
              </a:rPr>
              <a:t>, перший з </a:t>
            </a:r>
            <a:r>
              <a:rPr lang="ru-RU" sz="2400" dirty="0" err="1">
                <a:latin typeface="Times New Roman" panose="02020603050405020304" pitchFamily="18" charset="0"/>
                <a:ea typeface="Times New Roman" panose="02020603050405020304" pitchFamily="18" charset="0"/>
              </a:rPr>
              <a:t>яких</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пропорційний</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різниці</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вхідного</a:t>
            </a:r>
            <a:r>
              <a:rPr lang="ru-RU" sz="2400" dirty="0">
                <a:latin typeface="Times New Roman" panose="02020603050405020304" pitchFamily="18" charset="0"/>
                <a:ea typeface="Times New Roman" panose="02020603050405020304" pitchFamily="18" charset="0"/>
              </a:rPr>
              <a:t> сигналу і сигналу </a:t>
            </a:r>
            <a:r>
              <a:rPr lang="ru-RU" sz="2400" dirty="0" err="1">
                <a:latin typeface="Times New Roman" panose="02020603050405020304" pitchFamily="18" charset="0"/>
                <a:ea typeface="Times New Roman" panose="02020603050405020304" pitchFamily="18" charset="0"/>
              </a:rPr>
              <a:t>зворотного</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зв'язку</a:t>
            </a:r>
            <a:r>
              <a:rPr lang="ru-RU" sz="2400" dirty="0">
                <a:latin typeface="Times New Roman" panose="02020603050405020304" pitchFamily="18" charset="0"/>
                <a:ea typeface="Times New Roman" panose="02020603050405020304" pitchFamily="18" charset="0"/>
              </a:rPr>
              <a:t> (сигнал </a:t>
            </a:r>
            <a:r>
              <a:rPr lang="ru-RU" sz="2400" dirty="0" err="1">
                <a:latin typeface="Times New Roman" panose="02020603050405020304" pitchFamily="18" charset="0"/>
                <a:ea typeface="Times New Roman" panose="02020603050405020304" pitchFamily="18" charset="0"/>
              </a:rPr>
              <a:t>неузгодженості</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другий</a:t>
            </a:r>
            <a:r>
              <a:rPr lang="ru-RU" sz="2400" dirty="0">
                <a:latin typeface="Times New Roman" panose="02020603050405020304" pitchFamily="18" charset="0"/>
                <a:ea typeface="Times New Roman" panose="02020603050405020304" pitchFamily="18" charset="0"/>
              </a:rPr>
              <a:t> – </a:t>
            </a:r>
            <a:r>
              <a:rPr lang="ru-RU" sz="2400" dirty="0" err="1">
                <a:latin typeface="Times New Roman" panose="02020603050405020304" pitchFamily="18" charset="0"/>
                <a:ea typeface="Times New Roman" panose="02020603050405020304" pitchFamily="18" charset="0"/>
              </a:rPr>
              <a:t>інтеграл</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від</a:t>
            </a:r>
            <a:r>
              <a:rPr lang="ru-RU" sz="2400" dirty="0">
                <a:latin typeface="Times New Roman" panose="02020603050405020304" pitchFamily="18" charset="0"/>
                <a:ea typeface="Times New Roman" panose="02020603050405020304" pitchFamily="18" charset="0"/>
              </a:rPr>
              <a:t> сигналу </a:t>
            </a:r>
            <a:r>
              <a:rPr lang="ru-RU" sz="2400" dirty="0" err="1">
                <a:latin typeface="Times New Roman" panose="02020603050405020304" pitchFamily="18" charset="0"/>
                <a:ea typeface="Times New Roman" panose="02020603050405020304" pitchFamily="18" charset="0"/>
              </a:rPr>
              <a:t>неузгодженості</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третій</a:t>
            </a:r>
            <a:r>
              <a:rPr lang="ru-RU" sz="2400" dirty="0">
                <a:latin typeface="Times New Roman" panose="02020603050405020304" pitchFamily="18" charset="0"/>
                <a:ea typeface="Times New Roman" panose="02020603050405020304" pitchFamily="18" charset="0"/>
              </a:rPr>
              <a:t> – </a:t>
            </a:r>
            <a:r>
              <a:rPr lang="ru-RU" sz="2400" dirty="0" err="1">
                <a:latin typeface="Times New Roman" panose="02020603050405020304" pitchFamily="18" charset="0"/>
                <a:ea typeface="Times New Roman" panose="02020603050405020304" pitchFamily="18" charset="0"/>
              </a:rPr>
              <a:t>похідна</a:t>
            </a:r>
            <a:r>
              <a:rPr lang="ru-RU" sz="2400" dirty="0">
                <a:latin typeface="Times New Roman" panose="02020603050405020304" pitchFamily="18" charset="0"/>
                <a:ea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rPr>
              <a:t>від</a:t>
            </a:r>
            <a:r>
              <a:rPr lang="ru-RU" sz="2400" dirty="0">
                <a:latin typeface="Times New Roman" panose="02020603050405020304" pitchFamily="18" charset="0"/>
                <a:ea typeface="Times New Roman" panose="02020603050405020304" pitchFamily="18" charset="0"/>
              </a:rPr>
              <a:t> сигналу </a:t>
            </a:r>
            <a:r>
              <a:rPr lang="ru-RU" sz="2400" dirty="0" err="1" smtClean="0">
                <a:latin typeface="Times New Roman" panose="02020603050405020304" pitchFamily="18" charset="0"/>
                <a:ea typeface="Times New Roman" panose="02020603050405020304" pitchFamily="18" charset="0"/>
              </a:rPr>
              <a:t>неузгодженості</a:t>
            </a:r>
            <a:r>
              <a:rPr lang="ru-RU" sz="2400" dirty="0" smtClean="0">
                <a:latin typeface="Times New Roman" panose="02020603050405020304" pitchFamily="18" charset="0"/>
                <a:ea typeface="Times New Roman" panose="02020603050405020304" pitchFamily="18" charset="0"/>
              </a:rPr>
              <a:t>.</a:t>
            </a:r>
          </a:p>
          <a:p>
            <a:pPr indent="342900" algn="just">
              <a:spcAft>
                <a:spcPts val="0"/>
              </a:spcAft>
            </a:pPr>
            <a:r>
              <a:rPr lang="uk-UA" sz="2400" dirty="0" err="1" smtClean="0">
                <a:latin typeface="Times New Roman" panose="02020603050405020304" pitchFamily="18" charset="0"/>
                <a:cs typeface="Times New Roman" panose="02020603050405020304" pitchFamily="18" charset="0"/>
              </a:rPr>
              <a:t>Об</a:t>
            </a:r>
            <a:r>
              <a:rPr lang="uk-UA" sz="2400" dirty="0" err="1">
                <a:latin typeface="Times New Roman" panose="02020603050405020304" pitchFamily="18" charset="0"/>
                <a:cs typeface="Times New Roman" panose="02020603050405020304" pitchFamily="18" charset="0"/>
                <a:sym typeface="Symbol" panose="05050102010706020507" pitchFamily="18" charset="2"/>
              </a:rPr>
              <a:t></a:t>
            </a:r>
            <a:r>
              <a:rPr lang="uk-UA" sz="2400" dirty="0" err="1">
                <a:latin typeface="Times New Roman" panose="02020603050405020304" pitchFamily="18" charset="0"/>
                <a:cs typeface="Times New Roman" panose="02020603050405020304" pitchFamily="18" charset="0"/>
              </a:rPr>
              <a:t>єкт</a:t>
            </a:r>
            <a:r>
              <a:rPr lang="uk-UA" sz="2400" dirty="0">
                <a:latin typeface="Times New Roman" panose="02020603050405020304" pitchFamily="18" charset="0"/>
                <a:cs typeface="Times New Roman" panose="02020603050405020304" pitchFamily="18" charset="0"/>
              </a:rPr>
              <a:t> управління (ОУ) представляє собою систему, яка має керуватися певним регулятором. Регулятор забезпечує </a:t>
            </a:r>
            <a:r>
              <a:rPr lang="uk-UA" sz="2400" dirty="0" smtClean="0">
                <a:latin typeface="Times New Roman" panose="02020603050405020304" pitchFamily="18" charset="0"/>
                <a:cs typeface="Times New Roman" panose="02020603050405020304" pitchFamily="18" charset="0"/>
              </a:rPr>
              <a:t>формування вхідного сигналу </a:t>
            </a:r>
            <a:r>
              <a:rPr lang="uk-UA" sz="2400" dirty="0">
                <a:latin typeface="Times New Roman" panose="02020603050405020304" pitchFamily="18" charset="0"/>
                <a:cs typeface="Times New Roman" panose="02020603050405020304" pitchFamily="18" charset="0"/>
              </a:rPr>
              <a:t>керування та керує поведінкою всієї системи. В повному обсязі регулятор складається з трьох елементів: </a:t>
            </a:r>
            <a:endParaRPr lang="en-US" sz="24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uk-UA" sz="2400" dirty="0">
                <a:latin typeface="Times New Roman" panose="02020603050405020304" pitchFamily="18" charset="0"/>
                <a:cs typeface="Times New Roman" panose="02020603050405020304" pitchFamily="18" charset="0"/>
              </a:rPr>
              <a:t>пропорційного підсилювача з </a:t>
            </a:r>
            <a:r>
              <a:rPr lang="uk-UA" sz="2400" dirty="0" err="1">
                <a:latin typeface="Times New Roman" panose="02020603050405020304" pitchFamily="18" charset="0"/>
                <a:cs typeface="Times New Roman" panose="02020603050405020304" pitchFamily="18" charset="0"/>
              </a:rPr>
              <a:t>масштабуючим</a:t>
            </a:r>
            <a:r>
              <a:rPr lang="uk-UA" sz="2400" dirty="0">
                <a:latin typeface="Times New Roman" panose="02020603050405020304" pitchFamily="18" charset="0"/>
                <a:cs typeface="Times New Roman" panose="02020603050405020304" pitchFamily="18" charset="0"/>
              </a:rPr>
              <a:t> коефіцієнтом </a:t>
            </a:r>
            <a:r>
              <a:rPr lang="en-US" sz="2400"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p</a:t>
            </a:r>
            <a:r>
              <a:rPr lang="uk-UA"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uk-UA" sz="2400" dirty="0">
                <a:latin typeface="Times New Roman" panose="02020603050405020304" pitchFamily="18" charset="0"/>
                <a:cs typeface="Times New Roman" panose="02020603050405020304" pitchFamily="18" charset="0"/>
              </a:rPr>
              <a:t>інтегратора з коефіцієнтом перетворення </a:t>
            </a:r>
            <a:r>
              <a:rPr lang="uk-UA" sz="2400" dirty="0" err="1">
                <a:latin typeface="Times New Roman" panose="02020603050405020304" pitchFamily="18" charset="0"/>
                <a:cs typeface="Times New Roman" panose="02020603050405020304" pitchFamily="18" charset="0"/>
              </a:rPr>
              <a:t>k</a:t>
            </a:r>
            <a:r>
              <a:rPr lang="uk-UA" sz="2400" baseline="-25000" dirty="0" err="1">
                <a:latin typeface="Times New Roman" panose="02020603050405020304" pitchFamily="18" charset="0"/>
                <a:cs typeface="Times New Roman" panose="02020603050405020304" pitchFamily="18" charset="0"/>
              </a:rPr>
              <a:t>i</a:t>
            </a:r>
            <a:r>
              <a:rPr lang="uk-UA"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uk-UA" sz="2400" dirty="0">
                <a:latin typeface="Times New Roman" panose="02020603050405020304" pitchFamily="18" charset="0"/>
                <a:cs typeface="Times New Roman" panose="02020603050405020304" pitchFamily="18" charset="0"/>
              </a:rPr>
              <a:t>обчислювача похідної з коефіцієнтом перетворення </a:t>
            </a:r>
            <a:r>
              <a:rPr lang="uk-UA" sz="2400" dirty="0" err="1">
                <a:latin typeface="Times New Roman" panose="02020603050405020304" pitchFamily="18" charset="0"/>
                <a:cs typeface="Times New Roman" panose="02020603050405020304" pitchFamily="18" charset="0"/>
              </a:rPr>
              <a:t>k</a:t>
            </a:r>
            <a:r>
              <a:rPr lang="uk-UA" sz="2400" baseline="-25000" dirty="0" err="1">
                <a:latin typeface="Times New Roman" panose="02020603050405020304" pitchFamily="18" charset="0"/>
                <a:cs typeface="Times New Roman" panose="02020603050405020304" pitchFamily="18" charset="0"/>
              </a:rPr>
              <a:t>d</a:t>
            </a:r>
            <a:r>
              <a:rPr lang="uk-UA"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indent="342900" algn="just">
              <a:spcAft>
                <a:spcPts val="0"/>
              </a:spcAft>
            </a:pPr>
            <a:endParaRPr lang="en-US" sz="2400" b="1" dirty="0">
              <a:effectLst/>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4274084" y="228991"/>
            <a:ext cx="3737690" cy="523220"/>
          </a:xfrm>
          <a:prstGeom prst="rect">
            <a:avLst/>
          </a:prstGeom>
        </p:spPr>
        <p:txBody>
          <a:bodyPr wrap="none">
            <a:spAutoFit/>
          </a:bodyPr>
          <a:lstStyle/>
          <a:p>
            <a:r>
              <a:rPr lang="uk-UA" sz="2800" b="1" dirty="0">
                <a:latin typeface="Times New Roman" panose="02020603050405020304" pitchFamily="18" charset="0"/>
                <a:cs typeface="Times New Roman" panose="02020603050405020304" pitchFamily="18" charset="0"/>
              </a:rPr>
              <a:t>4.3. Вибір регулятора.</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0259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40525" y="1103586"/>
            <a:ext cx="10515600" cy="4351338"/>
          </a:xfrm>
        </p:spPr>
        <p:txBody>
          <a:bodyPr>
            <a:normAutofit/>
          </a:bodyPr>
          <a:lstStyle/>
          <a:p>
            <a:r>
              <a:rPr lang="uk-UA" dirty="0">
                <a:latin typeface="Times New Roman" panose="02020603050405020304" pitchFamily="18" charset="0"/>
                <a:cs typeface="Times New Roman" panose="02020603050405020304" pitchFamily="18" charset="0"/>
              </a:rPr>
              <a:t>Передаточна функція регулятора в повному складі дорівнює:</a:t>
            </a:r>
            <a:endParaRPr lang="en-US" dirty="0">
              <a:latin typeface="Times New Roman" panose="02020603050405020304" pitchFamily="18" charset="0"/>
              <a:cs typeface="Times New Roman" panose="02020603050405020304" pitchFamily="18" charset="0"/>
            </a:endParaRPr>
          </a:p>
          <a:p>
            <a:endParaRPr lang="en-US" dirty="0"/>
          </a:p>
        </p:txBody>
      </p:sp>
      <p:sp>
        <p:nvSpPr>
          <p:cNvPr id="5" name="Rectangle 2"/>
          <p:cNvSpPr>
            <a:spLocks noChangeArrowheads="1"/>
          </p:cNvSpPr>
          <p:nvPr/>
        </p:nvSpPr>
        <p:spPr bwMode="auto">
          <a:xfrm>
            <a:off x="672662" y="11035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Объект 5"/>
          <p:cNvGraphicFramePr>
            <a:graphicFrameLocks noChangeAspect="1"/>
          </p:cNvGraphicFramePr>
          <p:nvPr>
            <p:extLst>
              <p:ext uri="{D42A27DB-BD31-4B8C-83A1-F6EECF244321}">
                <p14:modId xmlns:p14="http://schemas.microsoft.com/office/powerpoint/2010/main" val="3911037573"/>
              </p:ext>
            </p:extLst>
          </p:nvPr>
        </p:nvGraphicFramePr>
        <p:xfrm>
          <a:off x="2952590" y="2252390"/>
          <a:ext cx="5936477" cy="1089900"/>
        </p:xfrm>
        <a:graphic>
          <a:graphicData uri="http://schemas.openxmlformats.org/presentationml/2006/ole">
            <mc:AlternateContent xmlns:mc="http://schemas.openxmlformats.org/markup-compatibility/2006">
              <mc:Choice xmlns:v="urn:schemas-microsoft-com:vml" Requires="v">
                <p:oleObj spid="_x0000_s6163" name="Equation" r:id="rId3" imgW="2438400" imgH="444500" progId="Equation.3">
                  <p:embed/>
                </p:oleObj>
              </mc:Choice>
              <mc:Fallback>
                <p:oleObj name="Equation" r:id="rId3" imgW="2438400" imgH="4445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590" y="2252390"/>
                        <a:ext cx="5936477" cy="1089900"/>
                      </a:xfrm>
                      <a:prstGeom prst="rect">
                        <a:avLst/>
                      </a:prstGeom>
                      <a:noFill/>
                    </p:spPr>
                  </p:pic>
                </p:oleObj>
              </mc:Fallback>
            </mc:AlternateContent>
          </a:graphicData>
        </a:graphic>
      </p:graphicFrame>
    </p:spTree>
    <p:extLst>
      <p:ext uri="{BB962C8B-B14F-4D97-AF65-F5344CB8AC3E}">
        <p14:creationId xmlns:p14="http://schemas.microsoft.com/office/powerpoint/2010/main" val="1738145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711668" y="201798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Объект 5"/>
          <p:cNvGraphicFramePr>
            <a:graphicFrameLocks noChangeAspect="1"/>
          </p:cNvGraphicFramePr>
          <p:nvPr>
            <p:extLst>
              <p:ext uri="{D42A27DB-BD31-4B8C-83A1-F6EECF244321}">
                <p14:modId xmlns:p14="http://schemas.microsoft.com/office/powerpoint/2010/main" val="3311630127"/>
              </p:ext>
            </p:extLst>
          </p:nvPr>
        </p:nvGraphicFramePr>
        <p:xfrm>
          <a:off x="1891863" y="4151347"/>
          <a:ext cx="8531746" cy="1679210"/>
        </p:xfrm>
        <a:graphic>
          <a:graphicData uri="http://schemas.openxmlformats.org/presentationml/2006/ole">
            <mc:AlternateContent xmlns:mc="http://schemas.openxmlformats.org/markup-compatibility/2006">
              <mc:Choice xmlns:v="urn:schemas-microsoft-com:vml" Requires="v">
                <p:oleObj spid="_x0000_s7203" name="Visio" r:id="rId3" imgW="4791456" imgH="942746" progId="Visio.Drawing.11">
                  <p:embed/>
                </p:oleObj>
              </mc:Choice>
              <mc:Fallback>
                <p:oleObj name="Visio" r:id="rId3" imgW="4791456" imgH="94274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1863" y="4151347"/>
                        <a:ext cx="8531746" cy="1679210"/>
                      </a:xfrm>
                      <a:prstGeom prst="rect">
                        <a:avLst/>
                      </a:prstGeom>
                      <a:noFill/>
                    </p:spPr>
                  </p:pic>
                </p:oleObj>
              </mc:Fallback>
            </mc:AlternateContent>
          </a:graphicData>
        </a:graphic>
      </p:graphicFrame>
      <p:sp>
        <p:nvSpPr>
          <p:cNvPr id="7" name="Прямоугольник 6"/>
          <p:cNvSpPr/>
          <p:nvPr/>
        </p:nvSpPr>
        <p:spPr>
          <a:xfrm>
            <a:off x="903891" y="94593"/>
            <a:ext cx="10258096" cy="2800767"/>
          </a:xfrm>
          <a:prstGeom prst="rect">
            <a:avLst/>
          </a:prstGeom>
        </p:spPr>
        <p:txBody>
          <a:bodyPr wrap="square">
            <a:spAutoFit/>
          </a:bodyPr>
          <a:lstStyle/>
          <a:p>
            <a:pPr indent="342900" algn="just">
              <a:spcAft>
                <a:spcPts val="0"/>
              </a:spcAft>
            </a:pP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Розглянемо</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характеристики П-, І- та Д-</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регуляторів</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c</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кладових</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частин</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П</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І</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Д-регул</a:t>
            </a:r>
            <a:r>
              <a:rPr lang="uk-UA" sz="2000" dirty="0" err="1">
                <a:latin typeface="Times New Roman" panose="02020603050405020304" pitchFamily="18" charset="0"/>
                <a:ea typeface="Times New Roman" panose="02020603050405020304" pitchFamily="18" charset="0"/>
                <a:cs typeface="Times New Roman" panose="02020603050405020304" pitchFamily="18" charset="0"/>
              </a:rPr>
              <a:t>ят</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ор</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а</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і </a:t>
            </a:r>
            <a:r>
              <a:rPr lang="ru-RU" sz="2000" dirty="0" err="1">
                <a:latin typeface="Times New Roman" panose="02020603050405020304" pitchFamily="18" charset="0"/>
                <a:ea typeface="Times New Roman" panose="02020603050405020304" pitchFamily="18" charset="0"/>
                <a:cs typeface="Times New Roman" panose="02020603050405020304" pitchFamily="18" charset="0"/>
              </a:rPr>
              <a:t>ознайомимося</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з</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методами отримання потрібного відгуку системи. Ці методи включають вибір певного типу регулятору. Система з одиничним зворотним </a:t>
            </a:r>
            <a:r>
              <a:rPr lang="uk-UA" sz="2000" dirty="0" err="1">
                <a:latin typeface="Times New Roman" panose="02020603050405020304" pitchFamily="18" charset="0"/>
                <a:ea typeface="Times New Roman" panose="02020603050405020304" pitchFamily="18" charset="0"/>
                <a:cs typeface="Times New Roman" panose="02020603050405020304" pitchFamily="18" charset="0"/>
              </a:rPr>
              <a:t>зв</a:t>
            </a:r>
            <a:r>
              <a:rPr lang="uk-UA" sz="2000" dirty="0" err="1">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uk-UA" sz="2000" dirty="0" err="1">
                <a:latin typeface="Times New Roman" panose="02020603050405020304" pitchFamily="18" charset="0"/>
                <a:ea typeface="Times New Roman" panose="02020603050405020304" pitchFamily="18" charset="0"/>
                <a:cs typeface="Times New Roman" panose="02020603050405020304" pitchFamily="18" charset="0"/>
              </a:rPr>
              <a:t>язком</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(система основного типу) зображена на </a:t>
            </a:r>
            <a:r>
              <a:rPr lang="uk-UA" sz="2000" dirty="0" smtClean="0">
                <a:latin typeface="Times New Roman" panose="02020603050405020304" pitchFamily="18" charset="0"/>
                <a:ea typeface="Times New Roman" panose="02020603050405020304" pitchFamily="18" charset="0"/>
                <a:cs typeface="Times New Roman" panose="02020603050405020304" pitchFamily="18" charset="0"/>
              </a:rPr>
              <a:t>рис.4.2.</a:t>
            </a:r>
          </a:p>
          <a:p>
            <a:pPr indent="342900" algn="just"/>
            <a:r>
              <a:rPr lang="uk-UA" sz="2000" dirty="0">
                <a:latin typeface="Times New Roman" panose="02020603050405020304" pitchFamily="18" charset="0"/>
                <a:cs typeface="Times New Roman" panose="02020603050405020304" pitchFamily="18" charset="0"/>
              </a:rPr>
              <a:t>Проаналізуємо роботу ПІД-регулятора в замкнутому колі системи, зображеної на рис. </a:t>
            </a:r>
            <a:r>
              <a:rPr lang="uk-UA" sz="2000" smtClean="0">
                <a:latin typeface="Times New Roman" panose="02020603050405020304" pitchFamily="18" charset="0"/>
                <a:cs typeface="Times New Roman" panose="02020603050405020304" pitchFamily="18" charset="0"/>
              </a:rPr>
              <a:t>4.2. </a:t>
            </a:r>
            <a:r>
              <a:rPr lang="uk-UA" sz="2000" dirty="0">
                <a:latin typeface="Times New Roman" panose="02020603050405020304" pitchFamily="18" charset="0"/>
                <a:cs typeface="Times New Roman" panose="02020603050405020304" pitchFamily="18" charset="0"/>
              </a:rPr>
              <a:t>Похибка на виході суматора </a:t>
            </a:r>
            <a:r>
              <a:rPr lang="en-US" sz="2000" i="1" dirty="0">
                <a:latin typeface="Times New Roman" panose="02020603050405020304" pitchFamily="18" charset="0"/>
                <a:cs typeface="Times New Roman" panose="02020603050405020304" pitchFamily="18" charset="0"/>
              </a:rPr>
              <a:t>e</a:t>
            </a:r>
            <a:r>
              <a:rPr lang="uk-UA" sz="2000" i="1" dirty="0">
                <a:latin typeface="Times New Roman" panose="02020603050405020304" pitchFamily="18" charset="0"/>
                <a:cs typeface="Times New Roman" panose="02020603050405020304" pitchFamily="18" charset="0"/>
              </a:rPr>
              <a:t>(t)</a:t>
            </a:r>
            <a:r>
              <a:rPr lang="uk-UA" sz="2000" dirty="0">
                <a:latin typeface="Times New Roman" panose="02020603050405020304" pitchFamily="18" charset="0"/>
                <a:cs typeface="Times New Roman" panose="02020603050405020304" pitchFamily="18" charset="0"/>
              </a:rPr>
              <a:t> (різниця між вхідним впливом </a:t>
            </a:r>
            <a:r>
              <a:rPr lang="en-US" sz="2000" i="1" dirty="0">
                <a:latin typeface="Times New Roman" panose="02020603050405020304" pitchFamily="18" charset="0"/>
                <a:cs typeface="Times New Roman" panose="02020603050405020304" pitchFamily="18" charset="0"/>
              </a:rPr>
              <a:t>r</a:t>
            </a:r>
            <a:r>
              <a:rPr lang="uk-UA" sz="2000" i="1"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t</a:t>
            </a:r>
            <a:r>
              <a:rPr lang="uk-UA" sz="2000" i="1" dirty="0">
                <a:latin typeface="Times New Roman" panose="02020603050405020304" pitchFamily="18" charset="0"/>
                <a:cs typeface="Times New Roman" panose="02020603050405020304" pitchFamily="18" charset="0"/>
              </a:rPr>
              <a:t>)</a:t>
            </a:r>
            <a:r>
              <a:rPr lang="uk-UA" sz="2000" dirty="0">
                <a:latin typeface="Times New Roman" panose="02020603050405020304" pitchFamily="18" charset="0"/>
                <a:cs typeface="Times New Roman" panose="02020603050405020304" pitchFamily="18" charset="0"/>
              </a:rPr>
              <a:t> та вихідним сигналом </a:t>
            </a:r>
            <a:r>
              <a:rPr lang="uk-UA" sz="2000" i="1" dirty="0">
                <a:latin typeface="Times New Roman" panose="02020603050405020304" pitchFamily="18" charset="0"/>
                <a:cs typeface="Times New Roman" panose="02020603050405020304" pitchFamily="18" charset="0"/>
              </a:rPr>
              <a:t>y(t)</a:t>
            </a:r>
            <a:r>
              <a:rPr lang="uk-UA" sz="2000" dirty="0">
                <a:latin typeface="Times New Roman" panose="02020603050405020304" pitchFamily="18" charset="0"/>
                <a:cs typeface="Times New Roman" panose="02020603050405020304" pitchFamily="18" charset="0"/>
              </a:rPr>
              <a:t>) надходить до ПІД-регулятора, який її масштабує, обчислює похідну та інтеграл від неї і таким чином утворює сигнал керування </a:t>
            </a:r>
            <a:r>
              <a:rPr lang="uk-UA" sz="2000" i="1" dirty="0">
                <a:latin typeface="Times New Roman" panose="02020603050405020304" pitchFamily="18" charset="0"/>
                <a:cs typeface="Times New Roman" panose="02020603050405020304" pitchFamily="18" charset="0"/>
              </a:rPr>
              <a:t>u(t)</a:t>
            </a:r>
            <a:r>
              <a:rPr lang="uk-UA"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indent="342900" algn="just">
              <a:spcAft>
                <a:spcPts val="0"/>
              </a:spcAft>
            </a:pPr>
            <a:endParaRPr lang="en-US" sz="1600" dirty="0">
              <a:effectLst/>
              <a:latin typeface="Times New Roman" panose="02020603050405020304" pitchFamily="18" charset="0"/>
              <a:ea typeface="Times New Roman" panose="02020603050405020304" pitchFamily="18" charset="0"/>
            </a:endParaRPr>
          </a:p>
        </p:txBody>
      </p:sp>
      <p:sp>
        <p:nvSpPr>
          <p:cNvPr id="8" name="Прямоугольник 7"/>
          <p:cNvSpPr/>
          <p:nvPr/>
        </p:nvSpPr>
        <p:spPr>
          <a:xfrm>
            <a:off x="5497676" y="6488668"/>
            <a:ext cx="885179" cy="369332"/>
          </a:xfrm>
          <a:prstGeom prst="rect">
            <a:avLst/>
          </a:prstGeom>
        </p:spPr>
        <p:txBody>
          <a:bodyPr wrap="none">
            <a:spAutoFit/>
          </a:bodyPr>
          <a:lstStyle/>
          <a:p>
            <a:r>
              <a:rPr lang="uk-UA" dirty="0" smtClean="0">
                <a:latin typeface="Times New Roman" panose="02020603050405020304" pitchFamily="18" charset="0"/>
                <a:cs typeface="Times New Roman" panose="02020603050405020304" pitchFamily="18" charset="0"/>
              </a:rPr>
              <a:t>Рис.4.2</a:t>
            </a:r>
            <a:endParaRPr lang="en-US" dirty="0"/>
          </a:p>
        </p:txBody>
      </p:sp>
      <p:sp>
        <p:nvSpPr>
          <p:cNvPr id="9"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Объект 9"/>
          <p:cNvGraphicFramePr>
            <a:graphicFrameLocks noChangeAspect="1"/>
          </p:cNvGraphicFramePr>
          <p:nvPr>
            <p:extLst>
              <p:ext uri="{D42A27DB-BD31-4B8C-83A1-F6EECF244321}">
                <p14:modId xmlns:p14="http://schemas.microsoft.com/office/powerpoint/2010/main" val="705131229"/>
              </p:ext>
            </p:extLst>
          </p:nvPr>
        </p:nvGraphicFramePr>
        <p:xfrm>
          <a:off x="4298281" y="2629272"/>
          <a:ext cx="4011460" cy="721359"/>
        </p:xfrm>
        <a:graphic>
          <a:graphicData uri="http://schemas.openxmlformats.org/presentationml/2006/ole">
            <mc:AlternateContent xmlns:mc="http://schemas.openxmlformats.org/markup-compatibility/2006">
              <mc:Choice xmlns:v="urn:schemas-microsoft-com:vml" Requires="v">
                <p:oleObj spid="_x0000_s7204" name="Equation" r:id="rId5" imgW="2171700" imgH="393700" progId="Equation.3">
                  <p:embed/>
                </p:oleObj>
              </mc:Choice>
              <mc:Fallback>
                <p:oleObj name="Equation" r:id="rId5" imgW="2171700" imgH="3937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8281" y="2629272"/>
                        <a:ext cx="4011460" cy="721359"/>
                      </a:xfrm>
                      <a:prstGeom prst="rect">
                        <a:avLst/>
                      </a:prstGeom>
                      <a:noFill/>
                    </p:spPr>
                  </p:pic>
                </p:oleObj>
              </mc:Fallback>
            </mc:AlternateContent>
          </a:graphicData>
        </a:graphic>
      </p:graphicFrame>
    </p:spTree>
    <p:extLst>
      <p:ext uri="{BB962C8B-B14F-4D97-AF65-F5344CB8AC3E}">
        <p14:creationId xmlns:p14="http://schemas.microsoft.com/office/powerpoint/2010/main" val="1833647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96959"/>
            <a:ext cx="10515600" cy="1325563"/>
          </a:xfrm>
        </p:spPr>
        <p:txBody>
          <a:bodyPr>
            <a:normAutofit/>
          </a:bodyPr>
          <a:lstStyle/>
          <a:p>
            <a:r>
              <a:rPr lang="uk-UA" sz="2400" b="1" dirty="0">
                <a:latin typeface="Times New Roman" panose="02020603050405020304" pitchFamily="18" charset="0"/>
                <a:cs typeface="Times New Roman" panose="02020603050405020304" pitchFamily="18" charset="0"/>
              </a:rPr>
              <a:t>Вплив кожного із елементів регулятора на якість перехідних процесів можна відобразити за допомогою таблиці </a:t>
            </a:r>
            <a:r>
              <a:rPr lang="uk-UA" sz="2400" b="1" dirty="0" smtClean="0">
                <a:latin typeface="Times New Roman" panose="02020603050405020304" pitchFamily="18" charset="0"/>
                <a:cs typeface="Times New Roman" panose="02020603050405020304" pitchFamily="18" charset="0"/>
              </a:rPr>
              <a:t>4.1</a:t>
            </a:r>
            <a:r>
              <a:rPr lang="uk-UA"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372875855"/>
              </p:ext>
            </p:extLst>
          </p:nvPr>
        </p:nvGraphicFramePr>
        <p:xfrm>
          <a:off x="1566040" y="2501462"/>
          <a:ext cx="8607972" cy="3373819"/>
        </p:xfrm>
        <a:graphic>
          <a:graphicData uri="http://schemas.openxmlformats.org/drawingml/2006/table">
            <a:tbl>
              <a:tblPr>
                <a:tableStyleId>{5C22544A-7EE6-4342-B048-85BDC9FD1C3A}</a:tableStyleId>
              </a:tblPr>
              <a:tblGrid>
                <a:gridCol w="1673399">
                  <a:extLst>
                    <a:ext uri="{9D8B030D-6E8A-4147-A177-3AD203B41FA5}">
                      <a16:colId xmlns:a16="http://schemas.microsoft.com/office/drawing/2014/main" xmlns="" val="2722315155"/>
                    </a:ext>
                  </a:extLst>
                </a:gridCol>
                <a:gridCol w="1600434">
                  <a:extLst>
                    <a:ext uri="{9D8B030D-6E8A-4147-A177-3AD203B41FA5}">
                      <a16:colId xmlns:a16="http://schemas.microsoft.com/office/drawing/2014/main" xmlns="" val="3243797428"/>
                    </a:ext>
                  </a:extLst>
                </a:gridCol>
                <a:gridCol w="1900934">
                  <a:extLst>
                    <a:ext uri="{9D8B030D-6E8A-4147-A177-3AD203B41FA5}">
                      <a16:colId xmlns:a16="http://schemas.microsoft.com/office/drawing/2014/main" xmlns="" val="1249316440"/>
                    </a:ext>
                  </a:extLst>
                </a:gridCol>
                <a:gridCol w="1839491">
                  <a:extLst>
                    <a:ext uri="{9D8B030D-6E8A-4147-A177-3AD203B41FA5}">
                      <a16:colId xmlns:a16="http://schemas.microsoft.com/office/drawing/2014/main" xmlns="" val="239898126"/>
                    </a:ext>
                  </a:extLst>
                </a:gridCol>
                <a:gridCol w="1593714">
                  <a:extLst>
                    <a:ext uri="{9D8B030D-6E8A-4147-A177-3AD203B41FA5}">
                      <a16:colId xmlns:a16="http://schemas.microsoft.com/office/drawing/2014/main" xmlns="" val="228557857"/>
                    </a:ext>
                  </a:extLst>
                </a:gridCol>
              </a:tblGrid>
              <a:tr h="1278989">
                <a:tc>
                  <a:txBody>
                    <a:bodyPr/>
                    <a:lstStyle/>
                    <a:p>
                      <a:pPr algn="ctr">
                        <a:lnSpc>
                          <a:spcPct val="115000"/>
                        </a:lnSpc>
                        <a:spcAft>
                          <a:spcPts val="0"/>
                        </a:spcAft>
                      </a:pPr>
                      <a:r>
                        <a:rPr lang="uk-UA" sz="1400" b="1" dirty="0">
                          <a:solidFill>
                            <a:schemeClr val="tx1"/>
                          </a:solidFill>
                          <a:effectLst/>
                          <a:latin typeface="Times New Roman" panose="02020603050405020304" pitchFamily="18" charset="0"/>
                          <a:cs typeface="Times New Roman" panose="02020603050405020304" pitchFamily="18" charset="0"/>
                        </a:rPr>
                        <a:t>Коефіцієнт регулятора</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solidFill>
                      <a:schemeClr val="bg1">
                        <a:lumMod val="75000"/>
                      </a:schemeClr>
                    </a:solidFill>
                  </a:tcPr>
                </a:tc>
                <a:tc>
                  <a:txBody>
                    <a:bodyPr/>
                    <a:lstStyle/>
                    <a:p>
                      <a:pPr algn="ctr">
                        <a:lnSpc>
                          <a:spcPct val="115000"/>
                        </a:lnSpc>
                        <a:spcAft>
                          <a:spcPts val="0"/>
                        </a:spcAft>
                      </a:pPr>
                      <a:r>
                        <a:rPr lang="uk-UA" sz="1400" b="1" dirty="0">
                          <a:solidFill>
                            <a:schemeClr val="tx1"/>
                          </a:solidFill>
                          <a:effectLst/>
                          <a:latin typeface="Times New Roman" panose="02020603050405020304" pitchFamily="18" charset="0"/>
                          <a:cs typeface="Times New Roman" panose="02020603050405020304" pitchFamily="18" charset="0"/>
                        </a:rPr>
                        <a:t>Час досягнення максимуму</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solidFill>
                      <a:schemeClr val="bg1">
                        <a:lumMod val="75000"/>
                      </a:schemeClr>
                    </a:solidFill>
                  </a:tcPr>
                </a:tc>
                <a:tc>
                  <a:txBody>
                    <a:bodyPr/>
                    <a:lstStyle/>
                    <a:p>
                      <a:pPr algn="ctr">
                        <a:lnSpc>
                          <a:spcPct val="115000"/>
                        </a:lnSpc>
                        <a:spcAft>
                          <a:spcPts val="0"/>
                        </a:spcAft>
                      </a:pPr>
                      <a:r>
                        <a:rPr lang="uk-UA" sz="1400" b="1" dirty="0" err="1">
                          <a:solidFill>
                            <a:schemeClr val="tx1"/>
                          </a:solidFill>
                          <a:effectLst/>
                          <a:latin typeface="Times New Roman" panose="02020603050405020304" pitchFamily="18" charset="0"/>
                          <a:cs typeface="Times New Roman" panose="02020603050405020304" pitchFamily="18" charset="0"/>
                        </a:rPr>
                        <a:t>Перерегу­лювання</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solidFill>
                      <a:schemeClr val="bg1">
                        <a:lumMod val="75000"/>
                      </a:schemeClr>
                    </a:solidFill>
                  </a:tcPr>
                </a:tc>
                <a:tc>
                  <a:txBody>
                    <a:bodyPr/>
                    <a:lstStyle/>
                    <a:p>
                      <a:pPr algn="ctr">
                        <a:lnSpc>
                          <a:spcPct val="115000"/>
                        </a:lnSpc>
                        <a:spcAft>
                          <a:spcPts val="0"/>
                        </a:spcAft>
                      </a:pPr>
                      <a:r>
                        <a:rPr lang="uk-UA" sz="1400" b="1" dirty="0">
                          <a:solidFill>
                            <a:schemeClr val="tx1"/>
                          </a:solidFill>
                          <a:effectLst/>
                          <a:latin typeface="Times New Roman" panose="02020603050405020304" pitchFamily="18" charset="0"/>
                          <a:cs typeface="Times New Roman" panose="02020603050405020304" pitchFamily="18" charset="0"/>
                        </a:rPr>
                        <a:t>Час регулювання</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solidFill>
                      <a:schemeClr val="bg1">
                        <a:lumMod val="75000"/>
                      </a:schemeClr>
                    </a:solidFill>
                  </a:tcPr>
                </a:tc>
                <a:tc>
                  <a:txBody>
                    <a:bodyPr/>
                    <a:lstStyle/>
                    <a:p>
                      <a:pPr algn="ctr">
                        <a:lnSpc>
                          <a:spcPct val="115000"/>
                        </a:lnSpc>
                        <a:spcAft>
                          <a:spcPts val="0"/>
                        </a:spcAft>
                      </a:pPr>
                      <a:r>
                        <a:rPr lang="uk-UA" sz="1400" b="1" dirty="0">
                          <a:solidFill>
                            <a:schemeClr val="tx1"/>
                          </a:solidFill>
                          <a:effectLst/>
                          <a:latin typeface="Times New Roman" panose="02020603050405020304" pitchFamily="18" charset="0"/>
                          <a:cs typeface="Times New Roman" panose="02020603050405020304" pitchFamily="18" charset="0"/>
                        </a:rPr>
                        <a:t>Похибка сталого режиму</a:t>
                      </a:r>
                      <a:endPar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solidFill>
                      <a:schemeClr val="bg1">
                        <a:lumMod val="75000"/>
                      </a:schemeClr>
                    </a:solidFill>
                  </a:tcPr>
                </a:tc>
                <a:extLst>
                  <a:ext uri="{0D108BD9-81ED-4DB2-BD59-A6C34878D82A}">
                    <a16:rowId xmlns:a16="http://schemas.microsoft.com/office/drawing/2014/main" xmlns="" val="2860646702"/>
                  </a:ext>
                </a:extLst>
              </a:tr>
              <a:tr h="407920">
                <a:tc>
                  <a:txBody>
                    <a:bodyPr/>
                    <a:lstStyle/>
                    <a:p>
                      <a:pPr algn="ctr">
                        <a:lnSpc>
                          <a:spcPct val="115000"/>
                        </a:lnSpc>
                        <a:spcAft>
                          <a:spcPts val="0"/>
                        </a:spcAft>
                      </a:pPr>
                      <a:r>
                        <a:rPr lang="en-US" sz="1400">
                          <a:effectLst/>
                          <a:latin typeface="Times New Roman" panose="02020603050405020304" pitchFamily="18" charset="0"/>
                          <a:cs typeface="Times New Roman" panose="02020603050405020304" pitchFamily="18" charset="0"/>
                        </a:rPr>
                        <a:t>k</a:t>
                      </a:r>
                      <a:r>
                        <a:rPr lang="en-US" sz="1400" baseline="-25000">
                          <a:effectLst/>
                          <a:latin typeface="Times New Roman" panose="02020603050405020304" pitchFamily="18" charset="0"/>
                          <a:cs typeface="Times New Roman" panose="02020603050405020304" pitchFamily="18" charset="0"/>
                        </a:rPr>
                        <a:t>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lnSpc>
                          <a:spcPct val="115000"/>
                        </a:lnSpc>
                        <a:spcAft>
                          <a:spcPts val="0"/>
                        </a:spcAft>
                      </a:pPr>
                      <a:r>
                        <a:rPr lang="uk-UA" sz="1400">
                          <a:effectLst/>
                          <a:latin typeface="Times New Roman" panose="02020603050405020304" pitchFamily="18" charset="0"/>
                          <a:cs typeface="Times New Roman" panose="02020603050405020304" pitchFamily="18" charset="0"/>
                        </a:rPr>
                        <a:t>Зменшується</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Збільшується</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Невеликі зміни</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Зменшується</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extLst>
                  <a:ext uri="{0D108BD9-81ED-4DB2-BD59-A6C34878D82A}">
                    <a16:rowId xmlns:a16="http://schemas.microsoft.com/office/drawing/2014/main" xmlns="" val="2084577259"/>
                  </a:ext>
                </a:extLst>
              </a:tr>
              <a:tr h="843455">
                <a:tc>
                  <a:txBody>
                    <a:bodyPr/>
                    <a:lstStyle/>
                    <a:p>
                      <a:pPr algn="ctr">
                        <a:lnSpc>
                          <a:spcPct val="115000"/>
                        </a:lnSpc>
                        <a:spcAft>
                          <a:spcPts val="0"/>
                        </a:spcAft>
                      </a:pPr>
                      <a:r>
                        <a:rPr lang="uk-UA" sz="1400">
                          <a:effectLst/>
                          <a:latin typeface="Times New Roman" panose="02020603050405020304" pitchFamily="18" charset="0"/>
                          <a:cs typeface="Times New Roman" panose="02020603050405020304" pitchFamily="18" charset="0"/>
                        </a:rPr>
                        <a:t>k</a:t>
                      </a:r>
                      <a:r>
                        <a:rPr lang="uk-UA" sz="1400" baseline="-25000">
                          <a:effectLst/>
                          <a:latin typeface="Times New Roman" panose="02020603050405020304" pitchFamily="18" charset="0"/>
                          <a:cs typeface="Times New Roman" panose="02020603050405020304" pitchFamily="18" charset="0"/>
                        </a:rPr>
                        <a:t>i</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lnSpc>
                          <a:spcPct val="115000"/>
                        </a:lnSpc>
                        <a:spcAft>
                          <a:spcPts val="0"/>
                        </a:spcAft>
                      </a:pPr>
                      <a:r>
                        <a:rPr lang="uk-UA" sz="1400">
                          <a:effectLst/>
                          <a:latin typeface="Times New Roman" panose="02020603050405020304" pitchFamily="18" charset="0"/>
                          <a:cs typeface="Times New Roman" panose="02020603050405020304" pitchFamily="18" charset="0"/>
                        </a:rPr>
                        <a:t>Зменшується</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lnSpc>
                          <a:spcPct val="115000"/>
                        </a:lnSpc>
                        <a:spcAft>
                          <a:spcPts val="0"/>
                        </a:spcAft>
                      </a:pPr>
                      <a:r>
                        <a:rPr lang="uk-UA" sz="1400">
                          <a:effectLst/>
                          <a:latin typeface="Times New Roman" panose="02020603050405020304" pitchFamily="18" charset="0"/>
                          <a:cs typeface="Times New Roman" panose="02020603050405020304" pitchFamily="18" charset="0"/>
                        </a:rPr>
                        <a:t>Збільшується</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Збільшується</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lnSpc>
                          <a:spcPct val="115000"/>
                        </a:lnSpc>
                        <a:spcAft>
                          <a:spcPts val="0"/>
                        </a:spcAft>
                      </a:pPr>
                      <a:r>
                        <a:rPr lang="uk-UA" sz="1400">
                          <a:effectLst/>
                          <a:latin typeface="Times New Roman" panose="02020603050405020304" pitchFamily="18" charset="0"/>
                          <a:cs typeface="Times New Roman" panose="02020603050405020304" pitchFamily="18" charset="0"/>
                        </a:rPr>
                        <a:t>Ліквідується</a:t>
                      </a:r>
                      <a:endParaRPr lang="en-US" sz="120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uk-UA" sz="1400">
                          <a:effectLst/>
                          <a:latin typeface="Times New Roman" panose="02020603050405020304" pitchFamily="18" charset="0"/>
                          <a:cs typeface="Times New Roman" panose="02020603050405020304" pitchFamily="18" charset="0"/>
                        </a:rPr>
                        <a:t>повністю</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extLst>
                  <a:ext uri="{0D108BD9-81ED-4DB2-BD59-A6C34878D82A}">
                    <a16:rowId xmlns:a16="http://schemas.microsoft.com/office/drawing/2014/main" xmlns="" val="3457650243"/>
                  </a:ext>
                </a:extLst>
              </a:tr>
              <a:tr h="843455">
                <a:tc>
                  <a:txBody>
                    <a:bodyPr/>
                    <a:lstStyle/>
                    <a:p>
                      <a:pPr algn="ctr">
                        <a:lnSpc>
                          <a:spcPct val="115000"/>
                        </a:lnSpc>
                        <a:spcAft>
                          <a:spcPts val="0"/>
                        </a:spcAft>
                      </a:pPr>
                      <a:r>
                        <a:rPr lang="uk-UA" sz="1400" dirty="0" err="1">
                          <a:effectLst/>
                          <a:latin typeface="Times New Roman" panose="02020603050405020304" pitchFamily="18" charset="0"/>
                          <a:cs typeface="Times New Roman" panose="02020603050405020304" pitchFamily="18" charset="0"/>
                        </a:rPr>
                        <a:t>k</a:t>
                      </a:r>
                      <a:r>
                        <a:rPr lang="uk-UA" sz="1400" baseline="-25000" dirty="0" err="1">
                          <a:effectLst/>
                          <a:latin typeface="Times New Roman" panose="02020603050405020304" pitchFamily="18" charset="0"/>
                          <a:cs typeface="Times New Roman" panose="02020603050405020304" pitchFamily="18" charset="0"/>
                        </a:rPr>
                        <a:t>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lnSpc>
                          <a:spcPct val="115000"/>
                        </a:lnSpc>
                        <a:spcAft>
                          <a:spcPts val="0"/>
                        </a:spcAft>
                      </a:pPr>
                      <a:r>
                        <a:rPr lang="uk-UA" sz="1400">
                          <a:effectLst/>
                          <a:latin typeface="Times New Roman" panose="02020603050405020304" pitchFamily="18" charset="0"/>
                          <a:cs typeface="Times New Roman" panose="02020603050405020304" pitchFamily="18" charset="0"/>
                        </a:rPr>
                        <a:t>Невеликі зміни</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lnSpc>
                          <a:spcPct val="115000"/>
                        </a:lnSpc>
                        <a:spcAft>
                          <a:spcPts val="0"/>
                        </a:spcAft>
                      </a:pPr>
                      <a:r>
                        <a:rPr lang="uk-UA" sz="1400">
                          <a:effectLst/>
                          <a:latin typeface="Times New Roman" panose="02020603050405020304" pitchFamily="18" charset="0"/>
                          <a:cs typeface="Times New Roman" panose="02020603050405020304" pitchFamily="18" charset="0"/>
                        </a:rPr>
                        <a:t>Зменшується</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lnSpc>
                          <a:spcPct val="115000"/>
                        </a:lnSpc>
                        <a:spcAft>
                          <a:spcPts val="0"/>
                        </a:spcAft>
                      </a:pPr>
                      <a:r>
                        <a:rPr lang="uk-UA" sz="1400" dirty="0" err="1">
                          <a:effectLst/>
                          <a:latin typeface="Times New Roman" panose="02020603050405020304" pitchFamily="18" charset="0"/>
                          <a:cs typeface="Times New Roman" panose="02020603050405020304" pitchFamily="18" charset="0"/>
                        </a:rPr>
                        <a:t>Зменьшується</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Невеликі зміни</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7780" marR="17780" marT="0" marB="0" anchor="ctr"/>
                </a:tc>
                <a:extLst>
                  <a:ext uri="{0D108BD9-81ED-4DB2-BD59-A6C34878D82A}">
                    <a16:rowId xmlns:a16="http://schemas.microsoft.com/office/drawing/2014/main" xmlns="" val="1019110865"/>
                  </a:ext>
                </a:extLst>
              </a:tr>
            </a:tbl>
          </a:graphicData>
        </a:graphic>
      </p:graphicFrame>
      <p:sp>
        <p:nvSpPr>
          <p:cNvPr id="6" name="Прямоугольник 5"/>
          <p:cNvSpPr/>
          <p:nvPr/>
        </p:nvSpPr>
        <p:spPr>
          <a:xfrm>
            <a:off x="8362049" y="1930541"/>
            <a:ext cx="1425070" cy="369332"/>
          </a:xfrm>
          <a:prstGeom prst="rect">
            <a:avLst/>
          </a:prstGeom>
        </p:spPr>
        <p:txBody>
          <a:bodyPr wrap="none">
            <a:spAutoFit/>
          </a:bodyPr>
          <a:lstStyle/>
          <a:p>
            <a:r>
              <a:rPr lang="uk-UA" b="1" dirty="0" smtClean="0">
                <a:latin typeface="Times New Roman" panose="02020603050405020304" pitchFamily="18" charset="0"/>
                <a:cs typeface="Times New Roman" panose="02020603050405020304" pitchFamily="18" charset="0"/>
              </a:rPr>
              <a:t>Таблиця </a:t>
            </a:r>
            <a:r>
              <a:rPr lang="uk-UA" b="1" dirty="0">
                <a:latin typeface="Times New Roman" panose="02020603050405020304" pitchFamily="18" charset="0"/>
                <a:cs typeface="Times New Roman" panose="02020603050405020304" pitchFamily="18" charset="0"/>
              </a:rPr>
              <a:t>4.1</a:t>
            </a:r>
            <a:endParaRPr lang="en-US" dirty="0"/>
          </a:p>
        </p:txBody>
      </p:sp>
      <p:sp>
        <p:nvSpPr>
          <p:cNvPr id="7" name="Прямоугольник 6"/>
          <p:cNvSpPr/>
          <p:nvPr/>
        </p:nvSpPr>
        <p:spPr>
          <a:xfrm>
            <a:off x="425667" y="6076870"/>
            <a:ext cx="10888717" cy="738664"/>
          </a:xfrm>
          <a:prstGeom prst="rect">
            <a:avLst/>
          </a:prstGeom>
        </p:spPr>
        <p:txBody>
          <a:bodyPr wrap="square">
            <a:spAutoFit/>
          </a:bodyPr>
          <a:lstStyle/>
          <a:p>
            <a:pPr indent="342900" algn="just">
              <a:spcAft>
                <a:spcPts val="0"/>
              </a:spcAft>
            </a:pPr>
            <a:r>
              <a:rPr lang="uk-UA" sz="1400" dirty="0">
                <a:latin typeface="Times New Roman" panose="02020603050405020304" pitchFamily="18" charset="0"/>
                <a:ea typeface="Times New Roman" panose="02020603050405020304" pitchFamily="18" charset="0"/>
              </a:rPr>
              <a:t>Необхідно відмітити, що наведені в таблиці властивості перехідних характеристик не можуть бути зовсім точно відтворені, тому що складові елементи регулятора впливають один на одного. Фактично зміни параметрів одного елемента можуть обумовлювати зміну дії двох інших елементів. Тому таблицю слід використовувати тільки для попередніх розрахунків при синтезі регулятора.</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63344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51337" y="4292994"/>
            <a:ext cx="9774490" cy="1634841"/>
          </a:xfrm>
        </p:spPr>
        <p:txBody>
          <a:bodyPr>
            <a:normAutofit/>
          </a:bodyPr>
          <a:lstStyle/>
          <a:p>
            <a:pPr marL="0" indent="0">
              <a:buNone/>
            </a:pPr>
            <a:r>
              <a:rPr lang="uk-UA" sz="2400" b="1" dirty="0">
                <a:latin typeface="Times New Roman" panose="02020603050405020304" pitchFamily="18" charset="0"/>
                <a:cs typeface="Times New Roman" panose="02020603050405020304" pitchFamily="18" charset="0"/>
              </a:rPr>
              <a:t>4.1. </a:t>
            </a:r>
            <a:r>
              <a:rPr lang="uk-UA" sz="2400" b="1" dirty="0" smtClean="0">
                <a:latin typeface="Times New Roman" panose="02020603050405020304" pitchFamily="18" charset="0"/>
                <a:cs typeface="Times New Roman" panose="02020603050405020304" pitchFamily="18" charset="0"/>
              </a:rPr>
              <a:t>Загальна </a:t>
            </a:r>
            <a:r>
              <a:rPr lang="uk-UA" sz="2400" b="1" dirty="0">
                <a:latin typeface="Times New Roman" panose="02020603050405020304" pitchFamily="18" charset="0"/>
                <a:cs typeface="Times New Roman" panose="02020603050405020304" pitchFamily="18" charset="0"/>
              </a:rPr>
              <a:t>характеристика систем автоматичного </a:t>
            </a:r>
            <a:r>
              <a:rPr lang="uk-UA" sz="2400" b="1" dirty="0" smtClean="0">
                <a:latin typeface="Times New Roman" panose="02020603050405020304" pitchFamily="18" charset="0"/>
                <a:cs typeface="Times New Roman" panose="02020603050405020304" pitchFamily="18" charset="0"/>
              </a:rPr>
              <a:t>регулювання.</a:t>
            </a:r>
          </a:p>
          <a:p>
            <a:pPr marL="0" indent="0">
              <a:buNone/>
            </a:pPr>
            <a:r>
              <a:rPr lang="uk-UA" sz="2400" b="1" dirty="0">
                <a:latin typeface="Times New Roman" panose="02020603050405020304" pitchFamily="18" charset="0"/>
                <a:cs typeface="Times New Roman" panose="02020603050405020304" pitchFamily="18" charset="0"/>
              </a:rPr>
              <a:t>4.2. Основні терміни та </a:t>
            </a:r>
            <a:r>
              <a:rPr lang="uk-UA" sz="2400" b="1" dirty="0" smtClean="0">
                <a:latin typeface="Times New Roman" panose="02020603050405020304" pitchFamily="18" charset="0"/>
                <a:cs typeface="Times New Roman" panose="02020603050405020304" pitchFamily="18" charset="0"/>
              </a:rPr>
              <a:t>визначення.</a:t>
            </a:r>
          </a:p>
          <a:p>
            <a:pPr marL="0" indent="0">
              <a:buNone/>
            </a:pPr>
            <a:r>
              <a:rPr lang="uk-UA" sz="2400" b="1" dirty="0">
                <a:latin typeface="Times New Roman" panose="02020603050405020304" pitchFamily="18" charset="0"/>
                <a:cs typeface="Times New Roman" panose="02020603050405020304" pitchFamily="18" charset="0"/>
              </a:rPr>
              <a:t>4.3. Вибір </a:t>
            </a:r>
            <a:r>
              <a:rPr lang="uk-UA" sz="2400" b="1" dirty="0" smtClean="0">
                <a:latin typeface="Times New Roman" panose="02020603050405020304" pitchFamily="18" charset="0"/>
                <a:cs typeface="Times New Roman" panose="02020603050405020304" pitchFamily="18" charset="0"/>
              </a:rPr>
              <a:t>регулятора.</a:t>
            </a:r>
            <a:endParaRPr lang="en-US" sz="2400" dirty="0">
              <a:latin typeface="Times New Roman" panose="02020603050405020304" pitchFamily="18" charset="0"/>
              <a:cs typeface="Times New Roman" panose="02020603050405020304" pitchFamily="18" charset="0"/>
            </a:endParaRPr>
          </a:p>
        </p:txBody>
      </p:sp>
      <p:pic>
        <p:nvPicPr>
          <p:cNvPr id="4" name="Рисунок 3"/>
          <p:cNvPicPr/>
          <p:nvPr/>
        </p:nvPicPr>
        <p:blipFill rotWithShape="1">
          <a:blip r:embed="rId2"/>
          <a:srcRect l="13427" t="8020" r="14685" b="66892"/>
          <a:stretch/>
        </p:blipFill>
        <p:spPr bwMode="auto">
          <a:xfrm>
            <a:off x="672662" y="0"/>
            <a:ext cx="11161986" cy="2146836"/>
          </a:xfrm>
          <a:prstGeom prst="rect">
            <a:avLst/>
          </a:prstGeom>
          <a:ln>
            <a:noFill/>
          </a:ln>
          <a:extLst>
            <a:ext uri="{53640926-AAD7-44D8-BBD7-CCE9431645EC}">
              <a14:shadowObscured xmlns:a14="http://schemas.microsoft.com/office/drawing/2010/main"/>
            </a:ext>
          </a:extLst>
        </p:spPr>
      </p:pic>
      <p:sp>
        <p:nvSpPr>
          <p:cNvPr id="5" name="Подзаголовок 2"/>
          <p:cNvSpPr txBox="1">
            <a:spLocks/>
          </p:cNvSpPr>
          <p:nvPr/>
        </p:nvSpPr>
        <p:spPr>
          <a:xfrm>
            <a:off x="1266496" y="2587789"/>
            <a:ext cx="9974318" cy="126425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uk-UA" b="1" dirty="0" smtClean="0">
                <a:latin typeface="Times New Roman" panose="02020603050405020304" pitchFamily="18" charset="0"/>
                <a:ea typeface="Microsoft YaHei Light" panose="020B0502040204020203" pitchFamily="34" charset="-122"/>
                <a:cs typeface="Times New Roman" panose="02020603050405020304" pitchFamily="18" charset="0"/>
              </a:rPr>
              <a:t>ЛЕКЦІЯ 4.</a:t>
            </a:r>
          </a:p>
          <a:p>
            <a:pPr marL="0" indent="0" algn="ctr">
              <a:buNone/>
            </a:pPr>
            <a:r>
              <a:rPr lang="uk-UA" b="1" dirty="0">
                <a:latin typeface="Times New Roman" panose="02020603050405020304" pitchFamily="18" charset="0"/>
                <a:ea typeface="Microsoft YaHei Light" panose="020B0502040204020203" pitchFamily="34" charset="-122"/>
                <a:cs typeface="Times New Roman" panose="02020603050405020304" pitchFamily="18" charset="0"/>
              </a:rPr>
              <a:t>ПРОЕКТУВАННЯ </a:t>
            </a:r>
            <a:r>
              <a:rPr lang="uk-UA" b="1" dirty="0" smtClean="0">
                <a:latin typeface="Times New Roman" panose="02020603050405020304" pitchFamily="18" charset="0"/>
                <a:ea typeface="Microsoft YaHei Light" panose="020B0502040204020203" pitchFamily="34" charset="-122"/>
                <a:cs typeface="Times New Roman" panose="02020603050405020304" pitchFamily="18" charset="0"/>
              </a:rPr>
              <a:t>ІНФОРМАЦІЙНО-ВИМІРЮВАЛЬНИХ </a:t>
            </a:r>
            <a:r>
              <a:rPr lang="uk-UA" b="1" dirty="0">
                <a:latin typeface="Times New Roman" panose="02020603050405020304" pitchFamily="18" charset="0"/>
                <a:ea typeface="Microsoft YaHei Light" panose="020B0502040204020203" pitchFamily="34" charset="-122"/>
                <a:cs typeface="Times New Roman" panose="02020603050405020304" pitchFamily="18" charset="0"/>
              </a:rPr>
              <a:t>СИСТЕМ  РЕГУЛЮВАННЯ </a:t>
            </a:r>
            <a:br>
              <a:rPr lang="uk-UA" b="1" dirty="0">
                <a:latin typeface="Times New Roman" panose="02020603050405020304" pitchFamily="18" charset="0"/>
                <a:ea typeface="Microsoft YaHei Light" panose="020B0502040204020203" pitchFamily="34" charset="-122"/>
                <a:cs typeface="Times New Roman" panose="02020603050405020304" pitchFamily="18" charset="0"/>
              </a:rPr>
            </a:br>
            <a:r>
              <a:rPr lang="uk-UA" b="1" dirty="0">
                <a:latin typeface="Times New Roman" panose="02020603050405020304" pitchFamily="18" charset="0"/>
                <a:ea typeface="Microsoft YaHei Light" panose="020B0502040204020203" pitchFamily="34" charset="-122"/>
                <a:cs typeface="Times New Roman" panose="02020603050405020304" pitchFamily="18" charset="0"/>
              </a:rPr>
              <a:t>ТА КОНТРОЛЮ ПАРАМЕТРІВ ОБ’ЄКТІВ</a:t>
            </a:r>
            <a:endParaRPr lang="en-US" dirty="0">
              <a:latin typeface="Times New Roman" panose="02020603050405020304" pitchFamily="18" charset="0"/>
              <a:ea typeface="Microsoft YaHei Light" panose="020B0502040204020203" pitchFamily="34" charset="-122"/>
              <a:cs typeface="Times New Roman" panose="02020603050405020304" pitchFamily="18" charset="0"/>
            </a:endParaRPr>
          </a:p>
        </p:txBody>
      </p:sp>
    </p:spTree>
    <p:extLst>
      <p:ext uri="{BB962C8B-B14F-4D97-AF65-F5344CB8AC3E}">
        <p14:creationId xmlns:p14="http://schemas.microsoft.com/office/powerpoint/2010/main" val="488614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72454" y="406541"/>
            <a:ext cx="10952614" cy="523220"/>
          </a:xfrm>
          <a:prstGeom prst="rect">
            <a:avLst/>
          </a:prstGeom>
        </p:spPr>
        <p:txBody>
          <a:bodyPr wrap="none">
            <a:spAutoFit/>
          </a:bodyPr>
          <a:lstStyle/>
          <a:p>
            <a:pPr algn="ctr"/>
            <a:r>
              <a:rPr lang="uk-UA" sz="2800" b="1" dirty="0">
                <a:latin typeface="Times New Roman" panose="02020603050405020304" pitchFamily="18" charset="0"/>
                <a:cs typeface="Times New Roman" panose="02020603050405020304" pitchFamily="18" charset="0"/>
              </a:rPr>
              <a:t>4.1. Загальна характеристика систем автоматичного регулювання</a:t>
            </a:r>
            <a:endParaRPr lang="ru-RU" sz="28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2701160" y="1563789"/>
            <a:ext cx="7200012" cy="4384869"/>
          </a:xfrm>
          <a:prstGeom prst="rect">
            <a:avLst/>
          </a:prstGeom>
        </p:spPr>
      </p:pic>
    </p:spTree>
    <p:extLst>
      <p:ext uri="{BB962C8B-B14F-4D97-AF65-F5344CB8AC3E}">
        <p14:creationId xmlns:p14="http://schemas.microsoft.com/office/powerpoint/2010/main" val="4157629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0752" y="746234"/>
            <a:ext cx="10515600" cy="3888828"/>
          </a:xfrm>
        </p:spPr>
        <p:txBody>
          <a:bodyPr>
            <a:normAutofit fontScale="77500" lnSpcReduction="20000"/>
          </a:bodyPr>
          <a:lstStyle/>
          <a:p>
            <a:r>
              <a:rPr lang="uk-UA" dirty="0">
                <a:latin typeface="Times New Roman" panose="02020603050405020304" pitchFamily="18" charset="0"/>
                <a:cs typeface="Times New Roman" panose="02020603050405020304" pitchFamily="18" charset="0"/>
              </a:rPr>
              <a:t>Принципи проектування пристроїв та систем управління, які викладені в попередніх розділах, можна застосовувати до об’єктів, в яких датчики та виконавчі механізми знаходяться лише в двох станах — </a:t>
            </a:r>
            <a:r>
              <a:rPr lang="uk-UA" dirty="0" err="1">
                <a:latin typeface="Times New Roman" panose="02020603050405020304" pitchFamily="18" charset="0"/>
                <a:cs typeface="Times New Roman" panose="02020603050405020304" pitchFamily="18" charset="0"/>
              </a:rPr>
              <a:t>ввімкнено</a:t>
            </a:r>
            <a:r>
              <a:rPr lang="uk-UA" dirty="0">
                <a:latin typeface="Times New Roman" panose="02020603050405020304" pitchFamily="18" charset="0"/>
                <a:cs typeface="Times New Roman" panose="02020603050405020304" pitchFamily="18" charset="0"/>
              </a:rPr>
              <a:t>/вимкнено. Це логічні об’єкти, закони управління якими базуються на математичній </a:t>
            </a:r>
            <a:r>
              <a:rPr lang="uk-UA" dirty="0" err="1">
                <a:latin typeface="Times New Roman" panose="02020603050405020304" pitchFamily="18" charset="0"/>
                <a:cs typeface="Times New Roman" panose="02020603050405020304" pitchFamily="18" charset="0"/>
              </a:rPr>
              <a:t>логіці</a:t>
            </a:r>
            <a:r>
              <a:rPr lang="uk-UA"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Не менш поширене застосування знаходять об’єкти, в яких необхідно підтримувати на заданому рівні або змінювати по заданому закону певний параметр, який характеризує технологічний процес в цьому об’єкті. Такі системи називають </a:t>
            </a:r>
            <a:r>
              <a:rPr lang="uk-UA" b="1" dirty="0">
                <a:latin typeface="Times New Roman" panose="02020603050405020304" pitchFamily="18" charset="0"/>
                <a:cs typeface="Times New Roman" panose="02020603050405020304" pitchFamily="18" charset="0"/>
              </a:rPr>
              <a:t>системами автоматичного регулювання (САР). </a:t>
            </a:r>
            <a:r>
              <a:rPr lang="uk-UA" dirty="0">
                <a:latin typeface="Times New Roman" panose="02020603050405020304" pitchFamily="18" charset="0"/>
                <a:cs typeface="Times New Roman" panose="02020603050405020304" pitchFamily="18" charset="0"/>
              </a:rPr>
              <a:t>Як правило, між вхідними та вихідними сигналами таких систем існує певний безперервний зв’язок. При цьому самі сигнали можуть бути представлені як в аналоговій так і цифровій формі. Основою таких систем є </a:t>
            </a:r>
            <a:r>
              <a:rPr lang="uk-UA" b="1" i="1" dirty="0">
                <a:latin typeface="Times New Roman" panose="02020603050405020304" pitchFamily="18" charset="0"/>
                <a:cs typeface="Times New Roman" panose="02020603050405020304" pitchFamily="18" charset="0"/>
              </a:rPr>
              <a:t>теорія автоматичного регулювання</a:t>
            </a:r>
            <a:r>
              <a:rPr lang="uk-UA"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just">
              <a:buNone/>
            </a:pPr>
            <a:r>
              <a:rPr lang="ru-RU" dirty="0"/>
              <a:t/>
            </a:r>
            <a:br>
              <a:rPr lang="ru-RU" dirty="0"/>
            </a:b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1565" y="3724603"/>
            <a:ext cx="2836479" cy="2836479"/>
          </a:xfrm>
          <a:prstGeom prst="rect">
            <a:avLst/>
          </a:prstGeom>
        </p:spPr>
      </p:pic>
      <p:pic>
        <p:nvPicPr>
          <p:cNvPr id="6" name="Рисунок 5"/>
          <p:cNvPicPr>
            <a:picLocks noChangeAspect="1"/>
          </p:cNvPicPr>
          <p:nvPr/>
        </p:nvPicPr>
        <p:blipFill rotWithShape="1">
          <a:blip r:embed="rId3"/>
          <a:srcRect l="9082" t="27778" r="71929" b="32024"/>
          <a:stretch/>
        </p:blipFill>
        <p:spPr>
          <a:xfrm>
            <a:off x="4656082" y="3774261"/>
            <a:ext cx="2365077" cy="2816404"/>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9103" y="3803844"/>
            <a:ext cx="2112827" cy="2757238"/>
          </a:xfrm>
          <a:prstGeom prst="rect">
            <a:avLst/>
          </a:prstGeom>
        </p:spPr>
      </p:pic>
    </p:spTree>
    <p:extLst>
      <p:ext uri="{BB962C8B-B14F-4D97-AF65-F5344CB8AC3E}">
        <p14:creationId xmlns:p14="http://schemas.microsoft.com/office/powerpoint/2010/main" val="226260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5441" y="701018"/>
            <a:ext cx="11091041" cy="5468553"/>
          </a:xfrm>
        </p:spPr>
        <p:txBody>
          <a:bodyPr>
            <a:normAutofit fontScale="62500" lnSpcReduction="20000"/>
          </a:bodyPr>
          <a:lstStyle/>
          <a:p>
            <a:r>
              <a:rPr lang="uk-UA" sz="4000" dirty="0">
                <a:latin typeface="Times New Roman" panose="02020603050405020304" pitchFamily="18" charset="0"/>
                <a:cs typeface="Times New Roman" panose="02020603050405020304" pitchFamily="18" charset="0"/>
              </a:rPr>
              <a:t>Формулювання робочого завдання для САР найчастіше виконує оператор по тим чи іншим ознакам технологічного процесу. Також намітилися тенденція включати регулятори до складу системи управління верхнього рівня, яка і формулює це завдання.</a:t>
            </a:r>
            <a:endParaRPr lang="en-US" sz="4000" dirty="0">
              <a:latin typeface="Times New Roman" panose="02020603050405020304" pitchFamily="18" charset="0"/>
              <a:cs typeface="Times New Roman" panose="02020603050405020304" pitchFamily="18" charset="0"/>
            </a:endParaRPr>
          </a:p>
          <a:p>
            <a:r>
              <a:rPr lang="uk-UA" sz="4000" dirty="0">
                <a:latin typeface="Times New Roman" panose="02020603050405020304" pitchFamily="18" charset="0"/>
                <a:cs typeface="Times New Roman" panose="02020603050405020304" pitchFamily="18" charset="0"/>
              </a:rPr>
              <a:t>Проектування САР починають з вивчення об’єкта регулювання. Необхідно вияснити всі вхідні та вихідні параметри об’єкта регулювання, а також функціональні залежності між ними, межу зміни параметрів і необхідну точ­ність регулювання. Необхідно вибрати датчики параметрів і місце їх розташування на об’єкті. По зв’язкам між вхідними та вихідними величинами визначаються статична та динамічна модель об’єкта і необхідний закон регулювання.</a:t>
            </a:r>
            <a:endParaRPr lang="en-US" sz="4000" dirty="0">
              <a:latin typeface="Times New Roman" panose="02020603050405020304" pitchFamily="18" charset="0"/>
              <a:cs typeface="Times New Roman" panose="02020603050405020304" pitchFamily="18" charset="0"/>
            </a:endParaRPr>
          </a:p>
          <a:p>
            <a:r>
              <a:rPr lang="uk-UA" sz="4000" dirty="0">
                <a:latin typeface="Times New Roman" panose="02020603050405020304" pitchFamily="18" charset="0"/>
                <a:cs typeface="Times New Roman" panose="02020603050405020304" pitchFamily="18" charset="0"/>
              </a:rPr>
              <a:t>Дуже часто вибір закону регулювання та тип необхідної апаратури виконується на основі порівняння даного об’єкта з аналогічним об’єктом.</a:t>
            </a:r>
            <a:endParaRPr lang="en-US" sz="4000" dirty="0">
              <a:latin typeface="Times New Roman" panose="02020603050405020304" pitchFamily="18" charset="0"/>
              <a:cs typeface="Times New Roman" panose="02020603050405020304" pitchFamily="18" charset="0"/>
            </a:endParaRPr>
          </a:p>
          <a:p>
            <a:r>
              <a:rPr lang="uk-UA" sz="4000" dirty="0">
                <a:latin typeface="Times New Roman" panose="02020603050405020304" pitchFamily="18" charset="0"/>
                <a:cs typeface="Times New Roman" panose="02020603050405020304" pitchFamily="18" charset="0"/>
              </a:rPr>
              <a:t>При необхідності властивості об’єкта визначаються шляхом експерименту.</a:t>
            </a:r>
            <a:endParaRPr lang="en-US" sz="4000" dirty="0">
              <a:latin typeface="Times New Roman" panose="02020603050405020304" pitchFamily="18" charset="0"/>
              <a:cs typeface="Times New Roman" panose="02020603050405020304" pitchFamily="18" charset="0"/>
            </a:endParaRPr>
          </a:p>
          <a:p>
            <a:r>
              <a:rPr lang="uk-UA" sz="4000" dirty="0">
                <a:latin typeface="Times New Roman" panose="02020603050405020304" pitchFamily="18" charset="0"/>
                <a:cs typeface="Times New Roman" panose="02020603050405020304" pitchFamily="18" charset="0"/>
              </a:rPr>
              <a:t>При проектування САР необхідно розробляти ту ж саму технічну документацію, що й при проектуванні логічних систем управління.</a:t>
            </a:r>
            <a:endParaRPr lang="en-US" sz="4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42229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38461"/>
          </a:xfrm>
        </p:spPr>
        <p:txBody>
          <a:bodyPr>
            <a:normAutofit/>
          </a:bodyPr>
          <a:lstStyle/>
          <a:p>
            <a:pPr algn="ctr"/>
            <a:r>
              <a:rPr lang="uk-UA" sz="2800" b="1" dirty="0">
                <a:latin typeface="Times New Roman" panose="02020603050405020304" pitchFamily="18" charset="0"/>
                <a:cs typeface="Times New Roman" panose="02020603050405020304" pitchFamily="18" charset="0"/>
              </a:rPr>
              <a:t>4.2. Основні терміни та визначення</a:t>
            </a:r>
            <a:endParaRPr lang="en-US"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59524" y="1226536"/>
            <a:ext cx="11154103" cy="4351338"/>
          </a:xfrm>
        </p:spPr>
        <p:txBody>
          <a:bodyPr>
            <a:normAutofit lnSpcReduction="10000"/>
          </a:bodyPr>
          <a:lstStyle/>
          <a:p>
            <a:pPr marL="0" indent="0">
              <a:buNone/>
            </a:pPr>
            <a:r>
              <a:rPr lang="uk-UA" dirty="0">
                <a:latin typeface="Times New Roman" panose="02020603050405020304" pitchFamily="18" charset="0"/>
                <a:cs typeface="Times New Roman" panose="02020603050405020304" pitchFamily="18" charset="0"/>
              </a:rPr>
              <a:t>В теорії автоматичного регулювання використовується термінологія, яка склалася на протязі декількох століть. Найважливішими з них є:</a:t>
            </a:r>
            <a:endParaRPr lang="en-US" dirty="0">
              <a:latin typeface="Times New Roman" panose="02020603050405020304" pitchFamily="18" charset="0"/>
              <a:cs typeface="Times New Roman" panose="02020603050405020304" pitchFamily="18" charset="0"/>
            </a:endParaRPr>
          </a:p>
          <a:p>
            <a:pPr marL="514350" lvl="0" indent="-514350" hangingPunct="0">
              <a:buFont typeface="+mj-lt"/>
              <a:buAutoNum type="arabicParenR"/>
            </a:pPr>
            <a:r>
              <a:rPr lang="uk-UA" b="1" dirty="0">
                <a:latin typeface="Times New Roman" panose="02020603050405020304" pitchFamily="18" charset="0"/>
                <a:cs typeface="Times New Roman" panose="02020603050405020304" pitchFamily="18" charset="0"/>
              </a:rPr>
              <a:t>Об’єкт автоматичного регулювання </a:t>
            </a:r>
            <a:r>
              <a:rPr lang="uk-UA" dirty="0">
                <a:latin typeface="Times New Roman" panose="02020603050405020304" pitchFamily="18" charset="0"/>
                <a:cs typeface="Times New Roman" panose="02020603050405020304" pitchFamily="18" charset="0"/>
              </a:rPr>
              <a:t>або просто </a:t>
            </a:r>
            <a:r>
              <a:rPr lang="uk-UA" b="1" dirty="0">
                <a:latin typeface="Times New Roman" panose="02020603050405020304" pitchFamily="18" charset="0"/>
                <a:cs typeface="Times New Roman" panose="02020603050405020304" pitchFamily="18" charset="0"/>
              </a:rPr>
              <a:t>об’єкт</a:t>
            </a:r>
            <a:r>
              <a:rPr lang="uk-UA" dirty="0">
                <a:latin typeface="Times New Roman" panose="02020603050405020304" pitchFamily="18" charset="0"/>
                <a:cs typeface="Times New Roman" panose="02020603050405020304" pitchFamily="18" charset="0"/>
              </a:rPr>
              <a:t> — технологічний агрегат, в якому необхідно підтримувати на заданому рівні або змінювати по заданому закону певний параметр (нагрівальна піч, котел, турбіна тощо).</a:t>
            </a:r>
            <a:endParaRPr lang="en-US" dirty="0">
              <a:latin typeface="Times New Roman" panose="02020603050405020304" pitchFamily="18" charset="0"/>
              <a:cs typeface="Times New Roman" panose="02020603050405020304" pitchFamily="18" charset="0"/>
            </a:endParaRPr>
          </a:p>
          <a:p>
            <a:pPr marL="514350" lvl="0" indent="-514350" hangingPunct="0">
              <a:buFont typeface="+mj-lt"/>
              <a:buAutoNum type="arabicParenR"/>
            </a:pPr>
            <a:r>
              <a:rPr lang="uk-UA" b="1" dirty="0">
                <a:latin typeface="Times New Roman" panose="02020603050405020304" pitchFamily="18" charset="0"/>
                <a:cs typeface="Times New Roman" panose="02020603050405020304" pitchFamily="18" charset="0"/>
              </a:rPr>
              <a:t>Регулюємий параметр або просто параметр </a:t>
            </a:r>
            <a:r>
              <a:rPr lang="uk-UA" dirty="0">
                <a:latin typeface="Times New Roman" panose="02020603050405020304" pitchFamily="18" charset="0"/>
                <a:cs typeface="Times New Roman" panose="02020603050405020304" pitchFamily="18" charset="0"/>
              </a:rPr>
              <a:t>— величина, яка визначає якість технологічного процесу (температура, тиск, вага, об’єм, рівень тощо). </a:t>
            </a:r>
            <a:endParaRPr lang="uk-UA" dirty="0" smtClean="0">
              <a:latin typeface="Times New Roman" panose="02020603050405020304" pitchFamily="18" charset="0"/>
              <a:cs typeface="Times New Roman" panose="02020603050405020304" pitchFamily="18" charset="0"/>
            </a:endParaRPr>
          </a:p>
          <a:p>
            <a:pPr marL="514350" indent="-514350" hangingPunct="0">
              <a:buFont typeface="+mj-lt"/>
              <a:buAutoNum type="arabicParenR"/>
            </a:pPr>
            <a:r>
              <a:rPr lang="uk-UA" b="1" dirty="0">
                <a:latin typeface="Times New Roman" panose="02020603050405020304" pitchFamily="18" charset="0"/>
                <a:ea typeface="Microsoft YaHei Light" panose="020B0502040204020203" pitchFamily="34" charset="-122"/>
                <a:cs typeface="Times New Roman" panose="02020603050405020304" pitchFamily="18" charset="0"/>
              </a:rPr>
              <a:t>Регулююча величина </a:t>
            </a:r>
            <a:r>
              <a:rPr lang="uk-UA" dirty="0">
                <a:latin typeface="Times New Roman" panose="02020603050405020304" pitchFamily="18" charset="0"/>
                <a:ea typeface="Microsoft YaHei Light" panose="020B0502040204020203" pitchFamily="34" charset="-122"/>
                <a:cs typeface="Times New Roman" panose="02020603050405020304" pitchFamily="18" charset="0"/>
              </a:rPr>
              <a:t>(вхідна величина) — речовина або енергія, зміна якої призводить до зміни параметру.</a:t>
            </a:r>
            <a:endParaRPr lang="en-US" dirty="0">
              <a:latin typeface="Times New Roman" panose="02020603050405020304" pitchFamily="18" charset="0"/>
              <a:ea typeface="Microsoft YaHei Light" panose="020B0502040204020203" pitchFamily="34" charset="-122"/>
              <a:cs typeface="Times New Roman" panose="02020603050405020304" pitchFamily="18" charset="0"/>
            </a:endParaRPr>
          </a:p>
          <a:p>
            <a:pPr marL="514350" lvl="0" indent="-514350" hangingPunct="0">
              <a:buFont typeface="+mj-lt"/>
              <a:buAutoNum type="arabicParenR"/>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29519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dirty="0"/>
          </a:p>
        </p:txBody>
      </p:sp>
      <p:sp>
        <p:nvSpPr>
          <p:cNvPr id="16" name="Объект 15"/>
          <p:cNvSpPr>
            <a:spLocks noGrp="1"/>
          </p:cNvSpPr>
          <p:nvPr>
            <p:ph idx="1"/>
          </p:nvPr>
        </p:nvSpPr>
        <p:spPr/>
        <p:txBody>
          <a:bodyPr/>
          <a:lstStyle/>
          <a:p>
            <a:endParaRPr lang="en-US"/>
          </a:p>
        </p:txBody>
      </p:sp>
      <p:pic>
        <p:nvPicPr>
          <p:cNvPr id="17" name="Объект 14"/>
          <p:cNvPicPr>
            <a:picLocks noChangeAspect="1"/>
          </p:cNvPicPr>
          <p:nvPr/>
        </p:nvPicPr>
        <p:blipFill rotWithShape="1">
          <a:blip r:embed="rId2"/>
          <a:srcRect l="12228" t="27853" r="8289" b="9104"/>
          <a:stretch/>
        </p:blipFill>
        <p:spPr>
          <a:xfrm>
            <a:off x="1290236" y="924911"/>
            <a:ext cx="9611528" cy="4288220"/>
          </a:xfrm>
          <a:prstGeom prst="rect">
            <a:avLst/>
          </a:prstGeom>
        </p:spPr>
      </p:pic>
    </p:spTree>
    <p:extLst>
      <p:ext uri="{BB962C8B-B14F-4D97-AF65-F5344CB8AC3E}">
        <p14:creationId xmlns:p14="http://schemas.microsoft.com/office/powerpoint/2010/main" val="742514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rotWithShape="1">
          <a:blip r:embed="rId2"/>
          <a:srcRect l="54117" t="39616" r="14330" b="24619"/>
          <a:stretch/>
        </p:blipFill>
        <p:spPr>
          <a:xfrm>
            <a:off x="1783666" y="604901"/>
            <a:ext cx="8711269" cy="5554162"/>
          </a:xfrm>
          <a:prstGeom prst="rect">
            <a:avLst/>
          </a:prstGeom>
        </p:spPr>
      </p:pic>
    </p:spTree>
    <p:extLst>
      <p:ext uri="{BB962C8B-B14F-4D97-AF65-F5344CB8AC3E}">
        <p14:creationId xmlns:p14="http://schemas.microsoft.com/office/powerpoint/2010/main" val="3926793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3607" y="226008"/>
            <a:ext cx="10515600" cy="656862"/>
          </a:xfrm>
        </p:spPr>
        <p:txBody>
          <a:bodyPr>
            <a:normAutofit/>
          </a:bodyPr>
          <a:lstStyle/>
          <a:p>
            <a:pPr algn="ctr"/>
            <a:r>
              <a:rPr lang="uk-UA" sz="2400" b="1" dirty="0">
                <a:latin typeface="Times New Roman" panose="02020603050405020304" pitchFamily="18" charset="0"/>
                <a:cs typeface="Times New Roman" panose="02020603050405020304" pitchFamily="18" charset="0"/>
              </a:rPr>
              <a:t>Найважливішими характеристиками об’єкта є такі</a:t>
            </a:r>
            <a:r>
              <a:rPr lang="uk-UA"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72851" y="1304683"/>
            <a:ext cx="10515600" cy="4918842"/>
          </a:xfrm>
        </p:spPr>
        <p:txBody>
          <a:bodyPr>
            <a:normAutofit fontScale="92500" lnSpcReduction="10000"/>
          </a:bodyPr>
          <a:lstStyle/>
          <a:p>
            <a:pPr marL="0" indent="0" hangingPunct="0">
              <a:buNone/>
            </a:pPr>
            <a:r>
              <a:rPr lang="uk-UA" dirty="0" smtClean="0">
                <a:latin typeface="Times New Roman" panose="02020603050405020304" pitchFamily="18" charset="0"/>
                <a:cs typeface="Times New Roman" panose="02020603050405020304" pitchFamily="18" charset="0"/>
              </a:rPr>
              <a:t>1. Час запізнення (</a:t>
            </a:r>
            <a:r>
              <a:rPr lang="uk-UA" dirty="0" smtClean="0">
                <a:latin typeface="Times New Roman" panose="02020603050405020304" pitchFamily="18" charset="0"/>
                <a:cs typeface="Times New Roman" panose="02020603050405020304" pitchFamily="18" charset="0"/>
                <a:sym typeface="Symbol" panose="05050102010706020507" pitchFamily="18" charset="2"/>
              </a:rPr>
              <a:t></a:t>
            </a:r>
            <a:r>
              <a:rPr lang="uk-UA" baseline="-25000" dirty="0" err="1" smtClean="0">
                <a:latin typeface="Times New Roman" panose="02020603050405020304" pitchFamily="18" charset="0"/>
                <a:cs typeface="Times New Roman" panose="02020603050405020304" pitchFamily="18" charset="0"/>
              </a:rPr>
              <a:t>зап</a:t>
            </a:r>
            <a:r>
              <a:rPr lang="uk-UA" dirty="0" smtClean="0">
                <a:latin typeface="Times New Roman" panose="02020603050405020304" pitchFamily="18" charset="0"/>
                <a:cs typeface="Times New Roman" panose="02020603050405020304" pitchFamily="18" charset="0"/>
              </a:rPr>
              <a:t>) — час від початку дії до початку зміни параметру. Запізнення негативно впливає на процес регулювання, тому що сприяє виникненню коливань параметру.</a:t>
            </a:r>
            <a:endParaRPr lang="en-US" dirty="0" smtClean="0">
              <a:latin typeface="Times New Roman" panose="02020603050405020304" pitchFamily="18" charset="0"/>
              <a:cs typeface="Times New Roman" panose="02020603050405020304" pitchFamily="18" charset="0"/>
            </a:endParaRPr>
          </a:p>
          <a:p>
            <a:pPr marL="0" indent="0" hangingPunct="0">
              <a:buNone/>
            </a:pPr>
            <a:r>
              <a:rPr lang="uk-UA" dirty="0" smtClean="0">
                <a:latin typeface="Times New Roman" panose="02020603050405020304" pitchFamily="18" charset="0"/>
                <a:cs typeface="Times New Roman" panose="02020603050405020304" pitchFamily="18" charset="0"/>
              </a:rPr>
              <a:t>2. Постійна часу (</a:t>
            </a:r>
            <a:r>
              <a:rPr lang="uk-UA" i="1" dirty="0" smtClean="0">
                <a:latin typeface="Times New Roman" panose="02020603050405020304" pitchFamily="18" charset="0"/>
                <a:cs typeface="Times New Roman" panose="02020603050405020304" pitchFamily="18" charset="0"/>
              </a:rPr>
              <a:t>Т</a:t>
            </a:r>
            <a:r>
              <a:rPr lang="uk-UA" dirty="0" smtClean="0">
                <a:latin typeface="Times New Roman" panose="02020603050405020304" pitchFamily="18" charset="0"/>
                <a:cs typeface="Times New Roman" panose="02020603050405020304" pitchFamily="18" charset="0"/>
              </a:rPr>
              <a:t>) визначає швидкість зміни параметру в об’єкті при порушені рівноваги між </a:t>
            </a:r>
            <a:r>
              <a:rPr lang="uk-UA" i="1" dirty="0" err="1" smtClean="0">
                <a:latin typeface="Times New Roman" panose="02020603050405020304" pitchFamily="18" charset="0"/>
                <a:cs typeface="Times New Roman" panose="02020603050405020304" pitchFamily="18" charset="0"/>
              </a:rPr>
              <a:t>Q</a:t>
            </a:r>
            <a:r>
              <a:rPr lang="uk-UA" baseline="-25000" dirty="0" err="1" smtClean="0">
                <a:latin typeface="Times New Roman" panose="02020603050405020304" pitchFamily="18" charset="0"/>
                <a:cs typeface="Times New Roman" panose="02020603050405020304" pitchFamily="18" charset="0"/>
              </a:rPr>
              <a:t>под</a:t>
            </a:r>
            <a:r>
              <a:rPr lang="uk-UA" baseline="-25000" dirty="0" smtClean="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та </a:t>
            </a:r>
            <a:r>
              <a:rPr lang="uk-UA" i="1" dirty="0" err="1" smtClean="0">
                <a:latin typeface="Times New Roman" panose="02020603050405020304" pitchFamily="18" charset="0"/>
                <a:cs typeface="Times New Roman" panose="02020603050405020304" pitchFamily="18" charset="0"/>
              </a:rPr>
              <a:t>Q</a:t>
            </a:r>
            <a:r>
              <a:rPr lang="uk-UA" baseline="-25000" dirty="0" err="1" smtClean="0">
                <a:latin typeface="Times New Roman" panose="02020603050405020304" pitchFamily="18" charset="0"/>
                <a:cs typeface="Times New Roman" panose="02020603050405020304" pitchFamily="18" charset="0"/>
              </a:rPr>
              <a:t>вит</a:t>
            </a:r>
            <a:r>
              <a:rPr lang="uk-UA" dirty="0" smtClean="0">
                <a:latin typeface="Times New Roman" panose="02020603050405020304" pitchFamily="18" charset="0"/>
                <a:cs typeface="Times New Roman" panose="02020603050405020304" pitchFamily="18" charset="0"/>
              </a:rPr>
              <a:t>. Чим менша величина </a:t>
            </a:r>
            <a:r>
              <a:rPr lang="uk-UA" i="1" dirty="0" smtClean="0">
                <a:latin typeface="Times New Roman" panose="02020603050405020304" pitchFamily="18" charset="0"/>
                <a:cs typeface="Times New Roman" panose="02020603050405020304" pitchFamily="18" charset="0"/>
              </a:rPr>
              <a:t>Т</a:t>
            </a:r>
            <a:r>
              <a:rPr lang="uk-UA" dirty="0" smtClean="0">
                <a:latin typeface="Times New Roman" panose="02020603050405020304" pitchFamily="18" charset="0"/>
                <a:cs typeface="Times New Roman" panose="02020603050405020304" pitchFamily="18" charset="0"/>
              </a:rPr>
              <a:t>, тим більша швидкість зміни параметру. З іншого боку такий об’єкт в більшій мірі реагує на дію регулятора. Тому для САР більш важливим є співвідношення </a:t>
            </a:r>
            <a:r>
              <a:rPr lang="uk-UA" dirty="0" smtClean="0">
                <a:latin typeface="Times New Roman" panose="02020603050405020304" pitchFamily="18" charset="0"/>
                <a:cs typeface="Times New Roman" panose="02020603050405020304" pitchFamily="18" charset="0"/>
                <a:sym typeface="Symbol" panose="05050102010706020507" pitchFamily="18" charset="2"/>
              </a:rPr>
              <a:t></a:t>
            </a:r>
            <a:r>
              <a:rPr lang="uk-UA" baseline="-25000" dirty="0" err="1" smtClean="0">
                <a:latin typeface="Times New Roman" panose="02020603050405020304" pitchFamily="18" charset="0"/>
                <a:cs typeface="Times New Roman" panose="02020603050405020304" pitchFamily="18" charset="0"/>
              </a:rPr>
              <a:t>зап</a:t>
            </a:r>
            <a:r>
              <a:rPr lang="uk-UA" dirty="0" smtClean="0">
                <a:latin typeface="Times New Roman" panose="02020603050405020304" pitchFamily="18" charset="0"/>
                <a:cs typeface="Times New Roman" panose="02020603050405020304" pitchFamily="18" charset="0"/>
              </a:rPr>
              <a:t>/</a:t>
            </a:r>
            <a:r>
              <a:rPr lang="uk-UA" i="1" dirty="0" smtClean="0">
                <a:latin typeface="Times New Roman" panose="02020603050405020304" pitchFamily="18" charset="0"/>
                <a:cs typeface="Times New Roman" panose="02020603050405020304" pitchFamily="18" charset="0"/>
              </a:rPr>
              <a:t>Т</a:t>
            </a:r>
            <a:r>
              <a:rPr lang="uk-UA"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marL="0" indent="0" hangingPunct="0">
              <a:buNone/>
            </a:pPr>
            <a:r>
              <a:rPr lang="uk-UA" dirty="0" smtClean="0">
                <a:latin typeface="Times New Roman" panose="02020603050405020304" pitchFamily="18" charset="0"/>
                <a:cs typeface="Times New Roman" panose="02020603050405020304" pitchFamily="18" charset="0"/>
              </a:rPr>
              <a:t>3. Коефіцієнт передачі (коефіцієнт підсилення) — зміна параметру при одиничному збуренні:</a:t>
            </a:r>
          </a:p>
          <a:p>
            <a:pPr marL="0" indent="0" hangingPunct="0">
              <a:buNone/>
            </a:pPr>
            <a:endParaRPr lang="uk-UA" dirty="0">
              <a:latin typeface="Times New Roman" panose="02020603050405020304" pitchFamily="18" charset="0"/>
              <a:cs typeface="Times New Roman" panose="02020603050405020304" pitchFamily="18" charset="0"/>
            </a:endParaRPr>
          </a:p>
          <a:p>
            <a:pPr marL="0" indent="0" hangingPunct="0">
              <a:buNone/>
            </a:pPr>
            <a:endParaRPr lang="uk-UA" dirty="0" smtClean="0">
              <a:latin typeface="Times New Roman" panose="02020603050405020304" pitchFamily="18" charset="0"/>
              <a:cs typeface="Times New Roman" panose="02020603050405020304" pitchFamily="18" charset="0"/>
            </a:endParaRPr>
          </a:p>
          <a:p>
            <a:pPr marL="0" indent="0">
              <a:spcBef>
                <a:spcPts val="0"/>
              </a:spcBef>
              <a:buNone/>
            </a:pPr>
            <a:r>
              <a:rPr lang="uk-UA" sz="1300" dirty="0">
                <a:latin typeface="Times New Roman" panose="02020603050405020304" pitchFamily="18" charset="0"/>
                <a:cs typeface="Times New Roman" panose="02020603050405020304" pitchFamily="18" charset="0"/>
              </a:rPr>
              <a:t>де   </a:t>
            </a:r>
            <a:r>
              <a:rPr lang="uk-UA" sz="1300" dirty="0" smtClean="0">
                <a:latin typeface="Times New Roman" panose="02020603050405020304" pitchFamily="18" charset="0"/>
                <a:cs typeface="Times New Roman" panose="02020603050405020304" pitchFamily="18" charset="0"/>
              </a:rPr>
              <a:t>   </a:t>
            </a:r>
            <a:r>
              <a:rPr lang="uk-UA" sz="1300" i="1" dirty="0">
                <a:latin typeface="Times New Roman" panose="02020603050405020304" pitchFamily="18" charset="0"/>
                <a:cs typeface="Times New Roman" panose="02020603050405020304" pitchFamily="18" charset="0"/>
              </a:rPr>
              <a:t>Х</a:t>
            </a:r>
            <a:r>
              <a:rPr lang="uk-UA" sz="1300" i="1" baseline="-25000" dirty="0">
                <a:latin typeface="Times New Roman" panose="02020603050405020304" pitchFamily="18" charset="0"/>
                <a:cs typeface="Times New Roman" panose="02020603050405020304" pitchFamily="18" charset="0"/>
              </a:rPr>
              <a:t>У</a:t>
            </a:r>
            <a:r>
              <a:rPr lang="uk-UA" sz="1300" dirty="0">
                <a:latin typeface="Times New Roman" panose="02020603050405020304" pitchFamily="18" charset="0"/>
                <a:cs typeface="Times New Roman" panose="02020603050405020304" pitchFamily="18" charset="0"/>
              </a:rPr>
              <a:t> — нове значення параметру;</a:t>
            </a:r>
            <a:endParaRPr lang="en-US" sz="1300" dirty="0">
              <a:latin typeface="Times New Roman" panose="02020603050405020304" pitchFamily="18" charset="0"/>
              <a:cs typeface="Times New Roman" panose="02020603050405020304" pitchFamily="18" charset="0"/>
            </a:endParaRPr>
          </a:p>
          <a:p>
            <a:pPr marL="0" indent="0">
              <a:spcBef>
                <a:spcPts val="0"/>
              </a:spcBef>
              <a:buNone/>
            </a:pPr>
            <a:r>
              <a:rPr lang="uk-UA" sz="1300" i="1" dirty="0">
                <a:latin typeface="Times New Roman" panose="02020603050405020304" pitchFamily="18" charset="0"/>
                <a:cs typeface="Times New Roman" panose="02020603050405020304" pitchFamily="18" charset="0"/>
              </a:rPr>
              <a:t>Х</a:t>
            </a:r>
            <a:r>
              <a:rPr lang="uk-UA" sz="1300" baseline="-25000" dirty="0">
                <a:latin typeface="Times New Roman" panose="02020603050405020304" pitchFamily="18" charset="0"/>
                <a:cs typeface="Times New Roman" panose="02020603050405020304" pitchFamily="18" charset="0"/>
              </a:rPr>
              <a:t>0</a:t>
            </a:r>
            <a:r>
              <a:rPr lang="uk-UA" sz="1300" dirty="0">
                <a:latin typeface="Times New Roman" panose="02020603050405020304" pitchFamily="18" charset="0"/>
                <a:cs typeface="Times New Roman" panose="02020603050405020304" pitchFamily="18" charset="0"/>
              </a:rPr>
              <a:t> — початкове значення параметру;</a:t>
            </a:r>
            <a:endParaRPr lang="en-US" sz="1300" dirty="0">
              <a:latin typeface="Times New Roman" panose="02020603050405020304" pitchFamily="18" charset="0"/>
              <a:cs typeface="Times New Roman" panose="02020603050405020304" pitchFamily="18" charset="0"/>
            </a:endParaRPr>
          </a:p>
          <a:p>
            <a:pPr marL="0" indent="0">
              <a:spcBef>
                <a:spcPts val="0"/>
              </a:spcBef>
              <a:buNone/>
            </a:pPr>
            <a:r>
              <a:rPr lang="uk-UA" sz="1300" dirty="0">
                <a:latin typeface="Times New Roman" panose="02020603050405020304" pitchFamily="18" charset="0"/>
                <a:cs typeface="Times New Roman" panose="02020603050405020304" pitchFamily="18" charset="0"/>
                <a:sym typeface="Symbol" panose="05050102010706020507" pitchFamily="18" charset="2"/>
              </a:rPr>
              <a:t></a:t>
            </a:r>
            <a:r>
              <a:rPr lang="uk-UA" sz="1300" i="1" dirty="0">
                <a:latin typeface="Times New Roman" panose="02020603050405020304" pitchFamily="18" charset="0"/>
                <a:cs typeface="Times New Roman" panose="02020603050405020304" pitchFamily="18" charset="0"/>
              </a:rPr>
              <a:t>У</a:t>
            </a:r>
            <a:r>
              <a:rPr lang="uk-UA" sz="1300" dirty="0">
                <a:latin typeface="Times New Roman" panose="02020603050405020304" pitchFamily="18" charset="0"/>
                <a:cs typeface="Times New Roman" panose="02020603050405020304" pitchFamily="18" charset="0"/>
              </a:rPr>
              <a:t> — переміщення регулюючого органу або зміна </a:t>
            </a:r>
            <a:r>
              <a:rPr lang="uk-UA" sz="1300" dirty="0">
                <a:latin typeface="Times New Roman" panose="02020603050405020304" pitchFamily="18" charset="0"/>
                <a:cs typeface="Times New Roman" panose="02020603050405020304" pitchFamily="18" charset="0"/>
                <a:sym typeface="Symbol" panose="05050102010706020507" pitchFamily="18" charset="2"/>
              </a:rPr>
              <a:t></a:t>
            </a:r>
            <a:r>
              <a:rPr lang="uk-UA" sz="1300" i="1" dirty="0">
                <a:latin typeface="Times New Roman" panose="02020603050405020304" pitchFamily="18" charset="0"/>
                <a:cs typeface="Times New Roman" panose="02020603050405020304" pitchFamily="18" charset="0"/>
              </a:rPr>
              <a:t>Q</a:t>
            </a:r>
            <a:r>
              <a:rPr lang="uk-UA" sz="1300" dirty="0">
                <a:latin typeface="Times New Roman" panose="02020603050405020304" pitchFamily="18" charset="0"/>
                <a:cs typeface="Times New Roman" panose="02020603050405020304" pitchFamily="18" charset="0"/>
              </a:rPr>
              <a:t>.</a:t>
            </a:r>
            <a:endParaRPr lang="en-US" sz="1300" dirty="0">
              <a:latin typeface="Times New Roman" panose="02020603050405020304" pitchFamily="18" charset="0"/>
              <a:cs typeface="Times New Roman" panose="02020603050405020304" pitchFamily="18" charset="0"/>
            </a:endParaRPr>
          </a:p>
          <a:p>
            <a:pPr marL="0" indent="0" hangingPunct="0">
              <a:buNone/>
            </a:pP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6" name="Rectangle 2"/>
          <p:cNvSpPr>
            <a:spLocks noChangeArrowheads="1"/>
          </p:cNvSpPr>
          <p:nvPr/>
        </p:nvSpPr>
        <p:spPr bwMode="auto">
          <a:xfrm>
            <a:off x="129244" y="33633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Объект 6"/>
          <p:cNvGraphicFramePr>
            <a:graphicFrameLocks noChangeAspect="1"/>
          </p:cNvGraphicFramePr>
          <p:nvPr>
            <p:extLst>
              <p:ext uri="{D42A27DB-BD31-4B8C-83A1-F6EECF244321}">
                <p14:modId xmlns:p14="http://schemas.microsoft.com/office/powerpoint/2010/main" val="2392469328"/>
              </p:ext>
            </p:extLst>
          </p:nvPr>
        </p:nvGraphicFramePr>
        <p:xfrm>
          <a:off x="4226833" y="4782207"/>
          <a:ext cx="1774574" cy="674063"/>
        </p:xfrm>
        <a:graphic>
          <a:graphicData uri="http://schemas.openxmlformats.org/presentationml/2006/ole">
            <mc:AlternateContent xmlns:mc="http://schemas.openxmlformats.org/markup-compatibility/2006">
              <mc:Choice xmlns:v="urn:schemas-microsoft-com:vml" Requires="v">
                <p:oleObj spid="_x0000_s3098" name="Equation" r:id="rId3" imgW="1219200" imgH="457200" progId="Equation.3">
                  <p:embed/>
                </p:oleObj>
              </mc:Choice>
              <mc:Fallback>
                <p:oleObj name="Equation" r:id="rId3" imgW="1219200" imgH="457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6833" y="4782207"/>
                        <a:ext cx="1774574" cy="674063"/>
                      </a:xfrm>
                      <a:prstGeom prst="rect">
                        <a:avLst/>
                      </a:prstGeom>
                      <a:noFill/>
                    </p:spPr>
                  </p:pic>
                </p:oleObj>
              </mc:Fallback>
            </mc:AlternateContent>
          </a:graphicData>
        </a:graphic>
      </p:graphicFrame>
    </p:spTree>
    <p:extLst>
      <p:ext uri="{BB962C8B-B14F-4D97-AF65-F5344CB8AC3E}">
        <p14:creationId xmlns:p14="http://schemas.microsoft.com/office/powerpoint/2010/main" val="3667162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TotalTime>
  <Words>979</Words>
  <Application>Microsoft Office PowerPoint</Application>
  <PresentationFormat>Произвольный</PresentationFormat>
  <Paragraphs>74</Paragraphs>
  <Slides>16</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16</vt:i4>
      </vt:variant>
    </vt:vector>
  </HeadingPairs>
  <TitlesOfParts>
    <vt:vector size="20" baseType="lpstr">
      <vt:lpstr>Тема Office</vt:lpstr>
      <vt:lpstr>Equation</vt:lpstr>
      <vt:lpstr>Picture</vt:lpstr>
      <vt:lpstr>Visio</vt:lpstr>
      <vt:lpstr>Лекція 4</vt:lpstr>
      <vt:lpstr>Презентация PowerPoint</vt:lpstr>
      <vt:lpstr>Презентация PowerPoint</vt:lpstr>
      <vt:lpstr>Презентация PowerPoint</vt:lpstr>
      <vt:lpstr>Презентация PowerPoint</vt:lpstr>
      <vt:lpstr>4.2. Основні терміни та визначення</vt:lpstr>
      <vt:lpstr>Презентация PowerPoint</vt:lpstr>
      <vt:lpstr>Презентация PowerPoint</vt:lpstr>
      <vt:lpstr>Найважливішими характеристиками об’єкта є такі:</vt:lpstr>
      <vt:lpstr>Презентация PowerPoint</vt:lpstr>
      <vt:lpstr>Презентация PowerPoint</vt:lpstr>
      <vt:lpstr>4.3. Вибір регулятора</vt:lpstr>
      <vt:lpstr>Презентация PowerPoint</vt:lpstr>
      <vt:lpstr>Презентация PowerPoint</vt:lpstr>
      <vt:lpstr>Презентация PowerPoint</vt:lpstr>
      <vt:lpstr>Вплив кожного із елементів регулятора на якість перехідних процесів можна відобразити за допомогою таблиці 4.1.</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2</dc:title>
  <dc:creator>hp folio 1040g1</dc:creator>
  <cp:lastModifiedBy>hp folio 1040g1</cp:lastModifiedBy>
  <cp:revision>189</cp:revision>
  <dcterms:created xsi:type="dcterms:W3CDTF">2020-09-06T19:35:44Z</dcterms:created>
  <dcterms:modified xsi:type="dcterms:W3CDTF">2023-03-28T10:42:52Z</dcterms:modified>
</cp:coreProperties>
</file>