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78" r:id="rId7"/>
    <p:sldId id="279" r:id="rId8"/>
    <p:sldId id="262" r:id="rId9"/>
    <p:sldId id="280" r:id="rId10"/>
    <p:sldId id="281" r:id="rId11"/>
    <p:sldId id="265" r:id="rId12"/>
    <p:sldId id="283" r:id="rId13"/>
    <p:sldId id="284" r:id="rId14"/>
    <p:sldId id="285" r:id="rId15"/>
    <p:sldId id="286" r:id="rId16"/>
    <p:sldId id="287" r:id="rId17"/>
    <p:sldId id="288" r:id="rId18"/>
    <p:sldId id="289" r:id="rId19"/>
    <p:sldId id="290" r:id="rId20"/>
    <p:sldId id="291" r:id="rId21"/>
    <p:sldId id="292" r:id="rId22"/>
    <p:sldId id="293" r:id="rId23"/>
    <p:sldId id="294" r:id="rId24"/>
    <p:sldId id="295" r:id="rId25"/>
    <p:sldId id="297" r:id="rId26"/>
    <p:sldId id="296" r:id="rId27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61A2B5F-EE31-426A-A628-6EBCD8EE2D66}">
          <p14:sldIdLst>
            <p14:sldId id="256"/>
            <p14:sldId id="257"/>
            <p14:sldId id="258"/>
            <p14:sldId id="259"/>
            <p14:sldId id="260"/>
            <p14:sldId id="278"/>
            <p14:sldId id="279"/>
            <p14:sldId id="262"/>
            <p14:sldId id="280"/>
            <p14:sldId id="281"/>
            <p14:sldId id="265"/>
            <p14:sldId id="283"/>
            <p14:sldId id="284"/>
            <p14:sldId id="285"/>
            <p14:sldId id="286"/>
            <p14:sldId id="287"/>
            <p14:sldId id="288"/>
            <p14:sldId id="289"/>
            <p14:sldId id="290"/>
            <p14:sldId id="291"/>
            <p14:sldId id="292"/>
            <p14:sldId id="293"/>
            <p14:sldId id="294"/>
            <p14:sldId id="295"/>
            <p14:sldId id="297"/>
            <p14:sldId id="29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84" autoAdjust="0"/>
  </p:normalViewPr>
  <p:slideViewPr>
    <p:cSldViewPr>
      <p:cViewPr varScale="1">
        <p:scale>
          <a:sx n="100" d="100"/>
          <a:sy n="100" d="100"/>
        </p:scale>
        <p:origin x="-29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839C6F-CFE8-4601-B1B7-48CA05219254}" type="datetimeFigureOut">
              <a:rPr lang="uk-UA" smtClean="0"/>
              <a:t>23.09.2021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73BD1E-FA9F-4D8A-A3E4-2E8B1EF53F3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64631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73BD1E-FA9F-4D8A-A3E4-2E8B1EF53F30}" type="slidenum">
              <a:rPr lang="uk-UA" smtClean="0"/>
              <a:t>26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840025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9B53353-EC1B-481D-96FD-6928C87CD808}" type="datetimeFigureOut">
              <a:rPr lang="uk-UA" smtClean="0"/>
              <a:t>23.09.2021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F17F40-85AE-4834-A1CF-E0A6FE893CCF}" type="slidenum">
              <a:rPr lang="uk-UA" smtClean="0"/>
              <a:t>‹#›</a:t>
            </a:fld>
            <a:endParaRPr lang="uk-UA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53353-EC1B-481D-96FD-6928C87CD808}" type="datetimeFigureOut">
              <a:rPr lang="uk-UA" smtClean="0"/>
              <a:t>23.09.2021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7F40-85AE-4834-A1CF-E0A6FE893CCF}" type="slidenum">
              <a:rPr lang="uk-UA" smtClean="0"/>
              <a:t>‹#›</a:t>
            </a:fld>
            <a:endParaRPr lang="uk-UA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53353-EC1B-481D-96FD-6928C87CD808}" type="datetimeFigureOut">
              <a:rPr lang="uk-UA" smtClean="0"/>
              <a:t>23.09.2021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7F40-85AE-4834-A1CF-E0A6FE893CCF}" type="slidenum">
              <a:rPr lang="uk-UA" smtClean="0"/>
              <a:t>‹#›</a:t>
            </a:fld>
            <a:endParaRPr lang="uk-UA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53353-EC1B-481D-96FD-6928C87CD808}" type="datetimeFigureOut">
              <a:rPr lang="uk-UA" smtClean="0"/>
              <a:t>23.09.2021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7F40-85AE-4834-A1CF-E0A6FE893CCF}" type="slidenum">
              <a:rPr lang="uk-UA" smtClean="0"/>
              <a:t>‹#›</a:t>
            </a:fld>
            <a:endParaRPr lang="uk-UA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53353-EC1B-481D-96FD-6928C87CD808}" type="datetimeFigureOut">
              <a:rPr lang="uk-UA" smtClean="0"/>
              <a:t>23.09.2021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7F40-85AE-4834-A1CF-E0A6FE893CCF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53353-EC1B-481D-96FD-6928C87CD808}" type="datetimeFigureOut">
              <a:rPr lang="uk-UA" smtClean="0"/>
              <a:t>23.09.2021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7F40-85AE-4834-A1CF-E0A6FE893CCF}" type="slidenum">
              <a:rPr lang="uk-UA" smtClean="0"/>
              <a:t>‹#›</a:t>
            </a:fld>
            <a:endParaRPr lang="uk-UA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53353-EC1B-481D-96FD-6928C87CD808}" type="datetimeFigureOut">
              <a:rPr lang="uk-UA" smtClean="0"/>
              <a:t>23.09.2021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7F40-85AE-4834-A1CF-E0A6FE893CCF}" type="slidenum">
              <a:rPr lang="uk-UA" smtClean="0"/>
              <a:t>‹#›</a:t>
            </a:fld>
            <a:endParaRPr lang="uk-UA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53353-EC1B-481D-96FD-6928C87CD808}" type="datetimeFigureOut">
              <a:rPr lang="uk-UA" smtClean="0"/>
              <a:t>23.09.2021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7F40-85AE-4834-A1CF-E0A6FE893CCF}" type="slidenum">
              <a:rPr lang="uk-UA" smtClean="0"/>
              <a:t>‹#›</a:t>
            </a:fld>
            <a:endParaRPr lang="uk-UA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53353-EC1B-481D-96FD-6928C87CD808}" type="datetimeFigureOut">
              <a:rPr lang="uk-UA" smtClean="0"/>
              <a:t>23.09.2021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7F40-85AE-4834-A1CF-E0A6FE893CC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53353-EC1B-481D-96FD-6928C87CD808}" type="datetimeFigureOut">
              <a:rPr lang="uk-UA" smtClean="0"/>
              <a:t>23.09.2021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7F40-85AE-4834-A1CF-E0A6FE893CC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53353-EC1B-481D-96FD-6928C87CD808}" type="datetimeFigureOut">
              <a:rPr lang="uk-UA" smtClean="0"/>
              <a:t>23.09.2021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7F40-85AE-4834-A1CF-E0A6FE893CC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79B53353-EC1B-481D-96FD-6928C87CD808}" type="datetimeFigureOut">
              <a:rPr lang="uk-UA" smtClean="0"/>
              <a:t>23.09.2021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CF17F40-85AE-4834-A1CF-E0A6FE893CCF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МАКРОЕКОНОМІКА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06634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42493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uk-UA" sz="2800" b="1" dirty="0" smtClean="0">
                <a:solidFill>
                  <a:srgbClr val="C00000"/>
                </a:solidFill>
              </a:rPr>
              <a:t>Сектор  некомерційні організації, що обслуговують домашні господарства </a:t>
            </a:r>
          </a:p>
          <a:p>
            <a:r>
              <a:rPr lang="uk-UA" sz="2800" b="1" dirty="0">
                <a:solidFill>
                  <a:schemeClr val="tx2"/>
                </a:solidFill>
              </a:rPr>
              <a:t>До нього </a:t>
            </a:r>
            <a:r>
              <a:rPr lang="uk-UA" sz="2800" b="1" dirty="0" smtClean="0">
                <a:solidFill>
                  <a:schemeClr val="tx2"/>
                </a:solidFill>
              </a:rPr>
              <a:t>належать </a:t>
            </a:r>
            <a:r>
              <a:rPr lang="uk-UA" sz="2800" b="1" dirty="0">
                <a:solidFill>
                  <a:schemeClr val="tx2"/>
                </a:solidFill>
              </a:rPr>
              <a:t>інституційні одиниці, створені окремими групами домашніх господарств для забезпечення </a:t>
            </a:r>
            <a:r>
              <a:rPr lang="uk-UA" sz="2800" b="1" dirty="0" smtClean="0">
                <a:solidFill>
                  <a:schemeClr val="tx2"/>
                </a:solidFill>
              </a:rPr>
              <a:t>політичних</a:t>
            </a:r>
            <a:r>
              <a:rPr lang="uk-UA" sz="2800" b="1" dirty="0">
                <a:solidFill>
                  <a:schemeClr val="tx2"/>
                </a:solidFill>
              </a:rPr>
              <a:t>, релігійних і професійних інтересів, а також для надання соціально-культурних </a:t>
            </a:r>
            <a:r>
              <a:rPr lang="uk-UA" sz="2800" b="1" dirty="0" smtClean="0">
                <a:solidFill>
                  <a:schemeClr val="tx2"/>
                </a:solidFill>
              </a:rPr>
              <a:t>послуг. </a:t>
            </a:r>
          </a:p>
          <a:p>
            <a:endParaRPr lang="uk-UA" sz="2800" b="1" dirty="0" smtClean="0">
              <a:solidFill>
                <a:schemeClr val="tx2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uk-UA" sz="2800" b="1" dirty="0">
                <a:solidFill>
                  <a:srgbClr val="C00000"/>
                </a:solidFill>
              </a:rPr>
              <a:t>Зовнішній </a:t>
            </a:r>
            <a:r>
              <a:rPr lang="uk-UA" sz="2800" b="1" dirty="0" smtClean="0">
                <a:solidFill>
                  <a:srgbClr val="C00000"/>
                </a:solidFill>
              </a:rPr>
              <a:t>сектор</a:t>
            </a:r>
            <a:endParaRPr lang="uk-UA" sz="2800" b="1" dirty="0" smtClean="0">
              <a:solidFill>
                <a:schemeClr val="tx2"/>
              </a:solidFill>
            </a:endParaRPr>
          </a:p>
          <a:p>
            <a:r>
              <a:rPr lang="uk-UA" sz="2800" b="1" dirty="0" smtClean="0">
                <a:solidFill>
                  <a:schemeClr val="tx2"/>
                </a:solidFill>
              </a:rPr>
              <a:t>(сектор «інший світ»)</a:t>
            </a:r>
          </a:p>
          <a:p>
            <a:r>
              <a:rPr lang="uk-UA" sz="2800" b="1" dirty="0" smtClean="0">
                <a:solidFill>
                  <a:schemeClr val="tx2"/>
                </a:solidFill>
              </a:rPr>
              <a:t>До нього належать інституційні одиниці, що є нерезидентами країни, які здійснюють економічну діяльність пов'язану з резидентами. </a:t>
            </a:r>
            <a:endParaRPr lang="uk-UA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836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uk-UA" sz="3200" dirty="0" smtClean="0">
                <a:solidFill>
                  <a:schemeClr val="accent1">
                    <a:lumMod val="75000"/>
                  </a:schemeClr>
                </a:solidFill>
              </a:rPr>
              <a:t>принцип економічного кругообігу; </a:t>
            </a:r>
            <a:endParaRPr lang="uk-UA" sz="3200" dirty="0">
              <a:solidFill>
                <a:schemeClr val="accent1">
                  <a:lumMod val="75000"/>
                </a:schemeClr>
              </a:solidFill>
            </a:endParaRPr>
          </a:p>
          <a:p>
            <a:pPr lvl="0"/>
            <a:r>
              <a:rPr lang="uk-UA" sz="3200" dirty="0" smtClean="0">
                <a:solidFill>
                  <a:schemeClr val="accent1">
                    <a:lumMod val="75000"/>
                  </a:schemeClr>
                </a:solidFill>
              </a:rPr>
              <a:t>принцип економічної рівноваги; </a:t>
            </a:r>
            <a:endParaRPr lang="uk-UA" sz="3200" dirty="0">
              <a:solidFill>
                <a:schemeClr val="accent1">
                  <a:lumMod val="75000"/>
                </a:schemeClr>
              </a:solidFill>
            </a:endParaRPr>
          </a:p>
          <a:p>
            <a:pPr lvl="0"/>
            <a:r>
              <a:rPr lang="uk-UA" sz="3200" dirty="0" smtClean="0">
                <a:solidFill>
                  <a:schemeClr val="accent1">
                    <a:lumMod val="75000"/>
                  </a:schemeClr>
                </a:solidFill>
              </a:rPr>
              <a:t>принцип продуктивної діяльності;</a:t>
            </a:r>
            <a:endParaRPr lang="uk-UA" sz="3200" dirty="0">
              <a:solidFill>
                <a:schemeClr val="accent1">
                  <a:lumMod val="75000"/>
                </a:schemeClr>
              </a:solidFill>
            </a:endParaRPr>
          </a:p>
          <a:p>
            <a:pPr lvl="0"/>
            <a:r>
              <a:rPr lang="uk-UA" sz="3200" dirty="0" smtClean="0">
                <a:solidFill>
                  <a:schemeClr val="accent1">
                    <a:lumMod val="75000"/>
                  </a:schemeClr>
                </a:solidFill>
              </a:rPr>
              <a:t>принцип усунення подвійного рахівництва. </a:t>
            </a:r>
            <a:endParaRPr lang="uk-UA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600" b="1" dirty="0" smtClean="0"/>
              <a:t/>
            </a:r>
            <a:br>
              <a:rPr lang="uk-UA" sz="3600" b="1" dirty="0" smtClean="0"/>
            </a:br>
            <a:r>
              <a:rPr lang="uk-UA" sz="3600" b="1" dirty="0" smtClean="0"/>
              <a:t>Основні </a:t>
            </a:r>
            <a:r>
              <a:rPr lang="uk-UA" sz="3600" b="1" dirty="0"/>
              <a:t>методологічні принципи </a:t>
            </a:r>
            <a:r>
              <a:rPr lang="uk-UA" sz="3600" b="1" dirty="0" smtClean="0"/>
              <a:t>СНР: </a:t>
            </a:r>
            <a:r>
              <a:rPr lang="uk-UA" sz="3600" b="1" dirty="0"/>
              <a:t/>
            </a:r>
            <a:br>
              <a:rPr lang="uk-UA" sz="3600" b="1" dirty="0"/>
            </a:br>
            <a:endParaRPr lang="uk-UA" sz="3600" b="1" dirty="0"/>
          </a:p>
        </p:txBody>
      </p:sp>
    </p:spTree>
    <p:extLst>
      <p:ext uri="{BB962C8B-B14F-4D97-AF65-F5344CB8AC3E}">
        <p14:creationId xmlns:p14="http://schemas.microsoft.com/office/powerpoint/2010/main" val="352679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32656"/>
            <a:ext cx="8568952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solidFill>
                  <a:srgbClr val="C00000"/>
                </a:solidFill>
              </a:rPr>
              <a:t>	</a:t>
            </a:r>
            <a:r>
              <a:rPr lang="uk-UA" sz="2800" b="1" dirty="0" smtClean="0">
                <a:solidFill>
                  <a:srgbClr val="C00000"/>
                </a:solidFill>
              </a:rPr>
              <a:t>Операції</a:t>
            </a:r>
            <a:r>
              <a:rPr lang="uk-UA" sz="2800" b="1" dirty="0" smtClean="0">
                <a:solidFill>
                  <a:schemeClr val="tx2"/>
                </a:solidFill>
              </a:rPr>
              <a:t> </a:t>
            </a:r>
            <a:r>
              <a:rPr lang="uk-UA" sz="2800" b="1" dirty="0">
                <a:solidFill>
                  <a:schemeClr val="tx2"/>
                </a:solidFill>
              </a:rPr>
              <a:t>є або обміном економічних цінностей, або добровільним їх </a:t>
            </a:r>
            <a:r>
              <a:rPr lang="uk-UA" sz="2800" b="1" dirty="0" smtClean="0">
                <a:solidFill>
                  <a:schemeClr val="tx2"/>
                </a:solidFill>
              </a:rPr>
              <a:t>передаванням (трансфером</a:t>
            </a:r>
            <a:r>
              <a:rPr lang="uk-UA" sz="2800" b="1" dirty="0">
                <a:solidFill>
                  <a:schemeClr val="tx2"/>
                </a:solidFill>
              </a:rPr>
              <a:t>) без відповідного еквівалента від однієї </a:t>
            </a:r>
            <a:r>
              <a:rPr lang="uk-UA" sz="2800" b="1" dirty="0" smtClean="0">
                <a:solidFill>
                  <a:schemeClr val="tx2"/>
                </a:solidFill>
              </a:rPr>
              <a:t>інституційної </a:t>
            </a:r>
            <a:r>
              <a:rPr lang="uk-UA" sz="2800" b="1" dirty="0">
                <a:solidFill>
                  <a:schemeClr val="tx2"/>
                </a:solidFill>
              </a:rPr>
              <a:t>одиниці до іншої. </a:t>
            </a:r>
            <a:endParaRPr lang="uk-UA" sz="2800" b="1" dirty="0" smtClean="0">
              <a:solidFill>
                <a:schemeClr val="tx2"/>
              </a:solidFill>
            </a:endParaRPr>
          </a:p>
          <a:p>
            <a:endParaRPr lang="uk-UA" sz="2800" b="1" dirty="0" smtClean="0">
              <a:solidFill>
                <a:schemeClr val="tx2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400" b="1" dirty="0" smtClean="0">
                <a:solidFill>
                  <a:schemeClr val="tx2"/>
                </a:solidFill>
              </a:rPr>
              <a:t>	І </a:t>
            </a:r>
            <a:r>
              <a:rPr lang="uk-UA" sz="2400" b="1" dirty="0">
                <a:solidFill>
                  <a:schemeClr val="tx2"/>
                </a:solidFill>
              </a:rPr>
              <a:t>група - операції з товарами та послугами (пов’язані з </a:t>
            </a:r>
            <a:r>
              <a:rPr lang="uk-UA" sz="2400" b="1" dirty="0" smtClean="0">
                <a:solidFill>
                  <a:schemeClr val="tx2"/>
                </a:solidFill>
              </a:rPr>
              <a:t>виробництвом</a:t>
            </a:r>
            <a:r>
              <a:rPr lang="uk-UA" sz="2400" b="1" dirty="0">
                <a:solidFill>
                  <a:schemeClr val="tx2"/>
                </a:solidFill>
              </a:rPr>
              <a:t>, кінцевим і проміжним </a:t>
            </a:r>
            <a:r>
              <a:rPr lang="uk-UA" sz="2400" b="1" dirty="0" smtClean="0">
                <a:solidFill>
                  <a:schemeClr val="tx2"/>
                </a:solidFill>
              </a:rPr>
              <a:t>споживанням, формуванням </a:t>
            </a:r>
            <a:r>
              <a:rPr lang="uk-UA" sz="2400" b="1" dirty="0">
                <a:solidFill>
                  <a:schemeClr val="tx2"/>
                </a:solidFill>
              </a:rPr>
              <a:t>основного капіталу, експортом та імпортом);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400" b="1" dirty="0" smtClean="0">
                <a:solidFill>
                  <a:schemeClr val="tx2"/>
                </a:solidFill>
              </a:rPr>
              <a:t>	ІІ </a:t>
            </a:r>
            <a:r>
              <a:rPr lang="uk-UA" sz="2400" b="1" dirty="0">
                <a:solidFill>
                  <a:schemeClr val="tx2"/>
                </a:solidFill>
              </a:rPr>
              <a:t>група - розподільчі операції (пов’язані з розподілом та </a:t>
            </a:r>
            <a:r>
              <a:rPr lang="uk-UA" sz="2400" b="1" dirty="0" smtClean="0">
                <a:solidFill>
                  <a:schemeClr val="tx2"/>
                </a:solidFill>
              </a:rPr>
              <a:t>перерозподілом </a:t>
            </a:r>
            <a:r>
              <a:rPr lang="uk-UA" sz="2400" b="1" dirty="0">
                <a:solidFill>
                  <a:schemeClr val="tx2"/>
                </a:solidFill>
              </a:rPr>
              <a:t>доходів, у тому числі з </a:t>
            </a:r>
            <a:r>
              <a:rPr lang="uk-UA" sz="2400" b="1" dirty="0" smtClean="0">
                <a:solidFill>
                  <a:schemeClr val="tx2"/>
                </a:solidFill>
              </a:rPr>
              <a:t>формуванням заощаджень</a:t>
            </a:r>
            <a:r>
              <a:rPr lang="uk-UA" sz="2400" b="1" dirty="0">
                <a:solidFill>
                  <a:schemeClr val="tx2"/>
                </a:solidFill>
              </a:rPr>
              <a:t>);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400" b="1" dirty="0" smtClean="0">
                <a:solidFill>
                  <a:schemeClr val="tx2"/>
                </a:solidFill>
              </a:rPr>
              <a:t>	ІІІ </a:t>
            </a:r>
            <a:r>
              <a:rPr lang="uk-UA" sz="2400" b="1" dirty="0">
                <a:solidFill>
                  <a:schemeClr val="tx2"/>
                </a:solidFill>
              </a:rPr>
              <a:t>група - операції з фінансовими інструментами </a:t>
            </a:r>
            <a:r>
              <a:rPr lang="uk-UA" sz="2400" b="1" dirty="0" smtClean="0">
                <a:solidFill>
                  <a:schemeClr val="tx2"/>
                </a:solidFill>
              </a:rPr>
              <a:t> (пов’язані </a:t>
            </a:r>
            <a:r>
              <a:rPr lang="uk-UA" sz="2400" b="1" dirty="0">
                <a:solidFill>
                  <a:schemeClr val="tx2"/>
                </a:solidFill>
              </a:rPr>
              <a:t>зі </a:t>
            </a:r>
            <a:r>
              <a:rPr lang="uk-UA" sz="2400" b="1" dirty="0" smtClean="0">
                <a:solidFill>
                  <a:schemeClr val="tx2"/>
                </a:solidFill>
              </a:rPr>
              <a:t>зміною фінансових </a:t>
            </a:r>
            <a:r>
              <a:rPr lang="uk-UA" sz="2400" b="1" dirty="0">
                <a:solidFill>
                  <a:schemeClr val="tx2"/>
                </a:solidFill>
              </a:rPr>
              <a:t>активів і пасивів);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400" b="1" dirty="0" smtClean="0">
                <a:solidFill>
                  <a:schemeClr val="tx2"/>
                </a:solidFill>
              </a:rPr>
              <a:t>	І</a:t>
            </a:r>
            <a:r>
              <a:rPr lang="fr-FR" sz="2400" b="1" dirty="0">
                <a:solidFill>
                  <a:schemeClr val="tx2"/>
                </a:solidFill>
              </a:rPr>
              <a:t>V </a:t>
            </a:r>
            <a:r>
              <a:rPr lang="uk-UA" sz="2400" b="1" dirty="0">
                <a:solidFill>
                  <a:schemeClr val="tx2"/>
                </a:solidFill>
              </a:rPr>
              <a:t>група - інші операції. </a:t>
            </a:r>
            <a:endParaRPr lang="uk-UA" sz="2400" b="1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736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88640"/>
            <a:ext cx="756084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>
                <a:solidFill>
                  <a:schemeClr val="tx2"/>
                </a:solidFill>
              </a:rPr>
              <a:t>У СНР облік операцій здійснюється за допомогою рахунків.  </a:t>
            </a:r>
          </a:p>
          <a:p>
            <a:r>
              <a:rPr lang="uk-UA" sz="2800" b="1" dirty="0">
                <a:solidFill>
                  <a:srgbClr val="C00000"/>
                </a:solidFill>
              </a:rPr>
              <a:t>Рахунок </a:t>
            </a:r>
            <a:r>
              <a:rPr lang="uk-UA" sz="2800" b="1" dirty="0">
                <a:solidFill>
                  <a:schemeClr val="tx2"/>
                </a:solidFill>
              </a:rPr>
              <a:t>– це балансова таблиця, яка складається з двох розділів: </a:t>
            </a:r>
          </a:p>
          <a:p>
            <a:r>
              <a:rPr lang="uk-UA" sz="2800" b="1" dirty="0">
                <a:solidFill>
                  <a:schemeClr val="tx2"/>
                </a:solidFill>
              </a:rPr>
              <a:t>1)  ресурси, або зміна у зобов’язаннях, тобто в пасивах; </a:t>
            </a:r>
          </a:p>
          <a:p>
            <a:pPr marL="514350" indent="-514350">
              <a:buAutoNum type="arabicParenR" startAt="2"/>
            </a:pPr>
            <a:r>
              <a:rPr lang="uk-UA" sz="2800" b="1" dirty="0" smtClean="0">
                <a:solidFill>
                  <a:schemeClr val="tx2"/>
                </a:solidFill>
              </a:rPr>
              <a:t>використання</a:t>
            </a:r>
            <a:r>
              <a:rPr lang="uk-UA" sz="2800" b="1" dirty="0">
                <a:solidFill>
                  <a:schemeClr val="tx2"/>
                </a:solidFill>
              </a:rPr>
              <a:t>, або зміна в активах. </a:t>
            </a:r>
            <a:endParaRPr lang="uk-UA" sz="2800" b="1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7348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332656"/>
            <a:ext cx="8496944" cy="1291750"/>
          </a:xfrm>
        </p:spPr>
        <p:txBody>
          <a:bodyPr/>
          <a:lstStyle/>
          <a:p>
            <a:pPr algn="l"/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/>
              <a:t/>
            </a:r>
            <a:br>
              <a:rPr lang="uk-UA" sz="2800" b="1" dirty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/>
              <a:t/>
            </a:r>
            <a:br>
              <a:rPr lang="uk-UA" sz="2800" b="1" dirty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>2. 2. </a:t>
            </a:r>
            <a:r>
              <a:rPr lang="uk-UA" sz="2800" b="1" dirty="0"/>
              <a:t>Валовий </a:t>
            </a:r>
            <a:r>
              <a:rPr lang="uk-UA" sz="2800" b="1" dirty="0" smtClean="0"/>
              <a:t>національний </a:t>
            </a:r>
            <a:r>
              <a:rPr lang="uk-UA" sz="2800" b="1" dirty="0"/>
              <a:t>продукт (</a:t>
            </a:r>
            <a:r>
              <a:rPr lang="uk-UA" sz="2800" b="1" dirty="0" smtClean="0"/>
              <a:t>ВНП</a:t>
            </a:r>
            <a:r>
              <a:rPr lang="uk-UA" sz="2800" b="1" dirty="0"/>
              <a:t>) та методи його обчислення за видатками та доходами</a:t>
            </a:r>
            <a:br>
              <a:rPr lang="uk-UA" sz="2800" b="1" dirty="0"/>
            </a:br>
            <a:r>
              <a:rPr lang="uk-UA" sz="3600" b="1" dirty="0"/>
              <a:t/>
            </a:r>
            <a:br>
              <a:rPr lang="uk-UA" sz="3600" b="1" dirty="0"/>
            </a:br>
            <a:r>
              <a:rPr lang="uk-UA" sz="3600" b="1" dirty="0" smtClean="0"/>
              <a:t/>
            </a:r>
            <a:br>
              <a:rPr lang="uk-UA" sz="3600" b="1" dirty="0" smtClean="0"/>
            </a:br>
            <a:r>
              <a:rPr lang="uk-UA" sz="3600" b="1" dirty="0" smtClean="0"/>
              <a:t/>
            </a:r>
            <a:br>
              <a:rPr lang="uk-UA" sz="3600" b="1" dirty="0" smtClean="0"/>
            </a:br>
            <a:endParaRPr lang="uk-UA" sz="3600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699247" y="1916833"/>
            <a:ext cx="7745505" cy="4209330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Валовий національний продукт (ВНП) 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– 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сукупна ринкова вартість усіх кінцевих товарів та послуг, виготовлених в країні впродовж окресленого проміжку часу, наприклад, за один рік (місяць)</a:t>
            </a:r>
          </a:p>
          <a:p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ВНП розраховується двома основними способами: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за видатками (витратами);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за доходами</a:t>
            </a:r>
            <a:endParaRPr lang="uk-UA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7035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b="1" dirty="0">
                <a:solidFill>
                  <a:schemeClr val="tx2"/>
                </a:solidFill>
              </a:rPr>
              <a:t>ВНП за видатками – це сума усіх благ створених у національній економіці протягом року. Для його розрахунку слід скласти усі видатки (витрати) на придбання кінцевого продукту. </a:t>
            </a:r>
            <a:endParaRPr lang="uk-UA" sz="2800" b="1" dirty="0" smtClean="0">
              <a:solidFill>
                <a:schemeClr val="tx2"/>
              </a:solidFill>
            </a:endParaRPr>
          </a:p>
          <a:p>
            <a:r>
              <a:rPr lang="uk-UA" sz="2800" b="1" dirty="0" smtClean="0">
                <a:solidFill>
                  <a:schemeClr val="tx2"/>
                </a:solidFill>
              </a:rPr>
              <a:t>ВНП є сумою видатків усіх макроекономічних агентів (суб'єктів) здійснених в економіці протягом року</a:t>
            </a:r>
            <a:endParaRPr lang="uk-UA" sz="2800" b="1" dirty="0">
              <a:solidFill>
                <a:schemeClr val="tx2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600" b="1" dirty="0" smtClean="0"/>
              <a:t>Розрахунок ВНП за видатками </a:t>
            </a:r>
            <a:endParaRPr lang="uk-UA" sz="3600" b="1" dirty="0"/>
          </a:p>
        </p:txBody>
      </p:sp>
    </p:spTree>
    <p:extLst>
      <p:ext uri="{BB962C8B-B14F-4D97-AF65-F5344CB8AC3E}">
        <p14:creationId xmlns:p14="http://schemas.microsoft.com/office/powerpoint/2010/main" val="247662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548680"/>
            <a:ext cx="59584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b="1" dirty="0" smtClean="0">
                <a:solidFill>
                  <a:srgbClr val="C00000"/>
                </a:solidFill>
              </a:rPr>
              <a:t>ВНП </a:t>
            </a:r>
            <a:r>
              <a:rPr lang="uk-UA" sz="4000" b="1" dirty="0">
                <a:solidFill>
                  <a:srgbClr val="C00000"/>
                </a:solidFill>
              </a:rPr>
              <a:t>= С+ </a:t>
            </a:r>
            <a:r>
              <a:rPr lang="en-US" sz="4000" b="1" dirty="0">
                <a:solidFill>
                  <a:srgbClr val="C00000"/>
                </a:solidFill>
              </a:rPr>
              <a:t>I</a:t>
            </a:r>
            <a:r>
              <a:rPr lang="en-US" sz="4000" b="1" baseline="-25000" dirty="0">
                <a:solidFill>
                  <a:srgbClr val="C00000"/>
                </a:solidFill>
              </a:rPr>
              <a:t>g </a:t>
            </a:r>
            <a:r>
              <a:rPr lang="en-US" sz="4000" b="1" dirty="0">
                <a:solidFill>
                  <a:srgbClr val="C00000"/>
                </a:solidFill>
              </a:rPr>
              <a:t>+ G + </a:t>
            </a:r>
            <a:r>
              <a:rPr lang="en-US" sz="4000" b="1" dirty="0" err="1" smtClean="0">
                <a:solidFill>
                  <a:srgbClr val="C00000"/>
                </a:solidFill>
              </a:rPr>
              <a:t>X</a:t>
            </a:r>
            <a:r>
              <a:rPr lang="en-US" sz="4000" b="1" baseline="-25000" dirty="0" err="1" smtClean="0">
                <a:solidFill>
                  <a:srgbClr val="C00000"/>
                </a:solidFill>
              </a:rPr>
              <a:t>n</a:t>
            </a:r>
            <a:r>
              <a:rPr lang="en-US" b="1" dirty="0"/>
              <a:t> </a:t>
            </a:r>
            <a:endParaRPr lang="uk-UA" b="1" dirty="0"/>
          </a:p>
        </p:txBody>
      </p:sp>
      <p:sp>
        <p:nvSpPr>
          <p:cNvPr id="4" name="Объект 1"/>
          <p:cNvSpPr txBox="1">
            <a:spLocks/>
          </p:cNvSpPr>
          <p:nvPr/>
        </p:nvSpPr>
        <p:spPr>
          <a:xfrm>
            <a:off x="323528" y="1988840"/>
            <a:ext cx="8568952" cy="3877815"/>
          </a:xfrm>
          <a:prstGeom prst="rect">
            <a:avLst/>
          </a:prstGeom>
        </p:spPr>
        <p:txBody>
          <a:bodyPr>
            <a:normAutofit/>
          </a:bodyPr>
          <a:lstStyle>
            <a:lvl1pPr marL="36576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24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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0876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4884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892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uk-UA" sz="3200" b="1" dirty="0" smtClean="0">
                <a:solidFill>
                  <a:srgbClr val="C00000"/>
                </a:solidFill>
              </a:rPr>
              <a:t>С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uk-UA" sz="3200" b="1" dirty="0" smtClean="0">
                <a:solidFill>
                  <a:schemeClr val="tx2"/>
                </a:solidFill>
              </a:rPr>
              <a:t>– особисті споживчі видатки. </a:t>
            </a:r>
          </a:p>
          <a:p>
            <a:r>
              <a:rPr lang="uk-UA" sz="3200" b="1" dirty="0" smtClean="0">
                <a:solidFill>
                  <a:schemeClr val="tx2"/>
                </a:solidFill>
              </a:rPr>
              <a:t>Це видатки на: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3200" b="1" dirty="0" smtClean="0">
                <a:solidFill>
                  <a:schemeClr val="tx2"/>
                </a:solidFill>
              </a:rPr>
              <a:t>придбання товарів довготривалого користування;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3200" b="1" dirty="0" smtClean="0">
                <a:solidFill>
                  <a:schemeClr val="tx2"/>
                </a:solidFill>
              </a:rPr>
              <a:t>предмети поточного споживання;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3200" b="1" dirty="0" smtClean="0">
                <a:solidFill>
                  <a:schemeClr val="tx2"/>
                </a:solidFill>
              </a:rPr>
              <a:t>послуги</a:t>
            </a:r>
            <a:endParaRPr lang="uk-UA" sz="32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396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 txBox="1">
            <a:spLocks/>
          </p:cNvSpPr>
          <p:nvPr/>
        </p:nvSpPr>
        <p:spPr>
          <a:xfrm>
            <a:off x="539552" y="692696"/>
            <a:ext cx="8352928" cy="5688632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36576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24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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0876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4884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892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4100" b="1" dirty="0">
                <a:solidFill>
                  <a:srgbClr val="C00000"/>
                </a:solidFill>
              </a:rPr>
              <a:t>Ig </a:t>
            </a:r>
            <a:r>
              <a:rPr lang="uk-UA" sz="4100" b="1" dirty="0" smtClean="0">
                <a:solidFill>
                  <a:schemeClr val="tx2"/>
                </a:solidFill>
              </a:rPr>
              <a:t>– валові приватні внутрішні інвестиції (інвестиційні видатки).</a:t>
            </a:r>
          </a:p>
          <a:p>
            <a:pPr marL="0" indent="0">
              <a:buNone/>
            </a:pPr>
            <a:r>
              <a:rPr lang="uk-UA" sz="2800" b="1" dirty="0" smtClean="0">
                <a:solidFill>
                  <a:schemeClr val="tx2"/>
                </a:solidFill>
              </a:rPr>
              <a:t> </a:t>
            </a:r>
          </a:p>
          <a:p>
            <a:r>
              <a:rPr lang="uk-UA" sz="3100" b="1" dirty="0" smtClean="0">
                <a:solidFill>
                  <a:schemeClr val="tx2"/>
                </a:solidFill>
              </a:rPr>
              <a:t>Це видатки на: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3100" b="1" dirty="0" smtClean="0">
                <a:solidFill>
                  <a:schemeClr val="tx2"/>
                </a:solidFill>
              </a:rPr>
              <a:t>закупівлю машин устаткування, обладнання тощо;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3100" b="1" dirty="0" smtClean="0">
                <a:solidFill>
                  <a:schemeClr val="tx2"/>
                </a:solidFill>
              </a:rPr>
              <a:t>все будівництво (виробничі будівлі і споруди та житлові будинки);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3100" b="1" dirty="0" smtClean="0">
                <a:solidFill>
                  <a:schemeClr val="tx2"/>
                </a:solidFill>
              </a:rPr>
              <a:t>зміни у запасах (вироблені, проте не продані у поточному році інвестиційні та споживчі товари).</a:t>
            </a:r>
          </a:p>
          <a:p>
            <a:pPr>
              <a:buFont typeface="Wingdings" panose="05000000000000000000" pitchFamily="2" charset="2"/>
              <a:buChar char="§"/>
            </a:pPr>
            <a:endParaRPr lang="uk-UA" sz="3100" b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4000" b="1" dirty="0">
                <a:solidFill>
                  <a:srgbClr val="C00000"/>
                </a:solidFill>
              </a:rPr>
              <a:t>Ig = In + </a:t>
            </a:r>
            <a:r>
              <a:rPr lang="uk-UA" sz="4000" b="1" dirty="0" err="1" smtClean="0">
                <a:solidFill>
                  <a:srgbClr val="C00000"/>
                </a:solidFill>
              </a:rPr>
              <a:t>Ам</a:t>
            </a:r>
            <a:endParaRPr lang="uk-UA" sz="4000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4000" b="1" dirty="0" smtClean="0">
                <a:solidFill>
                  <a:srgbClr val="C00000"/>
                </a:solidFill>
              </a:rPr>
              <a:t>In</a:t>
            </a:r>
            <a:r>
              <a:rPr lang="uk-UA" sz="4000" b="1" dirty="0" smtClean="0">
                <a:solidFill>
                  <a:srgbClr val="C00000"/>
                </a:solidFill>
              </a:rPr>
              <a:t> </a:t>
            </a:r>
            <a:r>
              <a:rPr lang="uk-UA" sz="3100" b="1" dirty="0">
                <a:solidFill>
                  <a:schemeClr val="tx2"/>
                </a:solidFill>
              </a:rPr>
              <a:t>– чисті приватні внутрішні інвестиції;</a:t>
            </a:r>
          </a:p>
          <a:p>
            <a:pPr marL="0" indent="0">
              <a:buNone/>
            </a:pPr>
            <a:r>
              <a:rPr lang="uk-UA" sz="4000" b="1" dirty="0" err="1" smtClean="0">
                <a:solidFill>
                  <a:srgbClr val="C00000"/>
                </a:solidFill>
              </a:rPr>
              <a:t>Ам</a:t>
            </a:r>
            <a:r>
              <a:rPr lang="uk-UA" sz="4000" b="1" dirty="0" smtClean="0">
                <a:solidFill>
                  <a:srgbClr val="C00000"/>
                </a:solidFill>
              </a:rPr>
              <a:t> </a:t>
            </a:r>
            <a:r>
              <a:rPr lang="uk-UA" sz="3100" b="1" dirty="0">
                <a:solidFill>
                  <a:schemeClr val="tx2"/>
                </a:solidFill>
              </a:rPr>
              <a:t>– амортизація (відрахування на спожитий капітал)</a:t>
            </a:r>
          </a:p>
        </p:txBody>
      </p:sp>
    </p:spTree>
    <p:extLst>
      <p:ext uri="{BB962C8B-B14F-4D97-AF65-F5344CB8AC3E}">
        <p14:creationId xmlns:p14="http://schemas.microsoft.com/office/powerpoint/2010/main" val="4156840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 txBox="1">
            <a:spLocks/>
          </p:cNvSpPr>
          <p:nvPr/>
        </p:nvSpPr>
        <p:spPr>
          <a:xfrm>
            <a:off x="179512" y="692696"/>
            <a:ext cx="8712968" cy="5688632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6576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24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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0876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4884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892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4400" b="1" dirty="0">
                <a:solidFill>
                  <a:srgbClr val="C00000"/>
                </a:solidFill>
              </a:rPr>
              <a:t>G</a:t>
            </a:r>
            <a:r>
              <a:rPr lang="en-US" sz="4100" b="1" dirty="0" smtClean="0">
                <a:solidFill>
                  <a:srgbClr val="C00000"/>
                </a:solidFill>
              </a:rPr>
              <a:t> </a:t>
            </a:r>
            <a:r>
              <a:rPr lang="uk-UA" sz="4100" b="1" dirty="0" smtClean="0">
                <a:solidFill>
                  <a:schemeClr val="tx2"/>
                </a:solidFill>
              </a:rPr>
              <a:t>– </a:t>
            </a:r>
            <a:r>
              <a:rPr lang="uk-UA" sz="3600" b="1" dirty="0" smtClean="0">
                <a:solidFill>
                  <a:schemeClr val="tx2"/>
                </a:solidFill>
              </a:rPr>
              <a:t>державні </a:t>
            </a:r>
            <a:r>
              <a:rPr lang="uk-UA" sz="3600" b="1" dirty="0">
                <a:solidFill>
                  <a:schemeClr val="tx2"/>
                </a:solidFill>
              </a:rPr>
              <a:t>(урядові</a:t>
            </a:r>
            <a:r>
              <a:rPr lang="uk-UA" sz="3600" b="1" dirty="0" smtClean="0">
                <a:solidFill>
                  <a:schemeClr val="tx2"/>
                </a:solidFill>
              </a:rPr>
              <a:t>) закупівлі товарів і послуг</a:t>
            </a:r>
            <a:endParaRPr lang="uk-UA" sz="3600" b="1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uk-UA" sz="2800" b="1" dirty="0" smtClean="0">
                <a:solidFill>
                  <a:schemeClr val="tx2"/>
                </a:solidFill>
              </a:rPr>
              <a:t> </a:t>
            </a:r>
            <a:r>
              <a:rPr lang="uk-UA" sz="3100" b="1" dirty="0" smtClean="0">
                <a:solidFill>
                  <a:schemeClr val="tx2"/>
                </a:solidFill>
              </a:rPr>
              <a:t>Це видатки держави на: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3100" b="1" dirty="0" smtClean="0">
                <a:solidFill>
                  <a:schemeClr val="tx2"/>
                </a:solidFill>
              </a:rPr>
              <a:t>кінцеві продукти підприємств;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3100" b="1" dirty="0" smtClean="0">
                <a:solidFill>
                  <a:schemeClr val="tx2"/>
                </a:solidFill>
              </a:rPr>
              <a:t>усі прямі державні закупівлі ресурсів (передусім – видатки на оплату працівників у державному секторі економіки</a:t>
            </a:r>
          </a:p>
          <a:p>
            <a:pPr marL="0" indent="0">
              <a:buNone/>
            </a:pPr>
            <a:r>
              <a:rPr lang="uk-UA" sz="3100" b="1" dirty="0" smtClean="0">
                <a:solidFill>
                  <a:srgbClr val="FF0000"/>
                </a:solidFill>
              </a:rPr>
              <a:t>Увага!</a:t>
            </a:r>
            <a:r>
              <a:rPr lang="uk-UA" sz="3100" b="1" dirty="0" smtClean="0">
                <a:solidFill>
                  <a:schemeClr val="tx2"/>
                </a:solidFill>
              </a:rPr>
              <a:t> не враховуються державні трансфертні платежі</a:t>
            </a:r>
          </a:p>
          <a:p>
            <a:pPr marL="0" indent="0">
              <a:buNone/>
            </a:pPr>
            <a:endParaRPr lang="uk-UA" sz="3100" b="1" dirty="0" smtClean="0">
              <a:solidFill>
                <a:schemeClr val="tx2"/>
              </a:solidFill>
            </a:endParaRPr>
          </a:p>
          <a:p>
            <a:r>
              <a:rPr lang="en-US" sz="2800" b="1" dirty="0">
                <a:solidFill>
                  <a:srgbClr val="C00000"/>
                </a:solidFill>
              </a:rPr>
              <a:t> </a:t>
            </a:r>
            <a:r>
              <a:rPr lang="en-US" sz="4400" b="1" dirty="0" err="1">
                <a:solidFill>
                  <a:srgbClr val="C00000"/>
                </a:solidFill>
              </a:rPr>
              <a:t>Xn</a:t>
            </a:r>
            <a:r>
              <a:rPr lang="en-US" sz="4400" b="1" dirty="0">
                <a:solidFill>
                  <a:srgbClr val="C00000"/>
                </a:solidFill>
              </a:rPr>
              <a:t> </a:t>
            </a:r>
            <a:r>
              <a:rPr lang="uk-UA" sz="3200" b="1" dirty="0" smtClean="0">
                <a:solidFill>
                  <a:schemeClr val="tx2"/>
                </a:solidFill>
              </a:rPr>
              <a:t>– </a:t>
            </a:r>
            <a:r>
              <a:rPr lang="uk-UA" sz="3600" b="1" dirty="0">
                <a:solidFill>
                  <a:schemeClr val="tx2"/>
                </a:solidFill>
              </a:rPr>
              <a:t>чистий експорт</a:t>
            </a:r>
            <a:r>
              <a:rPr lang="uk-UA" sz="3200" b="1" dirty="0" smtClean="0">
                <a:solidFill>
                  <a:schemeClr val="tx2"/>
                </a:solidFill>
              </a:rPr>
              <a:t>, </a:t>
            </a:r>
          </a:p>
          <a:p>
            <a:pPr marL="0" indent="0">
              <a:buNone/>
            </a:pPr>
            <a:r>
              <a:rPr lang="uk-UA" sz="3200" b="1" dirty="0" smtClean="0">
                <a:solidFill>
                  <a:schemeClr val="tx2"/>
                </a:solidFill>
              </a:rPr>
              <a:t>величина на яку зарубіжні видатки на товари і послуги даної держави (експорт) перевищують видатки на іноземні товари і послуги (імпорт).</a:t>
            </a:r>
            <a:endParaRPr lang="uk-UA" sz="3200" b="1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uk-UA" sz="1800" b="1" dirty="0">
                <a:solidFill>
                  <a:schemeClr val="tx2"/>
                </a:solidFill>
              </a:rPr>
              <a:t> </a:t>
            </a:r>
          </a:p>
          <a:p>
            <a:pPr marL="0" indent="0">
              <a:buNone/>
            </a:pPr>
            <a:r>
              <a:rPr lang="en-US" sz="4000" b="1" dirty="0" err="1" smtClean="0">
                <a:solidFill>
                  <a:srgbClr val="C00000"/>
                </a:solidFill>
              </a:rPr>
              <a:t>Xn</a:t>
            </a:r>
            <a:r>
              <a:rPr lang="en-US" sz="4000" b="1" dirty="0" smtClean="0">
                <a:solidFill>
                  <a:srgbClr val="C00000"/>
                </a:solidFill>
              </a:rPr>
              <a:t> = </a:t>
            </a:r>
            <a:r>
              <a:rPr lang="uk-UA" sz="4000" b="1" dirty="0" smtClean="0">
                <a:solidFill>
                  <a:srgbClr val="C00000"/>
                </a:solidFill>
              </a:rPr>
              <a:t>Е</a:t>
            </a:r>
            <a:r>
              <a:rPr lang="en-US" sz="4000" b="1" dirty="0" smtClean="0">
                <a:solidFill>
                  <a:srgbClr val="C00000"/>
                </a:solidFill>
              </a:rPr>
              <a:t> </a:t>
            </a:r>
            <a:r>
              <a:rPr lang="uk-UA" sz="4000" b="1" dirty="0">
                <a:solidFill>
                  <a:srgbClr val="C00000"/>
                </a:solidFill>
              </a:rPr>
              <a:t>– </a:t>
            </a:r>
            <a:r>
              <a:rPr lang="uk-UA" sz="4000" b="1" dirty="0" err="1" smtClean="0">
                <a:solidFill>
                  <a:srgbClr val="C00000"/>
                </a:solidFill>
              </a:rPr>
              <a:t>Ім</a:t>
            </a:r>
            <a:endParaRPr lang="uk-UA" sz="4000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uk-UA" sz="4000" b="1" dirty="0" smtClean="0">
                <a:solidFill>
                  <a:srgbClr val="C00000"/>
                </a:solidFill>
              </a:rPr>
              <a:t>Е </a:t>
            </a:r>
            <a:r>
              <a:rPr lang="uk-UA" sz="3100" b="1" dirty="0">
                <a:solidFill>
                  <a:schemeClr val="tx2"/>
                </a:solidFill>
              </a:rPr>
              <a:t>– </a:t>
            </a:r>
            <a:r>
              <a:rPr lang="uk-UA" sz="3100" b="1" dirty="0" smtClean="0">
                <a:solidFill>
                  <a:schemeClr val="tx2"/>
                </a:solidFill>
              </a:rPr>
              <a:t>вартість експорту;</a:t>
            </a:r>
            <a:endParaRPr lang="uk-UA" sz="3100" b="1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uk-UA" sz="4000" b="1" dirty="0" err="1" smtClean="0">
                <a:solidFill>
                  <a:srgbClr val="C00000"/>
                </a:solidFill>
              </a:rPr>
              <a:t>Ім</a:t>
            </a:r>
            <a:r>
              <a:rPr lang="uk-UA" sz="4000" b="1" dirty="0" smtClean="0">
                <a:solidFill>
                  <a:srgbClr val="C00000"/>
                </a:solidFill>
              </a:rPr>
              <a:t> </a:t>
            </a:r>
            <a:r>
              <a:rPr lang="uk-UA" sz="3100" b="1" dirty="0">
                <a:solidFill>
                  <a:schemeClr val="tx2"/>
                </a:solidFill>
              </a:rPr>
              <a:t>– </a:t>
            </a:r>
            <a:r>
              <a:rPr lang="uk-UA" sz="3100" b="1" dirty="0" smtClean="0">
                <a:solidFill>
                  <a:schemeClr val="tx2"/>
                </a:solidFill>
              </a:rPr>
              <a:t>вартість імпорту.</a:t>
            </a:r>
            <a:endParaRPr lang="uk-UA" sz="31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912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9" y="1916833"/>
            <a:ext cx="8424936" cy="4209330"/>
          </a:xfrm>
        </p:spPr>
        <p:txBody>
          <a:bodyPr>
            <a:normAutofit/>
          </a:bodyPr>
          <a:lstStyle/>
          <a:p>
            <a:r>
              <a:rPr lang="uk-UA" sz="2800" b="1" dirty="0">
                <a:solidFill>
                  <a:schemeClr val="tx2"/>
                </a:solidFill>
              </a:rPr>
              <a:t>ВНП за </a:t>
            </a:r>
            <a:r>
              <a:rPr lang="uk-UA" sz="2800" b="1" dirty="0" smtClean="0">
                <a:solidFill>
                  <a:schemeClr val="tx2"/>
                </a:solidFill>
              </a:rPr>
              <a:t>доходами </a:t>
            </a:r>
            <a:r>
              <a:rPr lang="uk-UA" sz="2800" b="1" dirty="0">
                <a:solidFill>
                  <a:schemeClr val="tx2"/>
                </a:solidFill>
              </a:rPr>
              <a:t>– це сума </a:t>
            </a:r>
            <a:r>
              <a:rPr lang="uk-UA" sz="2800" b="1" dirty="0" smtClean="0">
                <a:solidFill>
                  <a:schemeClr val="tx2"/>
                </a:solidFill>
              </a:rPr>
              <a:t>доходів окремих осіб та підприємств. </a:t>
            </a:r>
          </a:p>
          <a:p>
            <a:r>
              <a:rPr lang="uk-UA" sz="2800" b="1" dirty="0" smtClean="0">
                <a:solidFill>
                  <a:schemeClr val="tx2"/>
                </a:solidFill>
              </a:rPr>
              <a:t>Він визначається як винагорода власників факторів виробництва. </a:t>
            </a:r>
          </a:p>
          <a:p>
            <a:pPr marL="0" indent="0">
              <a:buNone/>
            </a:pPr>
            <a:r>
              <a:rPr lang="uk-UA" sz="2800" b="1" dirty="0">
                <a:solidFill>
                  <a:srgbClr val="FF0000"/>
                </a:solidFill>
              </a:rPr>
              <a:t>Увага!</a:t>
            </a:r>
            <a:r>
              <a:rPr lang="uk-UA" sz="2800" b="1" dirty="0">
                <a:solidFill>
                  <a:schemeClr val="tx2"/>
                </a:solidFill>
              </a:rPr>
              <a:t> </a:t>
            </a:r>
            <a:endParaRPr lang="uk-UA" sz="2800" b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uk-UA" sz="2800" b="1" dirty="0" smtClean="0">
                <a:solidFill>
                  <a:schemeClr val="tx2"/>
                </a:solidFill>
              </a:rPr>
              <a:t>До цього показника зараховуються також непрямі податки на підприємства та амортизація</a:t>
            </a:r>
            <a:endParaRPr lang="uk-UA" sz="2800" b="1" dirty="0">
              <a:solidFill>
                <a:schemeClr val="tx2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600" b="1" dirty="0" smtClean="0"/>
              <a:t>Розрахунок ВНП за доходами</a:t>
            </a:r>
            <a:endParaRPr lang="uk-UA" sz="3600" b="1" dirty="0"/>
          </a:p>
        </p:txBody>
      </p:sp>
    </p:spTree>
    <p:extLst>
      <p:ext uri="{BB962C8B-B14F-4D97-AF65-F5344CB8AC3E}">
        <p14:creationId xmlns:p14="http://schemas.microsoft.com/office/powerpoint/2010/main" val="3453814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9247" y="2248347"/>
            <a:ext cx="8121225" cy="3877815"/>
          </a:xfrm>
        </p:spPr>
        <p:txBody>
          <a:bodyPr>
            <a:normAutofit/>
          </a:bodyPr>
          <a:lstStyle/>
          <a:p>
            <a:r>
              <a:rPr lang="uk-UA" sz="32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1. </a:t>
            </a:r>
            <a:r>
              <a:rPr lang="uk-UA" sz="3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Теоретичні основи та принципи побудови системи національних рахунків (СНР)</a:t>
            </a:r>
          </a:p>
          <a:p>
            <a:r>
              <a:rPr lang="uk-UA" sz="3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</a:t>
            </a:r>
            <a:r>
              <a:rPr lang="uk-UA" sz="32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 </a:t>
            </a:r>
            <a:r>
              <a:rPr lang="uk-UA" sz="3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Валовий національний продукт (ВНП) та методи його обчислення за видатками та доходами</a:t>
            </a:r>
            <a:endParaRPr lang="uk-UA" sz="32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8490" y="332656"/>
            <a:ext cx="7756263" cy="1291750"/>
          </a:xfrm>
        </p:spPr>
        <p:txBody>
          <a:bodyPr/>
          <a:lstStyle/>
          <a:p>
            <a:r>
              <a:rPr lang="uk-UA" sz="2800" b="1" dirty="0" smtClean="0"/>
              <a:t>ТЕМА 2. </a:t>
            </a:r>
            <a:br>
              <a:rPr lang="uk-UA" sz="2800" b="1" dirty="0" smtClean="0"/>
            </a:br>
            <a:r>
              <a:rPr lang="uk-UA" sz="2800" b="1" dirty="0" smtClean="0"/>
              <a:t>МАКРОЕКОНОМІЧНІ ПОКАЗНИКИ У СИСТЕМІ НАЦІОНАЛЬНИХ РАХУНКІВ</a:t>
            </a:r>
            <a:endParaRPr lang="uk-UA" sz="2800" b="1" dirty="0"/>
          </a:p>
        </p:txBody>
      </p:sp>
    </p:spTree>
    <p:extLst>
      <p:ext uri="{BB962C8B-B14F-4D97-AF65-F5344CB8AC3E}">
        <p14:creationId xmlns:p14="http://schemas.microsoft.com/office/powerpoint/2010/main" val="3906763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 txBox="1">
            <a:spLocks/>
          </p:cNvSpPr>
          <p:nvPr/>
        </p:nvSpPr>
        <p:spPr>
          <a:xfrm>
            <a:off x="539552" y="692696"/>
            <a:ext cx="8352928" cy="5688632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36576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24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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0876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4884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892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uk-UA" sz="4100" b="1" dirty="0" smtClean="0">
                <a:solidFill>
                  <a:srgbClr val="C00000"/>
                </a:solidFill>
              </a:rPr>
              <a:t>Амортизаційні відрахування </a:t>
            </a:r>
            <a:r>
              <a:rPr lang="en-US" sz="4100" b="1" dirty="0" smtClean="0">
                <a:solidFill>
                  <a:srgbClr val="C00000"/>
                </a:solidFill>
              </a:rPr>
              <a:t> </a:t>
            </a:r>
            <a:r>
              <a:rPr lang="uk-UA" sz="4100" b="1" dirty="0" smtClean="0">
                <a:solidFill>
                  <a:schemeClr val="tx2"/>
                </a:solidFill>
              </a:rPr>
              <a:t>– </a:t>
            </a:r>
            <a:r>
              <a:rPr lang="uk-UA" sz="3100" b="1" dirty="0" smtClean="0">
                <a:solidFill>
                  <a:schemeClr val="tx2"/>
                </a:solidFill>
              </a:rPr>
              <a:t>показують обсяг капіталу спожитого у процесі виробництва протягом року.</a:t>
            </a:r>
          </a:p>
          <a:p>
            <a:pPr marL="0" indent="0">
              <a:buNone/>
            </a:pPr>
            <a:r>
              <a:rPr lang="uk-UA" sz="3100" b="1" dirty="0">
                <a:solidFill>
                  <a:srgbClr val="FF0000"/>
                </a:solidFill>
              </a:rPr>
              <a:t>Увага!</a:t>
            </a:r>
            <a:r>
              <a:rPr lang="uk-UA" sz="3100" b="1" dirty="0">
                <a:solidFill>
                  <a:schemeClr val="tx2"/>
                </a:solidFill>
              </a:rPr>
              <a:t> не </a:t>
            </a:r>
            <a:r>
              <a:rPr lang="uk-UA" sz="3100" b="1" dirty="0" smtClean="0">
                <a:solidFill>
                  <a:schemeClr val="tx2"/>
                </a:solidFill>
              </a:rPr>
              <a:t>можливо спожити весь доход, що створений у суспільстві, не погіршуючи при цьому майбутні можливості національної економіки</a:t>
            </a:r>
            <a:endParaRPr lang="uk-UA" sz="3100" b="1" dirty="0">
              <a:solidFill>
                <a:schemeClr val="tx2"/>
              </a:solidFill>
            </a:endParaRPr>
          </a:p>
          <a:p>
            <a:r>
              <a:rPr lang="uk-UA" sz="4100" b="1" dirty="0" smtClean="0">
                <a:solidFill>
                  <a:srgbClr val="C00000"/>
                </a:solidFill>
              </a:rPr>
              <a:t>Непрямі податки на бізнес </a:t>
            </a:r>
          </a:p>
          <a:p>
            <a:pPr marL="0" indent="0">
              <a:buNone/>
            </a:pPr>
            <a:r>
              <a:rPr lang="uk-UA" sz="3100" b="1" dirty="0">
                <a:solidFill>
                  <a:schemeClr val="tx2"/>
                </a:solidFill>
              </a:rPr>
              <a:t>– </a:t>
            </a:r>
            <a:r>
              <a:rPr lang="uk-UA" sz="3100" b="1" dirty="0" smtClean="0">
                <a:solidFill>
                  <a:schemeClr val="tx2"/>
                </a:solidFill>
              </a:rPr>
              <a:t>(наприклад, мито, податок з продажу, податок на майно, ліцензійні платежі , акцизні платежі тощо) підприємства розглядають як витрати виробництва, а тому зараховують їх до ціни продукції. </a:t>
            </a:r>
            <a:endParaRPr lang="uk-UA" sz="31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6893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 txBox="1">
            <a:spLocks/>
          </p:cNvSpPr>
          <p:nvPr/>
        </p:nvSpPr>
        <p:spPr>
          <a:xfrm>
            <a:off x="179512" y="260648"/>
            <a:ext cx="8856984" cy="6120680"/>
          </a:xfrm>
          <a:prstGeom prst="rect">
            <a:avLst/>
          </a:prstGeom>
        </p:spPr>
        <p:txBody>
          <a:bodyPr>
            <a:normAutofit fontScale="32500" lnSpcReduction="20000"/>
          </a:bodyPr>
          <a:lstStyle>
            <a:lvl1pPr marL="36576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24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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0876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4884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892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9600" b="1" dirty="0" smtClean="0">
                <a:solidFill>
                  <a:srgbClr val="C00000"/>
                </a:solidFill>
              </a:rPr>
              <a:t>Заробітна плата</a:t>
            </a:r>
            <a:r>
              <a:rPr lang="en-US" sz="9600" b="1" dirty="0" smtClean="0">
                <a:solidFill>
                  <a:srgbClr val="C00000"/>
                </a:solidFill>
              </a:rPr>
              <a:t> </a:t>
            </a:r>
            <a:r>
              <a:rPr lang="uk-UA" sz="9600" b="1" dirty="0" smtClean="0">
                <a:solidFill>
                  <a:schemeClr val="tx2"/>
                </a:solidFill>
              </a:rPr>
              <a:t>– винагорода за працю найманих працівників.  Крім власне заробітної плати, тут враховують також внески на соціальне страхування, до пенсійних фондів, на медичне обслуговування, допомогу з безробіття тощо.</a:t>
            </a:r>
          </a:p>
          <a:p>
            <a:r>
              <a:rPr lang="uk-UA" sz="9600" b="1" dirty="0">
                <a:solidFill>
                  <a:srgbClr val="C00000"/>
                </a:solidFill>
              </a:rPr>
              <a:t>Рентні </a:t>
            </a:r>
            <a:r>
              <a:rPr lang="uk-UA" sz="9600" b="1" dirty="0" smtClean="0">
                <a:solidFill>
                  <a:srgbClr val="C00000"/>
                </a:solidFill>
              </a:rPr>
              <a:t>платежі </a:t>
            </a:r>
            <a:r>
              <a:rPr lang="uk-UA" sz="9600" b="1" dirty="0">
                <a:solidFill>
                  <a:schemeClr val="tx2"/>
                </a:solidFill>
              </a:rPr>
              <a:t>– </a:t>
            </a:r>
            <a:r>
              <a:rPr lang="uk-UA" sz="9600" b="1" dirty="0" smtClean="0">
                <a:solidFill>
                  <a:schemeClr val="tx2"/>
                </a:solidFill>
              </a:rPr>
              <a:t>доходи, що отримують домогосподарства і фірми за забезпечення національної економіки нерухомість (нерухомі майнові ресурси). </a:t>
            </a:r>
          </a:p>
          <a:p>
            <a:r>
              <a:rPr lang="uk-UA" sz="9600" b="1" dirty="0" smtClean="0">
                <a:solidFill>
                  <a:srgbClr val="C00000"/>
                </a:solidFill>
              </a:rPr>
              <a:t>Процент </a:t>
            </a:r>
            <a:r>
              <a:rPr lang="uk-UA" sz="9600" b="1" dirty="0" smtClean="0">
                <a:solidFill>
                  <a:schemeClr val="tx2"/>
                </a:solidFill>
              </a:rPr>
              <a:t>– виплати грошового доходу приватного бізнесу постачальникам грошового капіталу.  </a:t>
            </a:r>
            <a:r>
              <a:rPr lang="uk-UA" sz="9600" b="1" dirty="0" smtClean="0">
                <a:solidFill>
                  <a:srgbClr val="FF0000"/>
                </a:solidFill>
              </a:rPr>
              <a:t>Увага</a:t>
            </a:r>
            <a:r>
              <a:rPr lang="uk-UA" sz="9600" b="1" dirty="0">
                <a:solidFill>
                  <a:srgbClr val="FF0000"/>
                </a:solidFill>
              </a:rPr>
              <a:t>!</a:t>
            </a:r>
            <a:r>
              <a:rPr lang="uk-UA" sz="9600" b="1" dirty="0">
                <a:solidFill>
                  <a:schemeClr val="tx2"/>
                </a:solidFill>
              </a:rPr>
              <a:t> </a:t>
            </a:r>
            <a:r>
              <a:rPr lang="uk-UA" sz="9600" b="1" dirty="0" smtClean="0">
                <a:solidFill>
                  <a:schemeClr val="tx2"/>
                </a:solidFill>
              </a:rPr>
              <a:t>Проценти і платежі, що здійснює держава до ВНП не враховуються.</a:t>
            </a:r>
          </a:p>
          <a:p>
            <a:pPr marL="0" indent="0">
              <a:buNone/>
            </a:pPr>
            <a:endParaRPr lang="uk-UA" sz="31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61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16632"/>
            <a:ext cx="8892480" cy="56076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indent="-36576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</a:pPr>
            <a:r>
              <a:rPr lang="uk-UA" sz="3100" b="1" dirty="0">
                <a:solidFill>
                  <a:srgbClr val="C00000"/>
                </a:solidFill>
              </a:rPr>
              <a:t>Прибуток</a:t>
            </a:r>
            <a:r>
              <a:rPr lang="uk-UA" sz="2800" b="1" dirty="0">
                <a:solidFill>
                  <a:srgbClr val="C00000"/>
                </a:solidFill>
              </a:rPr>
              <a:t> </a:t>
            </a:r>
            <a:r>
              <a:rPr lang="uk-UA" sz="2800" b="1" dirty="0">
                <a:solidFill>
                  <a:schemeClr val="tx2"/>
                </a:solidFill>
              </a:rPr>
              <a:t>– складається </a:t>
            </a:r>
            <a:r>
              <a:rPr lang="uk-UA" sz="2800" b="1" dirty="0" smtClean="0">
                <a:solidFill>
                  <a:schemeClr val="tx2"/>
                </a:solidFill>
              </a:rPr>
              <a:t>з: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</a:pPr>
            <a:r>
              <a:rPr lang="uk-UA" sz="2800" b="1" dirty="0" smtClean="0">
                <a:solidFill>
                  <a:schemeClr val="tx2"/>
                </a:solidFill>
              </a:rPr>
              <a:t>	1</a:t>
            </a:r>
            <a:r>
              <a:rPr lang="uk-UA" sz="2800" b="1" dirty="0">
                <a:solidFill>
                  <a:schemeClr val="tx2"/>
                </a:solidFill>
              </a:rPr>
              <a:t>) доходів некорпоративного сектору економіки (доходи підприємств, що не належать до акціонерних товариств) і </a:t>
            </a:r>
            <a:endParaRPr lang="uk-UA" sz="2800" b="1" dirty="0" smtClean="0">
              <a:solidFill>
                <a:schemeClr val="tx2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</a:pPr>
            <a:r>
              <a:rPr lang="uk-UA" sz="2800" b="1" dirty="0" smtClean="0">
                <a:solidFill>
                  <a:schemeClr val="tx2"/>
                </a:solidFill>
              </a:rPr>
              <a:t>	2</a:t>
            </a:r>
            <a:r>
              <a:rPr lang="uk-UA" sz="2800" b="1" dirty="0">
                <a:solidFill>
                  <a:schemeClr val="tx2"/>
                </a:solidFill>
              </a:rPr>
              <a:t>) прибутку акціонерних товариств</a:t>
            </a:r>
            <a:r>
              <a:rPr lang="uk-UA" sz="2800" b="1" dirty="0" smtClean="0">
                <a:solidFill>
                  <a:schemeClr val="tx2"/>
                </a:solidFill>
              </a:rPr>
              <a:t>.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</a:pPr>
            <a:r>
              <a:rPr lang="uk-UA" sz="2800" b="1" dirty="0" smtClean="0">
                <a:solidFill>
                  <a:schemeClr val="tx2"/>
                </a:solidFill>
              </a:rPr>
              <a:t> </a:t>
            </a:r>
          </a:p>
          <a:p>
            <a:pPr marL="365760" indent="-36576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</a:pPr>
            <a:r>
              <a:rPr lang="uk-UA" sz="2800" b="1" dirty="0" smtClean="0">
                <a:solidFill>
                  <a:srgbClr val="0070C0"/>
                </a:solidFill>
              </a:rPr>
              <a:t>Доход </a:t>
            </a:r>
            <a:r>
              <a:rPr lang="uk-UA" sz="2800" b="1" dirty="0">
                <a:solidFill>
                  <a:srgbClr val="0070C0"/>
                </a:solidFill>
              </a:rPr>
              <a:t>від власності   </a:t>
            </a:r>
            <a:r>
              <a:rPr lang="uk-UA" sz="2800" b="1" dirty="0">
                <a:solidFill>
                  <a:schemeClr val="tx2"/>
                </a:solidFill>
              </a:rPr>
              <a:t>- доход некорпоративного підприємницького сектору (індивідуальна приватна власність, партнерства, кооперативи тощо). </a:t>
            </a:r>
            <a:endParaRPr lang="uk-UA" sz="2800" b="1" dirty="0" smtClean="0">
              <a:solidFill>
                <a:schemeClr val="tx2"/>
              </a:solidFill>
            </a:endParaRPr>
          </a:p>
          <a:p>
            <a:pPr marL="365760" indent="-36576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</a:pPr>
            <a:r>
              <a:rPr lang="uk-UA" sz="2800" b="1" dirty="0">
                <a:solidFill>
                  <a:srgbClr val="0070C0"/>
                </a:solidFill>
              </a:rPr>
              <a:t>Прибутки акціонерних товариств складаються </a:t>
            </a:r>
            <a:r>
              <a:rPr lang="uk-UA" sz="2800" b="1" dirty="0">
                <a:solidFill>
                  <a:schemeClr val="tx2"/>
                </a:solidFill>
              </a:rPr>
              <a:t>з</a:t>
            </a:r>
            <a:r>
              <a:rPr lang="uk-UA" sz="2800" b="1" dirty="0" smtClean="0">
                <a:solidFill>
                  <a:schemeClr val="tx2"/>
                </a:solidFill>
              </a:rPr>
              <a:t>:</a:t>
            </a:r>
          </a:p>
          <a:p>
            <a:pPr marL="457200" indent="-4572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uk-UA" sz="2800" b="1" dirty="0" smtClean="0">
                <a:solidFill>
                  <a:schemeClr val="tx2"/>
                </a:solidFill>
              </a:rPr>
              <a:t> 1</a:t>
            </a:r>
            <a:r>
              <a:rPr lang="uk-UA" sz="2800" b="1" dirty="0">
                <a:solidFill>
                  <a:schemeClr val="tx2"/>
                </a:solidFill>
              </a:rPr>
              <a:t>) податку на прибуток корпорацій (АТ</a:t>
            </a:r>
            <a:r>
              <a:rPr lang="uk-UA" sz="2800" b="1" dirty="0" smtClean="0">
                <a:solidFill>
                  <a:schemeClr val="tx2"/>
                </a:solidFill>
              </a:rPr>
              <a:t>);</a:t>
            </a:r>
          </a:p>
          <a:p>
            <a:pPr marL="457200" indent="-4572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uk-UA" sz="2800" b="1" dirty="0" smtClean="0">
                <a:solidFill>
                  <a:schemeClr val="tx2"/>
                </a:solidFill>
              </a:rPr>
              <a:t> </a:t>
            </a:r>
            <a:r>
              <a:rPr lang="uk-UA" sz="2800" b="1" dirty="0">
                <a:solidFill>
                  <a:schemeClr val="tx2"/>
                </a:solidFill>
              </a:rPr>
              <a:t>2) дивідендів</a:t>
            </a:r>
            <a:r>
              <a:rPr lang="uk-UA" sz="2800" b="1" dirty="0" smtClean="0">
                <a:solidFill>
                  <a:schemeClr val="tx2"/>
                </a:solidFill>
              </a:rPr>
              <a:t>;</a:t>
            </a:r>
          </a:p>
          <a:p>
            <a:pPr marL="457200" indent="-4572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uk-UA" sz="2800" b="1" dirty="0" smtClean="0">
                <a:solidFill>
                  <a:schemeClr val="tx2"/>
                </a:solidFill>
              </a:rPr>
              <a:t> </a:t>
            </a:r>
            <a:r>
              <a:rPr lang="uk-UA" sz="2800" b="1" dirty="0">
                <a:solidFill>
                  <a:schemeClr val="tx2"/>
                </a:solidFill>
              </a:rPr>
              <a:t>3) нерозподіленого </a:t>
            </a:r>
            <a:r>
              <a:rPr lang="uk-UA" sz="2800" b="1" dirty="0" smtClean="0">
                <a:solidFill>
                  <a:schemeClr val="tx2"/>
                </a:solidFill>
              </a:rPr>
              <a:t>прибутку.</a:t>
            </a:r>
            <a:endParaRPr lang="uk-UA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043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6"/>
            <a:ext cx="8424936" cy="7278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Зв’язок між основними показниками</a:t>
            </a:r>
          </a:p>
          <a:p>
            <a:pPr algn="ctr"/>
            <a:r>
              <a:rPr lang="uk-UA" sz="3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національних рахунків</a:t>
            </a:r>
            <a:endParaRPr lang="uk-UA" sz="36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r>
              <a:rPr lang="uk-UA" sz="2600" b="1" dirty="0" smtClean="0">
                <a:solidFill>
                  <a:srgbClr val="C00000"/>
                </a:solidFill>
              </a:rPr>
              <a:t>ВНП</a:t>
            </a:r>
          </a:p>
          <a:p>
            <a:r>
              <a:rPr lang="uk-UA" sz="2400" b="1" dirty="0" smtClean="0">
                <a:solidFill>
                  <a:srgbClr val="00B0F0"/>
                </a:solidFill>
              </a:rPr>
              <a:t>- Відрахування на споживання капіталу (амортизація)</a:t>
            </a:r>
          </a:p>
          <a:p>
            <a:r>
              <a:rPr lang="uk-UA" sz="2600" b="1" dirty="0">
                <a:solidFill>
                  <a:srgbClr val="C00000"/>
                </a:solidFill>
              </a:rPr>
              <a:t>ЧНП (чистий національний продукт)</a:t>
            </a:r>
          </a:p>
          <a:p>
            <a:r>
              <a:rPr lang="uk-UA" sz="2400" b="1" dirty="0" smtClean="0">
                <a:solidFill>
                  <a:srgbClr val="00B0F0"/>
                </a:solidFill>
              </a:rPr>
              <a:t>- непрямі </a:t>
            </a:r>
            <a:r>
              <a:rPr lang="uk-UA" sz="2400" b="1" dirty="0">
                <a:solidFill>
                  <a:srgbClr val="00B0F0"/>
                </a:solidFill>
              </a:rPr>
              <a:t>податки на </a:t>
            </a:r>
            <a:r>
              <a:rPr lang="uk-UA" sz="2400" b="1" dirty="0" smtClean="0">
                <a:solidFill>
                  <a:srgbClr val="00B0F0"/>
                </a:solidFill>
              </a:rPr>
              <a:t>бізнес</a:t>
            </a:r>
          </a:p>
          <a:p>
            <a:r>
              <a:rPr lang="uk-UA" sz="2600" b="1" dirty="0">
                <a:solidFill>
                  <a:srgbClr val="C00000"/>
                </a:solidFill>
              </a:rPr>
              <a:t>Національний доход</a:t>
            </a:r>
          </a:p>
          <a:p>
            <a:r>
              <a:rPr lang="uk-UA" sz="2400" b="1" dirty="0" smtClean="0">
                <a:solidFill>
                  <a:srgbClr val="00B0F0"/>
                </a:solidFill>
              </a:rPr>
              <a:t>- внески </a:t>
            </a:r>
            <a:r>
              <a:rPr lang="uk-UA" sz="2400" b="1" dirty="0">
                <a:solidFill>
                  <a:srgbClr val="00B0F0"/>
                </a:solidFill>
              </a:rPr>
              <a:t>на соціальне </a:t>
            </a:r>
            <a:r>
              <a:rPr lang="uk-UA" sz="2400" b="1" dirty="0" smtClean="0">
                <a:solidFill>
                  <a:srgbClr val="00B0F0"/>
                </a:solidFill>
              </a:rPr>
              <a:t>страхування</a:t>
            </a:r>
          </a:p>
          <a:p>
            <a:r>
              <a:rPr lang="uk-UA" sz="2400" b="1" dirty="0" smtClean="0">
                <a:solidFill>
                  <a:srgbClr val="00B0F0"/>
                </a:solidFill>
              </a:rPr>
              <a:t>- податки </a:t>
            </a:r>
            <a:r>
              <a:rPr lang="uk-UA" sz="2400" b="1" dirty="0">
                <a:solidFill>
                  <a:srgbClr val="00B0F0"/>
                </a:solidFill>
              </a:rPr>
              <a:t>на прибуток корпорацій</a:t>
            </a:r>
          </a:p>
          <a:p>
            <a:r>
              <a:rPr lang="uk-UA" sz="2400" b="1" dirty="0" smtClean="0">
                <a:solidFill>
                  <a:srgbClr val="00B0F0"/>
                </a:solidFill>
              </a:rPr>
              <a:t>- нерозподілений </a:t>
            </a:r>
            <a:r>
              <a:rPr lang="uk-UA" sz="2400" b="1" dirty="0">
                <a:solidFill>
                  <a:srgbClr val="00B0F0"/>
                </a:solidFill>
              </a:rPr>
              <a:t>прибуток </a:t>
            </a:r>
            <a:r>
              <a:rPr lang="uk-UA" sz="2400" b="1" dirty="0" smtClean="0">
                <a:solidFill>
                  <a:srgbClr val="00B0F0"/>
                </a:solidFill>
              </a:rPr>
              <a:t>корпорацій</a:t>
            </a:r>
          </a:p>
          <a:p>
            <a:r>
              <a:rPr lang="uk-UA" sz="2400" b="1" dirty="0" smtClean="0">
                <a:solidFill>
                  <a:srgbClr val="00B0F0"/>
                </a:solidFill>
              </a:rPr>
              <a:t>+ трансфертні платежі</a:t>
            </a:r>
          </a:p>
          <a:p>
            <a:r>
              <a:rPr lang="uk-UA" sz="2600" b="1" dirty="0">
                <a:solidFill>
                  <a:srgbClr val="C00000"/>
                </a:solidFill>
              </a:rPr>
              <a:t>Особистий доход</a:t>
            </a:r>
          </a:p>
          <a:p>
            <a:r>
              <a:rPr lang="uk-UA" sz="2400" b="1" dirty="0">
                <a:solidFill>
                  <a:srgbClr val="00B0F0"/>
                </a:solidFill>
              </a:rPr>
              <a:t>- особисті податки</a:t>
            </a:r>
          </a:p>
          <a:p>
            <a:r>
              <a:rPr lang="uk-UA" sz="2600" b="1" dirty="0">
                <a:solidFill>
                  <a:srgbClr val="C00000"/>
                </a:solidFill>
              </a:rPr>
              <a:t>Доход після сплати податків </a:t>
            </a:r>
            <a:endParaRPr lang="uk-UA" sz="2600" b="1" dirty="0" smtClean="0">
              <a:solidFill>
                <a:srgbClr val="C00000"/>
              </a:solidFill>
            </a:endParaRPr>
          </a:p>
          <a:p>
            <a:r>
              <a:rPr lang="uk-UA" sz="2600" b="1" dirty="0" smtClean="0">
                <a:solidFill>
                  <a:srgbClr val="C00000"/>
                </a:solidFill>
              </a:rPr>
              <a:t>(</a:t>
            </a:r>
            <a:r>
              <a:rPr lang="uk-UA" sz="2600" b="1" dirty="0">
                <a:solidFill>
                  <a:srgbClr val="C00000"/>
                </a:solidFill>
              </a:rPr>
              <a:t>в </a:t>
            </a:r>
            <a:r>
              <a:rPr lang="uk-UA" sz="2600" b="1" dirty="0" smtClean="0">
                <a:solidFill>
                  <a:srgbClr val="C00000"/>
                </a:solidFill>
              </a:rPr>
              <a:t>особистому розпорядженні</a:t>
            </a:r>
            <a:r>
              <a:rPr lang="uk-UA" sz="2600" b="1" dirty="0">
                <a:solidFill>
                  <a:srgbClr val="C00000"/>
                </a:solidFill>
              </a:rPr>
              <a:t>)</a:t>
            </a:r>
          </a:p>
          <a:p>
            <a:pPr marL="342900" indent="-342900">
              <a:buFontTx/>
              <a:buChar char="-"/>
            </a:pPr>
            <a:endParaRPr lang="uk-UA" sz="2400" b="1" dirty="0">
              <a:solidFill>
                <a:srgbClr val="00B0F0"/>
              </a:solidFill>
            </a:endParaRPr>
          </a:p>
          <a:p>
            <a:pPr marL="342900" indent="-342900">
              <a:buFontTx/>
              <a:buChar char="-"/>
            </a:pPr>
            <a:endParaRPr lang="uk-UA" sz="2400" b="1" dirty="0">
              <a:solidFill>
                <a:srgbClr val="00B0F0"/>
              </a:solidFill>
            </a:endParaRPr>
          </a:p>
          <a:p>
            <a:endParaRPr lang="uk-UA" sz="31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588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332656"/>
            <a:ext cx="8496944" cy="1291750"/>
          </a:xfrm>
        </p:spPr>
        <p:txBody>
          <a:bodyPr/>
          <a:lstStyle/>
          <a:p>
            <a:pPr algn="l"/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/>
              <a:t/>
            </a:r>
            <a:br>
              <a:rPr lang="uk-UA" sz="2800" b="1" dirty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/>
              <a:t/>
            </a:r>
            <a:br>
              <a:rPr lang="uk-UA" sz="2800" b="1" dirty="0"/>
            </a:br>
            <a:r>
              <a:rPr lang="uk-UA" sz="2800" b="1" dirty="0" smtClean="0"/>
              <a:t>2. 3. Основні макроекономічні тотожності</a:t>
            </a:r>
            <a:r>
              <a:rPr lang="uk-UA" sz="2800" b="1" dirty="0"/>
              <a:t/>
            </a:r>
            <a:br>
              <a:rPr lang="uk-UA" sz="2800" b="1" dirty="0"/>
            </a:br>
            <a:r>
              <a:rPr lang="uk-UA" sz="3600" b="1" dirty="0"/>
              <a:t/>
            </a:r>
            <a:br>
              <a:rPr lang="uk-UA" sz="3600" b="1" dirty="0"/>
            </a:br>
            <a:r>
              <a:rPr lang="uk-UA" sz="3600" b="1" dirty="0" smtClean="0"/>
              <a:t/>
            </a:r>
            <a:br>
              <a:rPr lang="uk-UA" sz="3600" b="1" dirty="0" smtClean="0"/>
            </a:br>
            <a:r>
              <a:rPr lang="uk-UA" sz="3600" b="1" dirty="0" smtClean="0"/>
              <a:t/>
            </a:r>
            <a:br>
              <a:rPr lang="uk-UA" sz="3600" b="1" dirty="0" smtClean="0"/>
            </a:br>
            <a:endParaRPr lang="uk-UA" sz="36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Объект 3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1124744"/>
                <a:ext cx="8424936" cy="5544616"/>
              </a:xfrm>
            </p:spPr>
            <p:txBody>
              <a:bodyPr>
                <a:noAutofit/>
              </a:bodyPr>
              <a:lstStyle/>
              <a:p>
                <a:r>
                  <a:rPr lang="uk-UA" b="1" dirty="0" smtClean="0">
                    <a:solidFill>
                      <a:srgbClr val="C00000"/>
                    </a:solidFill>
                    <a:latin typeface="+mj-lt"/>
                    <a:ea typeface="+mj-ea"/>
                    <a:cs typeface="+mj-cs"/>
                  </a:rPr>
                  <a:t>Тотожність доходу </a:t>
                </a:r>
              </a:p>
              <a:p>
                <a:pPr marL="0" indent="0">
                  <a:buNone/>
                </a:pPr>
                <a:r>
                  <a:rPr lang="en-US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Y</a:t>
                </a:r>
                <a:r>
                  <a:rPr lang="uk-UA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uk-UA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= С+ </a:t>
                </a:r>
                <a:r>
                  <a:rPr lang="en-US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I</a:t>
                </a:r>
                <a:r>
                  <a:rPr lang="en-US" b="1" baseline="-25000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g </a:t>
                </a:r>
                <a:r>
                  <a:rPr lang="en-US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+ G + </a:t>
                </a:r>
                <a:r>
                  <a:rPr lang="en-US" b="1" dirty="0" err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X</a:t>
                </a:r>
                <a:r>
                  <a:rPr lang="en-US" b="1" baseline="-25000" dirty="0" err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n</a:t>
                </a:r>
                <a:r>
                  <a:rPr lang="en-US" b="1" dirty="0"/>
                  <a:t> </a:t>
                </a:r>
                <a:endParaRPr lang="uk-UA" b="1" dirty="0"/>
              </a:p>
              <a:p>
                <a:r>
                  <a:rPr lang="uk-UA" b="1" dirty="0" smtClean="0">
                    <a:solidFill>
                      <a:srgbClr val="C00000"/>
                    </a:solidFill>
                  </a:rPr>
                  <a:t>Тотожність заощаджень та інвестицій</a:t>
                </a:r>
              </a:p>
              <a:p>
                <a:pPr marL="0" indent="0">
                  <a:buNone/>
                </a:pPr>
                <a:r>
                  <a:rPr lang="en-US" b="1" dirty="0" smtClean="0">
                    <a:solidFill>
                      <a:srgbClr val="002060"/>
                    </a:solidFill>
                  </a:rPr>
                  <a:t>a) </a:t>
                </a:r>
                <a:r>
                  <a:rPr lang="uk-UA" b="1" dirty="0" smtClean="0">
                    <a:solidFill>
                      <a:srgbClr val="002060"/>
                    </a:solidFill>
                  </a:rPr>
                  <a:t>для двох секторної </a:t>
                </a:r>
                <a:r>
                  <a:rPr lang="uk-UA" b="1" dirty="0">
                    <a:solidFill>
                      <a:srgbClr val="002060"/>
                    </a:solidFill>
                  </a:rPr>
                  <a:t>моделі: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uk-UA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uk-UA" b="1" dirty="0">
                            <a:solidFill>
                              <a:srgbClr val="002060"/>
                            </a:solidFill>
                          </a:rPr>
                          <m:t>ВНП</m:t>
                        </m:r>
                      </m:e>
                      <m:sub>
                        <m:r>
                          <a:rPr lang="uk-UA" b="1">
                            <a:solidFill>
                              <a:srgbClr val="002060"/>
                            </a:solidFill>
                            <a:latin typeface="Cambria Math"/>
                          </a:rPr>
                          <m:t>в</m:t>
                        </m:r>
                      </m:sub>
                    </m:sSub>
                  </m:oMath>
                </a14:m>
                <a:r>
                  <a:rPr lang="uk-UA" b="1" dirty="0">
                    <a:solidFill>
                      <a:srgbClr val="002060"/>
                    </a:solidFill>
                  </a:rPr>
                  <a:t> = С+</a:t>
                </a:r>
                <a:r>
                  <a:rPr lang="en-US" b="1" dirty="0">
                    <a:solidFill>
                      <a:srgbClr val="002060"/>
                    </a:solidFill>
                  </a:rPr>
                  <a:t>Ig</a:t>
                </a:r>
                <a:r>
                  <a:rPr lang="uk-UA" b="1" dirty="0">
                    <a:solidFill>
                      <a:srgbClr val="002060"/>
                    </a:solidFill>
                  </a:rPr>
                  <a:t>, або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uk-UA" b="1">
                            <a:solidFill>
                              <a:srgbClr val="002060"/>
                            </a:solidFill>
                          </a:rPr>
                          <m:t>   </m:t>
                        </m:r>
                        <m:r>
                          <m:rPr>
                            <m:nor/>
                          </m:rPr>
                          <a:rPr lang="uk-UA" b="1" dirty="0">
                            <a:solidFill>
                              <a:srgbClr val="002060"/>
                            </a:solidFill>
                          </a:rPr>
                          <m:t>ВНП</m:t>
                        </m:r>
                      </m:e>
                      <m:sub>
                        <m:r>
                          <a:rPr lang="uk-UA" b="1">
                            <a:solidFill>
                              <a:srgbClr val="002060"/>
                            </a:solidFill>
                            <a:latin typeface="Cambria Math"/>
                          </a:rPr>
                          <m:t>д</m:t>
                        </m:r>
                      </m:sub>
                    </m:sSub>
                  </m:oMath>
                </a14:m>
                <a:r>
                  <a:rPr lang="uk-UA" b="1" dirty="0">
                    <a:solidFill>
                      <a:srgbClr val="002060"/>
                    </a:solidFill>
                  </a:rPr>
                  <a:t> = С+</a:t>
                </a:r>
                <a:r>
                  <a:rPr lang="en-US" b="1" dirty="0">
                    <a:solidFill>
                      <a:srgbClr val="002060"/>
                    </a:solidFill>
                  </a:rPr>
                  <a:t>S   </a:t>
                </a:r>
                <a:r>
                  <a:rPr lang="en-US" b="1" dirty="0" smtClean="0">
                    <a:solidFill>
                      <a:srgbClr val="002060"/>
                    </a:solidFill>
                  </a:rPr>
                  <a:t> </a:t>
                </a:r>
                <a:r>
                  <a:rPr lang="en-US" b="1" dirty="0">
                    <a:solidFill>
                      <a:srgbClr val="002060"/>
                    </a:solidFill>
                  </a:rPr>
                  <a:t>→ </a:t>
                </a:r>
                <a:r>
                  <a:rPr lang="en-US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I=S</a:t>
                </a:r>
              </a:p>
              <a:p>
                <a:pPr marL="0" indent="0">
                  <a:buNone/>
                </a:pPr>
                <a:r>
                  <a:rPr lang="ru-RU" b="1" dirty="0" smtClean="0">
                    <a:solidFill>
                      <a:srgbClr val="002060"/>
                    </a:solidFill>
                  </a:rPr>
                  <a:t>б) </a:t>
                </a:r>
                <a:r>
                  <a:rPr lang="uk-UA" b="1" dirty="0" smtClean="0">
                    <a:solidFill>
                      <a:srgbClr val="002060"/>
                    </a:solidFill>
                  </a:rPr>
                  <a:t>для трьох-</a:t>
                </a:r>
                <a:r>
                  <a:rPr lang="en-US" b="1" dirty="0" smtClean="0">
                    <a:solidFill>
                      <a:srgbClr val="002060"/>
                    </a:solidFill>
                  </a:rPr>
                  <a:t> </a:t>
                </a:r>
                <a:r>
                  <a:rPr lang="uk-UA" b="1" dirty="0" smtClean="0">
                    <a:solidFill>
                      <a:srgbClr val="002060"/>
                    </a:solidFill>
                  </a:rPr>
                  <a:t>та чотирьох</a:t>
                </a:r>
                <a:r>
                  <a:rPr lang="en-US" b="1" dirty="0" smtClean="0">
                    <a:solidFill>
                      <a:srgbClr val="002060"/>
                    </a:solidFill>
                  </a:rPr>
                  <a:t> </a:t>
                </a:r>
                <a:r>
                  <a:rPr lang="uk-UA" b="1" dirty="0" smtClean="0">
                    <a:solidFill>
                      <a:srgbClr val="002060"/>
                    </a:solidFill>
                  </a:rPr>
                  <a:t> </a:t>
                </a:r>
                <a:r>
                  <a:rPr lang="uk-UA" b="1" dirty="0">
                    <a:solidFill>
                      <a:srgbClr val="002060"/>
                    </a:solidFill>
                  </a:rPr>
                  <a:t>секторної моделі:</a:t>
                </a:r>
              </a:p>
              <a:p>
                <a:pPr marL="0" indent="0">
                  <a:buNone/>
                </a:pPr>
                <a:r>
                  <a:rPr lang="en-US" b="1" dirty="0" smtClean="0">
                    <a:solidFill>
                      <a:srgbClr val="002060"/>
                    </a:solidFill>
                  </a:rPr>
                  <a:t>S</a:t>
                </a:r>
                <a:r>
                  <a:rPr lang="uk-UA" b="1" dirty="0" smtClean="0">
                    <a:solidFill>
                      <a:srgbClr val="002060"/>
                    </a:solidFill>
                  </a:rPr>
                  <a:t> </a:t>
                </a:r>
                <a:r>
                  <a:rPr lang="en-US" b="1" dirty="0" smtClean="0">
                    <a:solidFill>
                      <a:srgbClr val="002060"/>
                    </a:solidFill>
                  </a:rPr>
                  <a:t>=</a:t>
                </a:r>
                <a:r>
                  <a:rPr lang="uk-UA" b="1" dirty="0" smtClean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𝑺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𝒑</m:t>
                        </m:r>
                      </m:sub>
                    </m:sSub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𝑺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𝒈</m:t>
                        </m:r>
                      </m:sub>
                    </m:sSub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𝑺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𝒓</m:t>
                        </m:r>
                      </m:sub>
                    </m:sSub>
                  </m:oMath>
                </a14:m>
                <a:endParaRPr lang="en-US" b="1" dirty="0" smtClean="0">
                  <a:solidFill>
                    <a:srgbClr val="002060"/>
                  </a:solidFill>
                </a:endParaRPr>
              </a:p>
              <a:p>
                <a:pPr marL="0" indent="0">
                  <a:buNone/>
                </a:pPr>
                <a:r>
                  <a:rPr lang="uk-UA" b="1" dirty="0" smtClean="0">
                    <a:solidFill>
                      <a:srgbClr val="00B0F0"/>
                    </a:solidFill>
                  </a:rPr>
                  <a:t>приватні заощадження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𝑺</m:t>
                        </m:r>
                      </m:e>
                      <m:sub>
                        <m:r>
                          <a:rPr 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𝒑</m:t>
                        </m:r>
                      </m:sub>
                    </m:sSub>
                  </m:oMath>
                </a14:m>
                <a:r>
                  <a:rPr lang="uk-UA" b="1" dirty="0" smtClean="0">
                    <a:solidFill>
                      <a:srgbClr val="002060"/>
                    </a:solidFill>
                  </a:rPr>
                  <a:t>= </a:t>
                </a:r>
                <a:r>
                  <a:rPr lang="en-US" b="1" dirty="0" smtClean="0">
                    <a:solidFill>
                      <a:srgbClr val="002060"/>
                    </a:solidFill>
                  </a:rPr>
                  <a:t>Y+TR+N</a:t>
                </a:r>
                <a:r>
                  <a:rPr lang="uk-UA" b="1" dirty="0">
                    <a:solidFill>
                      <a:srgbClr val="002060"/>
                    </a:solidFill>
                  </a:rPr>
                  <a:t> – </a:t>
                </a:r>
                <a:r>
                  <a:rPr lang="en-US" b="1" dirty="0" smtClean="0">
                    <a:solidFill>
                      <a:srgbClr val="002060"/>
                    </a:solidFill>
                  </a:rPr>
                  <a:t>T</a:t>
                </a:r>
                <a:r>
                  <a:rPr lang="uk-UA" b="1" dirty="0">
                    <a:solidFill>
                      <a:srgbClr val="002060"/>
                    </a:solidFill>
                  </a:rPr>
                  <a:t> –</a:t>
                </a:r>
                <a:r>
                  <a:rPr lang="uk-UA" b="1" dirty="0" smtClean="0">
                    <a:solidFill>
                      <a:srgbClr val="002060"/>
                    </a:solidFill>
                  </a:rPr>
                  <a:t> С</a:t>
                </a:r>
              </a:p>
              <a:p>
                <a:pPr marL="0" indent="0">
                  <a:buNone/>
                </a:pPr>
                <a:r>
                  <a:rPr lang="uk-UA" b="1" dirty="0" smtClean="0">
                    <a:solidFill>
                      <a:srgbClr val="002060"/>
                    </a:solidFill>
                  </a:rPr>
                  <a:t>(доход + транс. + </a:t>
                </a:r>
                <a:r>
                  <a:rPr lang="uk-UA" b="1" dirty="0" err="1" smtClean="0">
                    <a:solidFill>
                      <a:srgbClr val="002060"/>
                    </a:solidFill>
                  </a:rPr>
                  <a:t>відс</a:t>
                </a:r>
                <a:r>
                  <a:rPr lang="uk-UA" b="1" dirty="0" smtClean="0">
                    <a:solidFill>
                      <a:srgbClr val="002060"/>
                    </a:solidFill>
                  </a:rPr>
                  <a:t>. по </a:t>
                </a:r>
                <a:r>
                  <a:rPr lang="uk-UA" b="1" dirty="0" err="1" smtClean="0">
                    <a:solidFill>
                      <a:srgbClr val="002060"/>
                    </a:solidFill>
                  </a:rPr>
                  <a:t>держ</a:t>
                </a:r>
                <a:r>
                  <a:rPr lang="uk-UA" b="1" dirty="0" smtClean="0">
                    <a:solidFill>
                      <a:srgbClr val="002060"/>
                    </a:solidFill>
                  </a:rPr>
                  <a:t>. </a:t>
                </a:r>
                <a:r>
                  <a:rPr lang="uk-UA" b="1" smtClean="0">
                    <a:solidFill>
                      <a:srgbClr val="002060"/>
                    </a:solidFill>
                  </a:rPr>
                  <a:t>боргу </a:t>
                </a:r>
                <a:r>
                  <a:rPr lang="uk-UA" b="1" dirty="0" smtClean="0">
                    <a:solidFill>
                      <a:srgbClr val="002060"/>
                    </a:solidFill>
                  </a:rPr>
                  <a:t>– податки </a:t>
                </a:r>
                <a:r>
                  <a:rPr lang="uk-UA" b="1" dirty="0">
                    <a:solidFill>
                      <a:srgbClr val="002060"/>
                    </a:solidFill>
                  </a:rPr>
                  <a:t>–</a:t>
                </a:r>
                <a:r>
                  <a:rPr lang="uk-UA" b="1" dirty="0" smtClean="0">
                    <a:solidFill>
                      <a:srgbClr val="002060"/>
                    </a:solidFill>
                  </a:rPr>
                  <a:t> </a:t>
                </a:r>
                <a:r>
                  <a:rPr lang="uk-UA" b="1" dirty="0" err="1" smtClean="0">
                    <a:solidFill>
                      <a:srgbClr val="002060"/>
                    </a:solidFill>
                  </a:rPr>
                  <a:t>спож</a:t>
                </a:r>
                <a:r>
                  <a:rPr lang="uk-UA" b="1" dirty="0" smtClean="0">
                    <a:solidFill>
                      <a:srgbClr val="002060"/>
                    </a:solidFill>
                  </a:rPr>
                  <a:t>.)</a:t>
                </a:r>
              </a:p>
              <a:p>
                <a:pPr marL="0" indent="0">
                  <a:buNone/>
                </a:pPr>
                <a:r>
                  <a:rPr lang="uk-UA" b="1" dirty="0" smtClean="0">
                    <a:solidFill>
                      <a:srgbClr val="00B0F0"/>
                    </a:solidFill>
                  </a:rPr>
                  <a:t>державні </a:t>
                </a:r>
                <a:r>
                  <a:rPr lang="uk-UA" b="1" dirty="0">
                    <a:solidFill>
                      <a:srgbClr val="00B0F0"/>
                    </a:solidFill>
                  </a:rPr>
                  <a:t>заощадження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𝑺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𝒈</m:t>
                        </m:r>
                      </m:sub>
                    </m:sSub>
                  </m:oMath>
                </a14:m>
                <a:r>
                  <a:rPr lang="uk-UA" b="1" dirty="0">
                    <a:solidFill>
                      <a:srgbClr val="002060"/>
                    </a:solidFill>
                  </a:rPr>
                  <a:t>= </a:t>
                </a:r>
                <a:r>
                  <a:rPr lang="en-US" b="1" dirty="0" smtClean="0">
                    <a:solidFill>
                      <a:srgbClr val="002060"/>
                    </a:solidFill>
                  </a:rPr>
                  <a:t>(T</a:t>
                </a:r>
                <a:r>
                  <a:rPr lang="uk-UA" b="1" dirty="0">
                    <a:solidFill>
                      <a:srgbClr val="002060"/>
                    </a:solidFill>
                  </a:rPr>
                  <a:t> – </a:t>
                </a:r>
                <a:r>
                  <a:rPr lang="en-US" b="1" dirty="0" smtClean="0">
                    <a:solidFill>
                      <a:srgbClr val="002060"/>
                    </a:solidFill>
                  </a:rPr>
                  <a:t>TR</a:t>
                </a:r>
                <a:r>
                  <a:rPr lang="uk-UA" b="1" dirty="0">
                    <a:solidFill>
                      <a:srgbClr val="002060"/>
                    </a:solidFill>
                  </a:rPr>
                  <a:t> – </a:t>
                </a:r>
                <a:r>
                  <a:rPr lang="en-US" b="1" dirty="0" smtClean="0">
                    <a:solidFill>
                      <a:srgbClr val="002060"/>
                    </a:solidFill>
                  </a:rPr>
                  <a:t>N)</a:t>
                </a:r>
                <a:r>
                  <a:rPr lang="uk-UA" b="1" dirty="0" smtClean="0">
                    <a:solidFill>
                      <a:srgbClr val="002060"/>
                    </a:solidFill>
                  </a:rPr>
                  <a:t> </a:t>
                </a:r>
                <a:r>
                  <a:rPr lang="uk-UA" b="1" dirty="0">
                    <a:solidFill>
                      <a:srgbClr val="002060"/>
                    </a:solidFill>
                  </a:rPr>
                  <a:t>– </a:t>
                </a:r>
                <a:r>
                  <a:rPr lang="en-US" b="1" dirty="0" smtClean="0">
                    <a:solidFill>
                      <a:srgbClr val="002060"/>
                    </a:solidFill>
                  </a:rPr>
                  <a:t>G</a:t>
                </a:r>
              </a:p>
              <a:p>
                <a:pPr marL="0" indent="0">
                  <a:buNone/>
                </a:pPr>
                <a:r>
                  <a:rPr lang="uk-UA" b="1" dirty="0" smtClean="0">
                    <a:solidFill>
                      <a:srgbClr val="002060"/>
                    </a:solidFill>
                  </a:rPr>
                  <a:t>вони можуть бути &gt; 0 бюджетний надлишок (</a:t>
                </a:r>
                <a:r>
                  <a:rPr lang="en-US" b="1" dirty="0" smtClean="0">
                    <a:solidFill>
                      <a:srgbClr val="002060"/>
                    </a:solidFill>
                  </a:rPr>
                  <a:t>BP</a:t>
                </a:r>
                <a:r>
                  <a:rPr lang="uk-UA" b="1" dirty="0" smtClean="0">
                    <a:solidFill>
                      <a:srgbClr val="002060"/>
                    </a:solidFill>
                  </a:rPr>
                  <a:t>), </a:t>
                </a:r>
              </a:p>
              <a:p>
                <a:pPr marL="0" indent="0">
                  <a:buNone/>
                </a:pPr>
                <a:r>
                  <a:rPr lang="uk-UA" b="1" dirty="0">
                    <a:solidFill>
                      <a:srgbClr val="002060"/>
                    </a:solidFill>
                  </a:rPr>
                  <a:t>	</a:t>
                </a:r>
                <a:r>
                  <a:rPr lang="uk-UA" b="1" dirty="0" smtClean="0">
                    <a:solidFill>
                      <a:srgbClr val="002060"/>
                    </a:solidFill>
                  </a:rPr>
                  <a:t>	або &lt; 0 бюджетний дефіцит</a:t>
                </a:r>
                <a:r>
                  <a:rPr lang="en-US" b="1" dirty="0" smtClean="0">
                    <a:solidFill>
                      <a:srgbClr val="002060"/>
                    </a:solidFill>
                  </a:rPr>
                  <a:t> (BD)</a:t>
                </a:r>
                <a:endParaRPr lang="uk-UA" b="1" dirty="0">
                  <a:solidFill>
                    <a:srgbClr val="002060"/>
                  </a:solidFill>
                </a:endParaRPr>
              </a:p>
              <a:p>
                <a:pPr marL="0" indent="0">
                  <a:buNone/>
                </a:pPr>
                <a:endParaRPr lang="uk-UA" b="1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4" name="Объект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1124744"/>
                <a:ext cx="8424936" cy="5544616"/>
              </a:xfrm>
              <a:blipFill rotWithShape="1">
                <a:blip r:embed="rId2"/>
                <a:stretch>
                  <a:fillRect l="-1158" t="-880" b="-550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04943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332656"/>
            <a:ext cx="8496944" cy="1291750"/>
          </a:xfrm>
        </p:spPr>
        <p:txBody>
          <a:bodyPr/>
          <a:lstStyle/>
          <a:p>
            <a:pPr algn="l"/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/>
              <a:t/>
            </a:r>
            <a:br>
              <a:rPr lang="uk-UA" sz="2800" b="1" dirty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/>
              <a:t/>
            </a:r>
            <a:br>
              <a:rPr lang="uk-UA" sz="2800" b="1" dirty="0"/>
            </a:br>
            <a:r>
              <a:rPr lang="uk-UA" sz="3600" b="1" dirty="0"/>
              <a:t/>
            </a:r>
            <a:br>
              <a:rPr lang="uk-UA" sz="3600" b="1" dirty="0"/>
            </a:br>
            <a:r>
              <a:rPr lang="uk-UA" sz="3600" b="1" dirty="0" smtClean="0"/>
              <a:t/>
            </a:r>
            <a:br>
              <a:rPr lang="uk-UA" sz="3600" b="1" dirty="0" smtClean="0"/>
            </a:br>
            <a:r>
              <a:rPr lang="uk-UA" sz="3600" b="1" dirty="0" smtClean="0"/>
              <a:t/>
            </a:r>
            <a:br>
              <a:rPr lang="uk-UA" sz="3600" b="1" dirty="0" smtClean="0"/>
            </a:br>
            <a:endParaRPr lang="uk-UA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3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188640"/>
                <a:ext cx="8424936" cy="6480720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b="1" dirty="0" smtClean="0">
                    <a:solidFill>
                      <a:srgbClr val="00B0F0"/>
                    </a:solidFill>
                  </a:rPr>
                  <a:t>	</a:t>
                </a:r>
                <a:r>
                  <a:rPr lang="uk-UA" b="1" dirty="0" smtClean="0">
                    <a:solidFill>
                      <a:srgbClr val="00B0F0"/>
                    </a:solidFill>
                  </a:rPr>
                  <a:t>заощадження іншого світу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𝑺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𝒓</m:t>
                        </m:r>
                      </m:sub>
                    </m:sSub>
                  </m:oMath>
                </a14:m>
                <a:r>
                  <a:rPr lang="uk-UA" b="1" dirty="0" smtClean="0">
                    <a:solidFill>
                      <a:srgbClr val="002060"/>
                    </a:solidFill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𝑿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uk-UA" b="1" dirty="0" smtClean="0">
                    <a:solidFill>
                      <a:srgbClr val="002060"/>
                    </a:solidFill>
                  </a:rPr>
                  <a:t> </a:t>
                </a:r>
                <a:r>
                  <a:rPr lang="en-US" b="1" dirty="0" smtClean="0">
                    <a:solidFill>
                      <a:srgbClr val="002060"/>
                    </a:solidFill>
                  </a:rPr>
                  <a:t>(</a:t>
                </a:r>
                <a:r>
                  <a:rPr lang="uk-UA" b="1" dirty="0" smtClean="0">
                    <a:solidFill>
                      <a:srgbClr val="002060"/>
                    </a:solidFill>
                  </a:rPr>
                  <a:t>імпорт</a:t>
                </a:r>
                <a:r>
                  <a:rPr lang="uk-UA" b="1" dirty="0">
                    <a:solidFill>
                      <a:srgbClr val="002060"/>
                    </a:solidFill>
                  </a:rPr>
                  <a:t> – </a:t>
                </a:r>
                <a:r>
                  <a:rPr lang="uk-UA" b="1" dirty="0" smtClean="0">
                    <a:solidFill>
                      <a:srgbClr val="002060"/>
                    </a:solidFill>
                  </a:rPr>
                  <a:t>експорт</a:t>
                </a:r>
                <a:r>
                  <a:rPr lang="en-US" b="1" dirty="0" smtClean="0">
                    <a:solidFill>
                      <a:srgbClr val="002060"/>
                    </a:solidFill>
                  </a:rPr>
                  <a:t>)</a:t>
                </a:r>
              </a:p>
              <a:p>
                <a:pPr marL="0" indent="0">
                  <a:buNone/>
                </a:pPr>
                <a:r>
                  <a:rPr lang="uk-UA" b="1" dirty="0" smtClean="0">
                    <a:solidFill>
                      <a:srgbClr val="C00000"/>
                    </a:solidFill>
                  </a:rPr>
                  <a:t>Увага</a:t>
                </a:r>
                <a:r>
                  <a:rPr lang="en-US" b="1" dirty="0" smtClean="0">
                    <a:solidFill>
                      <a:srgbClr val="C00000"/>
                    </a:solidFill>
                  </a:rPr>
                  <a:t>! </a:t>
                </a:r>
                <a:r>
                  <a:rPr lang="uk-UA" b="1" dirty="0" smtClean="0">
                    <a:solidFill>
                      <a:srgbClr val="002060"/>
                    </a:solidFill>
                  </a:rPr>
                  <a:t>Рівність заощаджень та інвестицій притаманна економіці </a:t>
                </a:r>
                <a:r>
                  <a:rPr lang="uk-UA" b="1" dirty="0" err="1" smtClean="0">
                    <a:solidFill>
                      <a:srgbClr val="002060"/>
                    </a:solidFill>
                  </a:rPr>
                  <a:t>вцілому</a:t>
                </a:r>
                <a:r>
                  <a:rPr lang="uk-UA" b="1" dirty="0" smtClean="0">
                    <a:solidFill>
                      <a:srgbClr val="002060"/>
                    </a:solidFill>
                  </a:rPr>
                  <a:t>, але не є обов'язковою для окремих секторів економіки</a:t>
                </a:r>
              </a:p>
              <a:p>
                <a:pPr marL="0" indent="0">
                  <a:buNone/>
                </a:pPr>
                <a:r>
                  <a:rPr lang="uk-UA" b="1" dirty="0" smtClean="0">
                    <a:solidFill>
                      <a:srgbClr val="002060"/>
                    </a:solidFill>
                  </a:rPr>
                  <a:t>Отже, </a:t>
                </a:r>
                <a:r>
                  <a:rPr lang="en-US" b="1" dirty="0">
                    <a:solidFill>
                      <a:srgbClr val="002060"/>
                    </a:solidFill>
                  </a:rPr>
                  <a:t>S</a:t>
                </a:r>
                <a:r>
                  <a:rPr lang="uk-UA" b="1" dirty="0">
                    <a:solidFill>
                      <a:srgbClr val="002060"/>
                    </a:solidFill>
                  </a:rPr>
                  <a:t> </a:t>
                </a:r>
                <a:r>
                  <a:rPr lang="en-US" b="1" dirty="0">
                    <a:solidFill>
                      <a:srgbClr val="002060"/>
                    </a:solidFill>
                  </a:rPr>
                  <a:t>=</a:t>
                </a:r>
                <a:r>
                  <a:rPr lang="uk-UA" b="1" dirty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𝑺</m:t>
                        </m:r>
                      </m:e>
                      <m:sub>
                        <m:r>
                          <a:rPr 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𝒑</m:t>
                        </m:r>
                      </m:sub>
                    </m:sSub>
                    <m:r>
                      <a:rPr lang="en-US" b="1" i="1">
                        <a:solidFill>
                          <a:srgbClr val="002060"/>
                        </a:solidFill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𝑺</m:t>
                        </m:r>
                      </m:e>
                      <m:sub>
                        <m:r>
                          <a:rPr 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𝒈</m:t>
                        </m:r>
                      </m:sub>
                    </m:sSub>
                    <m:r>
                      <a:rPr lang="en-US" b="1" i="1">
                        <a:solidFill>
                          <a:srgbClr val="002060"/>
                        </a:solidFill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𝑺</m:t>
                        </m:r>
                      </m:e>
                      <m:sub>
                        <m:r>
                          <a:rPr 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𝒓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002060"/>
                    </a:solidFill>
                  </a:rPr>
                  <a:t> =</a:t>
                </a:r>
                <a:r>
                  <a:rPr lang="uk-UA" b="1" dirty="0" smtClean="0">
                    <a:solidFill>
                      <a:srgbClr val="002060"/>
                    </a:solidFill>
                  </a:rPr>
                  <a:t> (</a:t>
                </a:r>
                <a:r>
                  <a:rPr lang="en-US" b="1" dirty="0" smtClean="0">
                    <a:solidFill>
                      <a:srgbClr val="002060"/>
                    </a:solidFill>
                  </a:rPr>
                  <a:t>Y+TR+N</a:t>
                </a:r>
                <a:r>
                  <a:rPr lang="uk-UA" b="1" dirty="0" smtClean="0">
                    <a:solidFill>
                      <a:srgbClr val="002060"/>
                    </a:solidFill>
                  </a:rPr>
                  <a:t> </a:t>
                </a:r>
                <a:r>
                  <a:rPr lang="uk-UA" b="1" dirty="0">
                    <a:solidFill>
                      <a:srgbClr val="002060"/>
                    </a:solidFill>
                  </a:rPr>
                  <a:t>– </a:t>
                </a:r>
                <a:r>
                  <a:rPr lang="en-US" b="1" dirty="0" smtClean="0">
                    <a:solidFill>
                      <a:srgbClr val="002060"/>
                    </a:solidFill>
                  </a:rPr>
                  <a:t>T</a:t>
                </a:r>
                <a:r>
                  <a:rPr lang="uk-UA" b="1" dirty="0" smtClean="0">
                    <a:solidFill>
                      <a:srgbClr val="002060"/>
                    </a:solidFill>
                  </a:rPr>
                  <a:t>) – С +</a:t>
                </a:r>
                <a:r>
                  <a:rPr lang="en-US" b="1" dirty="0">
                    <a:solidFill>
                      <a:srgbClr val="002060"/>
                    </a:solidFill>
                  </a:rPr>
                  <a:t>(T</a:t>
                </a:r>
                <a:r>
                  <a:rPr lang="uk-UA" b="1" dirty="0">
                    <a:solidFill>
                      <a:srgbClr val="002060"/>
                    </a:solidFill>
                  </a:rPr>
                  <a:t> – </a:t>
                </a:r>
                <a:r>
                  <a:rPr lang="en-US" b="1" dirty="0">
                    <a:solidFill>
                      <a:srgbClr val="002060"/>
                    </a:solidFill>
                  </a:rPr>
                  <a:t>TR</a:t>
                </a:r>
                <a:r>
                  <a:rPr lang="uk-UA" b="1" dirty="0">
                    <a:solidFill>
                      <a:srgbClr val="002060"/>
                    </a:solidFill>
                  </a:rPr>
                  <a:t> – </a:t>
                </a:r>
                <a:r>
                  <a:rPr lang="en-US" b="1" dirty="0">
                    <a:solidFill>
                      <a:srgbClr val="002060"/>
                    </a:solidFill>
                  </a:rPr>
                  <a:t>N)</a:t>
                </a:r>
                <a:r>
                  <a:rPr lang="uk-UA" b="1" dirty="0">
                    <a:solidFill>
                      <a:srgbClr val="002060"/>
                    </a:solidFill>
                  </a:rPr>
                  <a:t> – </a:t>
                </a:r>
                <a:r>
                  <a:rPr lang="en-US" b="1" dirty="0" smtClean="0">
                    <a:solidFill>
                      <a:srgbClr val="002060"/>
                    </a:solidFill>
                  </a:rPr>
                  <a:t>G</a:t>
                </a:r>
                <a:r>
                  <a:rPr lang="uk-UA" b="1" dirty="0" smtClean="0">
                    <a:solidFill>
                      <a:srgbClr val="002060"/>
                    </a:solidFill>
                  </a:rPr>
                  <a:t>+ (-</a:t>
                </a:r>
                <a:r>
                  <a:rPr lang="uk-UA" b="1" dirty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𝑿</m:t>
                        </m:r>
                      </m:e>
                      <m:sub>
                        <m:r>
                          <a:rPr 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uk-UA" b="1" dirty="0" smtClean="0">
                    <a:solidFill>
                      <a:srgbClr val="002060"/>
                    </a:solidFill>
                  </a:rPr>
                  <a:t>)</a:t>
                </a:r>
              </a:p>
              <a:p>
                <a:pPr marL="0" indent="0">
                  <a:buNone/>
                </a:pPr>
                <a:r>
                  <a:rPr lang="uk-UA" b="1" dirty="0" smtClean="0">
                    <a:solidFill>
                      <a:srgbClr val="002060"/>
                    </a:solidFill>
                  </a:rPr>
                  <a:t>	</a:t>
                </a:r>
                <a:r>
                  <a:rPr lang="en-US" b="1" dirty="0" smtClean="0">
                    <a:solidFill>
                      <a:srgbClr val="002060"/>
                    </a:solidFill>
                  </a:rPr>
                  <a:t>S</a:t>
                </a:r>
                <a:r>
                  <a:rPr lang="uk-UA" b="1" dirty="0" smtClean="0">
                    <a:solidFill>
                      <a:srgbClr val="002060"/>
                    </a:solidFill>
                  </a:rPr>
                  <a:t> </a:t>
                </a:r>
                <a:r>
                  <a:rPr lang="en-US" b="1" dirty="0">
                    <a:solidFill>
                      <a:srgbClr val="002060"/>
                    </a:solidFill>
                  </a:rPr>
                  <a:t>=</a:t>
                </a:r>
                <a:r>
                  <a:rPr lang="uk-UA" b="1" dirty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𝑺</m:t>
                        </m:r>
                      </m:e>
                      <m:sub>
                        <m:r>
                          <a:rPr 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𝒑</m:t>
                        </m:r>
                      </m:sub>
                    </m:sSub>
                    <m:r>
                      <a:rPr lang="en-US" b="1" i="1">
                        <a:solidFill>
                          <a:srgbClr val="002060"/>
                        </a:solidFill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𝑺</m:t>
                        </m:r>
                      </m:e>
                      <m:sub>
                        <m:r>
                          <a:rPr 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𝒈</m:t>
                        </m:r>
                      </m:sub>
                    </m:sSub>
                    <m:r>
                      <a:rPr lang="en-US" b="1" i="1">
                        <a:solidFill>
                          <a:srgbClr val="002060"/>
                        </a:solidFill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𝑺</m:t>
                        </m:r>
                      </m:e>
                      <m:sub>
                        <m:r>
                          <a:rPr 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𝒓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002060"/>
                    </a:solidFill>
                  </a:rPr>
                  <a:t> =</a:t>
                </a:r>
                <a:r>
                  <a:rPr lang="uk-UA" b="1" dirty="0">
                    <a:solidFill>
                      <a:srgbClr val="002060"/>
                    </a:solidFill>
                  </a:rPr>
                  <a:t> </a:t>
                </a:r>
                <a:r>
                  <a:rPr lang="en-US" b="1" dirty="0" smtClean="0">
                    <a:solidFill>
                      <a:srgbClr val="002060"/>
                    </a:solidFill>
                  </a:rPr>
                  <a:t>Y</a:t>
                </a:r>
                <a:r>
                  <a:rPr lang="uk-UA" b="1" dirty="0" smtClean="0">
                    <a:solidFill>
                      <a:srgbClr val="002060"/>
                    </a:solidFill>
                  </a:rPr>
                  <a:t> </a:t>
                </a:r>
                <a:r>
                  <a:rPr lang="uk-UA" b="1" dirty="0">
                    <a:solidFill>
                      <a:srgbClr val="002060"/>
                    </a:solidFill>
                  </a:rPr>
                  <a:t>– </a:t>
                </a:r>
                <a:r>
                  <a:rPr lang="uk-UA" b="1" dirty="0" smtClean="0">
                    <a:solidFill>
                      <a:srgbClr val="002060"/>
                    </a:solidFill>
                  </a:rPr>
                  <a:t>С – </a:t>
                </a:r>
                <a:r>
                  <a:rPr lang="en-US" b="1" dirty="0" smtClean="0">
                    <a:solidFill>
                      <a:srgbClr val="002060"/>
                    </a:solidFill>
                  </a:rPr>
                  <a:t>G</a:t>
                </a:r>
                <a:r>
                  <a:rPr lang="uk-UA" b="1" dirty="0" smtClean="0">
                    <a:solidFill>
                      <a:srgbClr val="002060"/>
                    </a:solidFill>
                  </a:rPr>
                  <a:t>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𝑿</m:t>
                        </m:r>
                      </m:e>
                      <m:sub>
                        <m:r>
                          <a:rPr 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𝒏</m:t>
                        </m:r>
                      </m:sub>
                    </m:sSub>
                  </m:oMath>
                </a14:m>
                <a:endParaRPr lang="uk-UA" b="1" dirty="0" smtClean="0">
                  <a:solidFill>
                    <a:srgbClr val="002060"/>
                  </a:solidFill>
                </a:endParaRPr>
              </a:p>
              <a:p>
                <a:pPr marL="0" indent="0">
                  <a:buNone/>
                </a:pPr>
                <a:r>
                  <a:rPr lang="uk-UA" b="1" dirty="0">
                    <a:solidFill>
                      <a:srgbClr val="002060"/>
                    </a:solidFill>
                  </a:rPr>
                  <a:t> </a:t>
                </a:r>
                <a:r>
                  <a:rPr lang="uk-UA" b="1" dirty="0" smtClean="0">
                    <a:solidFill>
                      <a:srgbClr val="002060"/>
                    </a:solidFill>
                  </a:rPr>
                  <a:t>	У макроекономіці інвестиції розглядаються тільки як видатки приватного сектору, а не держави</a:t>
                </a:r>
              </a:p>
              <a:p>
                <a:pPr marL="0" indent="0">
                  <a:buNone/>
                </a:pPr>
                <a:r>
                  <a:rPr lang="uk-UA" b="1" dirty="0" smtClean="0">
                    <a:solidFill>
                      <a:srgbClr val="002060"/>
                    </a:solidFill>
                  </a:rPr>
                  <a:t>	</a:t>
                </a:r>
                <a:r>
                  <a:rPr lang="uk-UA" b="1" dirty="0" smtClean="0">
                    <a:solidFill>
                      <a:srgbClr val="00B0F0"/>
                    </a:solidFill>
                  </a:rPr>
                  <a:t>Державні заощадження </a:t>
                </a:r>
                <a:r>
                  <a:rPr lang="uk-UA" b="1" dirty="0" smtClean="0">
                    <a:solidFill>
                      <a:srgbClr val="002060"/>
                    </a:solidFill>
                  </a:rPr>
                  <a:t>можуть бути використані , або на покриття державного боргу, або на скорочення дефіциту грошової маси</a:t>
                </a:r>
                <a:endParaRPr lang="uk-UA" b="1" dirty="0">
                  <a:solidFill>
                    <a:srgbClr val="002060"/>
                  </a:solidFill>
                </a:endParaRPr>
              </a:p>
              <a:p>
                <a:pPr marL="0" indent="0">
                  <a:buNone/>
                </a:pPr>
                <a:r>
                  <a:rPr lang="uk-UA" b="1" dirty="0" smtClean="0">
                    <a:solidFill>
                      <a:srgbClr val="002060"/>
                    </a:solidFill>
                  </a:rPr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𝑺</m:t>
                        </m:r>
                      </m:e>
                      <m:sub>
                        <m:r>
                          <a:rPr 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𝒈</m:t>
                        </m:r>
                      </m:sub>
                    </m:sSub>
                  </m:oMath>
                </a14:m>
                <a:r>
                  <a:rPr lang="uk-UA" b="1" dirty="0">
                    <a:solidFill>
                      <a:srgbClr val="002060"/>
                    </a:solidFill>
                  </a:rPr>
                  <a:t> </a:t>
                </a:r>
                <a:r>
                  <a:rPr lang="en-US" b="1" dirty="0">
                    <a:solidFill>
                      <a:srgbClr val="002060"/>
                    </a:solidFill>
                  </a:rPr>
                  <a:t>=</a:t>
                </a:r>
                <a:r>
                  <a:rPr lang="uk-UA" b="1" dirty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</a:rPr>
                      <m:t>∆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</a:rPr>
                      <m:t>𝑴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</a:rPr>
                      <m:t>+∆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</a:rPr>
                      <m:t>𝑩</m:t>
                    </m:r>
                    <m:r>
                      <a:rPr lang="uk-UA" b="1" i="1" smtClean="0">
                        <a:solidFill>
                          <a:srgbClr val="002060"/>
                        </a:solidFill>
                        <a:latin typeface="Cambria Math"/>
                      </a:rPr>
                      <m:t>,</m:t>
                    </m:r>
                  </m:oMath>
                </a14:m>
                <a:r>
                  <a:rPr lang="uk-UA" b="1" dirty="0" smtClean="0">
                    <a:solidFill>
                      <a:srgbClr val="002060"/>
                    </a:solidFill>
                  </a:rPr>
                  <a:t> </a:t>
                </a:r>
              </a:p>
              <a:p>
                <a:pPr marL="0" indent="0">
                  <a:buNone/>
                </a:pPr>
                <a:r>
                  <a:rPr lang="uk-UA" b="1" dirty="0" smtClean="0">
                    <a:solidFill>
                      <a:srgbClr val="002060"/>
                    </a:solidFill>
                  </a:rPr>
                  <a:t>де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002060"/>
                        </a:solidFill>
                        <a:latin typeface="Cambria Math"/>
                      </a:rPr>
                      <m:t>∆</m:t>
                    </m:r>
                    <m:r>
                      <a:rPr lang="en-US" b="1" i="1">
                        <a:solidFill>
                          <a:srgbClr val="002060"/>
                        </a:solidFill>
                        <a:latin typeface="Cambria Math"/>
                      </a:rPr>
                      <m:t>𝑴</m:t>
                    </m:r>
                  </m:oMath>
                </a14:m>
                <a:r>
                  <a:rPr lang="uk-UA" b="1" dirty="0" smtClean="0">
                    <a:solidFill>
                      <a:srgbClr val="002060"/>
                    </a:solidFill>
                  </a:rPr>
                  <a:t> – зміна грошової маси, </a:t>
                </a:r>
              </a:p>
              <a:p>
                <a:pPr marL="0" indent="0">
                  <a:buNone/>
                </a:pPr>
                <a:r>
                  <a:rPr lang="uk-UA" b="1" dirty="0" smtClean="0">
                    <a:solidFill>
                      <a:srgbClr val="002060"/>
                    </a:solidFill>
                  </a:rPr>
                  <a:t>а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002060"/>
                        </a:solidFill>
                        <a:latin typeface="Cambria Math"/>
                      </a:rPr>
                      <m:t>∆</m:t>
                    </m:r>
                    <m:r>
                      <a:rPr lang="en-US" b="1" i="1">
                        <a:solidFill>
                          <a:srgbClr val="002060"/>
                        </a:solidFill>
                        <a:latin typeface="Cambria Math"/>
                      </a:rPr>
                      <m:t>𝑩</m:t>
                    </m:r>
                  </m:oMath>
                </a14:m>
                <a:r>
                  <a:rPr lang="uk-UA" b="1" dirty="0" smtClean="0">
                    <a:solidFill>
                      <a:srgbClr val="002060"/>
                    </a:solidFill>
                  </a:rPr>
                  <a:t> – зміна суми випущених державних облігацій</a:t>
                </a:r>
              </a:p>
              <a:p>
                <a:pPr marL="0" indent="0">
                  <a:buNone/>
                </a:pPr>
                <a:endParaRPr lang="uk-UA" b="1" dirty="0">
                  <a:solidFill>
                    <a:srgbClr val="002060"/>
                  </a:solidFill>
                </a:endParaRPr>
              </a:p>
              <a:p>
                <a:pPr marL="0" indent="0">
                  <a:buNone/>
                </a:pPr>
                <a:endParaRPr lang="uk-UA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4" name="Объект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188640"/>
                <a:ext cx="8424936" cy="6480720"/>
              </a:xfrm>
              <a:blipFill rotWithShape="1">
                <a:blip r:embed="rId2"/>
                <a:stretch>
                  <a:fillRect l="-1158" t="-847" r="-145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70488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3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188640"/>
                <a:ext cx="8424936" cy="6480720"/>
              </a:xfrm>
            </p:spPr>
            <p:txBody>
              <a:bodyPr>
                <a:noAutofit/>
              </a:bodyPr>
              <a:lstStyle/>
              <a:p>
                <a:r>
                  <a:rPr lang="uk-UA" b="1" dirty="0" smtClean="0">
                    <a:solidFill>
                      <a:srgbClr val="C00000"/>
                    </a:solidFill>
                    <a:latin typeface="+mj-lt"/>
                    <a:ea typeface="+mj-ea"/>
                    <a:cs typeface="+mj-cs"/>
                  </a:rPr>
                  <a:t>Тотожність державного бюджету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𝑩𝑫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=−</m:t>
                        </m:r>
                        <m:r>
                          <a:rPr lang="en-US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𝑺</m:t>
                        </m:r>
                      </m:e>
                      <m:sub>
                        <m:r>
                          <a:rPr lang="en-US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𝒈</m:t>
                        </m:r>
                      </m:sub>
                    </m:sSub>
                  </m:oMath>
                </a14:m>
                <a:r>
                  <a:rPr lang="uk-UA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=</a:t>
                </a:r>
                <a:r>
                  <a:rPr lang="uk-UA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∆</m:t>
                    </m:r>
                    <m:r>
                      <a:rPr lang="en-US" b="1" i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𝑴</m:t>
                    </m:r>
                    <m:r>
                      <a:rPr lang="en-US" b="1" i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+∆</m:t>
                    </m:r>
                    <m:r>
                      <a:rPr lang="en-US" b="1" i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𝑩</m:t>
                    </m:r>
                  </m:oMath>
                </a14:m>
                <a:r>
                  <a:rPr lang="uk-UA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endParaRPr lang="uk-UA" b="1" dirty="0">
                  <a:solidFill>
                    <a:srgbClr val="002060"/>
                  </a:solidFill>
                </a:endParaRPr>
              </a:p>
              <a:p>
                <a:pPr marL="0" indent="0" algn="just">
                  <a:buNone/>
                </a:pPr>
                <a:r>
                  <a:rPr lang="en-US" b="1" dirty="0" smtClean="0">
                    <a:solidFill>
                      <a:srgbClr val="002060"/>
                    </a:solidFill>
                  </a:rPr>
                  <a:t>	</a:t>
                </a:r>
                <a:r>
                  <a:rPr lang="uk-UA" b="1" dirty="0">
                    <a:solidFill>
                      <a:srgbClr val="00B0F0"/>
                    </a:solidFill>
                  </a:rPr>
                  <a:t>Приватні </a:t>
                </a:r>
                <a:r>
                  <a:rPr lang="uk-UA" b="1" dirty="0" smtClean="0">
                    <a:solidFill>
                      <a:srgbClr val="00B0F0"/>
                    </a:solidFill>
                  </a:rPr>
                  <a:t>заощадження </a:t>
                </a:r>
                <a:r>
                  <a:rPr lang="uk-UA" b="1" dirty="0">
                    <a:solidFill>
                      <a:srgbClr val="002060"/>
                    </a:solidFill>
                  </a:rPr>
                  <a:t>аналогічно можуть бути використані як на збільшення реальних активів, або ж залишатися у формі державних </a:t>
                </a:r>
                <a:r>
                  <a:rPr lang="uk-UA" b="1" dirty="0" smtClean="0">
                    <a:solidFill>
                      <a:srgbClr val="002060"/>
                    </a:solidFill>
                  </a:rPr>
                  <a:t>облігацій:</a:t>
                </a:r>
                <a:endParaRPr lang="uk-UA" b="1" dirty="0">
                  <a:solidFill>
                    <a:srgbClr val="002060"/>
                  </a:solidFill>
                </a:endParaRP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𝑺</m:t>
                        </m:r>
                      </m:e>
                      <m:sub>
                        <m:r>
                          <a:rPr 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𝒑</m:t>
                        </m:r>
                      </m:sub>
                    </m:sSub>
                  </m:oMath>
                </a14:m>
                <a:r>
                  <a:rPr lang="uk-UA" b="1" dirty="0" smtClean="0">
                    <a:solidFill>
                      <a:srgbClr val="002060"/>
                    </a:solidFill>
                  </a:rPr>
                  <a:t> </a:t>
                </a:r>
                <a:r>
                  <a:rPr lang="en-US" b="1" dirty="0" smtClean="0">
                    <a:solidFill>
                      <a:srgbClr val="002060"/>
                    </a:solidFill>
                  </a:rPr>
                  <a:t>=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1" dirty="0">
                        <a:solidFill>
                          <a:srgbClr val="002060"/>
                        </a:solidFill>
                        <a:latin typeface="Cambria Math"/>
                      </a:rPr>
                      <m:t>I</m:t>
                    </m:r>
                    <m:r>
                      <a:rPr lang="en-US" b="1" i="0" dirty="0" smtClean="0">
                        <a:solidFill>
                          <a:srgbClr val="002060"/>
                        </a:solidFill>
                        <a:latin typeface="Cambria Math"/>
                      </a:rPr>
                      <m:t>+ </m:t>
                    </m:r>
                    <m:r>
                      <a:rPr lang="en-US" b="1" i="1">
                        <a:solidFill>
                          <a:srgbClr val="002060"/>
                        </a:solidFill>
                        <a:latin typeface="Cambria Math"/>
                      </a:rPr>
                      <m:t>∆</m:t>
                    </m:r>
                    <m:r>
                      <a:rPr lang="en-US" b="1" i="1">
                        <a:solidFill>
                          <a:srgbClr val="002060"/>
                        </a:solidFill>
                        <a:latin typeface="Cambria Math"/>
                      </a:rPr>
                      <m:t>𝑴</m:t>
                    </m:r>
                    <m:r>
                      <a:rPr lang="en-US" b="1" i="1">
                        <a:solidFill>
                          <a:srgbClr val="002060"/>
                        </a:solidFill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∆</m:t>
                        </m:r>
                        <m:r>
                          <a:rPr 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𝑩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𝒑</m:t>
                        </m:r>
                      </m:sub>
                    </m:sSub>
                  </m:oMath>
                </a14:m>
                <a:endParaRPr lang="en-US" b="1" dirty="0" smtClean="0">
                  <a:solidFill>
                    <a:srgbClr val="002060"/>
                  </a:solidFill>
                </a:endParaRPr>
              </a:p>
              <a:p>
                <a:pPr marL="0" indent="0" algn="just">
                  <a:buNone/>
                </a:pPr>
                <a:r>
                  <a:rPr lang="en-US" b="1" dirty="0" smtClean="0">
                    <a:solidFill>
                      <a:srgbClr val="00B0F0"/>
                    </a:solidFill>
                  </a:rPr>
                  <a:t>	</a:t>
                </a:r>
                <a:r>
                  <a:rPr lang="uk-UA" b="1" dirty="0" smtClean="0">
                    <a:solidFill>
                      <a:srgbClr val="00B0F0"/>
                    </a:solidFill>
                  </a:rPr>
                  <a:t>Заощадження </a:t>
                </a:r>
                <a:r>
                  <a:rPr lang="uk-UA" b="1" dirty="0">
                    <a:solidFill>
                      <a:srgbClr val="00B0F0"/>
                    </a:solidFill>
                  </a:rPr>
                  <a:t>іншого </a:t>
                </a:r>
                <a:r>
                  <a:rPr lang="uk-UA" b="1" dirty="0" smtClean="0">
                    <a:solidFill>
                      <a:srgbClr val="00B0F0"/>
                    </a:solidFill>
                  </a:rPr>
                  <a:t>світу </a:t>
                </a:r>
                <a:r>
                  <a:rPr lang="uk-UA" b="1" dirty="0">
                    <a:solidFill>
                      <a:srgbClr val="002060"/>
                    </a:solidFill>
                  </a:rPr>
                  <a:t>можуть бути </a:t>
                </a:r>
                <a:r>
                  <a:rPr lang="uk-UA" b="1" dirty="0" smtClean="0">
                    <a:solidFill>
                      <a:srgbClr val="002060"/>
                    </a:solidFill>
                  </a:rPr>
                  <a:t>використані на придбання облігацій нашої країни:</a:t>
                </a:r>
              </a:p>
              <a:p>
                <a:pPr marL="0" indent="0" algn="just">
                  <a:buNone/>
                </a:pPr>
                <a:r>
                  <a:rPr lang="uk-UA" b="1" dirty="0" smtClean="0">
                    <a:solidFill>
                      <a:srgbClr val="00B0F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𝑺</m:t>
                        </m:r>
                      </m:e>
                      <m:sub>
                        <m:r>
                          <a:rPr 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𝒓</m:t>
                        </m:r>
                      </m:sub>
                    </m:sSub>
                  </m:oMath>
                </a14:m>
                <a:r>
                  <a:rPr lang="uk-UA" b="1" dirty="0" smtClean="0">
                    <a:solidFill>
                      <a:srgbClr val="002060"/>
                    </a:solidFill>
                  </a:rPr>
                  <a:t> </a:t>
                </a:r>
                <a:r>
                  <a:rPr lang="en-US" b="1" dirty="0">
                    <a:solidFill>
                      <a:srgbClr val="002060"/>
                    </a:solidFill>
                  </a:rPr>
                  <a:t>=</a:t>
                </a:r>
                <a14:m>
                  <m:oMath xmlns:m="http://schemas.openxmlformats.org/officeDocument/2006/math">
                    <m:r>
                      <a:rPr lang="uk-UA" b="1" i="0" smtClean="0">
                        <a:solidFill>
                          <a:srgbClr val="002060"/>
                        </a:solidFill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∆</m:t>
                        </m:r>
                        <m:r>
                          <a:rPr 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𝑩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𝒓</m:t>
                        </m:r>
                      </m:sub>
                    </m:sSub>
                  </m:oMath>
                </a14:m>
                <a:endParaRPr lang="uk-UA" b="1" dirty="0" smtClean="0">
                  <a:solidFill>
                    <a:srgbClr val="002060"/>
                  </a:solidFill>
                </a:endParaRPr>
              </a:p>
              <a:p>
                <a:pPr marL="0" indent="0" algn="just">
                  <a:buNone/>
                </a:pPr>
                <a:r>
                  <a:rPr lang="uk-UA" b="1" dirty="0" smtClean="0">
                    <a:solidFill>
                      <a:srgbClr val="00B0F0"/>
                    </a:solidFill>
                  </a:rPr>
                  <a:t>	</a:t>
                </a:r>
                <a:r>
                  <a:rPr lang="uk-UA" b="1" dirty="0">
                    <a:solidFill>
                      <a:srgbClr val="002060"/>
                    </a:solidFill>
                  </a:rPr>
                  <a:t>Оскільки </a:t>
                </a:r>
                <a:r>
                  <a:rPr lang="uk-UA" b="1" dirty="0" smtClean="0">
                    <a:solidFill>
                      <a:srgbClr val="002060"/>
                    </a:solidFill>
                  </a:rPr>
                  <a:t>передбачається, що </a:t>
                </a:r>
                <a:r>
                  <a:rPr lang="uk-UA" b="1" dirty="0">
                    <a:solidFill>
                      <a:srgbClr val="002060"/>
                    </a:solidFill>
                  </a:rPr>
                  <a:t>усі облігації, </a:t>
                </a:r>
                <a:r>
                  <a:rPr lang="uk-UA" b="1" dirty="0" smtClean="0">
                    <a:solidFill>
                      <a:srgbClr val="002060"/>
                    </a:solidFill>
                  </a:rPr>
                  <a:t>які випустила держава </a:t>
                </a:r>
                <a14:m>
                  <m:oMath xmlns:m="http://schemas.openxmlformats.org/officeDocument/2006/math">
                    <m:r>
                      <a:rPr lang="uk-UA" b="1">
                        <a:solidFill>
                          <a:srgbClr val="002060"/>
                        </a:solidFill>
                        <a:latin typeface="Cambria Math"/>
                      </a:rPr>
                      <m:t>(</m:t>
                    </m:r>
                    <m:r>
                      <a:rPr lang="en-US" b="1">
                        <a:solidFill>
                          <a:srgbClr val="002060"/>
                        </a:solidFill>
                        <a:latin typeface="Cambria Math"/>
                      </a:rPr>
                      <m:t>∆</m:t>
                    </m:r>
                    <m:r>
                      <a:rPr lang="en-US" b="1">
                        <a:solidFill>
                          <a:srgbClr val="002060"/>
                        </a:solidFill>
                        <a:latin typeface="Cambria Math"/>
                      </a:rPr>
                      <m:t>𝑩</m:t>
                    </m:r>
                  </m:oMath>
                </a14:m>
                <a:r>
                  <a:rPr lang="uk-UA" b="1" dirty="0">
                    <a:solidFill>
                      <a:srgbClr val="002060"/>
                    </a:solidFill>
                  </a:rPr>
                  <a:t>) купує або приватний сектор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>
                            <a:solidFill>
                              <a:srgbClr val="002060"/>
                            </a:solidFill>
                            <a:latin typeface="Cambria Math"/>
                          </a:rPr>
                          <m:t>∆</m:t>
                        </m:r>
                        <m:r>
                          <a:rPr lang="en-US" b="1">
                            <a:solidFill>
                              <a:srgbClr val="002060"/>
                            </a:solidFill>
                            <a:latin typeface="Cambria Math"/>
                          </a:rPr>
                          <m:t>𝑩</m:t>
                        </m:r>
                      </m:e>
                      <m:sub>
                        <m:r>
                          <a:rPr lang="en-US" b="1">
                            <a:solidFill>
                              <a:srgbClr val="002060"/>
                            </a:solidFill>
                            <a:latin typeface="Cambria Math"/>
                          </a:rPr>
                          <m:t>𝒑</m:t>
                        </m:r>
                      </m:sub>
                    </m:sSub>
                  </m:oMath>
                </a14:m>
                <a:r>
                  <a:rPr lang="uk-UA" b="1" dirty="0">
                    <a:solidFill>
                      <a:srgbClr val="002060"/>
                    </a:solidFill>
                  </a:rPr>
                  <a:t>), або іноземці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>
                            <a:solidFill>
                              <a:srgbClr val="002060"/>
                            </a:solidFill>
                            <a:latin typeface="Cambria Math"/>
                          </a:rPr>
                          <m:t>∆</m:t>
                        </m:r>
                        <m:r>
                          <a:rPr lang="en-US" b="1">
                            <a:solidFill>
                              <a:srgbClr val="002060"/>
                            </a:solidFill>
                            <a:latin typeface="Cambria Math"/>
                          </a:rPr>
                          <m:t>𝑩</m:t>
                        </m:r>
                      </m:e>
                      <m:sub>
                        <m:r>
                          <a:rPr lang="en-US" b="1">
                            <a:solidFill>
                              <a:srgbClr val="002060"/>
                            </a:solidFill>
                            <a:latin typeface="Cambria Math"/>
                          </a:rPr>
                          <m:t>𝒓</m:t>
                        </m:r>
                      </m:sub>
                    </m:sSub>
                  </m:oMath>
                </a14:m>
                <a:r>
                  <a:rPr lang="uk-UA" b="1" dirty="0" smtClean="0">
                    <a:solidFill>
                      <a:srgbClr val="002060"/>
                    </a:solidFill>
                  </a:rPr>
                  <a:t>), тобто  </a:t>
                </a:r>
                <a14:m>
                  <m:oMath xmlns:m="http://schemas.openxmlformats.org/officeDocument/2006/math">
                    <m:r>
                      <a:rPr lang="en-US" b="1">
                        <a:solidFill>
                          <a:srgbClr val="002060"/>
                        </a:solidFill>
                        <a:latin typeface="Cambria Math"/>
                      </a:rPr>
                      <m:t>∆</m:t>
                    </m:r>
                    <m:r>
                      <a:rPr lang="en-US" b="1">
                        <a:solidFill>
                          <a:srgbClr val="002060"/>
                        </a:solidFill>
                        <a:latin typeface="Cambria Math"/>
                      </a:rPr>
                      <m:t>𝑩</m:t>
                    </m:r>
                    <m:r>
                      <a:rPr lang="uk-UA" b="1" i="0" smtClean="0">
                        <a:solidFill>
                          <a:srgbClr val="002060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en-US" b="1" dirty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>
                            <a:solidFill>
                              <a:srgbClr val="002060"/>
                            </a:solidFill>
                            <a:latin typeface="Cambria Math"/>
                          </a:rPr>
                          <m:t>∆</m:t>
                        </m:r>
                        <m:r>
                          <a:rPr lang="en-US" b="1">
                            <a:solidFill>
                              <a:srgbClr val="002060"/>
                            </a:solidFill>
                            <a:latin typeface="Cambria Math"/>
                          </a:rPr>
                          <m:t>𝑩</m:t>
                        </m:r>
                      </m:e>
                      <m:sub>
                        <m:r>
                          <a:rPr lang="en-US" b="1">
                            <a:solidFill>
                              <a:srgbClr val="002060"/>
                            </a:solidFill>
                            <a:latin typeface="Cambria Math"/>
                          </a:rPr>
                          <m:t>𝒑</m:t>
                        </m:r>
                      </m:sub>
                    </m:sSub>
                  </m:oMath>
                </a14:m>
                <a:r>
                  <a:rPr lang="uk-UA" b="1" dirty="0" smtClean="0">
                    <a:solidFill>
                      <a:srgbClr val="002060"/>
                    </a:solidFill>
                  </a:rPr>
                  <a:t>+</a:t>
                </a:r>
                <a:r>
                  <a:rPr lang="en-US" b="1" dirty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>
                            <a:solidFill>
                              <a:srgbClr val="002060"/>
                            </a:solidFill>
                            <a:latin typeface="Cambria Math"/>
                          </a:rPr>
                          <m:t>∆</m:t>
                        </m:r>
                        <m:r>
                          <a:rPr lang="en-US" b="1">
                            <a:solidFill>
                              <a:srgbClr val="002060"/>
                            </a:solidFill>
                            <a:latin typeface="Cambria Math"/>
                          </a:rPr>
                          <m:t>𝑩</m:t>
                        </m:r>
                      </m:e>
                      <m:sub>
                        <m:r>
                          <a:rPr lang="en-US" b="1">
                            <a:solidFill>
                              <a:srgbClr val="002060"/>
                            </a:solidFill>
                            <a:latin typeface="Cambria Math"/>
                          </a:rPr>
                          <m:t>𝒓</m:t>
                        </m:r>
                      </m:sub>
                    </m:sSub>
                  </m:oMath>
                </a14:m>
                <a:r>
                  <a:rPr lang="uk-UA" b="1" dirty="0" smtClean="0">
                    <a:solidFill>
                      <a:srgbClr val="002060"/>
                    </a:solidFill>
                  </a:rPr>
                  <a:t> то сума усіх трьох видів заощаджень з точки зору їх використання забезпечується рівнянням </a:t>
                </a:r>
                <a:r>
                  <a:rPr lang="en-US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I=S</a:t>
                </a:r>
              </a:p>
              <a:p>
                <a:pPr marL="0" indent="0" algn="just">
                  <a:buNone/>
                </a:pPr>
                <a:endParaRPr lang="uk-UA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4" name="Объект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188640"/>
                <a:ext cx="8424936" cy="6480720"/>
              </a:xfrm>
              <a:blipFill rotWithShape="1">
                <a:blip r:embed="rId3"/>
                <a:stretch>
                  <a:fillRect l="-1158" t="-753" r="-1085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70488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/>
              <a:t/>
            </a:r>
            <a:br>
              <a:rPr lang="uk-UA" sz="2800" b="1" dirty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/>
              <a:t/>
            </a:r>
            <a:br>
              <a:rPr lang="uk-UA" sz="2800" b="1" dirty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>2. </a:t>
            </a:r>
            <a:r>
              <a:rPr lang="uk-UA" sz="2800" b="1" dirty="0"/>
              <a:t>1. Теоретичні основи та принципи побудови системи національних рахунків (СНР)</a:t>
            </a:r>
            <a:br>
              <a:rPr lang="uk-UA" sz="2800" b="1" dirty="0"/>
            </a:br>
            <a:r>
              <a:rPr lang="uk-UA" sz="3600" b="1" dirty="0"/>
              <a:t/>
            </a:r>
            <a:br>
              <a:rPr lang="uk-UA" sz="3600" b="1" dirty="0"/>
            </a:br>
            <a:r>
              <a:rPr lang="uk-UA" sz="3600" b="1" dirty="0" smtClean="0"/>
              <a:t/>
            </a:r>
            <a:br>
              <a:rPr lang="uk-UA" sz="3600" b="1" dirty="0" smtClean="0"/>
            </a:br>
            <a:r>
              <a:rPr lang="uk-UA" sz="3600" b="1" dirty="0" smtClean="0"/>
              <a:t/>
            </a:r>
            <a:br>
              <a:rPr lang="uk-UA" sz="3600" b="1" dirty="0" smtClean="0"/>
            </a:br>
            <a:endParaRPr lang="uk-UA" sz="3600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uk-UA" sz="2800" b="1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Система </a:t>
            </a:r>
            <a:r>
              <a:rPr lang="uk-UA" sz="28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національних рахунків (СНР) 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– 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це стандартизовані на міжнародному рівні рекомендації 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щодо 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розрахунку загальних показників та пропорцій діяльності національної економіки</a:t>
            </a:r>
            <a:endParaRPr lang="uk-UA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04474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1"/>
          <p:cNvSpPr txBox="1">
            <a:spLocks/>
          </p:cNvSpPr>
          <p:nvPr/>
        </p:nvSpPr>
        <p:spPr>
          <a:xfrm>
            <a:off x="699245" y="332656"/>
            <a:ext cx="8121225" cy="5832648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24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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0876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4884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892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СНР призначена для: </a:t>
            </a:r>
          </a:p>
          <a:p>
            <a:pPr>
              <a:buFont typeface="Wingdings" pitchFamily="2" charset="2"/>
              <a:buChar char="Ø"/>
            </a:pP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моніторингу розвитку економіки на рівні: </a:t>
            </a:r>
          </a:p>
          <a:p>
            <a:pPr marL="0" indent="0">
              <a:buFont typeface="Wingdings" pitchFamily="2" charset="2"/>
              <a:buNone/>
            </a:pP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	а) окремих економічних суб’єктів (інституційних одиниць), </a:t>
            </a:r>
          </a:p>
          <a:p>
            <a:pPr marL="0" indent="0">
              <a:buFont typeface="Wingdings" pitchFamily="2" charset="2"/>
              <a:buNone/>
            </a:pP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	б) інституційних секторів, </a:t>
            </a:r>
          </a:p>
          <a:p>
            <a:pPr marL="0" indent="0">
              <a:buFont typeface="Wingdings" pitchFamily="2" charset="2"/>
              <a:buNone/>
            </a:pP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	в) національної економіки; </a:t>
            </a:r>
          </a:p>
          <a:p>
            <a:pPr>
              <a:buFont typeface="Wingdings" pitchFamily="2" charset="2"/>
              <a:buChar char="Ø"/>
            </a:pP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макроекономічного аналізу з метою впровадження заходів макроекономічної політики; </a:t>
            </a:r>
          </a:p>
          <a:p>
            <a:pPr>
              <a:buFont typeface="Wingdings" pitchFamily="2" charset="2"/>
              <a:buChar char="Ø"/>
            </a:pP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порівняння основних макроекономічних показників різних  країн </a:t>
            </a:r>
            <a:endParaRPr lang="uk-UA" sz="2800" b="1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91945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764705"/>
            <a:ext cx="7848872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	В основі СНР система категорій, що забезпечують облік в масштабах </a:t>
            </a:r>
          </a:p>
          <a:p>
            <a:r>
              <a:rPr lang="uk-UA" sz="3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національної економіки:</a:t>
            </a:r>
          </a:p>
          <a:p>
            <a:r>
              <a:rPr lang="uk-UA" sz="3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uk-UA" sz="3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інституційна одиниця,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uk-UA" sz="3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інституційний сектор,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uk-UA" sz="3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економічна операція,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uk-UA" sz="3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рахунок. </a:t>
            </a:r>
          </a:p>
          <a:p>
            <a:pPr algn="just"/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	</a:t>
            </a:r>
            <a:endParaRPr lang="uk-UA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49886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9708" y="263912"/>
            <a:ext cx="871296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dirty="0" smtClean="0">
                <a:solidFill>
                  <a:srgbClr val="C00000"/>
                </a:solidFill>
              </a:rPr>
              <a:t>	Інституційні </a:t>
            </a:r>
            <a:r>
              <a:rPr lang="uk-UA" sz="2800" b="1" dirty="0">
                <a:solidFill>
                  <a:srgbClr val="C00000"/>
                </a:solidFill>
              </a:rPr>
              <a:t>одиниці </a:t>
            </a:r>
            <a:r>
              <a:rPr lang="uk-UA" sz="2800" b="1" dirty="0">
                <a:solidFill>
                  <a:schemeClr val="tx2"/>
                </a:solidFill>
              </a:rPr>
              <a:t>– це економічні суб'єкти, які володіють активами, беруть на себе певні зобов’язання, здійснюють витрати та отримують доходи.  </a:t>
            </a:r>
          </a:p>
          <a:p>
            <a:pPr algn="just"/>
            <a:r>
              <a:rPr lang="uk-UA" sz="2800" b="1" dirty="0">
                <a:solidFill>
                  <a:schemeClr val="tx2"/>
                </a:solidFill>
              </a:rPr>
              <a:t>	Економіка країни – розглядається як сукупність інституційних одиниць, що є резидентами даної країни. </a:t>
            </a:r>
            <a:endParaRPr lang="uk-UA" sz="2800" b="1" dirty="0" smtClean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uk-UA" sz="2800" b="1" dirty="0">
                <a:solidFill>
                  <a:schemeClr val="tx2"/>
                </a:solidFill>
              </a:rPr>
              <a:t>	</a:t>
            </a:r>
            <a:r>
              <a:rPr lang="uk-UA" sz="2800" b="1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Резидентом </a:t>
            </a:r>
            <a:r>
              <a:rPr lang="uk-UA" sz="28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країни 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є така 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інституційна одиниця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, економічні інтереси якої зосереджені на економічній території даної країни протягом тривалого часу (не менше ніж один рік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) </a:t>
            </a:r>
            <a:endParaRPr lang="uk-UA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	Якщо 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економічні інтереси інституційної одиниці зосереджені на економічній території інших країн, то вона є </a:t>
            </a:r>
            <a:r>
              <a:rPr lang="uk-UA" sz="28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нерезидентом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даної країни</a:t>
            </a:r>
          </a:p>
        </p:txBody>
      </p:sp>
    </p:spTree>
    <p:extLst>
      <p:ext uri="{BB962C8B-B14F-4D97-AF65-F5344CB8AC3E}">
        <p14:creationId xmlns:p14="http://schemas.microsoft.com/office/powerpoint/2010/main" val="492471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620688"/>
            <a:ext cx="828092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dirty="0" smtClean="0">
                <a:solidFill>
                  <a:schemeClr val="tx2"/>
                </a:solidFill>
              </a:rPr>
              <a:t>	Всі </a:t>
            </a:r>
            <a:r>
              <a:rPr lang="uk-UA" sz="2800" b="1" dirty="0">
                <a:solidFill>
                  <a:schemeClr val="tx2"/>
                </a:solidFill>
              </a:rPr>
              <a:t>інституційні одиниці, які є резидентами країни, об’єднуються у п’ять </a:t>
            </a:r>
          </a:p>
          <a:p>
            <a:pPr algn="just"/>
            <a:r>
              <a:rPr lang="uk-UA" sz="2800" b="1" dirty="0">
                <a:solidFill>
                  <a:srgbClr val="C00000"/>
                </a:solidFill>
              </a:rPr>
              <a:t>інституційних секторів</a:t>
            </a:r>
            <a:r>
              <a:rPr lang="uk-UA" sz="2800" b="1" dirty="0">
                <a:solidFill>
                  <a:schemeClr val="tx2"/>
                </a:solidFill>
              </a:rPr>
              <a:t>: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2800" b="1" dirty="0" smtClean="0">
                <a:solidFill>
                  <a:schemeClr val="tx2"/>
                </a:solidFill>
              </a:rPr>
              <a:t>нефінансові </a:t>
            </a:r>
            <a:r>
              <a:rPr lang="uk-UA" sz="2800" b="1" dirty="0">
                <a:solidFill>
                  <a:schemeClr val="tx2"/>
                </a:solidFill>
              </a:rPr>
              <a:t>корпорації;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2800" b="1" dirty="0" smtClean="0">
                <a:solidFill>
                  <a:schemeClr val="tx2"/>
                </a:solidFill>
              </a:rPr>
              <a:t>фінансові </a:t>
            </a:r>
            <a:r>
              <a:rPr lang="uk-UA" sz="2800" b="1" dirty="0">
                <a:solidFill>
                  <a:schemeClr val="tx2"/>
                </a:solidFill>
              </a:rPr>
              <a:t>корпорації;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2800" b="1" dirty="0" smtClean="0">
                <a:solidFill>
                  <a:schemeClr val="tx2"/>
                </a:solidFill>
              </a:rPr>
              <a:t>сектор </a:t>
            </a:r>
            <a:r>
              <a:rPr lang="uk-UA" sz="2800" b="1" dirty="0">
                <a:solidFill>
                  <a:schemeClr val="tx2"/>
                </a:solidFill>
              </a:rPr>
              <a:t>загального державного управління;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2800" b="1" dirty="0" smtClean="0">
                <a:solidFill>
                  <a:schemeClr val="tx2"/>
                </a:solidFill>
              </a:rPr>
              <a:t>домашні </a:t>
            </a:r>
            <a:r>
              <a:rPr lang="uk-UA" sz="2800" b="1" dirty="0">
                <a:solidFill>
                  <a:schemeClr val="tx2"/>
                </a:solidFill>
              </a:rPr>
              <a:t>господарства;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2800" b="1" dirty="0" smtClean="0">
                <a:solidFill>
                  <a:schemeClr val="tx2"/>
                </a:solidFill>
              </a:rPr>
              <a:t>некомерційні </a:t>
            </a:r>
            <a:r>
              <a:rPr lang="uk-UA" sz="2800" b="1" dirty="0">
                <a:solidFill>
                  <a:schemeClr val="tx2"/>
                </a:solidFill>
              </a:rPr>
              <a:t>організації, що обслуговують домашні господарства</a:t>
            </a:r>
            <a:r>
              <a:rPr lang="uk-UA" sz="2800" b="1" dirty="0" smtClean="0">
                <a:solidFill>
                  <a:schemeClr val="tx2"/>
                </a:solidFill>
              </a:rPr>
              <a:t>.</a:t>
            </a:r>
          </a:p>
          <a:p>
            <a:r>
              <a:rPr lang="uk-UA" sz="2800" b="1" dirty="0" smtClean="0">
                <a:solidFill>
                  <a:schemeClr val="tx2"/>
                </a:solidFill>
              </a:rPr>
              <a:t> </a:t>
            </a:r>
            <a:endParaRPr lang="uk-UA" sz="2800" b="1" dirty="0">
              <a:solidFill>
                <a:schemeClr val="tx2"/>
              </a:solidFill>
            </a:endParaRPr>
          </a:p>
          <a:p>
            <a:r>
              <a:rPr lang="uk-UA" sz="2800" b="1" dirty="0" smtClean="0">
                <a:solidFill>
                  <a:schemeClr val="tx2"/>
                </a:solidFill>
              </a:rPr>
              <a:t>Інституційні </a:t>
            </a:r>
            <a:r>
              <a:rPr lang="uk-UA" sz="2800" b="1" dirty="0">
                <a:solidFill>
                  <a:schemeClr val="tx2"/>
                </a:solidFill>
              </a:rPr>
              <a:t>одиниці, що є </a:t>
            </a:r>
            <a:r>
              <a:rPr lang="uk-UA" sz="2800" b="1" dirty="0" smtClean="0">
                <a:solidFill>
                  <a:schemeClr val="tx2"/>
                </a:solidFill>
              </a:rPr>
              <a:t>нерезидентами </a:t>
            </a:r>
            <a:r>
              <a:rPr lang="uk-UA" sz="2800" b="1" dirty="0">
                <a:solidFill>
                  <a:schemeClr val="tx2"/>
                </a:solidFill>
              </a:rPr>
              <a:t>країни, які здійснюють </a:t>
            </a:r>
            <a:r>
              <a:rPr lang="uk-UA" sz="2800" b="1" dirty="0" smtClean="0">
                <a:solidFill>
                  <a:schemeClr val="tx2"/>
                </a:solidFill>
              </a:rPr>
              <a:t>економічну діяльність з </a:t>
            </a:r>
            <a:r>
              <a:rPr lang="uk-UA" sz="2800" b="1" dirty="0">
                <a:solidFill>
                  <a:schemeClr val="tx2"/>
                </a:solidFill>
              </a:rPr>
              <a:t>резидентами, </a:t>
            </a:r>
            <a:r>
              <a:rPr lang="uk-UA" sz="2800" b="1" dirty="0" smtClean="0">
                <a:solidFill>
                  <a:schemeClr val="tx2"/>
                </a:solidFill>
              </a:rPr>
              <a:t>утворюють зовнішньоекономічний сектор </a:t>
            </a:r>
            <a:r>
              <a:rPr lang="uk-UA" sz="2800" b="1" dirty="0">
                <a:solidFill>
                  <a:schemeClr val="tx2"/>
                </a:solidFill>
              </a:rPr>
              <a:t>(</a:t>
            </a:r>
            <a:r>
              <a:rPr lang="uk-UA" sz="2800" b="1" dirty="0" smtClean="0">
                <a:solidFill>
                  <a:schemeClr val="tx2"/>
                </a:solidFill>
              </a:rPr>
              <a:t>«інший </a:t>
            </a:r>
            <a:r>
              <a:rPr lang="uk-UA" sz="2800" b="1" dirty="0">
                <a:solidFill>
                  <a:schemeClr val="tx2"/>
                </a:solidFill>
              </a:rPr>
              <a:t>світ</a:t>
            </a:r>
            <a:r>
              <a:rPr lang="uk-UA" sz="2800" b="1" dirty="0" smtClean="0">
                <a:solidFill>
                  <a:schemeClr val="tx2"/>
                </a:solidFill>
              </a:rPr>
              <a:t>»). </a:t>
            </a:r>
            <a:endParaRPr lang="uk-UA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706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43558" y="188640"/>
            <a:ext cx="763284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uk-UA" sz="2800" b="1" dirty="0" smtClean="0">
                <a:solidFill>
                  <a:srgbClr val="C00000"/>
                </a:solidFill>
              </a:rPr>
              <a:t>Сектор нефінансові корпорації </a:t>
            </a:r>
            <a:r>
              <a:rPr lang="uk-UA" sz="2800" b="1" dirty="0" smtClean="0">
                <a:solidFill>
                  <a:schemeClr val="tx2"/>
                </a:solidFill>
              </a:rPr>
              <a:t>(підприємницький сектор) </a:t>
            </a:r>
          </a:p>
          <a:p>
            <a:r>
              <a:rPr lang="uk-UA" sz="2800" b="1" dirty="0" smtClean="0">
                <a:solidFill>
                  <a:schemeClr val="tx2"/>
                </a:solidFill>
              </a:rPr>
              <a:t>До нього належать інституційні одиниці, які займаються виробництвом товарів і нефінансових послуг на основі принципів дії  ринкового механізму, тобто з метою отримання прибутку.</a:t>
            </a:r>
          </a:p>
          <a:p>
            <a:endParaRPr lang="uk-UA" sz="2800" b="1" dirty="0" smtClean="0">
              <a:solidFill>
                <a:schemeClr val="tx2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uk-UA" sz="2800" b="1" dirty="0" smtClean="0">
                <a:solidFill>
                  <a:srgbClr val="C00000"/>
                </a:solidFill>
              </a:rPr>
              <a:t>Сектор фінансові корпорації </a:t>
            </a:r>
          </a:p>
          <a:p>
            <a:r>
              <a:rPr lang="uk-UA" sz="2800" b="1" dirty="0" smtClean="0">
                <a:solidFill>
                  <a:schemeClr val="tx2"/>
                </a:solidFill>
              </a:rPr>
              <a:t>	(</a:t>
            </a:r>
            <a:r>
              <a:rPr lang="uk-UA" sz="2800" b="1" dirty="0">
                <a:solidFill>
                  <a:schemeClr val="tx2"/>
                </a:solidFill>
              </a:rPr>
              <a:t>фінансовий сектор) </a:t>
            </a:r>
            <a:endParaRPr lang="uk-UA" sz="2800" b="1" dirty="0" smtClean="0">
              <a:solidFill>
                <a:schemeClr val="tx2"/>
              </a:solidFill>
            </a:endParaRPr>
          </a:p>
          <a:p>
            <a:r>
              <a:rPr lang="uk-UA" sz="2800" b="1" dirty="0" smtClean="0">
                <a:solidFill>
                  <a:schemeClr val="tx2"/>
                </a:solidFill>
              </a:rPr>
              <a:t>До </a:t>
            </a:r>
            <a:r>
              <a:rPr lang="uk-UA" sz="2800" b="1" dirty="0">
                <a:solidFill>
                  <a:schemeClr val="tx2"/>
                </a:solidFill>
              </a:rPr>
              <a:t>нього належать інституційні одиниці, які </a:t>
            </a:r>
          </a:p>
          <a:p>
            <a:r>
              <a:rPr lang="uk-UA" sz="2800" b="1" dirty="0">
                <a:solidFill>
                  <a:schemeClr val="tx2"/>
                </a:solidFill>
              </a:rPr>
              <a:t>займаються фінансовим </a:t>
            </a:r>
            <a:r>
              <a:rPr lang="uk-UA" sz="2800" b="1" dirty="0" smtClean="0">
                <a:solidFill>
                  <a:schemeClr val="tx2"/>
                </a:solidFill>
              </a:rPr>
              <a:t>посередництвом </a:t>
            </a:r>
            <a:r>
              <a:rPr lang="uk-UA" sz="2800" b="1" dirty="0">
                <a:solidFill>
                  <a:schemeClr val="tx2"/>
                </a:solidFill>
              </a:rPr>
              <a:t>або </a:t>
            </a:r>
          </a:p>
          <a:p>
            <a:r>
              <a:rPr lang="uk-UA" sz="2800" b="1" dirty="0">
                <a:solidFill>
                  <a:schemeClr val="tx2"/>
                </a:solidFill>
              </a:rPr>
              <a:t>допоміжною фінансовою </a:t>
            </a:r>
            <a:r>
              <a:rPr lang="uk-UA" sz="2800" b="1" dirty="0" smtClean="0">
                <a:solidFill>
                  <a:schemeClr val="tx2"/>
                </a:solidFill>
              </a:rPr>
              <a:t>діяльністю.  </a:t>
            </a:r>
            <a:endParaRPr lang="uk-UA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4471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332656"/>
            <a:ext cx="828092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uk-UA" sz="2800" b="1" dirty="0">
                <a:solidFill>
                  <a:srgbClr val="C00000"/>
                </a:solidFill>
              </a:rPr>
              <a:t>Сектор  загального  державного управління </a:t>
            </a:r>
            <a:r>
              <a:rPr lang="uk-UA" sz="2800" b="1" dirty="0">
                <a:solidFill>
                  <a:schemeClr val="tx2"/>
                </a:solidFill>
              </a:rPr>
              <a:t>(державний сектор) </a:t>
            </a:r>
          </a:p>
          <a:p>
            <a:r>
              <a:rPr lang="uk-UA" sz="2800" b="1" dirty="0">
                <a:solidFill>
                  <a:schemeClr val="tx2"/>
                </a:solidFill>
              </a:rPr>
              <a:t>До нього належать інституційні </a:t>
            </a:r>
            <a:r>
              <a:rPr lang="uk-UA" sz="2800" b="1" dirty="0" smtClean="0">
                <a:solidFill>
                  <a:schemeClr val="tx2"/>
                </a:solidFill>
              </a:rPr>
              <a:t>одиниці які: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uk-UA" sz="2800" b="1" dirty="0" smtClean="0">
                <a:solidFill>
                  <a:schemeClr val="tx2"/>
                </a:solidFill>
              </a:rPr>
              <a:t>виконують політичні </a:t>
            </a:r>
            <a:r>
              <a:rPr lang="uk-UA" sz="2800" b="1" dirty="0">
                <a:solidFill>
                  <a:schemeClr val="tx2"/>
                </a:solidFill>
              </a:rPr>
              <a:t>функцій </a:t>
            </a:r>
            <a:r>
              <a:rPr lang="uk-UA" sz="2800" b="1" dirty="0" smtClean="0">
                <a:solidFill>
                  <a:schemeClr val="tx2"/>
                </a:solidFill>
              </a:rPr>
              <a:t>та здійснюють державне регулювання економікою;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uk-UA" sz="2800" b="1" dirty="0" smtClean="0">
                <a:solidFill>
                  <a:schemeClr val="tx2"/>
                </a:solidFill>
              </a:rPr>
              <a:t>надають неринкові </a:t>
            </a:r>
            <a:r>
              <a:rPr lang="uk-UA" sz="2800" b="1" dirty="0">
                <a:solidFill>
                  <a:schemeClr val="tx2"/>
                </a:solidFill>
              </a:rPr>
              <a:t>послуги для індивідуального </a:t>
            </a:r>
            <a:r>
              <a:rPr lang="uk-UA" sz="2800" b="1" dirty="0" smtClean="0">
                <a:solidFill>
                  <a:schemeClr val="tx2"/>
                </a:solidFill>
              </a:rPr>
              <a:t>чи колективного споживання;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uk-UA" sz="2800" b="1" dirty="0" smtClean="0">
                <a:solidFill>
                  <a:schemeClr val="tx2"/>
                </a:solidFill>
              </a:rPr>
              <a:t>перерозподіляють доходи і багатство.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uk-UA" sz="2800" b="1" dirty="0" smtClean="0">
              <a:solidFill>
                <a:schemeClr val="tx2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b="1" dirty="0">
                <a:solidFill>
                  <a:srgbClr val="C00000"/>
                </a:solidFill>
              </a:rPr>
              <a:t>Сектор </a:t>
            </a:r>
            <a:r>
              <a:rPr lang="uk-UA" sz="2800" b="1" dirty="0">
                <a:solidFill>
                  <a:srgbClr val="C00000"/>
                </a:solidFill>
              </a:rPr>
              <a:t>домашні</a:t>
            </a:r>
            <a:r>
              <a:rPr lang="ru-RU" sz="2800" b="1" dirty="0">
                <a:solidFill>
                  <a:srgbClr val="C00000"/>
                </a:solidFill>
              </a:rPr>
              <a:t> </a:t>
            </a:r>
            <a:r>
              <a:rPr lang="uk-UA" sz="2800" b="1" dirty="0">
                <a:solidFill>
                  <a:srgbClr val="C00000"/>
                </a:solidFill>
              </a:rPr>
              <a:t>господарства</a:t>
            </a:r>
          </a:p>
          <a:p>
            <a:r>
              <a:rPr lang="ru-RU" sz="2800" b="1" dirty="0">
                <a:solidFill>
                  <a:schemeClr val="tx2"/>
                </a:solidFill>
              </a:rPr>
              <a:t>До </a:t>
            </a:r>
            <a:r>
              <a:rPr lang="uk-UA" sz="2800" b="1" dirty="0" smtClean="0">
                <a:solidFill>
                  <a:schemeClr val="tx2"/>
                </a:solidFill>
              </a:rPr>
              <a:t>нього</a:t>
            </a:r>
            <a:r>
              <a:rPr lang="ru-RU" sz="2800" b="1" dirty="0" smtClean="0">
                <a:solidFill>
                  <a:schemeClr val="tx2"/>
                </a:solidFill>
              </a:rPr>
              <a:t> належать </a:t>
            </a:r>
            <a:r>
              <a:rPr lang="uk-UA" sz="2800" b="1" dirty="0" smtClean="0">
                <a:solidFill>
                  <a:schemeClr val="tx2"/>
                </a:solidFill>
              </a:rPr>
              <a:t>інституційні одиниці, які об'єднують фізичних осіб, основною функцією яких є споживання, а також некорпоративна підприємницька діяльність.</a:t>
            </a:r>
          </a:p>
        </p:txBody>
      </p:sp>
    </p:spTree>
    <p:extLst>
      <p:ext uri="{BB962C8B-B14F-4D97-AF65-F5344CB8AC3E}">
        <p14:creationId xmlns:p14="http://schemas.microsoft.com/office/powerpoint/2010/main" val="2101248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Твердый переплет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755</TotalTime>
  <Words>856</Words>
  <Application>Microsoft Office PowerPoint</Application>
  <PresentationFormat>Экран (4:3)</PresentationFormat>
  <Paragraphs>175</Paragraphs>
  <Slides>26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Твердый переплет</vt:lpstr>
      <vt:lpstr>МАКРОЕКОНОМІКА</vt:lpstr>
      <vt:lpstr>ТЕМА 2.  МАКРОЕКОНОМІЧНІ ПОКАЗНИКИ У СИСТЕМІ НАЦІОНАЛЬНИХ РАХУНКІВ</vt:lpstr>
      <vt:lpstr>     2. 1. Теоретичні основи та принципи побудови системи національних рахунків (СНР)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Основні методологічні принципи СНР:  </vt:lpstr>
      <vt:lpstr>Презентация PowerPoint</vt:lpstr>
      <vt:lpstr>Презентация PowerPoint</vt:lpstr>
      <vt:lpstr>     2. 2. Валовий національний продукт (ВНП) та методи його обчислення за видатками та доходами    </vt:lpstr>
      <vt:lpstr>Розрахунок ВНП за видатками </vt:lpstr>
      <vt:lpstr>Презентация PowerPoint</vt:lpstr>
      <vt:lpstr>Презентация PowerPoint</vt:lpstr>
      <vt:lpstr>Презентация PowerPoint</vt:lpstr>
      <vt:lpstr>Розрахунок ВНП за доходами</vt:lpstr>
      <vt:lpstr>Презентация PowerPoint</vt:lpstr>
      <vt:lpstr>Презентация PowerPoint</vt:lpstr>
      <vt:lpstr>Презентация PowerPoint</vt:lpstr>
      <vt:lpstr>Презентация PowerPoint</vt:lpstr>
      <vt:lpstr>    2. 3. Основні макроекономічні тотожності    </vt:lpstr>
      <vt:lpstr>      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МАКРОЕКОНОМІКА</dc:title>
  <dc:creator>Юра</dc:creator>
  <cp:lastModifiedBy>Юра</cp:lastModifiedBy>
  <cp:revision>56</cp:revision>
  <dcterms:created xsi:type="dcterms:W3CDTF">2018-09-11T19:21:53Z</dcterms:created>
  <dcterms:modified xsi:type="dcterms:W3CDTF">2021-09-23T10:02:54Z</dcterms:modified>
</cp:coreProperties>
</file>