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66" r:id="rId4"/>
    <p:sldId id="268" r:id="rId5"/>
    <p:sldId id="260" r:id="rId6"/>
    <p:sldId id="258" r:id="rId7"/>
    <p:sldId id="267" r:id="rId8"/>
    <p:sldId id="269" r:id="rId9"/>
    <p:sldId id="259" r:id="rId10"/>
    <p:sldId id="274" r:id="rId11"/>
    <p:sldId id="264" r:id="rId12"/>
    <p:sldId id="265" r:id="rId13"/>
    <p:sldId id="278" r:id="rId14"/>
    <p:sldId id="271" r:id="rId15"/>
    <p:sldId id="272" r:id="rId16"/>
    <p:sldId id="261" r:id="rId17"/>
    <p:sldId id="273" r:id="rId18"/>
    <p:sldId id="281" r:id="rId19"/>
    <p:sldId id="282" r:id="rId20"/>
    <p:sldId id="283" r:id="rId21"/>
    <p:sldId id="270" r:id="rId22"/>
    <p:sldId id="284" r:id="rId23"/>
    <p:sldId id="285" r:id="rId24"/>
    <p:sldId id="280" r:id="rId25"/>
    <p:sldId id="263" r:id="rId26"/>
    <p:sldId id="276" r:id="rId27"/>
    <p:sldId id="286" r:id="rId28"/>
    <p:sldId id="287" r:id="rId29"/>
    <p:sldId id="262" r:id="rId30"/>
    <p:sldId id="275"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386B4DF-23DD-45F7-8F64-E060883EA1A2}" type="datetimeFigureOut">
              <a:rPr lang="ru-RU" smtClean="0"/>
              <a:t>25.04.2019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173312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86B4DF-23DD-45F7-8F64-E060883EA1A2}" type="datetimeFigureOut">
              <a:rPr lang="ru-RU" smtClean="0"/>
              <a:t>25.04.2019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4367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86B4DF-23DD-45F7-8F64-E060883EA1A2}" type="datetimeFigureOut">
              <a:rPr lang="ru-RU" smtClean="0"/>
              <a:t>25.04.2019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8CE74D-F16A-4F35-8A33-D97E60792763}"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514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86B4DF-23DD-45F7-8F64-E060883EA1A2}" type="datetimeFigureOut">
              <a:rPr lang="ru-RU" smtClean="0"/>
              <a:t>25.04.2019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2219046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86B4DF-23DD-45F7-8F64-E060883EA1A2}" type="datetimeFigureOut">
              <a:rPr lang="ru-RU" smtClean="0"/>
              <a:t>25.04.2019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8CE74D-F16A-4F35-8A33-D97E60792763}"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8351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86B4DF-23DD-45F7-8F64-E060883EA1A2}" type="datetimeFigureOut">
              <a:rPr lang="ru-RU" smtClean="0"/>
              <a:t>25.04.2019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737481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86B4DF-23DD-45F7-8F64-E060883EA1A2}" type="datetimeFigureOut">
              <a:rPr lang="ru-RU" smtClean="0"/>
              <a:t>25.04.2019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76928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86B4DF-23DD-45F7-8F64-E060883EA1A2}" type="datetimeFigureOut">
              <a:rPr lang="ru-RU" smtClean="0"/>
              <a:t>25.04.2019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120653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86B4DF-23DD-45F7-8F64-E060883EA1A2}" type="datetimeFigureOut">
              <a:rPr lang="ru-RU" smtClean="0"/>
              <a:t>25.04.2019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88825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86B4DF-23DD-45F7-8F64-E060883EA1A2}" type="datetimeFigureOut">
              <a:rPr lang="ru-RU" smtClean="0"/>
              <a:t>25.04.2019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149262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386B4DF-23DD-45F7-8F64-E060883EA1A2}" type="datetimeFigureOut">
              <a:rPr lang="ru-RU" smtClean="0"/>
              <a:t>25.04.2019</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145755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86B4DF-23DD-45F7-8F64-E060883EA1A2}" type="datetimeFigureOut">
              <a:rPr lang="ru-RU" smtClean="0"/>
              <a:t>25.04.2019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406454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386B4DF-23DD-45F7-8F64-E060883EA1A2}" type="datetimeFigureOut">
              <a:rPr lang="ru-RU" smtClean="0"/>
              <a:t>25.04.2019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71488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6B4DF-23DD-45F7-8F64-E060883EA1A2}" type="datetimeFigureOut">
              <a:rPr lang="ru-RU" smtClean="0"/>
              <a:t>25.04.2019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197431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86B4DF-23DD-45F7-8F64-E060883EA1A2}" type="datetimeFigureOut">
              <a:rPr lang="ru-RU" smtClean="0"/>
              <a:t>25.04.2019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54328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86B4DF-23DD-45F7-8F64-E060883EA1A2}" type="datetimeFigureOut">
              <a:rPr lang="ru-RU" smtClean="0"/>
              <a:t>25.04.2019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8CE74D-F16A-4F35-8A33-D97E60792763}" type="slidenum">
              <a:rPr lang="ru-RU" smtClean="0"/>
              <a:t>‹#›</a:t>
            </a:fld>
            <a:endParaRPr lang="ru-RU"/>
          </a:p>
        </p:txBody>
      </p:sp>
    </p:spTree>
    <p:extLst>
      <p:ext uri="{BB962C8B-B14F-4D97-AF65-F5344CB8AC3E}">
        <p14:creationId xmlns:p14="http://schemas.microsoft.com/office/powerpoint/2010/main" val="140504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386B4DF-23DD-45F7-8F64-E060883EA1A2}" type="datetimeFigureOut">
              <a:rPr lang="ru-RU" smtClean="0"/>
              <a:t>25.04.2019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88CE74D-F16A-4F35-8A33-D97E60792763}" type="slidenum">
              <a:rPr lang="ru-RU" smtClean="0"/>
              <a:t>‹#›</a:t>
            </a:fld>
            <a:endParaRPr lang="ru-RU"/>
          </a:p>
        </p:txBody>
      </p:sp>
    </p:spTree>
    <p:extLst>
      <p:ext uri="{BB962C8B-B14F-4D97-AF65-F5344CB8AC3E}">
        <p14:creationId xmlns:p14="http://schemas.microsoft.com/office/powerpoint/2010/main" val="28070691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k.wikipedia.org/wiki/%D0%9B%D1%8C%D0%BE%D0%B4%D0%BE%D0%B2%D0%B8%D0%BA"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3113" y="419100"/>
            <a:ext cx="5183187" cy="2262781"/>
          </a:xfrm>
        </p:spPr>
        <p:txBody>
          <a:bodyPr>
            <a:normAutofit/>
          </a:bodyPr>
          <a:lstStyle/>
          <a:p>
            <a:r>
              <a:rPr lang="uk-UA" b="1" dirty="0" smtClean="0"/>
              <a:t>ГІДРОЛОГІЯ ЛЬОДОВИКІВ</a:t>
            </a:r>
            <a:endParaRPr lang="ru-RU" b="1" dirty="0"/>
          </a:p>
        </p:txBody>
      </p:sp>
      <p:pic>
        <p:nvPicPr>
          <p:cNvPr id="4" name="Picture 4" descr="https://geodictionary.com.ua/sites/default/files/styles/picture_termin/https/upload.wikimedia.org/wikipedia/commons/8/87/Firn_field_on_the_top_of_S%25C3%25A4uleck.jpg?itok=2W0piZ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79400"/>
            <a:ext cx="6400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054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8434" name="Picture 2" descr="ÐÐ°ÑÑÐ¸Ð½ÐºÐ¸ Ð¿Ð¾ Ð·Ð°Ð¿ÑÐ¾ÑÑ ÑÐ¸Ð¿Ð¸ Ð»ÑÐ¾Ð´Ð¾Ð²Ð¸ÐºÑÐ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159" y="1"/>
            <a:ext cx="101299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5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ÐÐ°ÑÑÐ¸Ð½ÐºÐ¸ Ð¿Ð¾ Ð·Ð°Ð¿ÑÐ¾ÑÑ ÑÐ½ÑÐ³Ð¾Ð²Ð° Ð»ÑÐ½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2" y="2457449"/>
            <a:ext cx="8572500" cy="440055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490662" y="992716"/>
            <a:ext cx="7466338" cy="1464733"/>
          </a:xfrm>
        </p:spPr>
        <p:txBody>
          <a:bodyPr>
            <a:normAutofit/>
          </a:bodyPr>
          <a:lstStyle/>
          <a:p>
            <a:r>
              <a:rPr lang="ru-RU" dirty="0" smtClean="0">
                <a:solidFill>
                  <a:schemeClr val="tx1"/>
                </a:solidFill>
              </a:rPr>
              <a:t>– </a:t>
            </a:r>
            <a:r>
              <a:rPr lang="ru-RU" dirty="0" err="1">
                <a:solidFill>
                  <a:schemeClr val="tx1"/>
                </a:solidFill>
              </a:rPr>
              <a:t>це</a:t>
            </a:r>
            <a:r>
              <a:rPr lang="ru-RU" dirty="0">
                <a:solidFill>
                  <a:schemeClr val="tx1"/>
                </a:solidFill>
              </a:rPr>
              <a:t> </a:t>
            </a:r>
            <a:r>
              <a:rPr lang="ru-RU" dirty="0" err="1">
                <a:solidFill>
                  <a:schemeClr val="tx1"/>
                </a:solidFill>
              </a:rPr>
              <a:t>лінія</a:t>
            </a:r>
            <a:r>
              <a:rPr lang="ru-RU" dirty="0">
                <a:solidFill>
                  <a:schemeClr val="tx1"/>
                </a:solidFill>
              </a:rPr>
              <a:t>, яка </a:t>
            </a:r>
            <a:r>
              <a:rPr lang="ru-RU" dirty="0" err="1">
                <a:solidFill>
                  <a:schemeClr val="tx1"/>
                </a:solidFill>
              </a:rPr>
              <a:t>поділяє</a:t>
            </a:r>
            <a:r>
              <a:rPr lang="ru-RU" dirty="0">
                <a:solidFill>
                  <a:schemeClr val="tx1"/>
                </a:solidFill>
              </a:rPr>
              <a:t> </a:t>
            </a:r>
            <a:r>
              <a:rPr lang="ru-RU" dirty="0" err="1">
                <a:solidFill>
                  <a:schemeClr val="tx1"/>
                </a:solidFill>
              </a:rPr>
              <a:t>ділянки</a:t>
            </a:r>
            <a:r>
              <a:rPr lang="ru-RU" dirty="0">
                <a:solidFill>
                  <a:schemeClr val="tx1"/>
                </a:solidFill>
              </a:rPr>
              <a:t> з </a:t>
            </a:r>
            <a:r>
              <a:rPr lang="ru-RU" dirty="0" err="1">
                <a:solidFill>
                  <a:schemeClr val="tx1"/>
                </a:solidFill>
              </a:rPr>
              <a:t>позитивним</a:t>
            </a:r>
            <a:r>
              <a:rPr lang="ru-RU" dirty="0">
                <a:solidFill>
                  <a:schemeClr val="tx1"/>
                </a:solidFill>
              </a:rPr>
              <a:t> та </a:t>
            </a:r>
            <a:r>
              <a:rPr lang="ru-RU" dirty="0" err="1">
                <a:solidFill>
                  <a:schemeClr val="tx1"/>
                </a:solidFill>
              </a:rPr>
              <a:t>від’ємним</a:t>
            </a:r>
            <a:r>
              <a:rPr lang="ru-RU" dirty="0">
                <a:solidFill>
                  <a:schemeClr val="tx1"/>
                </a:solidFill>
              </a:rPr>
              <a:t> балансом </a:t>
            </a:r>
            <a:r>
              <a:rPr lang="ru-RU" dirty="0" err="1">
                <a:solidFill>
                  <a:schemeClr val="tx1"/>
                </a:solidFill>
              </a:rPr>
              <a:t>снігу</a:t>
            </a:r>
            <a:r>
              <a:rPr lang="ru-RU" dirty="0">
                <a:solidFill>
                  <a:schemeClr val="tx1"/>
                </a:solidFill>
              </a:rPr>
              <a:t>. </a:t>
            </a:r>
            <a:r>
              <a:rPr lang="ru-RU" dirty="0" err="1">
                <a:solidFill>
                  <a:schemeClr val="tx1"/>
                </a:solidFill>
              </a:rPr>
              <a:t>Вище</a:t>
            </a:r>
            <a:r>
              <a:rPr lang="ru-RU" dirty="0">
                <a:solidFill>
                  <a:schemeClr val="tx1"/>
                </a:solidFill>
              </a:rPr>
              <a:t> </a:t>
            </a:r>
            <a:r>
              <a:rPr lang="ru-RU" dirty="0" err="1">
                <a:solidFill>
                  <a:schemeClr val="tx1"/>
                </a:solidFill>
              </a:rPr>
              <a:t>снігової</a:t>
            </a:r>
            <a:r>
              <a:rPr lang="ru-RU" dirty="0">
                <a:solidFill>
                  <a:schemeClr val="tx1"/>
                </a:solidFill>
              </a:rPr>
              <a:t> </a:t>
            </a:r>
            <a:r>
              <a:rPr lang="ru-RU" dirty="0" err="1">
                <a:solidFill>
                  <a:schemeClr val="tx1"/>
                </a:solidFill>
              </a:rPr>
              <a:t>лінії</a:t>
            </a:r>
            <a:r>
              <a:rPr lang="ru-RU" dirty="0">
                <a:solidFill>
                  <a:schemeClr val="tx1"/>
                </a:solidFill>
              </a:rPr>
              <a:t> </a:t>
            </a:r>
            <a:r>
              <a:rPr lang="ru-RU" dirty="0" err="1">
                <a:solidFill>
                  <a:schemeClr val="tx1"/>
                </a:solidFill>
              </a:rPr>
              <a:t>прибуток</a:t>
            </a:r>
            <a:r>
              <a:rPr lang="ru-RU" dirty="0">
                <a:solidFill>
                  <a:schemeClr val="tx1"/>
                </a:solidFill>
              </a:rPr>
              <a:t> </a:t>
            </a:r>
            <a:r>
              <a:rPr lang="ru-RU" dirty="0" err="1">
                <a:solidFill>
                  <a:schemeClr val="tx1"/>
                </a:solidFill>
              </a:rPr>
              <a:t>снігу</a:t>
            </a:r>
            <a:r>
              <a:rPr lang="ru-RU" dirty="0">
                <a:solidFill>
                  <a:schemeClr val="tx1"/>
                </a:solidFill>
              </a:rPr>
              <a:t> </a:t>
            </a:r>
            <a:r>
              <a:rPr lang="ru-RU" dirty="0" err="1">
                <a:solidFill>
                  <a:schemeClr val="tx1"/>
                </a:solidFill>
              </a:rPr>
              <a:t>більший</a:t>
            </a:r>
            <a:r>
              <a:rPr lang="ru-RU" dirty="0">
                <a:solidFill>
                  <a:schemeClr val="tx1"/>
                </a:solidFill>
              </a:rPr>
              <a:t> за </a:t>
            </a:r>
            <a:r>
              <a:rPr lang="ru-RU" dirty="0" err="1">
                <a:solidFill>
                  <a:schemeClr val="tx1"/>
                </a:solidFill>
              </a:rPr>
              <a:t>витрати</a:t>
            </a:r>
            <a:r>
              <a:rPr lang="ru-RU" dirty="0">
                <a:solidFill>
                  <a:schemeClr val="tx1"/>
                </a:solidFill>
              </a:rPr>
              <a:t>, тому </a:t>
            </a:r>
            <a:r>
              <a:rPr lang="ru-RU" dirty="0" err="1">
                <a:solidFill>
                  <a:schemeClr val="tx1"/>
                </a:solidFill>
              </a:rPr>
              <a:t>відбувається</a:t>
            </a:r>
            <a:r>
              <a:rPr lang="ru-RU" dirty="0">
                <a:solidFill>
                  <a:schemeClr val="tx1"/>
                </a:solidFill>
              </a:rPr>
              <a:t> </a:t>
            </a:r>
            <a:r>
              <a:rPr lang="ru-RU" dirty="0" err="1">
                <a:solidFill>
                  <a:schemeClr val="tx1"/>
                </a:solidFill>
              </a:rPr>
              <a:t>його</a:t>
            </a:r>
            <a:r>
              <a:rPr lang="ru-RU" dirty="0">
                <a:solidFill>
                  <a:schemeClr val="tx1"/>
                </a:solidFill>
              </a:rPr>
              <a:t> </a:t>
            </a:r>
            <a:r>
              <a:rPr lang="ru-RU" dirty="0" err="1">
                <a:solidFill>
                  <a:schemeClr val="tx1"/>
                </a:solidFill>
              </a:rPr>
              <a:t>накопичення</a:t>
            </a:r>
            <a:r>
              <a:rPr lang="ru-RU" dirty="0">
                <a:solidFill>
                  <a:schemeClr val="tx1"/>
                </a:solidFill>
              </a:rPr>
              <a:t>, а </a:t>
            </a:r>
            <a:r>
              <a:rPr lang="ru-RU" dirty="0" err="1">
                <a:solidFill>
                  <a:schemeClr val="tx1"/>
                </a:solidFill>
              </a:rPr>
              <a:t>нижче</a:t>
            </a:r>
            <a:r>
              <a:rPr lang="ru-RU" dirty="0">
                <a:solidFill>
                  <a:schemeClr val="tx1"/>
                </a:solidFill>
              </a:rPr>
              <a:t> – </a:t>
            </a:r>
            <a:r>
              <a:rPr lang="ru-RU" dirty="0" err="1">
                <a:solidFill>
                  <a:schemeClr val="tx1"/>
                </a:solidFill>
              </a:rPr>
              <a:t>втрати</a:t>
            </a:r>
            <a:r>
              <a:rPr lang="ru-RU" dirty="0">
                <a:solidFill>
                  <a:schemeClr val="tx1"/>
                </a:solidFill>
              </a:rPr>
              <a:t> </a:t>
            </a:r>
            <a:r>
              <a:rPr lang="ru-RU" dirty="0" err="1">
                <a:solidFill>
                  <a:schemeClr val="tx1"/>
                </a:solidFill>
              </a:rPr>
              <a:t>снігу</a:t>
            </a:r>
            <a:r>
              <a:rPr lang="ru-RU" dirty="0">
                <a:solidFill>
                  <a:schemeClr val="tx1"/>
                </a:solidFill>
              </a:rPr>
              <a:t> </a:t>
            </a:r>
            <a:r>
              <a:rPr lang="ru-RU" dirty="0" err="1">
                <a:solidFill>
                  <a:schemeClr val="tx1"/>
                </a:solidFill>
              </a:rPr>
              <a:t>перевищують</a:t>
            </a:r>
            <a:r>
              <a:rPr lang="ru-RU" dirty="0">
                <a:solidFill>
                  <a:schemeClr val="tx1"/>
                </a:solidFill>
              </a:rPr>
              <a:t> </a:t>
            </a:r>
            <a:r>
              <a:rPr lang="ru-RU" dirty="0" err="1">
                <a:solidFill>
                  <a:schemeClr val="tx1"/>
                </a:solidFill>
              </a:rPr>
              <a:t>надходження</a:t>
            </a:r>
            <a:r>
              <a:rPr lang="ru-RU" dirty="0">
                <a:solidFill>
                  <a:schemeClr val="tx1"/>
                </a:solidFill>
              </a:rPr>
              <a:t>, тому </a:t>
            </a:r>
            <a:r>
              <a:rPr lang="ru-RU" dirty="0" err="1">
                <a:solidFill>
                  <a:schemeClr val="tx1"/>
                </a:solidFill>
              </a:rPr>
              <a:t>сніговий</a:t>
            </a:r>
            <a:r>
              <a:rPr lang="ru-RU" dirty="0">
                <a:solidFill>
                  <a:schemeClr val="tx1"/>
                </a:solidFill>
              </a:rPr>
              <a:t> </a:t>
            </a:r>
            <a:r>
              <a:rPr lang="ru-RU" dirty="0" err="1">
                <a:solidFill>
                  <a:schemeClr val="tx1"/>
                </a:solidFill>
              </a:rPr>
              <a:t>покрив</a:t>
            </a:r>
            <a:r>
              <a:rPr lang="ru-RU" dirty="0">
                <a:solidFill>
                  <a:schemeClr val="tx1"/>
                </a:solidFill>
              </a:rPr>
              <a:t> там </a:t>
            </a:r>
            <a:r>
              <a:rPr lang="ru-RU" dirty="0" err="1">
                <a:solidFill>
                  <a:schemeClr val="tx1"/>
                </a:solidFill>
              </a:rPr>
              <a:t>буває</a:t>
            </a:r>
            <a:r>
              <a:rPr lang="ru-RU" dirty="0">
                <a:solidFill>
                  <a:schemeClr val="tx1"/>
                </a:solidFill>
              </a:rPr>
              <a:t> </a:t>
            </a:r>
            <a:r>
              <a:rPr lang="ru-RU" dirty="0" err="1">
                <a:solidFill>
                  <a:schemeClr val="tx1"/>
                </a:solidFill>
              </a:rPr>
              <a:t>періодично</a:t>
            </a:r>
            <a:r>
              <a:rPr lang="ru-RU" dirty="0">
                <a:solidFill>
                  <a:schemeClr val="tx1"/>
                </a:solidFill>
              </a:rPr>
              <a:t>. </a:t>
            </a:r>
          </a:p>
        </p:txBody>
      </p:sp>
      <p:sp>
        <p:nvSpPr>
          <p:cNvPr id="4" name="Заголовок 3"/>
          <p:cNvSpPr>
            <a:spLocks noGrp="1"/>
          </p:cNvSpPr>
          <p:nvPr>
            <p:ph type="title"/>
          </p:nvPr>
        </p:nvSpPr>
        <p:spPr>
          <a:xfrm>
            <a:off x="2504025" y="162523"/>
            <a:ext cx="8911687" cy="1280890"/>
          </a:xfrm>
        </p:spPr>
        <p:txBody>
          <a:bodyPr>
            <a:normAutofit/>
          </a:bodyPr>
          <a:lstStyle/>
          <a:p>
            <a:r>
              <a:rPr lang="ru-RU" sz="4400" b="1" dirty="0" err="1"/>
              <a:t>Снігова</a:t>
            </a:r>
            <a:r>
              <a:rPr lang="ru-RU" sz="4400" b="1" dirty="0"/>
              <a:t> </a:t>
            </a:r>
            <a:r>
              <a:rPr lang="ru-RU" sz="4400" b="1" dirty="0" err="1"/>
              <a:t>лінія</a:t>
            </a:r>
            <a:r>
              <a:rPr lang="ru-RU" sz="4400" b="1" dirty="0"/>
              <a:t> </a:t>
            </a:r>
          </a:p>
        </p:txBody>
      </p:sp>
      <p:sp>
        <p:nvSpPr>
          <p:cNvPr id="7" name="AutoShape 6" descr="ÐÐ°ÑÑÐ¸Ð½ÐºÐ¸ Ð¿Ð¾ Ð·Ð°Ð¿ÑÐ¾ÑÑ ÑÐ½ÑÐ³Ð¾Ð²Ð° Ð»ÑÐ½ÑÑ"/>
          <p:cNvSpPr>
            <a:spLocks noChangeAspect="1" noChangeArrowheads="1"/>
          </p:cNvSpPr>
          <p:nvPr/>
        </p:nvSpPr>
        <p:spPr bwMode="auto">
          <a:xfrm>
            <a:off x="-593725" y="-652463"/>
            <a:ext cx="304800" cy="1208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02" name="Picture 10" descr="ÐÐ°ÑÑÐ¸Ð½ÐºÐ¸ Ð¿Ð¾ Ð·Ð°Ð¿ÑÐ¾ÑÑ ÑÐ½ÑÐ³Ð¾Ð²Ð° Ð»ÑÐ½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425" y="992716"/>
            <a:ext cx="3451576" cy="258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2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9832" y="166910"/>
            <a:ext cx="8911687" cy="1280890"/>
          </a:xfrm>
        </p:spPr>
        <p:txBody>
          <a:bodyPr/>
          <a:lstStyle/>
          <a:p>
            <a:r>
              <a:rPr lang="ru-RU" sz="4400" b="1" dirty="0" err="1"/>
              <a:t>Кліматична</a:t>
            </a:r>
            <a:r>
              <a:rPr lang="ru-RU" sz="4400" b="1" dirty="0"/>
              <a:t> </a:t>
            </a:r>
            <a:r>
              <a:rPr lang="ru-RU" sz="4400" b="1" dirty="0" err="1"/>
              <a:t>снігова</a:t>
            </a:r>
            <a:r>
              <a:rPr lang="ru-RU" sz="4400" b="1" dirty="0"/>
              <a:t> </a:t>
            </a:r>
            <a:r>
              <a:rPr lang="ru-RU" sz="4400" b="1" dirty="0" err="1"/>
              <a:t>лінія</a:t>
            </a:r>
            <a:r>
              <a:rPr lang="ru-RU" sz="4400" b="1" dirty="0"/>
              <a:t> </a:t>
            </a:r>
          </a:p>
        </p:txBody>
      </p:sp>
      <p:sp>
        <p:nvSpPr>
          <p:cNvPr id="3" name="Объект 2"/>
          <p:cNvSpPr>
            <a:spLocks noGrp="1"/>
          </p:cNvSpPr>
          <p:nvPr>
            <p:ph idx="1"/>
          </p:nvPr>
        </p:nvSpPr>
        <p:spPr>
          <a:xfrm>
            <a:off x="1346200" y="1143000"/>
            <a:ext cx="4178300" cy="5257800"/>
          </a:xfrm>
        </p:spPr>
        <p:txBody>
          <a:bodyPr>
            <a:normAutofit lnSpcReduction="10000"/>
          </a:bodyPr>
          <a:lstStyle/>
          <a:p>
            <a:pPr marL="0" indent="0">
              <a:buNone/>
            </a:pPr>
            <a:r>
              <a:rPr lang="ru-RU" dirty="0" smtClean="0"/>
              <a:t>– </a:t>
            </a:r>
            <a:r>
              <a:rPr lang="ru-RU" b="1" dirty="0" err="1"/>
              <a:t>це</a:t>
            </a:r>
            <a:r>
              <a:rPr lang="ru-RU" b="1" dirty="0"/>
              <a:t> </a:t>
            </a:r>
            <a:r>
              <a:rPr lang="ru-RU" b="1" dirty="0" err="1"/>
              <a:t>середнє</a:t>
            </a:r>
            <a:r>
              <a:rPr lang="ru-RU" b="1" dirty="0"/>
              <a:t> </a:t>
            </a:r>
            <a:r>
              <a:rPr lang="ru-RU" b="1" dirty="0" err="1"/>
              <a:t>положення</a:t>
            </a:r>
            <a:r>
              <a:rPr lang="ru-RU" b="1" dirty="0"/>
              <a:t> </a:t>
            </a:r>
            <a:r>
              <a:rPr lang="ru-RU" b="1" dirty="0" err="1"/>
              <a:t>снігової</a:t>
            </a:r>
            <a:r>
              <a:rPr lang="ru-RU" b="1" dirty="0"/>
              <a:t> </a:t>
            </a:r>
            <a:r>
              <a:rPr lang="ru-RU" b="1" dirty="0" err="1"/>
              <a:t>лінії</a:t>
            </a:r>
            <a:r>
              <a:rPr lang="ru-RU" b="1" dirty="0"/>
              <a:t> і </a:t>
            </a:r>
            <a:r>
              <a:rPr lang="ru-RU" b="1" dirty="0" err="1"/>
              <a:t>визначається</a:t>
            </a:r>
            <a:r>
              <a:rPr lang="ru-RU" b="1" dirty="0"/>
              <a:t> </a:t>
            </a:r>
            <a:r>
              <a:rPr lang="ru-RU" b="1" dirty="0" err="1"/>
              <a:t>кліматичними</a:t>
            </a:r>
            <a:r>
              <a:rPr lang="ru-RU" b="1" dirty="0"/>
              <a:t> </a:t>
            </a:r>
            <a:r>
              <a:rPr lang="ru-RU" b="1" dirty="0" err="1"/>
              <a:t>умовами</a:t>
            </a:r>
            <a:r>
              <a:rPr lang="ru-RU" b="1" dirty="0"/>
              <a:t> </a:t>
            </a:r>
            <a:r>
              <a:rPr lang="ru-RU" b="1" dirty="0" err="1"/>
              <a:t>місцевості</a:t>
            </a:r>
            <a:r>
              <a:rPr lang="ru-RU" dirty="0"/>
              <a:t>. </a:t>
            </a:r>
            <a:endParaRPr lang="ru-RU" dirty="0" smtClean="0"/>
          </a:p>
          <a:p>
            <a:r>
              <a:rPr lang="ru-RU" u="sng" dirty="0" err="1" smtClean="0"/>
              <a:t>Вище</a:t>
            </a:r>
            <a:r>
              <a:rPr lang="ru-RU" dirty="0" smtClean="0"/>
              <a:t> </a:t>
            </a:r>
            <a:r>
              <a:rPr lang="ru-RU" dirty="0" err="1"/>
              <a:t>кліматичної</a:t>
            </a:r>
            <a:r>
              <a:rPr lang="ru-RU" dirty="0"/>
              <a:t> </a:t>
            </a:r>
            <a:r>
              <a:rPr lang="ru-RU" dirty="0" err="1"/>
              <a:t>снігової</a:t>
            </a:r>
            <a:r>
              <a:rPr lang="ru-RU" dirty="0"/>
              <a:t> </a:t>
            </a:r>
            <a:r>
              <a:rPr lang="ru-RU" dirty="0" err="1"/>
              <a:t>лінії</a:t>
            </a:r>
            <a:r>
              <a:rPr lang="ru-RU" dirty="0" smtClean="0"/>
              <a:t> </a:t>
            </a:r>
            <a:r>
              <a:rPr lang="ru-RU" dirty="0"/>
              <a:t>у </a:t>
            </a:r>
            <a:r>
              <a:rPr lang="ru-RU" dirty="0" err="1"/>
              <a:t>середньому</a:t>
            </a:r>
            <a:r>
              <a:rPr lang="ru-RU" dirty="0"/>
              <a:t> за </a:t>
            </a:r>
            <a:r>
              <a:rPr lang="ru-RU" dirty="0" err="1"/>
              <a:t>рік</a:t>
            </a:r>
            <a:r>
              <a:rPr lang="ru-RU" dirty="0"/>
              <a:t> </a:t>
            </a:r>
            <a:r>
              <a:rPr lang="ru-RU" dirty="0" err="1"/>
              <a:t>снігу</a:t>
            </a:r>
            <a:r>
              <a:rPr lang="ru-RU" dirty="0"/>
              <a:t> </a:t>
            </a:r>
            <a:r>
              <a:rPr lang="ru-RU" dirty="0" err="1"/>
              <a:t>може</a:t>
            </a:r>
            <a:r>
              <a:rPr lang="ru-RU" dirty="0"/>
              <a:t> </a:t>
            </a:r>
            <a:r>
              <a:rPr lang="ru-RU" dirty="0" err="1"/>
              <a:t>накопичуватися</a:t>
            </a:r>
            <a:r>
              <a:rPr lang="ru-RU" dirty="0"/>
              <a:t> </a:t>
            </a:r>
            <a:r>
              <a:rPr lang="ru-RU" dirty="0" err="1"/>
              <a:t>більше</a:t>
            </a:r>
            <a:r>
              <a:rPr lang="ru-RU" dirty="0"/>
              <a:t>, </a:t>
            </a:r>
            <a:r>
              <a:rPr lang="ru-RU" dirty="0" err="1"/>
              <a:t>ніж</a:t>
            </a:r>
            <a:r>
              <a:rPr lang="ru-RU" dirty="0"/>
              <a:t> </a:t>
            </a:r>
            <a:r>
              <a:rPr lang="ru-RU" dirty="0" err="1"/>
              <a:t>танути</a:t>
            </a:r>
            <a:r>
              <a:rPr lang="ru-RU" dirty="0"/>
              <a:t> </a:t>
            </a:r>
            <a:r>
              <a:rPr lang="ru-RU" dirty="0" err="1"/>
              <a:t>чи</a:t>
            </a:r>
            <a:r>
              <a:rPr lang="ru-RU" dirty="0"/>
              <a:t> </a:t>
            </a:r>
            <a:r>
              <a:rPr lang="ru-RU" dirty="0" err="1"/>
              <a:t>випаровуватись</a:t>
            </a:r>
            <a:r>
              <a:rPr lang="ru-RU" dirty="0"/>
              <a:t>; </a:t>
            </a:r>
            <a:r>
              <a:rPr lang="ru-RU" u="sng" dirty="0" err="1"/>
              <a:t>нижче</a:t>
            </a:r>
            <a:r>
              <a:rPr lang="ru-RU" dirty="0"/>
              <a:t> увесь </a:t>
            </a:r>
            <a:r>
              <a:rPr lang="ru-RU" dirty="0" err="1"/>
              <a:t>сніг</a:t>
            </a:r>
            <a:r>
              <a:rPr lang="ru-RU" dirty="0"/>
              <a:t>, </a:t>
            </a:r>
            <a:r>
              <a:rPr lang="ru-RU" dirty="0" err="1"/>
              <a:t>що</a:t>
            </a:r>
            <a:r>
              <a:rPr lang="ru-RU" dirty="0"/>
              <a:t> </a:t>
            </a:r>
            <a:r>
              <a:rPr lang="ru-RU" dirty="0" err="1"/>
              <a:t>випав</a:t>
            </a:r>
            <a:r>
              <a:rPr lang="ru-RU" dirty="0"/>
              <a:t> </a:t>
            </a:r>
            <a:r>
              <a:rPr lang="ru-RU" dirty="0" err="1"/>
              <a:t>узимку</a:t>
            </a:r>
            <a:r>
              <a:rPr lang="ru-RU" dirty="0"/>
              <a:t>, </a:t>
            </a:r>
            <a:r>
              <a:rPr lang="ru-RU" dirty="0" err="1"/>
              <a:t>може</a:t>
            </a:r>
            <a:r>
              <a:rPr lang="ru-RU" dirty="0"/>
              <a:t> </a:t>
            </a:r>
            <a:r>
              <a:rPr lang="ru-RU" dirty="0" err="1"/>
              <a:t>повністю</a:t>
            </a:r>
            <a:r>
              <a:rPr lang="ru-RU" dirty="0"/>
              <a:t> </a:t>
            </a:r>
            <a:r>
              <a:rPr lang="ru-RU" dirty="0" err="1"/>
              <a:t>розтанути</a:t>
            </a:r>
            <a:r>
              <a:rPr lang="ru-RU" dirty="0"/>
              <a:t> </a:t>
            </a:r>
            <a:r>
              <a:rPr lang="ru-RU" dirty="0" err="1"/>
              <a:t>влітку</a:t>
            </a:r>
            <a:r>
              <a:rPr lang="ru-RU" dirty="0"/>
              <a:t>. </a:t>
            </a:r>
            <a:endParaRPr lang="ru-RU" dirty="0" smtClean="0"/>
          </a:p>
          <a:p>
            <a:r>
              <a:rPr lang="ru-RU" dirty="0" err="1" smtClean="0"/>
              <a:t>Вище</a:t>
            </a:r>
            <a:r>
              <a:rPr lang="ru-RU" dirty="0" smtClean="0"/>
              <a:t> </a:t>
            </a:r>
            <a:r>
              <a:rPr lang="ru-RU" dirty="0" err="1"/>
              <a:t>кліматичної</a:t>
            </a:r>
            <a:r>
              <a:rPr lang="ru-RU" dirty="0"/>
              <a:t> </a:t>
            </a:r>
            <a:r>
              <a:rPr lang="ru-RU" dirty="0" err="1"/>
              <a:t>снігової</a:t>
            </a:r>
            <a:r>
              <a:rPr lang="ru-RU" dirty="0"/>
              <a:t> </a:t>
            </a:r>
            <a:r>
              <a:rPr lang="ru-RU" dirty="0" err="1"/>
              <a:t>лінії</a:t>
            </a:r>
            <a:r>
              <a:rPr lang="ru-RU" dirty="0"/>
              <a:t> </a:t>
            </a:r>
            <a:r>
              <a:rPr lang="ru-RU" dirty="0" err="1"/>
              <a:t>спостерігається</a:t>
            </a:r>
            <a:r>
              <a:rPr lang="ru-RU" dirty="0"/>
              <a:t> </a:t>
            </a:r>
            <a:r>
              <a:rPr lang="ru-RU" dirty="0" err="1"/>
              <a:t>позитивний</a:t>
            </a:r>
            <a:r>
              <a:rPr lang="ru-RU" dirty="0"/>
              <a:t> </a:t>
            </a:r>
            <a:r>
              <a:rPr lang="ru-RU" dirty="0" err="1"/>
              <a:t>сніговий</a:t>
            </a:r>
            <a:r>
              <a:rPr lang="ru-RU" dirty="0"/>
              <a:t> баланс, </a:t>
            </a:r>
            <a:r>
              <a:rPr lang="ru-RU" dirty="0" err="1"/>
              <a:t>нижче</a:t>
            </a:r>
            <a:r>
              <a:rPr lang="ru-RU" dirty="0"/>
              <a:t> – </a:t>
            </a:r>
            <a:r>
              <a:rPr lang="ru-RU" dirty="0" err="1"/>
              <a:t>від’ємний</a:t>
            </a:r>
            <a:r>
              <a:rPr lang="ru-RU" dirty="0"/>
              <a:t>, а на </a:t>
            </a:r>
            <a:r>
              <a:rPr lang="ru-RU" dirty="0" err="1"/>
              <a:t>самій</a:t>
            </a:r>
            <a:r>
              <a:rPr lang="ru-RU" dirty="0"/>
              <a:t> </a:t>
            </a:r>
            <a:r>
              <a:rPr lang="ru-RU" dirty="0" err="1"/>
              <a:t>лінії</a:t>
            </a:r>
            <a:r>
              <a:rPr lang="ru-RU" dirty="0"/>
              <a:t> – </a:t>
            </a:r>
            <a:r>
              <a:rPr lang="ru-RU" dirty="0" err="1"/>
              <a:t>нульовий</a:t>
            </a:r>
            <a:r>
              <a:rPr lang="ru-RU" dirty="0"/>
              <a:t> </a:t>
            </a:r>
            <a:r>
              <a:rPr lang="ru-RU" dirty="0" err="1"/>
              <a:t>сніговий</a:t>
            </a:r>
            <a:r>
              <a:rPr lang="ru-RU" dirty="0"/>
              <a:t> баланс. </a:t>
            </a:r>
            <a:r>
              <a:rPr lang="ru-RU" dirty="0" err="1"/>
              <a:t>Сніг</a:t>
            </a:r>
            <a:r>
              <a:rPr lang="ru-RU" dirty="0"/>
              <a:t> </a:t>
            </a:r>
            <a:r>
              <a:rPr lang="ru-RU" dirty="0" err="1"/>
              <a:t>накопичується</a:t>
            </a:r>
            <a:r>
              <a:rPr lang="ru-RU" dirty="0"/>
              <a:t> до </a:t>
            </a:r>
            <a:r>
              <a:rPr lang="ru-RU" dirty="0" err="1"/>
              <a:t>певної</a:t>
            </a:r>
            <a:r>
              <a:rPr lang="ru-RU" dirty="0"/>
              <a:t> </a:t>
            </a:r>
            <a:r>
              <a:rPr lang="ru-RU" dirty="0" err="1"/>
              <a:t>висоти</a:t>
            </a:r>
            <a:r>
              <a:rPr lang="ru-RU" dirty="0"/>
              <a:t>, </a:t>
            </a:r>
            <a:r>
              <a:rPr lang="ru-RU" dirty="0" err="1"/>
              <a:t>нижче</a:t>
            </a:r>
            <a:r>
              <a:rPr lang="ru-RU" dirty="0"/>
              <a:t> </a:t>
            </a:r>
            <a:r>
              <a:rPr lang="ru-RU" dirty="0" err="1"/>
              <a:t>якої</a:t>
            </a:r>
            <a:r>
              <a:rPr lang="ru-RU" dirty="0"/>
              <a:t> </a:t>
            </a:r>
            <a:r>
              <a:rPr lang="ru-RU" dirty="0" err="1"/>
              <a:t>знову</a:t>
            </a:r>
            <a:r>
              <a:rPr lang="ru-RU" dirty="0"/>
              <a:t> </a:t>
            </a:r>
            <a:r>
              <a:rPr lang="ru-RU" dirty="0" err="1"/>
              <a:t>встановлюється</a:t>
            </a:r>
            <a:r>
              <a:rPr lang="ru-RU" dirty="0"/>
              <a:t> </a:t>
            </a:r>
            <a:r>
              <a:rPr lang="ru-RU" dirty="0" err="1"/>
              <a:t>рівновага</a:t>
            </a:r>
            <a:r>
              <a:rPr lang="ru-RU" dirty="0"/>
              <a:t>. </a:t>
            </a:r>
          </a:p>
        </p:txBody>
      </p:sp>
      <p:pic>
        <p:nvPicPr>
          <p:cNvPr id="14338" name="Picture 2" descr="ÐÐ°ÑÑÐ¸Ð½ÐºÐ¸ Ð¿Ð¾ Ð·Ð°Ð¿ÑÐ¾ÑÑ ÑÐ½ÑÐ³Ð¾Ð²Ð° Ð»ÑÐ½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28874"/>
            <a:ext cx="6667500" cy="442912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038" y="166910"/>
            <a:ext cx="3440961" cy="265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2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3554" name="Picture 2" descr="https://naurok.com.ua/uploads/files/325045/93253/99404_images/thumb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504" y="509811"/>
            <a:ext cx="9839267" cy="552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2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7325" y="230410"/>
            <a:ext cx="9954675" cy="950690"/>
          </a:xfrm>
        </p:spPr>
        <p:txBody>
          <a:bodyPr>
            <a:normAutofit fontScale="90000"/>
          </a:bodyPr>
          <a:lstStyle/>
          <a:p>
            <a:r>
              <a:rPr lang="uk-UA" b="1" dirty="0" smtClean="0"/>
              <a:t>ХІОНОСФЕРА – СФЕРА ІСНУВАННЯ ЛЬОДОВИКІВ</a:t>
            </a:r>
            <a:endParaRPr lang="ru-RU" b="1" dirty="0"/>
          </a:p>
        </p:txBody>
      </p:sp>
      <p:sp>
        <p:nvSpPr>
          <p:cNvPr id="3" name="Объект 2"/>
          <p:cNvSpPr>
            <a:spLocks noGrp="1"/>
          </p:cNvSpPr>
          <p:nvPr>
            <p:ph idx="1"/>
          </p:nvPr>
        </p:nvSpPr>
        <p:spPr>
          <a:xfrm>
            <a:off x="1712912" y="808037"/>
            <a:ext cx="10479088" cy="1058863"/>
          </a:xfrm>
        </p:spPr>
        <p:txBody>
          <a:bodyPr>
            <a:noAutofit/>
          </a:bodyPr>
          <a:lstStyle/>
          <a:p>
            <a:r>
              <a:rPr lang="ru-RU" sz="2000" dirty="0" err="1">
                <a:solidFill>
                  <a:schemeClr val="tx1"/>
                </a:solidFill>
              </a:rPr>
              <a:t>Частина</a:t>
            </a:r>
            <a:r>
              <a:rPr lang="ru-RU" sz="2000" dirty="0">
                <a:solidFill>
                  <a:schemeClr val="tx1"/>
                </a:solidFill>
              </a:rPr>
              <a:t> </a:t>
            </a:r>
            <a:r>
              <a:rPr lang="ru-RU" sz="2000" dirty="0" err="1">
                <a:solidFill>
                  <a:schemeClr val="tx1"/>
                </a:solidFill>
              </a:rPr>
              <a:t>тропосфери</a:t>
            </a:r>
            <a:r>
              <a:rPr lang="ru-RU" sz="2000" dirty="0">
                <a:solidFill>
                  <a:schemeClr val="tx1"/>
                </a:solidFill>
              </a:rPr>
              <a:t>, </a:t>
            </a:r>
            <a:r>
              <a:rPr lang="ru-RU" sz="2000" dirty="0" err="1">
                <a:solidFill>
                  <a:schemeClr val="tx1"/>
                </a:solidFill>
              </a:rPr>
              <a:t>що</a:t>
            </a:r>
            <a:r>
              <a:rPr lang="ru-RU" sz="2000" dirty="0">
                <a:solidFill>
                  <a:schemeClr val="tx1"/>
                </a:solidFill>
              </a:rPr>
              <a:t> </a:t>
            </a:r>
            <a:r>
              <a:rPr lang="ru-RU" sz="2000" dirty="0" err="1">
                <a:solidFill>
                  <a:schemeClr val="tx1"/>
                </a:solidFill>
              </a:rPr>
              <a:t>розташована</a:t>
            </a:r>
            <a:r>
              <a:rPr lang="ru-RU" sz="2000" dirty="0">
                <a:solidFill>
                  <a:schemeClr val="tx1"/>
                </a:solidFill>
              </a:rPr>
              <a:t> </a:t>
            </a:r>
            <a:r>
              <a:rPr lang="ru-RU" sz="2000" dirty="0" err="1">
                <a:solidFill>
                  <a:schemeClr val="tx1"/>
                </a:solidFill>
              </a:rPr>
              <a:t>вище</a:t>
            </a:r>
            <a:r>
              <a:rPr lang="ru-RU" sz="2000" dirty="0">
                <a:solidFill>
                  <a:schemeClr val="tx1"/>
                </a:solidFill>
              </a:rPr>
              <a:t> </a:t>
            </a:r>
            <a:r>
              <a:rPr lang="ru-RU" sz="2000" dirty="0" err="1">
                <a:solidFill>
                  <a:schemeClr val="tx1"/>
                </a:solidFill>
              </a:rPr>
              <a:t>кліматичної</a:t>
            </a:r>
            <a:r>
              <a:rPr lang="ru-RU" sz="2000" dirty="0">
                <a:solidFill>
                  <a:schemeClr val="tx1"/>
                </a:solidFill>
              </a:rPr>
              <a:t> </a:t>
            </a:r>
            <a:r>
              <a:rPr lang="ru-RU" sz="2000" dirty="0" err="1">
                <a:solidFill>
                  <a:schemeClr val="tx1"/>
                </a:solidFill>
              </a:rPr>
              <a:t>снігової</a:t>
            </a:r>
            <a:r>
              <a:rPr lang="ru-RU" sz="2000" dirty="0">
                <a:solidFill>
                  <a:schemeClr val="tx1"/>
                </a:solidFill>
              </a:rPr>
              <a:t> </a:t>
            </a:r>
            <a:r>
              <a:rPr lang="ru-RU" sz="2000" dirty="0" err="1">
                <a:solidFill>
                  <a:schemeClr val="tx1"/>
                </a:solidFill>
              </a:rPr>
              <a:t>лінії</a:t>
            </a:r>
            <a:r>
              <a:rPr lang="ru-RU" sz="2000" dirty="0">
                <a:solidFill>
                  <a:schemeClr val="tx1"/>
                </a:solidFill>
              </a:rPr>
              <a:t>, в межах </a:t>
            </a:r>
            <a:r>
              <a:rPr lang="ru-RU" sz="2000" dirty="0" err="1">
                <a:solidFill>
                  <a:schemeClr val="tx1"/>
                </a:solidFill>
              </a:rPr>
              <a:t>якої</a:t>
            </a:r>
            <a:r>
              <a:rPr lang="ru-RU" sz="2000" dirty="0">
                <a:solidFill>
                  <a:schemeClr val="tx1"/>
                </a:solidFill>
              </a:rPr>
              <a:t> </a:t>
            </a:r>
            <a:r>
              <a:rPr lang="ru-RU" sz="2000" dirty="0" err="1">
                <a:solidFill>
                  <a:schemeClr val="tx1"/>
                </a:solidFill>
              </a:rPr>
              <a:t>сніговий</a:t>
            </a:r>
            <a:r>
              <a:rPr lang="ru-RU" sz="2000" dirty="0">
                <a:solidFill>
                  <a:schemeClr val="tx1"/>
                </a:solidFill>
              </a:rPr>
              <a:t> баланс </a:t>
            </a:r>
            <a:r>
              <a:rPr lang="ru-RU" sz="2000" dirty="0" err="1">
                <a:solidFill>
                  <a:schemeClr val="tx1"/>
                </a:solidFill>
              </a:rPr>
              <a:t>позитивний</a:t>
            </a:r>
            <a:r>
              <a:rPr lang="ru-RU" sz="2000" dirty="0">
                <a:solidFill>
                  <a:schemeClr val="tx1"/>
                </a:solidFill>
              </a:rPr>
              <a:t> і </a:t>
            </a:r>
            <a:r>
              <a:rPr lang="ru-RU" sz="2000" dirty="0" err="1">
                <a:solidFill>
                  <a:schemeClr val="tx1"/>
                </a:solidFill>
              </a:rPr>
              <a:t>відбувається</a:t>
            </a:r>
            <a:r>
              <a:rPr lang="ru-RU" sz="2000" dirty="0">
                <a:solidFill>
                  <a:schemeClr val="tx1"/>
                </a:solidFill>
              </a:rPr>
              <a:t> </a:t>
            </a:r>
            <a:r>
              <a:rPr lang="ru-RU" sz="2000" dirty="0" err="1">
                <a:solidFill>
                  <a:schemeClr val="tx1"/>
                </a:solidFill>
              </a:rPr>
              <a:t>накопичення</a:t>
            </a:r>
            <a:r>
              <a:rPr lang="ru-RU" sz="2000" dirty="0">
                <a:solidFill>
                  <a:schemeClr val="tx1"/>
                </a:solidFill>
              </a:rPr>
              <a:t> </a:t>
            </a:r>
            <a:r>
              <a:rPr lang="ru-RU" sz="2000" dirty="0" err="1">
                <a:solidFill>
                  <a:schemeClr val="tx1"/>
                </a:solidFill>
              </a:rPr>
              <a:t>твердих</a:t>
            </a:r>
            <a:r>
              <a:rPr lang="ru-RU" sz="2000" dirty="0">
                <a:solidFill>
                  <a:schemeClr val="tx1"/>
                </a:solidFill>
              </a:rPr>
              <a:t> </a:t>
            </a:r>
            <a:r>
              <a:rPr lang="ru-RU" sz="2000" dirty="0" err="1">
                <a:solidFill>
                  <a:schemeClr val="tx1"/>
                </a:solidFill>
              </a:rPr>
              <a:t>атмосферних</a:t>
            </a:r>
            <a:r>
              <a:rPr lang="ru-RU" sz="2000" dirty="0">
                <a:solidFill>
                  <a:schemeClr val="tx1"/>
                </a:solidFill>
              </a:rPr>
              <a:t> </a:t>
            </a:r>
            <a:r>
              <a:rPr lang="ru-RU" sz="2000" dirty="0" err="1">
                <a:solidFill>
                  <a:schemeClr val="tx1"/>
                </a:solidFill>
              </a:rPr>
              <a:t>опадів</a:t>
            </a:r>
            <a:r>
              <a:rPr lang="ru-RU" sz="2000" dirty="0">
                <a:solidFill>
                  <a:schemeClr val="tx1"/>
                </a:solidFill>
              </a:rPr>
              <a:t>, </a:t>
            </a:r>
            <a:r>
              <a:rPr lang="ru-RU" sz="2000" dirty="0" err="1">
                <a:solidFill>
                  <a:schemeClr val="tx1"/>
                </a:solidFill>
              </a:rPr>
              <a:t>називають</a:t>
            </a:r>
            <a:r>
              <a:rPr lang="ru-RU" sz="2000" dirty="0">
                <a:solidFill>
                  <a:schemeClr val="tx1"/>
                </a:solidFill>
              </a:rPr>
              <a:t> </a:t>
            </a:r>
            <a:r>
              <a:rPr lang="ru-RU" sz="2000" dirty="0" err="1">
                <a:solidFill>
                  <a:schemeClr val="tx1"/>
                </a:solidFill>
              </a:rPr>
              <a:t>хіоносферою</a:t>
            </a:r>
            <a:r>
              <a:rPr lang="ru-RU" sz="2000" dirty="0">
                <a:solidFill>
                  <a:schemeClr val="tx1"/>
                </a:solidFill>
              </a:rPr>
              <a:t>.</a:t>
            </a:r>
          </a:p>
        </p:txBody>
      </p:sp>
      <p:pic>
        <p:nvPicPr>
          <p:cNvPr id="15362"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977"/>
            <a:ext cx="6731000" cy="504825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1758727"/>
            <a:ext cx="5246162" cy="2885389"/>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p:cNvSpPr txBox="1">
            <a:spLocks/>
          </p:cNvSpPr>
          <p:nvPr/>
        </p:nvSpPr>
        <p:spPr>
          <a:xfrm>
            <a:off x="6731000" y="4171728"/>
            <a:ext cx="5207000" cy="22352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sz="2000" dirty="0" smtClean="0">
                <a:solidFill>
                  <a:schemeClr val="tx1"/>
                </a:solidFill>
              </a:rPr>
              <a:t>У </a:t>
            </a:r>
            <a:r>
              <a:rPr lang="ru-RU" sz="2000" dirty="0" err="1" smtClean="0">
                <a:solidFill>
                  <a:schemeClr val="tx1"/>
                </a:solidFill>
              </a:rPr>
              <a:t>хіоносфері</a:t>
            </a:r>
            <a:r>
              <a:rPr lang="ru-RU" sz="2000" dirty="0" smtClean="0">
                <a:solidFill>
                  <a:schemeClr val="tx1"/>
                </a:solidFill>
              </a:rPr>
              <a:t> </a:t>
            </a:r>
            <a:r>
              <a:rPr lang="ru-RU" sz="2000" dirty="0" err="1" smtClean="0">
                <a:solidFill>
                  <a:schemeClr val="tx1"/>
                </a:solidFill>
              </a:rPr>
              <a:t>відбувається</a:t>
            </a:r>
            <a:r>
              <a:rPr lang="ru-RU" sz="2000" dirty="0" smtClean="0">
                <a:solidFill>
                  <a:schemeClr val="tx1"/>
                </a:solidFill>
              </a:rPr>
              <a:t> </a:t>
            </a:r>
            <a:r>
              <a:rPr lang="ru-RU" sz="2000" dirty="0" err="1" smtClean="0">
                <a:solidFill>
                  <a:schemeClr val="tx1"/>
                </a:solidFill>
              </a:rPr>
              <a:t>накопичення</a:t>
            </a:r>
            <a:r>
              <a:rPr lang="ru-RU" sz="2000" dirty="0" smtClean="0">
                <a:solidFill>
                  <a:schemeClr val="tx1"/>
                </a:solidFill>
              </a:rPr>
              <a:t> </a:t>
            </a:r>
            <a:r>
              <a:rPr lang="ru-RU" sz="2000" dirty="0" err="1" smtClean="0">
                <a:solidFill>
                  <a:schemeClr val="tx1"/>
                </a:solidFill>
              </a:rPr>
              <a:t>снігу</a:t>
            </a:r>
            <a:r>
              <a:rPr lang="ru-RU" sz="2000" dirty="0" smtClean="0">
                <a:solidFill>
                  <a:schemeClr val="tx1"/>
                </a:solidFill>
              </a:rPr>
              <a:t> і </a:t>
            </a:r>
            <a:r>
              <a:rPr lang="ru-RU" sz="2000" dirty="0" err="1" smtClean="0">
                <a:solidFill>
                  <a:schemeClr val="tx1"/>
                </a:solidFill>
              </a:rPr>
              <a:t>перетворення</a:t>
            </a:r>
            <a:r>
              <a:rPr lang="ru-RU" sz="2000" dirty="0" smtClean="0">
                <a:solidFill>
                  <a:schemeClr val="tx1"/>
                </a:solidFill>
              </a:rPr>
              <a:t> </a:t>
            </a:r>
            <a:r>
              <a:rPr lang="ru-RU" sz="2000" dirty="0" err="1" smtClean="0">
                <a:solidFill>
                  <a:schemeClr val="tx1"/>
                </a:solidFill>
              </a:rPr>
              <a:t>його</a:t>
            </a:r>
            <a:r>
              <a:rPr lang="ru-RU" sz="2000" dirty="0" smtClean="0">
                <a:solidFill>
                  <a:schemeClr val="tx1"/>
                </a:solidFill>
              </a:rPr>
              <a:t> у:</a:t>
            </a:r>
          </a:p>
          <a:p>
            <a:r>
              <a:rPr lang="uk-UA" sz="2000" dirty="0" smtClean="0">
                <a:solidFill>
                  <a:schemeClr val="tx1"/>
                </a:solidFill>
              </a:rPr>
              <a:t>Фірн;</a:t>
            </a:r>
          </a:p>
          <a:p>
            <a:r>
              <a:rPr lang="uk-UA" sz="2000" dirty="0" smtClean="0">
                <a:solidFill>
                  <a:schemeClr val="tx1"/>
                </a:solidFill>
              </a:rPr>
              <a:t>Фірновий лід;</a:t>
            </a:r>
          </a:p>
          <a:p>
            <a:r>
              <a:rPr lang="uk-UA" sz="2000" dirty="0" err="1" smtClean="0">
                <a:solidFill>
                  <a:schemeClr val="tx1"/>
                </a:solidFill>
              </a:rPr>
              <a:t>Глетчарний</a:t>
            </a:r>
            <a:r>
              <a:rPr lang="uk-UA" sz="2000" dirty="0" smtClean="0">
                <a:solidFill>
                  <a:schemeClr val="tx1"/>
                </a:solidFill>
              </a:rPr>
              <a:t> лід (прозорий), має </a:t>
            </a:r>
            <a:r>
              <a:rPr lang="uk-UA" sz="2000" dirty="0" err="1" smtClean="0">
                <a:solidFill>
                  <a:schemeClr val="tx1"/>
                </a:solidFill>
              </a:rPr>
              <a:t>пластичі</a:t>
            </a:r>
            <a:r>
              <a:rPr lang="uk-UA" sz="2000" dirty="0" smtClean="0">
                <a:solidFill>
                  <a:schemeClr val="tx1"/>
                </a:solidFill>
              </a:rPr>
              <a:t> властивості)</a:t>
            </a:r>
            <a:endParaRPr lang="ru-RU" sz="2000" dirty="0">
              <a:solidFill>
                <a:schemeClr val="tx1"/>
              </a:solidFill>
            </a:endParaRPr>
          </a:p>
        </p:txBody>
      </p:sp>
    </p:spTree>
    <p:extLst>
      <p:ext uri="{BB962C8B-B14F-4D97-AF65-F5344CB8AC3E}">
        <p14:creationId xmlns:p14="http://schemas.microsoft.com/office/powerpoint/2010/main" val="301689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Висотне</a:t>
            </a:r>
            <a:r>
              <a:rPr lang="ru-RU" dirty="0"/>
              <a:t> </a:t>
            </a:r>
            <a:r>
              <a:rPr lang="ru-RU" dirty="0" err="1"/>
              <a:t>кліматичне</a:t>
            </a:r>
            <a:r>
              <a:rPr lang="ru-RU" dirty="0"/>
              <a:t> </a:t>
            </a:r>
            <a:r>
              <a:rPr lang="ru-RU" dirty="0" err="1"/>
              <a:t>положення</a:t>
            </a:r>
            <a:r>
              <a:rPr lang="ru-RU" dirty="0"/>
              <a:t> </a:t>
            </a:r>
            <a:r>
              <a:rPr lang="ru-RU" dirty="0" err="1"/>
              <a:t>снігової</a:t>
            </a:r>
            <a:r>
              <a:rPr lang="ru-RU" dirty="0"/>
              <a:t> </a:t>
            </a:r>
            <a:r>
              <a:rPr lang="ru-RU" dirty="0" err="1"/>
              <a:t>лінії</a:t>
            </a:r>
            <a:r>
              <a:rPr lang="ru-RU" dirty="0"/>
              <a:t> </a:t>
            </a:r>
            <a:r>
              <a:rPr lang="ru-RU" dirty="0" err="1"/>
              <a:t>визначається</a:t>
            </a:r>
            <a:r>
              <a:rPr lang="ru-RU" dirty="0"/>
              <a:t> </a:t>
            </a:r>
            <a:r>
              <a:rPr lang="ru-RU" dirty="0" err="1"/>
              <a:t>кліматичними</a:t>
            </a:r>
            <a:r>
              <a:rPr lang="ru-RU" dirty="0"/>
              <a:t> </a:t>
            </a:r>
            <a:r>
              <a:rPr lang="ru-RU" dirty="0" err="1"/>
              <a:t>умовами</a:t>
            </a:r>
            <a:r>
              <a:rPr lang="ru-RU" dirty="0"/>
              <a:t>. </a:t>
            </a:r>
          </a:p>
        </p:txBody>
      </p:sp>
      <p:sp>
        <p:nvSpPr>
          <p:cNvPr id="3" name="Объект 2"/>
          <p:cNvSpPr>
            <a:spLocks noGrp="1"/>
          </p:cNvSpPr>
          <p:nvPr>
            <p:ph idx="1"/>
          </p:nvPr>
        </p:nvSpPr>
        <p:spPr>
          <a:xfrm>
            <a:off x="1979612" y="2133600"/>
            <a:ext cx="9310688" cy="3777622"/>
          </a:xfrm>
        </p:spPr>
        <p:txBody>
          <a:bodyPr/>
          <a:lstStyle/>
          <a:p>
            <a:r>
              <a:rPr lang="ru-RU" b="1" u="sng" dirty="0" err="1"/>
              <a:t>Найвище</a:t>
            </a:r>
            <a:r>
              <a:rPr lang="ru-RU" b="1" u="sng" dirty="0"/>
              <a:t> </a:t>
            </a:r>
            <a:r>
              <a:rPr lang="ru-RU" b="1" u="sng" dirty="0" err="1"/>
              <a:t>снігова</a:t>
            </a:r>
            <a:r>
              <a:rPr lang="ru-RU" b="1" u="sng" dirty="0"/>
              <a:t> </a:t>
            </a:r>
            <a:r>
              <a:rPr lang="ru-RU" b="1" u="sng" dirty="0" err="1"/>
              <a:t>лінія</a:t>
            </a:r>
            <a:r>
              <a:rPr lang="ru-RU" b="1" u="sng" dirty="0"/>
              <a:t> </a:t>
            </a:r>
            <a:r>
              <a:rPr lang="ru-RU" b="1" u="sng" dirty="0" err="1"/>
              <a:t>розміщена</a:t>
            </a:r>
            <a:r>
              <a:rPr lang="ru-RU" b="1" u="sng" dirty="0"/>
              <a:t> в </a:t>
            </a:r>
            <a:r>
              <a:rPr lang="ru-RU" b="1" u="sng" dirty="0" err="1"/>
              <a:t>субтропіках</a:t>
            </a:r>
            <a:r>
              <a:rPr lang="ru-RU" b="1" u="sng" dirty="0"/>
              <a:t> </a:t>
            </a:r>
            <a:r>
              <a:rPr lang="ru-RU" dirty="0"/>
              <a:t>(на </a:t>
            </a:r>
            <a:r>
              <a:rPr lang="ru-RU" dirty="0" err="1"/>
              <a:t>висоті</a:t>
            </a:r>
            <a:r>
              <a:rPr lang="ru-RU" dirty="0"/>
              <a:t> - 6500 м), де </a:t>
            </a:r>
            <a:r>
              <a:rPr lang="ru-RU" dirty="0" err="1"/>
              <a:t>спостерігається</a:t>
            </a:r>
            <a:r>
              <a:rPr lang="ru-RU" dirty="0"/>
              <a:t> </a:t>
            </a:r>
            <a:r>
              <a:rPr lang="ru-RU" dirty="0" err="1"/>
              <a:t>найбільш</a:t>
            </a:r>
            <a:r>
              <a:rPr lang="ru-RU" dirty="0"/>
              <a:t> </a:t>
            </a:r>
            <a:r>
              <a:rPr lang="ru-RU" dirty="0" err="1"/>
              <a:t>висока</a:t>
            </a:r>
            <a:r>
              <a:rPr lang="ru-RU" dirty="0"/>
              <a:t> температура </a:t>
            </a:r>
            <a:r>
              <a:rPr lang="ru-RU" dirty="0" err="1"/>
              <a:t>повітря</a:t>
            </a:r>
            <a:r>
              <a:rPr lang="ru-RU" dirty="0"/>
              <a:t>, </a:t>
            </a:r>
            <a:r>
              <a:rPr lang="ru-RU" dirty="0" err="1"/>
              <a:t>недостатня</a:t>
            </a:r>
            <a:r>
              <a:rPr lang="ru-RU" dirty="0"/>
              <a:t> </a:t>
            </a:r>
            <a:r>
              <a:rPr lang="ru-RU" dirty="0" err="1"/>
              <a:t>кількість</a:t>
            </a:r>
            <a:r>
              <a:rPr lang="ru-RU" dirty="0"/>
              <a:t> </a:t>
            </a:r>
            <a:r>
              <a:rPr lang="ru-RU" dirty="0" err="1"/>
              <a:t>атмосферних</a:t>
            </a:r>
            <a:r>
              <a:rPr lang="ru-RU" dirty="0"/>
              <a:t> </a:t>
            </a:r>
            <a:r>
              <a:rPr lang="ru-RU" dirty="0" err="1"/>
              <a:t>опадів</a:t>
            </a:r>
            <a:r>
              <a:rPr lang="ru-RU" dirty="0"/>
              <a:t> і </a:t>
            </a:r>
            <a:r>
              <a:rPr lang="ru-RU" dirty="0" err="1"/>
              <a:t>підвищена</a:t>
            </a:r>
            <a:r>
              <a:rPr lang="ru-RU" dirty="0"/>
              <a:t> </a:t>
            </a:r>
            <a:r>
              <a:rPr lang="ru-RU" dirty="0" err="1"/>
              <a:t>сухість</a:t>
            </a:r>
            <a:r>
              <a:rPr lang="ru-RU" dirty="0"/>
              <a:t> </a:t>
            </a:r>
            <a:r>
              <a:rPr lang="ru-RU" dirty="0" err="1"/>
              <a:t>повітря</a:t>
            </a:r>
            <a:r>
              <a:rPr lang="ru-RU" dirty="0"/>
              <a:t> в </a:t>
            </a:r>
            <a:r>
              <a:rPr lang="ru-RU" dirty="0" err="1"/>
              <a:t>цих</a:t>
            </a:r>
            <a:r>
              <a:rPr lang="ru-RU" dirty="0"/>
              <a:t> широтах. </a:t>
            </a:r>
            <a:endParaRPr lang="ru-RU" dirty="0" smtClean="0"/>
          </a:p>
          <a:p>
            <a:r>
              <a:rPr lang="ru-RU" b="1" u="sng" dirty="0" smtClean="0"/>
              <a:t>На </a:t>
            </a:r>
            <a:r>
              <a:rPr lang="ru-RU" b="1" u="sng" dirty="0" err="1"/>
              <a:t>екваторі</a:t>
            </a:r>
            <a:r>
              <a:rPr lang="ru-RU" b="1" u="sng" dirty="0"/>
              <a:t> </a:t>
            </a:r>
            <a:r>
              <a:rPr lang="ru-RU" dirty="0"/>
              <a:t>вона </a:t>
            </a:r>
            <a:r>
              <a:rPr lang="ru-RU" dirty="0" err="1"/>
              <a:t>розміщена</a:t>
            </a:r>
            <a:r>
              <a:rPr lang="ru-RU" dirty="0"/>
              <a:t> на </a:t>
            </a:r>
            <a:r>
              <a:rPr lang="ru-RU" dirty="0" err="1"/>
              <a:t>висоті</a:t>
            </a:r>
            <a:r>
              <a:rPr lang="ru-RU" dirty="0"/>
              <a:t> 4900 м. </a:t>
            </a:r>
            <a:endParaRPr lang="ru-RU" dirty="0" smtClean="0"/>
          </a:p>
          <a:p>
            <a:r>
              <a:rPr lang="ru-RU" b="1" u="sng" dirty="0" err="1"/>
              <a:t>Найнижче</a:t>
            </a:r>
            <a:r>
              <a:rPr lang="ru-RU" b="1" u="sng" dirty="0"/>
              <a:t> </a:t>
            </a:r>
            <a:r>
              <a:rPr lang="ru-RU" b="1" u="sng" dirty="0" err="1" smtClean="0"/>
              <a:t>снігова</a:t>
            </a:r>
            <a:r>
              <a:rPr lang="ru-RU" b="1" u="sng" dirty="0" smtClean="0"/>
              <a:t> </a:t>
            </a:r>
            <a:r>
              <a:rPr lang="ru-RU" b="1" u="sng" dirty="0" err="1"/>
              <a:t>лінія</a:t>
            </a:r>
            <a:r>
              <a:rPr lang="ru-RU" b="1" u="sng" dirty="0"/>
              <a:t>, </a:t>
            </a:r>
            <a:r>
              <a:rPr lang="ru-RU" b="1" u="sng" dirty="0" err="1"/>
              <a:t>розміщена</a:t>
            </a:r>
            <a:r>
              <a:rPr lang="ru-RU" b="1" u="sng" dirty="0"/>
              <a:t> в </a:t>
            </a:r>
            <a:r>
              <a:rPr lang="ru-RU" b="1" u="sng" dirty="0" err="1"/>
              <a:t>полярних</a:t>
            </a:r>
            <a:r>
              <a:rPr lang="ru-RU" b="1" u="sng" dirty="0"/>
              <a:t> районах</a:t>
            </a:r>
            <a:r>
              <a:rPr lang="ru-RU" dirty="0"/>
              <a:t>, </a:t>
            </a:r>
            <a:r>
              <a:rPr lang="ru-RU" dirty="0" err="1"/>
              <a:t>опускаючись</a:t>
            </a:r>
            <a:r>
              <a:rPr lang="ru-RU" dirty="0"/>
              <a:t> в </a:t>
            </a:r>
            <a:r>
              <a:rPr lang="ru-RU" dirty="0" err="1"/>
              <a:t>Антарктиді</a:t>
            </a:r>
            <a:r>
              <a:rPr lang="ru-RU" dirty="0"/>
              <a:t> до </a:t>
            </a:r>
            <a:r>
              <a:rPr lang="ru-RU" dirty="0" err="1"/>
              <a:t>рівня</a:t>
            </a:r>
            <a:r>
              <a:rPr lang="ru-RU" dirty="0"/>
              <a:t> моря, </a:t>
            </a:r>
            <a:r>
              <a:rPr lang="ru-RU" dirty="0" err="1"/>
              <a:t>що</a:t>
            </a:r>
            <a:r>
              <a:rPr lang="ru-RU" dirty="0"/>
              <a:t> </a:t>
            </a:r>
            <a:r>
              <a:rPr lang="ru-RU" dirty="0" err="1"/>
              <a:t>пояснюється</a:t>
            </a:r>
            <a:r>
              <a:rPr lang="ru-RU" dirty="0"/>
              <a:t> </a:t>
            </a:r>
            <a:r>
              <a:rPr lang="ru-RU" dirty="0" err="1"/>
              <a:t>низькими</a:t>
            </a:r>
            <a:r>
              <a:rPr lang="ru-RU" dirty="0"/>
              <a:t> температурами</a:t>
            </a:r>
            <a:r>
              <a:rPr lang="ru-RU" dirty="0" smtClean="0"/>
              <a:t>.</a:t>
            </a:r>
          </a:p>
          <a:p>
            <a:r>
              <a:rPr lang="ru-RU" b="1" dirty="0" smtClean="0"/>
              <a:t>У </a:t>
            </a:r>
            <a:r>
              <a:rPr lang="ru-RU" b="1" dirty="0" err="1"/>
              <a:t>Південній</a:t>
            </a:r>
            <a:r>
              <a:rPr lang="ru-RU" b="1" dirty="0"/>
              <a:t> </a:t>
            </a:r>
            <a:r>
              <a:rPr lang="ru-RU" b="1" dirty="0" err="1"/>
              <a:t>півкулі</a:t>
            </a:r>
            <a:r>
              <a:rPr lang="ru-RU" dirty="0"/>
              <a:t>, для </a:t>
            </a:r>
            <a:r>
              <a:rPr lang="ru-RU" dirty="0" err="1"/>
              <a:t>якої</a:t>
            </a:r>
            <a:r>
              <a:rPr lang="ru-RU" dirty="0"/>
              <a:t> </a:t>
            </a:r>
            <a:r>
              <a:rPr lang="ru-RU" dirty="0" err="1"/>
              <a:t>характерний</a:t>
            </a:r>
            <a:r>
              <a:rPr lang="ru-RU" dirty="0"/>
              <a:t> </a:t>
            </a:r>
            <a:r>
              <a:rPr lang="ru-RU" dirty="0" err="1"/>
              <a:t>морський</a:t>
            </a:r>
            <a:r>
              <a:rPr lang="ru-RU" dirty="0"/>
              <a:t> </a:t>
            </a:r>
            <a:r>
              <a:rPr lang="ru-RU" dirty="0" err="1"/>
              <a:t>клімат</a:t>
            </a:r>
            <a:r>
              <a:rPr lang="ru-RU" dirty="0"/>
              <a:t> і </a:t>
            </a:r>
            <a:r>
              <a:rPr lang="ru-RU" dirty="0" err="1"/>
              <a:t>випадає</a:t>
            </a:r>
            <a:r>
              <a:rPr lang="ru-RU" dirty="0"/>
              <a:t> </a:t>
            </a:r>
            <a:r>
              <a:rPr lang="ru-RU" dirty="0" err="1"/>
              <a:t>більше</a:t>
            </a:r>
            <a:r>
              <a:rPr lang="ru-RU" dirty="0"/>
              <a:t> </a:t>
            </a:r>
            <a:r>
              <a:rPr lang="ru-RU" dirty="0" err="1"/>
              <a:t>опадів</a:t>
            </a:r>
            <a:r>
              <a:rPr lang="ru-RU" dirty="0"/>
              <a:t>, </a:t>
            </a:r>
            <a:r>
              <a:rPr lang="ru-RU" dirty="0" err="1"/>
              <a:t>кліматична</a:t>
            </a:r>
            <a:r>
              <a:rPr lang="ru-RU" dirty="0"/>
              <a:t> </a:t>
            </a:r>
            <a:r>
              <a:rPr lang="ru-RU" dirty="0" err="1"/>
              <a:t>снігова</a:t>
            </a:r>
            <a:r>
              <a:rPr lang="ru-RU" dirty="0"/>
              <a:t> </a:t>
            </a:r>
            <a:r>
              <a:rPr lang="ru-RU" dirty="0" err="1"/>
              <a:t>лінія</a:t>
            </a:r>
            <a:r>
              <a:rPr lang="ru-RU" dirty="0"/>
              <a:t> </a:t>
            </a:r>
            <a:r>
              <a:rPr lang="ru-RU" dirty="0" err="1"/>
              <a:t>розташована</a:t>
            </a:r>
            <a:r>
              <a:rPr lang="ru-RU" dirty="0"/>
              <a:t> </a:t>
            </a:r>
            <a:r>
              <a:rPr lang="ru-RU" b="1" dirty="0" err="1"/>
              <a:t>нижче</a:t>
            </a:r>
            <a:r>
              <a:rPr lang="ru-RU" b="1" dirty="0"/>
              <a:t>, </a:t>
            </a:r>
            <a:r>
              <a:rPr lang="ru-RU" b="1" dirty="0" err="1"/>
              <a:t>ніж</a:t>
            </a:r>
            <a:r>
              <a:rPr lang="ru-RU" b="1" dirty="0"/>
              <a:t> у </a:t>
            </a:r>
            <a:r>
              <a:rPr lang="ru-RU" b="1" dirty="0" err="1"/>
              <a:t>Північній</a:t>
            </a:r>
            <a:r>
              <a:rPr lang="ru-RU" b="1" dirty="0"/>
              <a:t> </a:t>
            </a:r>
            <a:r>
              <a:rPr lang="ru-RU" b="1" dirty="0" err="1"/>
              <a:t>півкулі</a:t>
            </a:r>
            <a:r>
              <a:rPr lang="ru-RU" b="1" dirty="0"/>
              <a:t>. </a:t>
            </a:r>
          </a:p>
          <a:p>
            <a:endParaRPr lang="ru-RU" dirty="0"/>
          </a:p>
        </p:txBody>
      </p:sp>
    </p:spTree>
    <p:extLst>
      <p:ext uri="{BB962C8B-B14F-4D97-AF65-F5344CB8AC3E}">
        <p14:creationId xmlns:p14="http://schemas.microsoft.com/office/powerpoint/2010/main" val="290333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ÐÐ°ÑÑÐ¸Ð½ÐºÐ¸ Ð¿Ð¾ Ð·Ð°Ð¿ÑÐ¾ÑÑ ÐÐ¬ÐÐÐÐ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964266"/>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25600" y="-1"/>
            <a:ext cx="10566400" cy="1964267"/>
          </a:xfrm>
        </p:spPr>
        <p:txBody>
          <a:bodyPr>
            <a:noAutofit/>
          </a:bodyPr>
          <a:lstStyle/>
          <a:p>
            <a:r>
              <a:rPr lang="uk-UA" sz="4000" dirty="0"/>
              <a:t>Які основні закономірності утворення льодовика?</a:t>
            </a:r>
            <a:endParaRPr lang="ru-RU" sz="4000" dirty="0"/>
          </a:p>
        </p:txBody>
      </p:sp>
      <p:sp>
        <p:nvSpPr>
          <p:cNvPr id="3" name="Объект 2"/>
          <p:cNvSpPr>
            <a:spLocks noGrp="1"/>
          </p:cNvSpPr>
          <p:nvPr>
            <p:ph idx="1"/>
          </p:nvPr>
        </p:nvSpPr>
        <p:spPr>
          <a:xfrm>
            <a:off x="4504267" y="1882776"/>
            <a:ext cx="7687733" cy="4521200"/>
          </a:xfrm>
        </p:spPr>
        <p:txBody>
          <a:bodyPr>
            <a:normAutofit lnSpcReduction="10000"/>
          </a:bodyPr>
          <a:lstStyle/>
          <a:p>
            <a:pPr marL="1828800" lvl="4" indent="0">
              <a:buNone/>
            </a:pPr>
            <a:r>
              <a:rPr lang="ru-RU" sz="2800" dirty="0" smtClean="0"/>
              <a:t>Головна </a:t>
            </a:r>
            <a:r>
              <a:rPr lang="ru-RU" sz="2800" dirty="0"/>
              <a:t>причина </a:t>
            </a:r>
            <a:r>
              <a:rPr lang="ru-RU" sz="2800" dirty="0" err="1"/>
              <a:t>зледеніння</a:t>
            </a:r>
            <a:r>
              <a:rPr lang="ru-RU" sz="2800" dirty="0"/>
              <a:t> – </a:t>
            </a:r>
            <a:r>
              <a:rPr lang="ru-RU" sz="2800" b="1" dirty="0" err="1"/>
              <a:t>кліматична</a:t>
            </a:r>
            <a:r>
              <a:rPr lang="ru-RU" sz="2800" dirty="0"/>
              <a:t>. Основною </a:t>
            </a:r>
            <a:r>
              <a:rPr lang="ru-RU" sz="2800" dirty="0" err="1"/>
              <a:t>умовою</a:t>
            </a:r>
            <a:r>
              <a:rPr lang="ru-RU" sz="2800" dirty="0"/>
              <a:t> </a:t>
            </a:r>
            <a:r>
              <a:rPr lang="ru-RU" sz="2800" dirty="0" err="1"/>
              <a:t>існування</a:t>
            </a:r>
            <a:r>
              <a:rPr lang="ru-RU" sz="2800" dirty="0"/>
              <a:t> </a:t>
            </a:r>
            <a:r>
              <a:rPr lang="ru-RU" sz="2800" dirty="0" err="1"/>
              <a:t>льодовиків</a:t>
            </a:r>
            <a:r>
              <a:rPr lang="ru-RU" sz="2800" dirty="0"/>
              <a:t> є </a:t>
            </a:r>
            <a:r>
              <a:rPr lang="ru-RU" sz="2800" u="sng" dirty="0" err="1"/>
              <a:t>позитивний</a:t>
            </a:r>
            <a:r>
              <a:rPr lang="ru-RU" sz="2800" u="sng" dirty="0"/>
              <a:t> </a:t>
            </a:r>
            <a:r>
              <a:rPr lang="ru-RU" sz="2800" u="sng" dirty="0" err="1"/>
              <a:t>сніговий</a:t>
            </a:r>
            <a:r>
              <a:rPr lang="ru-RU" sz="2800" u="sng" dirty="0"/>
              <a:t> баланс</a:t>
            </a:r>
            <a:r>
              <a:rPr lang="ru-RU" sz="2800" dirty="0"/>
              <a:t>, </a:t>
            </a:r>
            <a:r>
              <a:rPr lang="ru-RU" sz="2800" dirty="0" err="1"/>
              <a:t>тобто</a:t>
            </a:r>
            <a:r>
              <a:rPr lang="ru-RU" sz="2800" dirty="0"/>
              <a:t> </a:t>
            </a:r>
            <a:r>
              <a:rPr lang="ru-RU" sz="2800" dirty="0" err="1"/>
              <a:t>переважання</a:t>
            </a:r>
            <a:r>
              <a:rPr lang="ru-RU" sz="2800" dirty="0"/>
              <a:t> </a:t>
            </a:r>
            <a:r>
              <a:rPr lang="ru-RU" sz="2800" dirty="0" err="1"/>
              <a:t>накопичування</a:t>
            </a:r>
            <a:r>
              <a:rPr lang="ru-RU" sz="2800" dirty="0"/>
              <a:t> </a:t>
            </a:r>
            <a:r>
              <a:rPr lang="ru-RU" sz="2800" dirty="0" err="1"/>
              <a:t>снігу</a:t>
            </a:r>
            <a:r>
              <a:rPr lang="ru-RU" sz="2800" dirty="0"/>
              <a:t> над </a:t>
            </a:r>
            <a:r>
              <a:rPr lang="ru-RU" sz="2800" dirty="0" err="1"/>
              <a:t>його</a:t>
            </a:r>
            <a:r>
              <a:rPr lang="ru-RU" sz="2800" dirty="0"/>
              <a:t> </a:t>
            </a:r>
            <a:r>
              <a:rPr lang="ru-RU" sz="2800" dirty="0" err="1"/>
              <a:t>витратами</a:t>
            </a:r>
            <a:r>
              <a:rPr lang="ru-RU" sz="2800" dirty="0"/>
              <a:t>, </a:t>
            </a:r>
            <a:r>
              <a:rPr lang="ru-RU" sz="2800" dirty="0" err="1"/>
              <a:t>чому</a:t>
            </a:r>
            <a:r>
              <a:rPr lang="ru-RU" sz="2800" dirty="0"/>
              <a:t> </a:t>
            </a:r>
            <a:r>
              <a:rPr lang="ru-RU" sz="2800" dirty="0" err="1"/>
              <a:t>сприяє</a:t>
            </a:r>
            <a:r>
              <a:rPr lang="ru-RU" sz="2800" dirty="0"/>
              <a:t> велика </a:t>
            </a:r>
            <a:r>
              <a:rPr lang="ru-RU" sz="2800" dirty="0" err="1"/>
              <a:t>кількість</a:t>
            </a:r>
            <a:r>
              <a:rPr lang="ru-RU" sz="2800" dirty="0"/>
              <a:t> </a:t>
            </a:r>
            <a:r>
              <a:rPr lang="ru-RU" sz="2800" dirty="0" err="1"/>
              <a:t>твердих</a:t>
            </a:r>
            <a:r>
              <a:rPr lang="ru-RU" sz="2800" dirty="0"/>
              <a:t> </a:t>
            </a:r>
            <a:r>
              <a:rPr lang="ru-RU" sz="2800" dirty="0" err="1"/>
              <a:t>атмосферних</a:t>
            </a:r>
            <a:r>
              <a:rPr lang="ru-RU" sz="2800" dirty="0"/>
              <a:t> </a:t>
            </a:r>
            <a:r>
              <a:rPr lang="ru-RU" sz="2800" dirty="0" err="1"/>
              <a:t>опадів</a:t>
            </a:r>
            <a:r>
              <a:rPr lang="ru-RU" sz="2800" dirty="0"/>
              <a:t> і </a:t>
            </a:r>
            <a:r>
              <a:rPr lang="ru-RU" sz="2800" dirty="0" err="1"/>
              <a:t>тривалий</a:t>
            </a:r>
            <a:r>
              <a:rPr lang="ru-RU" sz="2800" dirty="0"/>
              <a:t> </a:t>
            </a:r>
            <a:r>
              <a:rPr lang="ru-RU" sz="2800" dirty="0" err="1"/>
              <a:t>період</a:t>
            </a:r>
            <a:r>
              <a:rPr lang="ru-RU" sz="2800" dirty="0"/>
              <a:t> </a:t>
            </a:r>
            <a:r>
              <a:rPr lang="ru-RU" sz="2800" dirty="0" err="1"/>
              <a:t>від’ємних</a:t>
            </a:r>
            <a:r>
              <a:rPr lang="ru-RU" sz="2800" dirty="0"/>
              <a:t> температур </a:t>
            </a:r>
            <a:r>
              <a:rPr lang="ru-RU" sz="2800" dirty="0" err="1"/>
              <a:t>повітря</a:t>
            </a:r>
            <a:r>
              <a:rPr lang="ru-RU" sz="2800" dirty="0"/>
              <a:t>. </a:t>
            </a:r>
            <a:endParaRPr lang="ru-RU" sz="2800" dirty="0" smtClean="0">
              <a:solidFill>
                <a:schemeClr val="tx1"/>
              </a:solidFill>
            </a:endParaRPr>
          </a:p>
        </p:txBody>
      </p:sp>
    </p:spTree>
    <p:extLst>
      <p:ext uri="{BB962C8B-B14F-4D97-AF65-F5344CB8AC3E}">
        <p14:creationId xmlns:p14="http://schemas.microsoft.com/office/powerpoint/2010/main" val="146050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600" y="-1"/>
            <a:ext cx="10566400" cy="1964267"/>
          </a:xfrm>
        </p:spPr>
        <p:txBody>
          <a:bodyPr>
            <a:noAutofit/>
          </a:bodyPr>
          <a:lstStyle/>
          <a:p>
            <a:r>
              <a:rPr lang="uk-UA" sz="4000" dirty="0"/>
              <a:t>Які основні закономірності утворення льодовика?</a:t>
            </a:r>
            <a:endParaRPr lang="ru-RU" sz="4000" dirty="0"/>
          </a:p>
        </p:txBody>
      </p:sp>
      <p:sp>
        <p:nvSpPr>
          <p:cNvPr id="3" name="Объект 2"/>
          <p:cNvSpPr>
            <a:spLocks noGrp="1"/>
          </p:cNvSpPr>
          <p:nvPr>
            <p:ph idx="1"/>
          </p:nvPr>
        </p:nvSpPr>
        <p:spPr>
          <a:xfrm>
            <a:off x="4504267" y="1143000"/>
            <a:ext cx="7687733" cy="5260976"/>
          </a:xfrm>
        </p:spPr>
        <p:txBody>
          <a:bodyPr>
            <a:normAutofit fontScale="77500" lnSpcReduction="20000"/>
          </a:bodyPr>
          <a:lstStyle/>
          <a:p>
            <a:pPr marL="1828800" lvl="4" indent="0">
              <a:buNone/>
            </a:pPr>
            <a:r>
              <a:rPr lang="ru-RU" sz="2800" dirty="0" err="1"/>
              <a:t>Окрім</a:t>
            </a:r>
            <a:r>
              <a:rPr lang="ru-RU" sz="2800" dirty="0"/>
              <a:t> </a:t>
            </a:r>
            <a:r>
              <a:rPr lang="ru-RU" sz="2800" dirty="0" err="1"/>
              <a:t>кліматичних</a:t>
            </a:r>
            <a:r>
              <a:rPr lang="ru-RU" sz="2800" dirty="0"/>
              <a:t> умов </a:t>
            </a:r>
            <a:r>
              <a:rPr lang="ru-RU" sz="2800" dirty="0" err="1"/>
              <a:t>утворенню</a:t>
            </a:r>
            <a:r>
              <a:rPr lang="ru-RU" sz="2800" dirty="0"/>
              <a:t> </a:t>
            </a:r>
            <a:r>
              <a:rPr lang="ru-RU" sz="2800" dirty="0" err="1"/>
              <a:t>льодовиків</a:t>
            </a:r>
            <a:r>
              <a:rPr lang="ru-RU" sz="2800" dirty="0"/>
              <a:t> </a:t>
            </a:r>
            <a:r>
              <a:rPr lang="ru-RU" sz="2800" dirty="0" err="1"/>
              <a:t>сприяють</a:t>
            </a:r>
            <a:r>
              <a:rPr lang="ru-RU" sz="2800" dirty="0"/>
              <a:t> і </a:t>
            </a:r>
            <a:r>
              <a:rPr lang="ru-RU" sz="2800" dirty="0" err="1"/>
              <a:t>умови</a:t>
            </a:r>
            <a:r>
              <a:rPr lang="ru-RU" sz="2800" dirty="0"/>
              <a:t> </a:t>
            </a:r>
            <a:r>
              <a:rPr lang="ru-RU" sz="2800" b="1" dirty="0" err="1"/>
              <a:t>орографічні</a:t>
            </a:r>
            <a:r>
              <a:rPr lang="ru-RU" sz="2800" b="1" dirty="0"/>
              <a:t> та </a:t>
            </a:r>
            <a:r>
              <a:rPr lang="ru-RU" sz="2800" b="1" dirty="0" err="1"/>
              <a:t>геоморфологічні</a:t>
            </a:r>
            <a:r>
              <a:rPr lang="ru-RU" sz="2800" dirty="0" smtClean="0"/>
              <a:t>:</a:t>
            </a:r>
          </a:p>
          <a:p>
            <a:pPr lvl="4"/>
            <a:r>
              <a:rPr lang="ru-RU" sz="2800" dirty="0" smtClean="0"/>
              <a:t> </a:t>
            </a:r>
            <a:r>
              <a:rPr lang="ru-RU" sz="2800" dirty="0" err="1"/>
              <a:t>значні</a:t>
            </a:r>
            <a:r>
              <a:rPr lang="ru-RU" sz="2800" dirty="0"/>
              <a:t> </a:t>
            </a:r>
            <a:r>
              <a:rPr lang="ru-RU" sz="2800" dirty="0" err="1"/>
              <a:t>висоти</a:t>
            </a:r>
            <a:r>
              <a:rPr lang="ru-RU" sz="2800" dirty="0" smtClean="0"/>
              <a:t>,</a:t>
            </a:r>
          </a:p>
          <a:p>
            <a:pPr lvl="4"/>
            <a:r>
              <a:rPr lang="ru-RU" sz="2800" dirty="0" smtClean="0"/>
              <a:t> </a:t>
            </a:r>
            <a:r>
              <a:rPr lang="ru-RU" sz="2800" dirty="0" err="1"/>
              <a:t>експозиція</a:t>
            </a:r>
            <a:r>
              <a:rPr lang="ru-RU" sz="2800" dirty="0"/>
              <a:t> </a:t>
            </a:r>
            <a:r>
              <a:rPr lang="ru-RU" sz="2800" dirty="0" err="1"/>
              <a:t>схилів</a:t>
            </a:r>
            <a:r>
              <a:rPr lang="ru-RU" sz="2800" dirty="0"/>
              <a:t> (</a:t>
            </a:r>
            <a:r>
              <a:rPr lang="ru-RU" sz="2800" dirty="0" err="1"/>
              <a:t>північна</a:t>
            </a:r>
            <a:r>
              <a:rPr lang="ru-RU" sz="2800" dirty="0"/>
              <a:t> у </a:t>
            </a:r>
            <a:r>
              <a:rPr lang="ru-RU" sz="2800" dirty="0" err="1"/>
              <a:t>Північній</a:t>
            </a:r>
            <a:r>
              <a:rPr lang="ru-RU" sz="2800" dirty="0"/>
              <a:t> </a:t>
            </a:r>
            <a:r>
              <a:rPr lang="ru-RU" sz="2800" dirty="0" err="1"/>
              <a:t>півкулі</a:t>
            </a:r>
            <a:r>
              <a:rPr lang="ru-RU" sz="2800" dirty="0"/>
              <a:t> і </a:t>
            </a:r>
            <a:r>
              <a:rPr lang="ru-RU" sz="2800" dirty="0" err="1"/>
              <a:t>південна</a:t>
            </a:r>
            <a:r>
              <a:rPr lang="ru-RU" sz="2800" dirty="0"/>
              <a:t> у </a:t>
            </a:r>
            <a:r>
              <a:rPr lang="ru-RU" sz="2800" dirty="0" err="1"/>
              <a:t>Південній</a:t>
            </a:r>
            <a:r>
              <a:rPr lang="ru-RU" sz="2800" dirty="0"/>
              <a:t>), </a:t>
            </a:r>
            <a:endParaRPr lang="ru-RU" sz="2800" dirty="0" smtClean="0"/>
          </a:p>
          <a:p>
            <a:pPr lvl="4"/>
            <a:r>
              <a:rPr lang="ru-RU" sz="2800" dirty="0" err="1" smtClean="0"/>
              <a:t>сприятлива</a:t>
            </a:r>
            <a:r>
              <a:rPr lang="ru-RU" sz="2800" dirty="0" smtClean="0"/>
              <a:t> </a:t>
            </a:r>
            <a:r>
              <a:rPr lang="ru-RU" sz="2800" dirty="0" err="1"/>
              <a:t>орієнтація</a:t>
            </a:r>
            <a:r>
              <a:rPr lang="ru-RU" sz="2800" dirty="0"/>
              <a:t> </a:t>
            </a:r>
            <a:r>
              <a:rPr lang="ru-RU" sz="2800" dirty="0" err="1"/>
              <a:t>гірських</a:t>
            </a:r>
            <a:r>
              <a:rPr lang="ru-RU" sz="2800" dirty="0"/>
              <a:t> </a:t>
            </a:r>
            <a:r>
              <a:rPr lang="ru-RU" sz="2800" dirty="0" err="1"/>
              <a:t>хребтів</a:t>
            </a:r>
            <a:r>
              <a:rPr lang="ru-RU" sz="2800" dirty="0"/>
              <a:t> по </a:t>
            </a:r>
            <a:r>
              <a:rPr lang="ru-RU" sz="2800" dirty="0" err="1"/>
              <a:t>відношенню</a:t>
            </a:r>
            <a:r>
              <a:rPr lang="ru-RU" sz="2800" dirty="0"/>
              <a:t> до </a:t>
            </a:r>
            <a:r>
              <a:rPr lang="ru-RU" sz="2800" dirty="0" err="1"/>
              <a:t>напрямку</a:t>
            </a:r>
            <a:r>
              <a:rPr lang="ru-RU" sz="2800" dirty="0"/>
              <a:t> </a:t>
            </a:r>
            <a:r>
              <a:rPr lang="ru-RU" sz="2800" dirty="0" err="1"/>
              <a:t>перенесення</a:t>
            </a:r>
            <a:r>
              <a:rPr lang="ru-RU" sz="2800" dirty="0"/>
              <a:t> </a:t>
            </a:r>
            <a:r>
              <a:rPr lang="ru-RU" sz="2800" dirty="0" err="1"/>
              <a:t>вологих</a:t>
            </a:r>
            <a:r>
              <a:rPr lang="ru-RU" sz="2800" dirty="0"/>
              <a:t> </a:t>
            </a:r>
            <a:r>
              <a:rPr lang="ru-RU" sz="2800" dirty="0" err="1"/>
              <a:t>повітряних</a:t>
            </a:r>
            <a:r>
              <a:rPr lang="ru-RU" sz="2800" dirty="0"/>
              <a:t> </a:t>
            </a:r>
            <a:r>
              <a:rPr lang="ru-RU" sz="2800" dirty="0" err="1"/>
              <a:t>мас</a:t>
            </a:r>
            <a:r>
              <a:rPr lang="ru-RU" sz="2800" dirty="0" smtClean="0"/>
              <a:t>,</a:t>
            </a:r>
          </a:p>
          <a:p>
            <a:pPr lvl="4"/>
            <a:r>
              <a:rPr lang="ru-RU" sz="2800" dirty="0" smtClean="0"/>
              <a:t> </a:t>
            </a:r>
            <a:r>
              <a:rPr lang="ru-RU" sz="2800" dirty="0" err="1"/>
              <a:t>плоскі</a:t>
            </a:r>
            <a:r>
              <a:rPr lang="ru-RU" sz="2800" dirty="0"/>
              <a:t> </a:t>
            </a:r>
            <a:r>
              <a:rPr lang="ru-RU" sz="2800" dirty="0" err="1"/>
              <a:t>або</a:t>
            </a:r>
            <a:r>
              <a:rPr lang="ru-RU" sz="2800" dirty="0"/>
              <a:t> </a:t>
            </a:r>
            <a:r>
              <a:rPr lang="ru-RU" sz="2800" dirty="0" err="1"/>
              <a:t>увігнуті</a:t>
            </a:r>
            <a:r>
              <a:rPr lang="ru-RU" sz="2800" dirty="0"/>
              <a:t> </a:t>
            </a:r>
            <a:r>
              <a:rPr lang="ru-RU" sz="2800" dirty="0" err="1"/>
              <a:t>форми</a:t>
            </a:r>
            <a:r>
              <a:rPr lang="ru-RU" sz="2800" dirty="0"/>
              <a:t> </a:t>
            </a:r>
            <a:r>
              <a:rPr lang="ru-RU" sz="2800" dirty="0" err="1"/>
              <a:t>рельєфу</a:t>
            </a:r>
            <a:r>
              <a:rPr lang="ru-RU" sz="2800" dirty="0"/>
              <a:t>. </a:t>
            </a:r>
            <a:endParaRPr lang="ru-RU" sz="2800" dirty="0" smtClean="0"/>
          </a:p>
          <a:p>
            <a:pPr lvl="4"/>
            <a:r>
              <a:rPr lang="ru-RU" sz="2800" dirty="0" err="1" smtClean="0"/>
              <a:t>Наприклад</a:t>
            </a:r>
            <a:r>
              <a:rPr lang="ru-RU" sz="2800" dirty="0"/>
              <a:t>, на </a:t>
            </a:r>
            <a:r>
              <a:rPr lang="ru-RU" sz="2800" dirty="0" err="1"/>
              <a:t>північних</a:t>
            </a:r>
            <a:r>
              <a:rPr lang="ru-RU" sz="2800" dirty="0"/>
              <a:t> </a:t>
            </a:r>
            <a:r>
              <a:rPr lang="ru-RU" sz="2800" dirty="0" err="1"/>
              <a:t>схилах</a:t>
            </a:r>
            <a:r>
              <a:rPr lang="ru-RU" sz="2800" dirty="0"/>
              <a:t> </a:t>
            </a:r>
            <a:r>
              <a:rPr lang="ru-RU" sz="2800" dirty="0" err="1"/>
              <a:t>Джунгарського</a:t>
            </a:r>
            <a:r>
              <a:rPr lang="ru-RU" sz="2800" dirty="0"/>
              <a:t> Алатау </a:t>
            </a:r>
            <a:r>
              <a:rPr lang="ru-RU" sz="2800" dirty="0" err="1"/>
              <a:t>кліматична</a:t>
            </a:r>
            <a:r>
              <a:rPr lang="ru-RU" sz="2800" dirty="0"/>
              <a:t> </a:t>
            </a:r>
            <a:r>
              <a:rPr lang="ru-RU" sz="2800" dirty="0" err="1"/>
              <a:t>снігова</a:t>
            </a:r>
            <a:r>
              <a:rPr lang="ru-RU" sz="2800" dirty="0"/>
              <a:t> </a:t>
            </a:r>
            <a:r>
              <a:rPr lang="ru-RU" sz="2800" dirty="0" err="1"/>
              <a:t>лінія</a:t>
            </a:r>
            <a:r>
              <a:rPr lang="ru-RU" sz="2800" dirty="0"/>
              <a:t> </a:t>
            </a:r>
            <a:r>
              <a:rPr lang="ru-RU" sz="2800" dirty="0" err="1"/>
              <a:t>розташована</a:t>
            </a:r>
            <a:r>
              <a:rPr lang="ru-RU" sz="2800" dirty="0"/>
              <a:t> на </a:t>
            </a:r>
            <a:r>
              <a:rPr lang="ru-RU" sz="2800" dirty="0" err="1"/>
              <a:t>висотах</a:t>
            </a:r>
            <a:r>
              <a:rPr lang="ru-RU" sz="2800" dirty="0"/>
              <a:t> </a:t>
            </a:r>
            <a:r>
              <a:rPr lang="ru-RU" sz="2800" dirty="0" err="1"/>
              <a:t>біля</a:t>
            </a:r>
            <a:r>
              <a:rPr lang="ru-RU" sz="2800" dirty="0"/>
              <a:t> 3000 м, а на </a:t>
            </a:r>
            <a:r>
              <a:rPr lang="ru-RU" sz="2800" dirty="0" err="1"/>
              <a:t>південних</a:t>
            </a:r>
            <a:r>
              <a:rPr lang="ru-RU" sz="2800" dirty="0"/>
              <a:t> </a:t>
            </a:r>
            <a:r>
              <a:rPr lang="ru-RU" sz="2800" dirty="0" err="1"/>
              <a:t>схилах</a:t>
            </a:r>
            <a:r>
              <a:rPr lang="ru-RU" sz="2800" dirty="0"/>
              <a:t> – на </a:t>
            </a:r>
            <a:r>
              <a:rPr lang="ru-RU" sz="2800" dirty="0" err="1"/>
              <a:t>висотах</a:t>
            </a:r>
            <a:r>
              <a:rPr lang="ru-RU" sz="2800" dirty="0"/>
              <a:t> </a:t>
            </a:r>
            <a:r>
              <a:rPr lang="ru-RU" sz="2800" dirty="0" err="1"/>
              <a:t>біля</a:t>
            </a:r>
            <a:r>
              <a:rPr lang="ru-RU" sz="2800" dirty="0"/>
              <a:t> 3500 м. </a:t>
            </a:r>
            <a:endParaRPr lang="ru-RU" sz="2800" dirty="0" smtClean="0">
              <a:solidFill>
                <a:schemeClr val="tx1"/>
              </a:solidFill>
            </a:endParaRPr>
          </a:p>
        </p:txBody>
      </p:sp>
      <p:pic>
        <p:nvPicPr>
          <p:cNvPr id="17412" name="Picture 4" descr="ÐÐ°ÑÑÐ¸Ð½ÐºÐ¸ Ð¿Ð¾ Ð·Ð°Ð¿ÑÐ¾ÑÑ ÐÐ¬ÐÐÐÐ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964266"/>
            <a:ext cx="6096000" cy="413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2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1425" y="128810"/>
            <a:ext cx="8911687" cy="1280890"/>
          </a:xfrm>
        </p:spPr>
        <p:txBody>
          <a:bodyPr>
            <a:normAutofit fontScale="90000"/>
          </a:bodyPr>
          <a:lstStyle/>
          <a:p>
            <a:r>
              <a:rPr lang="ru-RU" b="1" dirty="0"/>
              <a:t>Лавина</a:t>
            </a:r>
            <a:r>
              <a:rPr lang="ru-RU" dirty="0"/>
              <a:t> – </a:t>
            </a:r>
            <a:r>
              <a:rPr lang="ru-RU" b="1" dirty="0" err="1">
                <a:solidFill>
                  <a:schemeClr val="tx1"/>
                </a:solidFill>
              </a:rPr>
              <a:t>це</a:t>
            </a:r>
            <a:r>
              <a:rPr lang="ru-RU" b="1" dirty="0">
                <a:solidFill>
                  <a:schemeClr val="tx1"/>
                </a:solidFill>
              </a:rPr>
              <a:t> </a:t>
            </a:r>
            <a:r>
              <a:rPr lang="ru-RU" b="1" dirty="0" err="1">
                <a:solidFill>
                  <a:schemeClr val="tx1"/>
                </a:solidFill>
              </a:rPr>
              <a:t>снігові</a:t>
            </a:r>
            <a:r>
              <a:rPr lang="ru-RU" b="1" dirty="0">
                <a:solidFill>
                  <a:schemeClr val="tx1"/>
                </a:solidFill>
              </a:rPr>
              <a:t> </a:t>
            </a:r>
            <a:r>
              <a:rPr lang="ru-RU" b="1" dirty="0" err="1">
                <a:solidFill>
                  <a:schemeClr val="tx1"/>
                </a:solidFill>
              </a:rPr>
              <a:t>маси</a:t>
            </a:r>
            <a:r>
              <a:rPr lang="ru-RU" b="1" dirty="0">
                <a:solidFill>
                  <a:schemeClr val="tx1"/>
                </a:solidFill>
              </a:rPr>
              <a:t>, </a:t>
            </a:r>
            <a:r>
              <a:rPr lang="ru-RU" b="1" dirty="0" err="1">
                <a:solidFill>
                  <a:schemeClr val="tx1"/>
                </a:solidFill>
              </a:rPr>
              <a:t>які</a:t>
            </a:r>
            <a:r>
              <a:rPr lang="ru-RU" b="1" dirty="0">
                <a:solidFill>
                  <a:schemeClr val="tx1"/>
                </a:solidFill>
              </a:rPr>
              <a:t> </a:t>
            </a:r>
            <a:r>
              <a:rPr lang="ru-RU" b="1" dirty="0" err="1">
                <a:solidFill>
                  <a:schemeClr val="tx1"/>
                </a:solidFill>
              </a:rPr>
              <a:t>сповзають</a:t>
            </a:r>
            <a:r>
              <a:rPr lang="ru-RU" b="1" dirty="0">
                <a:solidFill>
                  <a:schemeClr val="tx1"/>
                </a:solidFill>
              </a:rPr>
              <a:t> </a:t>
            </a:r>
            <a:r>
              <a:rPr lang="ru-RU" b="1" dirty="0" err="1">
                <a:solidFill>
                  <a:schemeClr val="tx1"/>
                </a:solidFill>
              </a:rPr>
              <a:t>із</a:t>
            </a:r>
            <a:r>
              <a:rPr lang="ru-RU" b="1" dirty="0">
                <a:solidFill>
                  <a:schemeClr val="tx1"/>
                </a:solidFill>
              </a:rPr>
              <a:t> </a:t>
            </a:r>
            <a:r>
              <a:rPr lang="ru-RU" b="1" dirty="0" err="1">
                <a:solidFill>
                  <a:schemeClr val="tx1"/>
                </a:solidFill>
              </a:rPr>
              <a:t>похилої</a:t>
            </a:r>
            <a:r>
              <a:rPr lang="ru-RU" b="1" dirty="0">
                <a:solidFill>
                  <a:schemeClr val="tx1"/>
                </a:solidFill>
              </a:rPr>
              <a:t> підстилаючої </a:t>
            </a:r>
            <a:r>
              <a:rPr lang="ru-RU" b="1" dirty="0" err="1">
                <a:solidFill>
                  <a:schemeClr val="tx1"/>
                </a:solidFill>
              </a:rPr>
              <a:t>поверхні</a:t>
            </a:r>
            <a:r>
              <a:rPr lang="ru-RU" b="1" dirty="0">
                <a:solidFill>
                  <a:schemeClr val="tx1"/>
                </a:solidFill>
              </a:rPr>
              <a:t> </a:t>
            </a:r>
            <a:r>
              <a:rPr lang="ru-RU" b="1" dirty="0" err="1">
                <a:solidFill>
                  <a:schemeClr val="tx1"/>
                </a:solidFill>
              </a:rPr>
              <a:t>гірських</a:t>
            </a:r>
            <a:r>
              <a:rPr lang="ru-RU" b="1" dirty="0">
                <a:solidFill>
                  <a:schemeClr val="tx1"/>
                </a:solidFill>
              </a:rPr>
              <a:t> </a:t>
            </a:r>
            <a:r>
              <a:rPr lang="ru-RU" b="1" dirty="0" err="1">
                <a:solidFill>
                  <a:schemeClr val="tx1"/>
                </a:solidFill>
              </a:rPr>
              <a:t>схилів</a:t>
            </a:r>
            <a:r>
              <a:rPr lang="ru-RU" b="1" dirty="0">
                <a:solidFill>
                  <a:schemeClr val="tx1"/>
                </a:solidFill>
              </a:rPr>
              <a:t>, </a:t>
            </a:r>
            <a:r>
              <a:rPr lang="ru-RU" b="1" dirty="0" err="1">
                <a:solidFill>
                  <a:schemeClr val="tx1"/>
                </a:solidFill>
              </a:rPr>
              <a:t>захоплюючи</a:t>
            </a:r>
            <a:r>
              <a:rPr lang="ru-RU" b="1" dirty="0">
                <a:solidFill>
                  <a:schemeClr val="tx1"/>
                </a:solidFill>
              </a:rPr>
              <a:t> </a:t>
            </a:r>
            <a:r>
              <a:rPr lang="ru-RU" b="1" dirty="0" err="1">
                <a:solidFill>
                  <a:schemeClr val="tx1"/>
                </a:solidFill>
              </a:rPr>
              <a:t>із</a:t>
            </a:r>
            <a:r>
              <a:rPr lang="ru-RU" b="1" dirty="0">
                <a:solidFill>
                  <a:schemeClr val="tx1"/>
                </a:solidFill>
              </a:rPr>
              <a:t> собою </a:t>
            </a:r>
            <a:r>
              <a:rPr lang="ru-RU" b="1" dirty="0" err="1">
                <a:solidFill>
                  <a:schemeClr val="tx1"/>
                </a:solidFill>
              </a:rPr>
              <a:t>нові</a:t>
            </a:r>
            <a:r>
              <a:rPr lang="ru-RU" b="1" dirty="0">
                <a:solidFill>
                  <a:schemeClr val="tx1"/>
                </a:solidFill>
              </a:rPr>
              <a:t> </a:t>
            </a:r>
            <a:r>
              <a:rPr lang="ru-RU" b="1" dirty="0" err="1">
                <a:solidFill>
                  <a:schemeClr val="tx1"/>
                </a:solidFill>
              </a:rPr>
              <a:t>маси</a:t>
            </a:r>
            <a:r>
              <a:rPr lang="ru-RU" b="1" dirty="0">
                <a:solidFill>
                  <a:schemeClr val="tx1"/>
                </a:solidFill>
              </a:rPr>
              <a:t> </a:t>
            </a:r>
            <a:r>
              <a:rPr lang="ru-RU" b="1" dirty="0" err="1">
                <a:solidFill>
                  <a:schemeClr val="tx1"/>
                </a:solidFill>
              </a:rPr>
              <a:t>снігу</a:t>
            </a:r>
            <a:r>
              <a:rPr lang="ru-RU" b="1" dirty="0">
                <a:solidFill>
                  <a:schemeClr val="tx1"/>
                </a:solidFill>
              </a:rPr>
              <a:t>. </a:t>
            </a:r>
          </a:p>
        </p:txBody>
      </p:sp>
      <p:sp>
        <p:nvSpPr>
          <p:cNvPr id="3" name="Объект 2"/>
          <p:cNvSpPr>
            <a:spLocks noGrp="1"/>
          </p:cNvSpPr>
          <p:nvPr>
            <p:ph idx="1"/>
          </p:nvPr>
        </p:nvSpPr>
        <p:spPr>
          <a:xfrm>
            <a:off x="6769100" y="2311400"/>
            <a:ext cx="5041900" cy="3924300"/>
          </a:xfrm>
        </p:spPr>
        <p:txBody>
          <a:bodyPr>
            <a:normAutofit/>
          </a:bodyPr>
          <a:lstStyle/>
          <a:p>
            <a:r>
              <a:rPr lang="ru-RU" sz="2400" dirty="0" err="1"/>
              <a:t>Лавини</a:t>
            </a:r>
            <a:r>
              <a:rPr lang="ru-RU" sz="2400" dirty="0"/>
              <a:t>, </a:t>
            </a:r>
            <a:r>
              <a:rPr lang="ru-RU" sz="2400" dirty="0" err="1"/>
              <a:t>характерні</a:t>
            </a:r>
            <a:r>
              <a:rPr lang="ru-RU" sz="2400" dirty="0"/>
              <a:t> для </a:t>
            </a:r>
            <a:r>
              <a:rPr lang="ru-RU" sz="2400" dirty="0" err="1"/>
              <a:t>гірських</a:t>
            </a:r>
            <a:r>
              <a:rPr lang="ru-RU" sz="2400" dirty="0"/>
              <a:t> </a:t>
            </a:r>
            <a:r>
              <a:rPr lang="ru-RU" sz="2400" dirty="0" err="1"/>
              <a:t>масивів</a:t>
            </a:r>
            <a:r>
              <a:rPr lang="ru-RU" sz="2400" dirty="0"/>
              <a:t>, де </a:t>
            </a:r>
            <a:r>
              <a:rPr lang="ru-RU" sz="2400" dirty="0" err="1"/>
              <a:t>крутість</a:t>
            </a:r>
            <a:r>
              <a:rPr lang="ru-RU" sz="2400" dirty="0"/>
              <a:t> </a:t>
            </a:r>
            <a:r>
              <a:rPr lang="ru-RU" sz="2400" dirty="0" err="1"/>
              <a:t>схилів</a:t>
            </a:r>
            <a:r>
              <a:rPr lang="ru-RU" sz="2400" dirty="0"/>
              <a:t> </a:t>
            </a:r>
            <a:r>
              <a:rPr lang="ru-RU" sz="2400" dirty="0" err="1"/>
              <a:t>понад</a:t>
            </a:r>
            <a:r>
              <a:rPr lang="ru-RU" sz="2400" dirty="0"/>
              <a:t> 150 , </a:t>
            </a:r>
            <a:r>
              <a:rPr lang="ru-RU" sz="2400" dirty="0" err="1"/>
              <a:t>потужність</a:t>
            </a:r>
            <a:r>
              <a:rPr lang="ru-RU" sz="2400" dirty="0"/>
              <a:t> </a:t>
            </a:r>
            <a:r>
              <a:rPr lang="ru-RU" sz="2400" dirty="0" err="1"/>
              <a:t>снігу</a:t>
            </a:r>
            <a:r>
              <a:rPr lang="ru-RU" sz="2400" dirty="0"/>
              <a:t> </a:t>
            </a:r>
            <a:r>
              <a:rPr lang="ru-RU" sz="2400" dirty="0" err="1"/>
              <a:t>перевищує</a:t>
            </a:r>
            <a:r>
              <a:rPr lang="ru-RU" sz="2400" dirty="0"/>
              <a:t> 0,5 м і </a:t>
            </a:r>
            <a:r>
              <a:rPr lang="ru-RU" sz="2400" dirty="0" err="1"/>
              <a:t>можуть</a:t>
            </a:r>
            <a:r>
              <a:rPr lang="ru-RU" sz="2400" dirty="0"/>
              <a:t> </a:t>
            </a:r>
            <a:r>
              <a:rPr lang="ru-RU" sz="2400" dirty="0" err="1"/>
              <a:t>утворюватися</a:t>
            </a:r>
            <a:r>
              <a:rPr lang="ru-RU" sz="2400" dirty="0"/>
              <a:t> як у </a:t>
            </a:r>
            <a:r>
              <a:rPr lang="ru-RU" sz="2400" dirty="0" err="1"/>
              <a:t>холодну</a:t>
            </a:r>
            <a:r>
              <a:rPr lang="ru-RU" sz="2400" dirty="0"/>
              <a:t> пору року, так і в теплу. </a:t>
            </a:r>
            <a:endParaRPr lang="ru-RU" sz="2400" dirty="0" smtClean="0"/>
          </a:p>
          <a:p>
            <a:r>
              <a:rPr lang="ru-RU" sz="2400" dirty="0" err="1" smtClean="0"/>
              <a:t>Лавини</a:t>
            </a:r>
            <a:r>
              <a:rPr lang="ru-RU" sz="2400" dirty="0" smtClean="0"/>
              <a:t> </a:t>
            </a:r>
            <a:r>
              <a:rPr lang="ru-RU" sz="2400" dirty="0" err="1"/>
              <a:t>бувають</a:t>
            </a:r>
            <a:r>
              <a:rPr lang="ru-RU" sz="2400" dirty="0"/>
              <a:t>: </a:t>
            </a:r>
            <a:r>
              <a:rPr lang="ru-RU" sz="2400" dirty="0" err="1"/>
              <a:t>сухі</a:t>
            </a:r>
            <a:r>
              <a:rPr lang="ru-RU" sz="2400" dirty="0"/>
              <a:t> та </a:t>
            </a:r>
            <a:r>
              <a:rPr lang="ru-RU" sz="2400" dirty="0" err="1"/>
              <a:t>мокрі</a:t>
            </a:r>
            <a:r>
              <a:rPr lang="ru-RU" sz="2400" dirty="0"/>
              <a:t>, </a:t>
            </a:r>
            <a:r>
              <a:rPr lang="ru-RU" sz="2400" dirty="0" err="1"/>
              <a:t>або</a:t>
            </a:r>
            <a:r>
              <a:rPr lang="ru-RU" sz="2400" dirty="0"/>
              <a:t> </a:t>
            </a:r>
            <a:r>
              <a:rPr lang="ru-RU" sz="2400" dirty="0" err="1"/>
              <a:t>ґрунтові</a:t>
            </a:r>
            <a:r>
              <a:rPr lang="ru-RU" sz="2400" dirty="0"/>
              <a:t>.</a:t>
            </a:r>
          </a:p>
          <a:p>
            <a:endParaRPr lang="ru-RU" dirty="0"/>
          </a:p>
        </p:txBody>
      </p:sp>
      <p:pic>
        <p:nvPicPr>
          <p:cNvPr id="26626" name="Picture 2" descr="ÐÐ°ÑÑÐ¸Ð½ÐºÐ¸ Ð¿Ð¾ Ð·Ð°Ð¿ÑÐ¾ÑÑ Ð»Ð°Ð²Ð¸Ð½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1400"/>
            <a:ext cx="62865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2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8975" y="166688"/>
            <a:ext cx="6587587" cy="2525712"/>
          </a:xfrm>
        </p:spPr>
        <p:txBody>
          <a:bodyPr>
            <a:normAutofit fontScale="90000"/>
          </a:bodyPr>
          <a:lstStyle/>
          <a:p>
            <a:r>
              <a:rPr lang="ru-RU" b="1" dirty="0" err="1"/>
              <a:t>Сухі</a:t>
            </a:r>
            <a:r>
              <a:rPr lang="ru-RU" b="1" dirty="0"/>
              <a:t> </a:t>
            </a:r>
            <a:r>
              <a:rPr lang="ru-RU" b="1" dirty="0" err="1"/>
              <a:t>лавини</a:t>
            </a:r>
            <a:r>
              <a:rPr lang="ru-RU" b="1" dirty="0"/>
              <a:t> </a:t>
            </a:r>
            <a:r>
              <a:rPr lang="ru-RU" dirty="0"/>
              <a:t>– </a:t>
            </a:r>
            <a:r>
              <a:rPr lang="ru-RU" sz="2700" dirty="0" err="1">
                <a:solidFill>
                  <a:schemeClr val="tx1"/>
                </a:solidFill>
              </a:rPr>
              <a:t>снігова</a:t>
            </a:r>
            <a:r>
              <a:rPr lang="ru-RU" sz="2700" dirty="0">
                <a:solidFill>
                  <a:schemeClr val="tx1"/>
                </a:solidFill>
              </a:rPr>
              <a:t> </a:t>
            </a:r>
            <a:r>
              <a:rPr lang="ru-RU" sz="2700" dirty="0" err="1">
                <a:solidFill>
                  <a:schemeClr val="tx1"/>
                </a:solidFill>
              </a:rPr>
              <a:t>маса</a:t>
            </a:r>
            <a:r>
              <a:rPr lang="ru-RU" sz="2700" dirty="0">
                <a:solidFill>
                  <a:schemeClr val="tx1"/>
                </a:solidFill>
              </a:rPr>
              <a:t> </a:t>
            </a:r>
            <a:r>
              <a:rPr lang="ru-RU" sz="2700" dirty="0" err="1">
                <a:solidFill>
                  <a:schemeClr val="tx1"/>
                </a:solidFill>
              </a:rPr>
              <a:t>зривається</a:t>
            </a:r>
            <a:r>
              <a:rPr lang="ru-RU" sz="2700" dirty="0">
                <a:solidFill>
                  <a:schemeClr val="tx1"/>
                </a:solidFill>
              </a:rPr>
              <a:t> </a:t>
            </a:r>
            <a:r>
              <a:rPr lang="ru-RU" sz="2700" dirty="0" err="1">
                <a:solidFill>
                  <a:schemeClr val="tx1"/>
                </a:solidFill>
              </a:rPr>
              <a:t>від</a:t>
            </a:r>
            <a:r>
              <a:rPr lang="ru-RU" sz="2700" dirty="0">
                <a:solidFill>
                  <a:schemeClr val="tx1"/>
                </a:solidFill>
              </a:rPr>
              <a:t> </a:t>
            </a:r>
            <a:r>
              <a:rPr lang="ru-RU" sz="2700" dirty="0" err="1">
                <a:solidFill>
                  <a:schemeClr val="tx1"/>
                </a:solidFill>
              </a:rPr>
              <a:t>найменшого</a:t>
            </a:r>
            <a:r>
              <a:rPr lang="ru-RU" sz="2700" dirty="0">
                <a:solidFill>
                  <a:schemeClr val="tx1"/>
                </a:solidFill>
              </a:rPr>
              <a:t> </a:t>
            </a:r>
            <a:r>
              <a:rPr lang="ru-RU" sz="2700" dirty="0" err="1">
                <a:solidFill>
                  <a:schemeClr val="tx1"/>
                </a:solidFill>
              </a:rPr>
              <a:t>струсу</a:t>
            </a:r>
            <a:r>
              <a:rPr lang="ru-RU" sz="2700" dirty="0">
                <a:solidFill>
                  <a:schemeClr val="tx1"/>
                </a:solidFill>
              </a:rPr>
              <a:t> </a:t>
            </a:r>
            <a:r>
              <a:rPr lang="ru-RU" sz="2700" dirty="0" err="1">
                <a:solidFill>
                  <a:schemeClr val="tx1"/>
                </a:solidFill>
              </a:rPr>
              <a:t>повітря</a:t>
            </a:r>
            <a:r>
              <a:rPr lang="ru-RU" sz="2700" dirty="0">
                <a:solidFill>
                  <a:schemeClr val="tx1"/>
                </a:solidFill>
              </a:rPr>
              <a:t> </a:t>
            </a:r>
            <a:r>
              <a:rPr lang="ru-RU" sz="2700" dirty="0" err="1">
                <a:solidFill>
                  <a:schemeClr val="tx1"/>
                </a:solidFill>
              </a:rPr>
              <a:t>чи</a:t>
            </a:r>
            <a:r>
              <a:rPr lang="ru-RU" sz="2700" dirty="0">
                <a:solidFill>
                  <a:schemeClr val="tx1"/>
                </a:solidFill>
              </a:rPr>
              <a:t> підстилаючої </a:t>
            </a:r>
            <a:r>
              <a:rPr lang="ru-RU" sz="2700" dirty="0" err="1">
                <a:solidFill>
                  <a:schemeClr val="tx1"/>
                </a:solidFill>
              </a:rPr>
              <a:t>поверхні</a:t>
            </a:r>
            <a:r>
              <a:rPr lang="ru-RU" sz="2700" dirty="0">
                <a:solidFill>
                  <a:schemeClr val="tx1"/>
                </a:solidFill>
              </a:rPr>
              <a:t> (</a:t>
            </a:r>
            <a:r>
              <a:rPr lang="ru-RU" sz="2700" dirty="0" err="1">
                <a:solidFill>
                  <a:schemeClr val="tx1"/>
                </a:solidFill>
              </a:rPr>
              <a:t>постріл</a:t>
            </a:r>
            <a:r>
              <a:rPr lang="ru-RU" sz="2700" dirty="0">
                <a:solidFill>
                  <a:schemeClr val="tx1"/>
                </a:solidFill>
              </a:rPr>
              <a:t>, </a:t>
            </a:r>
            <a:r>
              <a:rPr lang="ru-RU" sz="2700" dirty="0" err="1">
                <a:solidFill>
                  <a:schemeClr val="tx1"/>
                </a:solidFill>
              </a:rPr>
              <a:t>порив</a:t>
            </a:r>
            <a:r>
              <a:rPr lang="ru-RU" sz="2700" dirty="0">
                <a:solidFill>
                  <a:schemeClr val="tx1"/>
                </a:solidFill>
              </a:rPr>
              <a:t> </a:t>
            </a:r>
            <a:r>
              <a:rPr lang="ru-RU" sz="2700" dirty="0" err="1">
                <a:solidFill>
                  <a:schemeClr val="tx1"/>
                </a:solidFill>
              </a:rPr>
              <a:t>вітру</a:t>
            </a:r>
            <a:r>
              <a:rPr lang="ru-RU" sz="2700" dirty="0">
                <a:solidFill>
                  <a:schemeClr val="tx1"/>
                </a:solidFill>
              </a:rPr>
              <a:t>, </a:t>
            </a:r>
            <a:r>
              <a:rPr lang="ru-RU" sz="2700" dirty="0" err="1">
                <a:solidFill>
                  <a:schemeClr val="tx1"/>
                </a:solidFill>
              </a:rPr>
              <a:t>різкі</a:t>
            </a:r>
            <a:r>
              <a:rPr lang="ru-RU" sz="2700" dirty="0">
                <a:solidFill>
                  <a:schemeClr val="tx1"/>
                </a:solidFill>
              </a:rPr>
              <a:t> звуки) у </a:t>
            </a:r>
            <a:r>
              <a:rPr lang="ru-RU" sz="2700" dirty="0" err="1">
                <a:solidFill>
                  <a:schemeClr val="tx1"/>
                </a:solidFill>
              </a:rPr>
              <a:t>місцях</a:t>
            </a:r>
            <a:r>
              <a:rPr lang="ru-RU" sz="2700" dirty="0">
                <a:solidFill>
                  <a:schemeClr val="tx1"/>
                </a:solidFill>
              </a:rPr>
              <a:t>, де кут </a:t>
            </a:r>
            <a:r>
              <a:rPr lang="ru-RU" sz="2700" dirty="0" err="1">
                <a:solidFill>
                  <a:schemeClr val="tx1"/>
                </a:solidFill>
              </a:rPr>
              <a:t>похилу</a:t>
            </a:r>
            <a:r>
              <a:rPr lang="ru-RU" sz="2700" dirty="0">
                <a:solidFill>
                  <a:schemeClr val="tx1"/>
                </a:solidFill>
              </a:rPr>
              <a:t> </a:t>
            </a:r>
            <a:r>
              <a:rPr lang="ru-RU" sz="2700" dirty="0" err="1">
                <a:solidFill>
                  <a:schemeClr val="tx1"/>
                </a:solidFill>
              </a:rPr>
              <a:t>поверхні</a:t>
            </a:r>
            <a:r>
              <a:rPr lang="ru-RU" sz="2700" dirty="0">
                <a:solidFill>
                  <a:schemeClr val="tx1"/>
                </a:solidFill>
              </a:rPr>
              <a:t> </a:t>
            </a:r>
            <a:r>
              <a:rPr lang="ru-RU" sz="2700" dirty="0" err="1">
                <a:solidFill>
                  <a:schemeClr val="tx1"/>
                </a:solidFill>
              </a:rPr>
              <a:t>понад</a:t>
            </a:r>
            <a:r>
              <a:rPr lang="ru-RU" sz="2700" dirty="0">
                <a:solidFill>
                  <a:schemeClr val="tx1"/>
                </a:solidFill>
              </a:rPr>
              <a:t> 45° , </a:t>
            </a:r>
            <a:r>
              <a:rPr lang="ru-RU" sz="2700" dirty="0" err="1">
                <a:solidFill>
                  <a:schemeClr val="tx1"/>
                </a:solidFill>
              </a:rPr>
              <a:t>швидкість</a:t>
            </a:r>
            <a:r>
              <a:rPr lang="ru-RU" sz="2700" dirty="0">
                <a:solidFill>
                  <a:schemeClr val="tx1"/>
                </a:solidFill>
              </a:rPr>
              <a:t> </a:t>
            </a:r>
            <a:r>
              <a:rPr lang="ru-RU" sz="2700" dirty="0" err="1">
                <a:solidFill>
                  <a:schemeClr val="tx1"/>
                </a:solidFill>
              </a:rPr>
              <a:t>руху</a:t>
            </a:r>
            <a:r>
              <a:rPr lang="ru-RU" sz="2700" dirty="0">
                <a:solidFill>
                  <a:schemeClr val="tx1"/>
                </a:solidFill>
              </a:rPr>
              <a:t> – до 80 – 100 м/с. </a:t>
            </a:r>
            <a:r>
              <a:rPr lang="ru-RU" sz="2700" dirty="0" err="1">
                <a:solidFill>
                  <a:schemeClr val="tx1"/>
                </a:solidFill>
              </a:rPr>
              <a:t>Це</a:t>
            </a:r>
            <a:r>
              <a:rPr lang="ru-RU" sz="2700" dirty="0">
                <a:solidFill>
                  <a:schemeClr val="tx1"/>
                </a:solidFill>
              </a:rPr>
              <a:t> </a:t>
            </a:r>
            <a:r>
              <a:rPr lang="ru-RU" sz="2700" dirty="0" err="1">
                <a:solidFill>
                  <a:schemeClr val="tx1"/>
                </a:solidFill>
              </a:rPr>
              <a:t>зимові</a:t>
            </a:r>
            <a:r>
              <a:rPr lang="ru-RU" sz="2700" dirty="0">
                <a:solidFill>
                  <a:schemeClr val="tx1"/>
                </a:solidFill>
              </a:rPr>
              <a:t> </a:t>
            </a:r>
            <a:r>
              <a:rPr lang="ru-RU" sz="2700" dirty="0" err="1">
                <a:solidFill>
                  <a:schemeClr val="tx1"/>
                </a:solidFill>
              </a:rPr>
              <a:t>лавини</a:t>
            </a:r>
            <a:r>
              <a:rPr lang="ru-RU" sz="2700" dirty="0">
                <a:solidFill>
                  <a:schemeClr val="tx1"/>
                </a:solidFill>
              </a:rPr>
              <a:t>.</a:t>
            </a:r>
          </a:p>
        </p:txBody>
      </p:sp>
      <p:sp>
        <p:nvSpPr>
          <p:cNvPr id="5" name="AutoShape 4" descr="ÐÐ°ÑÑÐ¸Ð½ÐºÐ¸ Ð¿Ð¾ Ð·Ð°Ð¿ÑÐ¾ÑÑ ÑÑÑÑ Ð»Ð°Ð²Ð¸Ð½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ÐÐ°ÑÑÐ¸Ð½ÐºÐ¸ Ð¿Ð¾ Ð·Ð°Ð¿ÑÐ¾ÑÑ ÑÑÑÑ Ð»Ð°Ð²Ð¸Ð½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7656" name="Picture 8" descr="ÐÐ°ÑÑÐ¸Ð½ÐºÐ¸ Ð¿Ð¾ Ð·Ð°Ð¿ÑÐ¾ÑÑ ÑÑÑÑ Ð»Ð°Ð²Ð¸Ð½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ÐÐ°ÑÑÐ¸Ð½ÐºÐ¸ Ð¿Ð¾ Ð·Ð°Ð¿ÑÐ¾ÑÑ ÑÑÑÑ Ð»Ð°Ð²Ð¸Ð½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7664" name="Picture 16"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815615"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0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27905"/>
            <a:ext cx="4267200" cy="20383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22707" y="241300"/>
            <a:ext cx="7497494" cy="1280890"/>
          </a:xfrm>
        </p:spPr>
        <p:txBody>
          <a:bodyPr/>
          <a:lstStyle/>
          <a:p>
            <a:r>
              <a:rPr lang="uk-UA" dirty="0"/>
              <a:t>Які водні об’єкти називаються льодовиками? </a:t>
            </a:r>
            <a:endParaRPr lang="ru-RU" dirty="0"/>
          </a:p>
        </p:txBody>
      </p:sp>
      <p:sp>
        <p:nvSpPr>
          <p:cNvPr id="4" name="Объект 3"/>
          <p:cNvSpPr>
            <a:spLocks noGrp="1"/>
          </p:cNvSpPr>
          <p:nvPr>
            <p:ph idx="1"/>
          </p:nvPr>
        </p:nvSpPr>
        <p:spPr>
          <a:xfrm>
            <a:off x="482600" y="2574772"/>
            <a:ext cx="4920009" cy="3457728"/>
          </a:xfrm>
        </p:spPr>
        <p:txBody>
          <a:bodyPr>
            <a:noAutofit/>
          </a:bodyPr>
          <a:lstStyle/>
          <a:p>
            <a:r>
              <a:rPr lang="ru-RU" sz="2000" dirty="0" err="1" smtClean="0">
                <a:solidFill>
                  <a:schemeClr val="tx1"/>
                </a:solidFill>
              </a:rPr>
              <a:t>Формуються</a:t>
            </a:r>
            <a:r>
              <a:rPr lang="ru-RU" sz="2000" dirty="0" smtClean="0">
                <a:solidFill>
                  <a:schemeClr val="tx1"/>
                </a:solidFill>
              </a:rPr>
              <a:t> </a:t>
            </a:r>
            <a:r>
              <a:rPr lang="ru-RU" sz="2000" dirty="0">
                <a:solidFill>
                  <a:schemeClr val="tx1"/>
                </a:solidFill>
              </a:rPr>
              <a:t>за </a:t>
            </a:r>
            <a:r>
              <a:rPr lang="ru-RU" sz="2000" dirty="0" err="1">
                <a:solidFill>
                  <a:schemeClr val="tx1"/>
                </a:solidFill>
              </a:rPr>
              <a:t>рахунок</a:t>
            </a:r>
            <a:r>
              <a:rPr lang="ru-RU" sz="2000" dirty="0">
                <a:solidFill>
                  <a:schemeClr val="tx1"/>
                </a:solidFill>
              </a:rPr>
              <a:t> </a:t>
            </a:r>
            <a:r>
              <a:rPr lang="ru-RU" sz="2000" dirty="0" err="1">
                <a:solidFill>
                  <a:schemeClr val="tx1"/>
                </a:solidFill>
              </a:rPr>
              <a:t>метаморфізації</a:t>
            </a:r>
            <a:r>
              <a:rPr lang="ru-RU" sz="2000" dirty="0">
                <a:solidFill>
                  <a:schemeClr val="tx1"/>
                </a:solidFill>
              </a:rPr>
              <a:t> </a:t>
            </a:r>
            <a:r>
              <a:rPr lang="ru-RU" sz="2000" dirty="0" err="1">
                <a:solidFill>
                  <a:schemeClr val="tx1"/>
                </a:solidFill>
              </a:rPr>
              <a:t>снігу</a:t>
            </a:r>
            <a:r>
              <a:rPr lang="ru-RU" sz="2000" dirty="0">
                <a:solidFill>
                  <a:schemeClr val="tx1"/>
                </a:solidFill>
              </a:rPr>
              <a:t>. </a:t>
            </a:r>
            <a:endParaRPr lang="ru-RU" sz="2000" dirty="0" smtClean="0">
              <a:solidFill>
                <a:schemeClr val="tx1"/>
              </a:solidFill>
            </a:endParaRPr>
          </a:p>
          <a:p>
            <a:r>
              <a:rPr lang="ru-RU" sz="2000" dirty="0" err="1" smtClean="0">
                <a:solidFill>
                  <a:schemeClr val="tx1"/>
                </a:solidFill>
              </a:rPr>
              <a:t>Рухомість</a:t>
            </a:r>
            <a:r>
              <a:rPr lang="ru-RU" sz="2000" dirty="0">
                <a:solidFill>
                  <a:schemeClr val="tx1"/>
                </a:solidFill>
              </a:rPr>
              <a:t> </a:t>
            </a:r>
            <a:r>
              <a:rPr lang="ru-RU" sz="2000" b="1" dirty="0">
                <a:solidFill>
                  <a:schemeClr val="tx1"/>
                </a:solidFill>
              </a:rPr>
              <a:t>Л.</a:t>
            </a:r>
            <a:r>
              <a:rPr lang="ru-RU" sz="2000" dirty="0">
                <a:solidFill>
                  <a:schemeClr val="tx1"/>
                </a:solidFill>
              </a:rPr>
              <a:t> </a:t>
            </a:r>
            <a:r>
              <a:rPr lang="ru-RU" sz="2000" dirty="0" err="1">
                <a:solidFill>
                  <a:schemeClr val="tx1"/>
                </a:solidFill>
              </a:rPr>
              <a:t>зумовлена</a:t>
            </a:r>
            <a:r>
              <a:rPr lang="ru-RU" sz="2000" dirty="0">
                <a:solidFill>
                  <a:schemeClr val="tx1"/>
                </a:solidFill>
              </a:rPr>
              <a:t> </a:t>
            </a:r>
            <a:r>
              <a:rPr lang="ru-RU" sz="2000" dirty="0" err="1">
                <a:solidFill>
                  <a:schemeClr val="tx1"/>
                </a:solidFill>
              </a:rPr>
              <a:t>переважно</a:t>
            </a:r>
            <a:r>
              <a:rPr lang="ru-RU" sz="2000" dirty="0">
                <a:solidFill>
                  <a:schemeClr val="tx1"/>
                </a:solidFill>
              </a:rPr>
              <a:t> </a:t>
            </a:r>
            <a:r>
              <a:rPr lang="ru-RU" sz="2000" dirty="0" err="1">
                <a:solidFill>
                  <a:schemeClr val="tx1"/>
                </a:solidFill>
              </a:rPr>
              <a:t>пластичністю</a:t>
            </a:r>
            <a:r>
              <a:rPr lang="ru-RU" sz="2000" dirty="0">
                <a:solidFill>
                  <a:schemeClr val="tx1"/>
                </a:solidFill>
              </a:rPr>
              <a:t> </a:t>
            </a:r>
            <a:r>
              <a:rPr lang="ru-RU" sz="2000" dirty="0" err="1">
                <a:solidFill>
                  <a:schemeClr val="tx1"/>
                </a:solidFill>
              </a:rPr>
              <a:t>льоду</a:t>
            </a:r>
            <a:r>
              <a:rPr lang="ru-RU" sz="2000" dirty="0">
                <a:solidFill>
                  <a:schemeClr val="tx1"/>
                </a:solidFill>
              </a:rPr>
              <a:t> та </a:t>
            </a:r>
            <a:r>
              <a:rPr lang="ru-RU" sz="2000" dirty="0" err="1">
                <a:solidFill>
                  <a:schemeClr val="tx1"/>
                </a:solidFill>
              </a:rPr>
              <a:t>нахилом</a:t>
            </a:r>
            <a:r>
              <a:rPr lang="ru-RU" sz="2000" dirty="0">
                <a:solidFill>
                  <a:schemeClr val="tx1"/>
                </a:solidFill>
              </a:rPr>
              <a:t> </a:t>
            </a:r>
            <a:r>
              <a:rPr lang="ru-RU" sz="2000" dirty="0" err="1">
                <a:solidFill>
                  <a:schemeClr val="tx1"/>
                </a:solidFill>
              </a:rPr>
              <a:t>поверхні</a:t>
            </a:r>
            <a:r>
              <a:rPr lang="ru-RU" sz="2000" dirty="0">
                <a:solidFill>
                  <a:schemeClr val="tx1"/>
                </a:solidFill>
              </a:rPr>
              <a:t>. </a:t>
            </a:r>
            <a:endParaRPr lang="ru-RU" sz="2000" dirty="0" smtClean="0">
              <a:solidFill>
                <a:schemeClr val="tx1"/>
              </a:solidFill>
            </a:endParaRPr>
          </a:p>
          <a:p>
            <a:r>
              <a:rPr lang="ru-RU" sz="2000" dirty="0" err="1" smtClean="0">
                <a:solidFill>
                  <a:schemeClr val="tx1"/>
                </a:solidFill>
              </a:rPr>
              <a:t>Розрізняють</a:t>
            </a:r>
            <a:r>
              <a:rPr lang="ru-RU" sz="2000" dirty="0">
                <a:solidFill>
                  <a:schemeClr val="tx1"/>
                </a:solidFill>
              </a:rPr>
              <a:t> </a:t>
            </a:r>
            <a:r>
              <a:rPr lang="ru-RU" sz="2000" b="1" dirty="0">
                <a:solidFill>
                  <a:schemeClr val="tx1"/>
                </a:solidFill>
              </a:rPr>
              <a:t>Л.</a:t>
            </a:r>
            <a:r>
              <a:rPr lang="ru-RU" sz="2000" dirty="0">
                <a:solidFill>
                  <a:schemeClr val="tx1"/>
                </a:solidFill>
              </a:rPr>
              <a:t> </a:t>
            </a:r>
            <a:r>
              <a:rPr lang="ru-RU" sz="2000" b="1" u="sng" dirty="0" err="1">
                <a:solidFill>
                  <a:schemeClr val="tx1"/>
                </a:solidFill>
              </a:rPr>
              <a:t>материкові</a:t>
            </a:r>
            <a:r>
              <a:rPr lang="ru-RU" sz="2000" b="1" u="sng" dirty="0">
                <a:solidFill>
                  <a:schemeClr val="tx1"/>
                </a:solidFill>
              </a:rPr>
              <a:t> та </a:t>
            </a:r>
            <a:r>
              <a:rPr lang="ru-RU" sz="2000" b="1" u="sng" dirty="0" err="1">
                <a:solidFill>
                  <a:schemeClr val="tx1"/>
                </a:solidFill>
              </a:rPr>
              <a:t>гірські</a:t>
            </a:r>
            <a:r>
              <a:rPr lang="ru-RU" sz="2000" dirty="0">
                <a:solidFill>
                  <a:schemeClr val="tx1"/>
                </a:solidFill>
              </a:rPr>
              <a:t>. </a:t>
            </a:r>
            <a:endParaRPr lang="ru-RU" sz="2000" dirty="0" smtClean="0">
              <a:solidFill>
                <a:schemeClr val="tx1"/>
              </a:solidFill>
            </a:endParaRPr>
          </a:p>
          <a:p>
            <a:r>
              <a:rPr lang="ru-RU" sz="2000" b="1" dirty="0" smtClean="0">
                <a:solidFill>
                  <a:schemeClr val="tx1"/>
                </a:solidFill>
              </a:rPr>
              <a:t>Л</a:t>
            </a:r>
            <a:r>
              <a:rPr lang="ru-RU" sz="2000" b="1" dirty="0">
                <a:solidFill>
                  <a:schemeClr val="tx1"/>
                </a:solidFill>
              </a:rPr>
              <a:t>.</a:t>
            </a:r>
            <a:r>
              <a:rPr lang="ru-RU" sz="2000" dirty="0">
                <a:solidFill>
                  <a:schemeClr val="tx1"/>
                </a:solidFill>
              </a:rPr>
              <a:t> </a:t>
            </a:r>
            <a:r>
              <a:rPr lang="ru-RU" sz="2000" dirty="0" err="1">
                <a:solidFill>
                  <a:schemeClr val="tx1"/>
                </a:solidFill>
              </a:rPr>
              <a:t>виконує</a:t>
            </a:r>
            <a:r>
              <a:rPr lang="ru-RU" sz="2000" dirty="0">
                <a:solidFill>
                  <a:schemeClr val="tx1"/>
                </a:solidFill>
              </a:rPr>
              <a:t> </a:t>
            </a:r>
            <a:r>
              <a:rPr lang="ru-RU" sz="2000" dirty="0" err="1">
                <a:solidFill>
                  <a:schemeClr val="tx1"/>
                </a:solidFill>
              </a:rPr>
              <a:t>значну</a:t>
            </a:r>
            <a:r>
              <a:rPr lang="ru-RU" sz="2000" dirty="0">
                <a:solidFill>
                  <a:schemeClr val="tx1"/>
                </a:solidFill>
              </a:rPr>
              <a:t> </a:t>
            </a:r>
            <a:r>
              <a:rPr lang="ru-RU" sz="2000" dirty="0" err="1">
                <a:solidFill>
                  <a:schemeClr val="tx1"/>
                </a:solidFill>
              </a:rPr>
              <a:t>геологічну</a:t>
            </a:r>
            <a:r>
              <a:rPr lang="ru-RU" sz="2000" dirty="0">
                <a:solidFill>
                  <a:schemeClr val="tx1"/>
                </a:solidFill>
              </a:rPr>
              <a:t> роботу </a:t>
            </a:r>
            <a:r>
              <a:rPr lang="ru-RU" sz="2000" dirty="0" err="1">
                <a:solidFill>
                  <a:schemeClr val="tx1"/>
                </a:solidFill>
              </a:rPr>
              <a:t>щодо</a:t>
            </a:r>
            <a:r>
              <a:rPr lang="ru-RU" sz="2000" dirty="0">
                <a:solidFill>
                  <a:schemeClr val="tx1"/>
                </a:solidFill>
              </a:rPr>
              <a:t> </a:t>
            </a:r>
            <a:r>
              <a:rPr lang="ru-RU" sz="2000" dirty="0" err="1">
                <a:solidFill>
                  <a:schemeClr val="tx1"/>
                </a:solidFill>
              </a:rPr>
              <a:t>руйнування</a:t>
            </a:r>
            <a:r>
              <a:rPr lang="ru-RU" sz="2000" dirty="0">
                <a:solidFill>
                  <a:schemeClr val="tx1"/>
                </a:solidFill>
              </a:rPr>
              <a:t> </a:t>
            </a:r>
            <a:r>
              <a:rPr lang="ru-RU" sz="2000" dirty="0" err="1">
                <a:solidFill>
                  <a:schemeClr val="tx1"/>
                </a:solidFill>
              </a:rPr>
              <a:t>гірських</a:t>
            </a:r>
            <a:r>
              <a:rPr lang="ru-RU" sz="2000" dirty="0">
                <a:solidFill>
                  <a:schemeClr val="tx1"/>
                </a:solidFill>
              </a:rPr>
              <a:t> </a:t>
            </a:r>
            <a:r>
              <a:rPr lang="ru-RU" sz="2000" dirty="0" err="1">
                <a:solidFill>
                  <a:schemeClr val="tx1"/>
                </a:solidFill>
              </a:rPr>
              <a:t>порід</a:t>
            </a:r>
            <a:r>
              <a:rPr lang="ru-RU" sz="2000" dirty="0">
                <a:solidFill>
                  <a:schemeClr val="tx1"/>
                </a:solidFill>
              </a:rPr>
              <a:t> (</a:t>
            </a:r>
            <a:r>
              <a:rPr lang="ru-RU" sz="2000" i="1" dirty="0" err="1">
                <a:solidFill>
                  <a:schemeClr val="tx1"/>
                </a:solidFill>
              </a:rPr>
              <a:t>екзарації</a:t>
            </a:r>
            <a:r>
              <a:rPr lang="ru-RU" sz="2000" dirty="0">
                <a:solidFill>
                  <a:schemeClr val="tx1"/>
                </a:solidFill>
              </a:rPr>
              <a:t>), </a:t>
            </a:r>
            <a:r>
              <a:rPr lang="ru-RU" sz="2000" dirty="0" err="1">
                <a:solidFill>
                  <a:schemeClr val="tx1"/>
                </a:solidFill>
              </a:rPr>
              <a:t>транспортування</a:t>
            </a:r>
            <a:r>
              <a:rPr lang="ru-RU" sz="2000" dirty="0">
                <a:solidFill>
                  <a:schemeClr val="tx1"/>
                </a:solidFill>
              </a:rPr>
              <a:t> </a:t>
            </a:r>
            <a:r>
              <a:rPr lang="ru-RU" sz="2000" dirty="0" err="1">
                <a:solidFill>
                  <a:schemeClr val="tx1"/>
                </a:solidFill>
              </a:rPr>
              <a:t>уламків</a:t>
            </a:r>
            <a:r>
              <a:rPr lang="ru-RU" sz="2000" dirty="0">
                <a:solidFill>
                  <a:schemeClr val="tx1"/>
                </a:solidFill>
              </a:rPr>
              <a:t> та </a:t>
            </a:r>
            <a:r>
              <a:rPr lang="ru-RU" sz="2000" dirty="0" err="1">
                <a:solidFill>
                  <a:schemeClr val="tx1"/>
                </a:solidFill>
              </a:rPr>
              <a:t>їх</a:t>
            </a:r>
            <a:r>
              <a:rPr lang="ru-RU" sz="2000" dirty="0">
                <a:solidFill>
                  <a:schemeClr val="tx1"/>
                </a:solidFill>
              </a:rPr>
              <a:t> </a:t>
            </a:r>
            <a:r>
              <a:rPr lang="ru-RU" sz="2000" dirty="0" err="1">
                <a:solidFill>
                  <a:schemeClr val="tx1"/>
                </a:solidFill>
              </a:rPr>
              <a:t>акумуляції</a:t>
            </a:r>
            <a:r>
              <a:rPr lang="ru-RU" sz="2000" dirty="0">
                <a:solidFill>
                  <a:schemeClr val="tx1"/>
                </a:solidFill>
              </a:rPr>
              <a:t> (</a:t>
            </a:r>
            <a:r>
              <a:rPr lang="ru-RU" sz="2000" dirty="0" err="1">
                <a:solidFill>
                  <a:schemeClr val="tx1"/>
                </a:solidFill>
              </a:rPr>
              <a:t>формування</a:t>
            </a:r>
            <a:r>
              <a:rPr lang="ru-RU" sz="2000" dirty="0">
                <a:solidFill>
                  <a:schemeClr val="tx1"/>
                </a:solidFill>
              </a:rPr>
              <a:t> </a:t>
            </a:r>
            <a:r>
              <a:rPr lang="ru-RU" sz="2000" i="1" dirty="0">
                <a:solidFill>
                  <a:schemeClr val="tx1"/>
                </a:solidFill>
              </a:rPr>
              <a:t>морен</a:t>
            </a:r>
            <a:r>
              <a:rPr lang="ru-RU" sz="2000" dirty="0">
                <a:solidFill>
                  <a:schemeClr val="tx1"/>
                </a:solidFill>
              </a:rPr>
              <a:t>). </a:t>
            </a:r>
            <a:endParaRPr lang="ru-RU" sz="2000" dirty="0" smtClean="0">
              <a:solidFill>
                <a:schemeClr val="tx1"/>
              </a:solidFill>
            </a:endParaRPr>
          </a:p>
        </p:txBody>
      </p:sp>
      <p:pic>
        <p:nvPicPr>
          <p:cNvPr id="1032" name="Picture 8" descr="ÐÐ°ÑÑÐ¸Ð½ÐºÐ¸ Ð¿Ð¾ Ð·Ð°Ð¿ÑÐ¾ÑÑ ÐÐ¬ÐÐÐÐÐ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609" y="2298700"/>
            <a:ext cx="6789392" cy="4559300"/>
          </a:xfrm>
          <a:prstGeom prst="rect">
            <a:avLst/>
          </a:prstGeom>
          <a:noFill/>
          <a:extLst>
            <a:ext uri="{909E8E84-426E-40DD-AFC4-6F175D3DCCD1}">
              <a14:hiddenFill xmlns:a14="http://schemas.microsoft.com/office/drawing/2010/main">
                <a:solidFill>
                  <a:srgbClr val="FFFFFF"/>
                </a:solidFill>
              </a14:hiddenFill>
            </a:ext>
          </a:extLst>
        </p:spPr>
      </p:pic>
      <p:sp>
        <p:nvSpPr>
          <p:cNvPr id="13" name="Объект 3"/>
          <p:cNvSpPr txBox="1">
            <a:spLocks/>
          </p:cNvSpPr>
          <p:nvPr/>
        </p:nvSpPr>
        <p:spPr>
          <a:xfrm>
            <a:off x="749301" y="1455056"/>
            <a:ext cx="11442700" cy="8436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sz="2400" b="1" dirty="0" err="1">
                <a:solidFill>
                  <a:schemeClr val="tx1"/>
                </a:solidFill>
              </a:rPr>
              <a:t>Льодовик</a:t>
            </a:r>
            <a:r>
              <a:rPr lang="ru-RU" sz="2400" dirty="0">
                <a:solidFill>
                  <a:schemeClr val="tx1"/>
                </a:solidFill>
              </a:rPr>
              <a:t> — </a:t>
            </a:r>
            <a:r>
              <a:rPr lang="ru-RU" sz="2400" dirty="0" err="1">
                <a:solidFill>
                  <a:schemeClr val="tx1"/>
                </a:solidFill>
              </a:rPr>
              <a:t>це</a:t>
            </a:r>
            <a:r>
              <a:rPr lang="ru-RU" sz="2400" dirty="0">
                <a:solidFill>
                  <a:schemeClr val="tx1"/>
                </a:solidFill>
              </a:rPr>
              <a:t> </a:t>
            </a:r>
            <a:r>
              <a:rPr lang="ru-RU" sz="2400" dirty="0" err="1">
                <a:solidFill>
                  <a:schemeClr val="tx1"/>
                </a:solidFill>
              </a:rPr>
              <a:t>природне</a:t>
            </a:r>
            <a:r>
              <a:rPr lang="ru-RU" sz="2400" dirty="0">
                <a:solidFill>
                  <a:schemeClr val="tx1"/>
                </a:solidFill>
              </a:rPr>
              <a:t> </a:t>
            </a:r>
            <a:r>
              <a:rPr lang="ru-RU" sz="2400" dirty="0" err="1">
                <a:solidFill>
                  <a:schemeClr val="tx1"/>
                </a:solidFill>
              </a:rPr>
              <a:t>багаторічне</a:t>
            </a:r>
            <a:r>
              <a:rPr lang="ru-RU" sz="2400" dirty="0">
                <a:solidFill>
                  <a:schemeClr val="tx1"/>
                </a:solidFill>
              </a:rPr>
              <a:t> </a:t>
            </a:r>
            <a:r>
              <a:rPr lang="ru-RU" sz="2400" dirty="0" err="1">
                <a:solidFill>
                  <a:schemeClr val="tx1"/>
                </a:solidFill>
              </a:rPr>
              <a:t>скупчення</a:t>
            </a:r>
            <a:r>
              <a:rPr lang="ru-RU" sz="2400" dirty="0">
                <a:solidFill>
                  <a:schemeClr val="tx1"/>
                </a:solidFill>
              </a:rPr>
              <a:t> </a:t>
            </a:r>
            <a:r>
              <a:rPr lang="ru-RU" sz="2400" dirty="0" err="1">
                <a:solidFill>
                  <a:schemeClr val="tx1"/>
                </a:solidFill>
              </a:rPr>
              <a:t>льоду</a:t>
            </a:r>
            <a:r>
              <a:rPr lang="ru-RU" sz="2400" dirty="0">
                <a:solidFill>
                  <a:schemeClr val="tx1"/>
                </a:solidFill>
              </a:rPr>
              <a:t> на </a:t>
            </a:r>
            <a:r>
              <a:rPr lang="ru-RU" sz="2400" dirty="0" err="1">
                <a:solidFill>
                  <a:schemeClr val="tx1"/>
                </a:solidFill>
              </a:rPr>
              <a:t>земній</a:t>
            </a:r>
            <a:r>
              <a:rPr lang="ru-RU" sz="2400" dirty="0">
                <a:solidFill>
                  <a:schemeClr val="tx1"/>
                </a:solidFill>
              </a:rPr>
              <a:t> </a:t>
            </a:r>
            <a:r>
              <a:rPr lang="ru-RU" sz="2400" dirty="0" err="1" smtClean="0">
                <a:solidFill>
                  <a:schemeClr val="tx1"/>
                </a:solidFill>
              </a:rPr>
              <a:t>поверхні</a:t>
            </a:r>
            <a:r>
              <a:rPr lang="ru-RU" sz="2400" dirty="0" smtClean="0">
                <a:solidFill>
                  <a:schemeClr val="tx1"/>
                </a:solidFill>
              </a:rPr>
              <a:t>, </a:t>
            </a:r>
            <a:r>
              <a:rPr lang="ru-RU" sz="2400" dirty="0" err="1">
                <a:solidFill>
                  <a:schemeClr val="tx1"/>
                </a:solidFill>
              </a:rPr>
              <a:t>має</a:t>
            </a:r>
            <a:r>
              <a:rPr lang="ru-RU" sz="2400" dirty="0">
                <a:solidFill>
                  <a:schemeClr val="tx1"/>
                </a:solidFill>
              </a:rPr>
              <a:t> </a:t>
            </a:r>
            <a:r>
              <a:rPr lang="ru-RU" sz="2400" dirty="0" err="1">
                <a:solidFill>
                  <a:schemeClr val="tx1"/>
                </a:solidFill>
              </a:rPr>
              <a:t>значні</a:t>
            </a:r>
            <a:r>
              <a:rPr lang="ru-RU" sz="2400" dirty="0">
                <a:solidFill>
                  <a:schemeClr val="tx1"/>
                </a:solidFill>
              </a:rPr>
              <a:t> </a:t>
            </a:r>
            <a:r>
              <a:rPr lang="ru-RU" sz="2400" dirty="0" err="1">
                <a:solidFill>
                  <a:schemeClr val="tx1"/>
                </a:solidFill>
              </a:rPr>
              <a:t>розміри</a:t>
            </a:r>
            <a:r>
              <a:rPr lang="ru-RU" sz="2400" dirty="0">
                <a:solidFill>
                  <a:schemeClr val="tx1"/>
                </a:solidFill>
              </a:rPr>
              <a:t> та </a:t>
            </a:r>
            <a:r>
              <a:rPr lang="ru-RU" sz="2400" dirty="0" err="1">
                <a:solidFill>
                  <a:schemeClr val="tx1"/>
                </a:solidFill>
              </a:rPr>
              <a:t>здатність</a:t>
            </a:r>
            <a:r>
              <a:rPr lang="ru-RU" sz="2400" dirty="0">
                <a:solidFill>
                  <a:schemeClr val="tx1"/>
                </a:solidFill>
              </a:rPr>
              <a:t> </a:t>
            </a:r>
            <a:r>
              <a:rPr lang="ru-RU" sz="2400" dirty="0" err="1">
                <a:solidFill>
                  <a:schemeClr val="tx1"/>
                </a:solidFill>
              </a:rPr>
              <a:t>рухатись</a:t>
            </a:r>
            <a:r>
              <a:rPr lang="ru-RU" sz="2400" dirty="0" smtClean="0">
                <a:solidFill>
                  <a:schemeClr val="tx1"/>
                </a:solidFill>
              </a:rPr>
              <a:t>.</a:t>
            </a:r>
          </a:p>
        </p:txBody>
      </p:sp>
    </p:spTree>
    <p:extLst>
      <p:ext uri="{BB962C8B-B14F-4D97-AF65-F5344CB8AC3E}">
        <p14:creationId xmlns:p14="http://schemas.microsoft.com/office/powerpoint/2010/main" val="2830457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0" y="0"/>
            <a:ext cx="10426699" cy="2070100"/>
          </a:xfrm>
        </p:spPr>
        <p:txBody>
          <a:bodyPr>
            <a:normAutofit/>
          </a:bodyPr>
          <a:lstStyle/>
          <a:p>
            <a:r>
              <a:rPr lang="ru-RU" dirty="0" err="1"/>
              <a:t>Мокрі</a:t>
            </a:r>
            <a:r>
              <a:rPr lang="ru-RU" dirty="0"/>
              <a:t>, </a:t>
            </a:r>
            <a:r>
              <a:rPr lang="ru-RU" dirty="0" err="1"/>
              <a:t>або</a:t>
            </a:r>
            <a:r>
              <a:rPr lang="ru-RU" dirty="0"/>
              <a:t> </a:t>
            </a:r>
            <a:r>
              <a:rPr lang="ru-RU" dirty="0" err="1"/>
              <a:t>ґрунтові</a:t>
            </a:r>
            <a:r>
              <a:rPr lang="ru-RU" dirty="0"/>
              <a:t> </a:t>
            </a:r>
            <a:r>
              <a:rPr lang="ru-RU" dirty="0" err="1"/>
              <a:t>лавини</a:t>
            </a:r>
            <a:r>
              <a:rPr lang="ru-RU" dirty="0"/>
              <a:t> – </a:t>
            </a:r>
            <a:r>
              <a:rPr lang="ru-RU" sz="2200" b="1" dirty="0" err="1">
                <a:solidFill>
                  <a:schemeClr val="tx1"/>
                </a:solidFill>
              </a:rPr>
              <a:t>рухаються</a:t>
            </a:r>
            <a:r>
              <a:rPr lang="ru-RU" sz="2200" b="1" dirty="0">
                <a:solidFill>
                  <a:schemeClr val="tx1"/>
                </a:solidFill>
              </a:rPr>
              <a:t> </a:t>
            </a:r>
            <a:r>
              <a:rPr lang="ru-RU" sz="2200" b="1" dirty="0" err="1">
                <a:solidFill>
                  <a:schemeClr val="tx1"/>
                </a:solidFill>
              </a:rPr>
              <a:t>перекочуванням</a:t>
            </a:r>
            <a:r>
              <a:rPr lang="ru-RU" sz="2200" b="1" dirty="0">
                <a:solidFill>
                  <a:schemeClr val="tx1"/>
                </a:solidFill>
              </a:rPr>
              <a:t> по </a:t>
            </a:r>
            <a:r>
              <a:rPr lang="ru-RU" sz="2200" b="1" dirty="0" err="1">
                <a:solidFill>
                  <a:schemeClr val="tx1"/>
                </a:solidFill>
              </a:rPr>
              <a:t>змоченій</a:t>
            </a:r>
            <a:r>
              <a:rPr lang="ru-RU" sz="2200" b="1" dirty="0">
                <a:solidFill>
                  <a:schemeClr val="tx1"/>
                </a:solidFill>
              </a:rPr>
              <a:t> талою водою </a:t>
            </a:r>
            <a:r>
              <a:rPr lang="ru-RU" sz="2200" b="1" dirty="0" err="1">
                <a:solidFill>
                  <a:schemeClr val="tx1"/>
                </a:solidFill>
              </a:rPr>
              <a:t>поверхні</a:t>
            </a:r>
            <a:r>
              <a:rPr lang="ru-RU" sz="2200" b="1" dirty="0">
                <a:solidFill>
                  <a:schemeClr val="tx1"/>
                </a:solidFill>
              </a:rPr>
              <a:t> </a:t>
            </a:r>
            <a:r>
              <a:rPr lang="ru-RU" sz="2200" b="1" dirty="0" err="1">
                <a:solidFill>
                  <a:schemeClr val="tx1"/>
                </a:solidFill>
              </a:rPr>
              <a:t>ґрунту</a:t>
            </a:r>
            <a:r>
              <a:rPr lang="ru-RU" sz="2200" b="1" dirty="0">
                <a:solidFill>
                  <a:schemeClr val="tx1"/>
                </a:solidFill>
              </a:rPr>
              <a:t> </a:t>
            </a:r>
            <a:r>
              <a:rPr lang="ru-RU" sz="2200" b="1" dirty="0" err="1">
                <a:solidFill>
                  <a:schemeClr val="tx1"/>
                </a:solidFill>
              </a:rPr>
              <a:t>або</a:t>
            </a:r>
            <a:r>
              <a:rPr lang="ru-RU" sz="2200" b="1" dirty="0">
                <a:solidFill>
                  <a:schemeClr val="tx1"/>
                </a:solidFill>
              </a:rPr>
              <a:t> </a:t>
            </a:r>
            <a:r>
              <a:rPr lang="ru-RU" sz="2200" b="1" dirty="0" err="1">
                <a:solidFill>
                  <a:schemeClr val="tx1"/>
                </a:solidFill>
              </a:rPr>
              <a:t>снігу</a:t>
            </a:r>
            <a:r>
              <a:rPr lang="ru-RU" sz="2200" b="1" dirty="0">
                <a:solidFill>
                  <a:schemeClr val="tx1"/>
                </a:solidFill>
              </a:rPr>
              <a:t>, </a:t>
            </a:r>
            <a:r>
              <a:rPr lang="ru-RU" sz="2200" b="1" dirty="0" err="1">
                <a:solidFill>
                  <a:schemeClr val="tx1"/>
                </a:solidFill>
              </a:rPr>
              <a:t>обростають</a:t>
            </a:r>
            <a:r>
              <a:rPr lang="ru-RU" sz="2200" b="1" dirty="0">
                <a:solidFill>
                  <a:schemeClr val="tx1"/>
                </a:solidFill>
              </a:rPr>
              <a:t> </a:t>
            </a:r>
            <a:r>
              <a:rPr lang="ru-RU" sz="2200" b="1" dirty="0" err="1">
                <a:solidFill>
                  <a:schemeClr val="tx1"/>
                </a:solidFill>
              </a:rPr>
              <a:t>новими</a:t>
            </a:r>
            <a:r>
              <a:rPr lang="ru-RU" sz="2200" b="1" dirty="0">
                <a:solidFill>
                  <a:schemeClr val="tx1"/>
                </a:solidFill>
              </a:rPr>
              <a:t> </a:t>
            </a:r>
            <a:r>
              <a:rPr lang="ru-RU" sz="2200" b="1" dirty="0" err="1">
                <a:solidFill>
                  <a:schemeClr val="tx1"/>
                </a:solidFill>
              </a:rPr>
              <a:t>масами</a:t>
            </a:r>
            <a:r>
              <a:rPr lang="ru-RU" sz="2200" b="1" dirty="0">
                <a:solidFill>
                  <a:schemeClr val="tx1"/>
                </a:solidFill>
              </a:rPr>
              <a:t> </a:t>
            </a:r>
            <a:r>
              <a:rPr lang="ru-RU" sz="2200" b="1" dirty="0" err="1">
                <a:solidFill>
                  <a:schemeClr val="tx1"/>
                </a:solidFill>
              </a:rPr>
              <a:t>снігу</a:t>
            </a:r>
            <a:r>
              <a:rPr lang="ru-RU" sz="2200" b="1" dirty="0">
                <a:solidFill>
                  <a:schemeClr val="tx1"/>
                </a:solidFill>
              </a:rPr>
              <a:t>, </a:t>
            </a:r>
            <a:r>
              <a:rPr lang="ru-RU" sz="2200" b="1" dirty="0" err="1">
                <a:solidFill>
                  <a:schemeClr val="tx1"/>
                </a:solidFill>
              </a:rPr>
              <a:t>захоплюють</a:t>
            </a:r>
            <a:r>
              <a:rPr lang="ru-RU" sz="2200" b="1" dirty="0">
                <a:solidFill>
                  <a:schemeClr val="tx1"/>
                </a:solidFill>
              </a:rPr>
              <a:t> </a:t>
            </a:r>
            <a:r>
              <a:rPr lang="ru-RU" sz="2200" b="1" dirty="0" err="1">
                <a:solidFill>
                  <a:schemeClr val="tx1"/>
                </a:solidFill>
              </a:rPr>
              <a:t>каміння</a:t>
            </a:r>
            <a:r>
              <a:rPr lang="ru-RU" sz="2200" b="1" dirty="0">
                <a:solidFill>
                  <a:schemeClr val="tx1"/>
                </a:solidFill>
              </a:rPr>
              <a:t>, землю, дерева </a:t>
            </a:r>
            <a:r>
              <a:rPr lang="ru-RU" sz="2200" b="1" dirty="0" err="1">
                <a:solidFill>
                  <a:schemeClr val="tx1"/>
                </a:solidFill>
              </a:rPr>
              <a:t>тощо</a:t>
            </a:r>
            <a:r>
              <a:rPr lang="ru-RU" sz="2200" b="1" dirty="0">
                <a:solidFill>
                  <a:schemeClr val="tx1"/>
                </a:solidFill>
              </a:rPr>
              <a:t>. </a:t>
            </a:r>
            <a:r>
              <a:rPr lang="ru-RU" sz="2200" b="1" dirty="0" err="1">
                <a:solidFill>
                  <a:schemeClr val="tx1"/>
                </a:solidFill>
              </a:rPr>
              <a:t>Мокрі</a:t>
            </a:r>
            <a:r>
              <a:rPr lang="ru-RU" sz="2200" b="1" dirty="0">
                <a:solidFill>
                  <a:schemeClr val="tx1"/>
                </a:solidFill>
              </a:rPr>
              <a:t> </a:t>
            </a:r>
            <a:r>
              <a:rPr lang="ru-RU" sz="2200" b="1" dirty="0" err="1">
                <a:solidFill>
                  <a:schemeClr val="tx1"/>
                </a:solidFill>
              </a:rPr>
              <a:t>лавини</a:t>
            </a:r>
            <a:r>
              <a:rPr lang="ru-RU" sz="2200" b="1" dirty="0">
                <a:solidFill>
                  <a:schemeClr val="tx1"/>
                </a:solidFill>
              </a:rPr>
              <a:t> </a:t>
            </a:r>
            <a:r>
              <a:rPr lang="ru-RU" sz="2200" b="1" dirty="0" err="1">
                <a:solidFill>
                  <a:schemeClr val="tx1"/>
                </a:solidFill>
              </a:rPr>
              <a:t>дуже</a:t>
            </a:r>
            <a:r>
              <a:rPr lang="ru-RU" sz="2200" b="1" dirty="0">
                <a:solidFill>
                  <a:schemeClr val="tx1"/>
                </a:solidFill>
              </a:rPr>
              <a:t> часто </a:t>
            </a:r>
            <a:r>
              <a:rPr lang="ru-RU" sz="2200" b="1" dirty="0" err="1">
                <a:solidFill>
                  <a:schemeClr val="tx1"/>
                </a:solidFill>
              </a:rPr>
              <a:t>мають</a:t>
            </a:r>
            <a:r>
              <a:rPr lang="ru-RU" sz="2200" b="1" dirty="0">
                <a:solidFill>
                  <a:schemeClr val="tx1"/>
                </a:solidFill>
              </a:rPr>
              <a:t> </a:t>
            </a:r>
            <a:r>
              <a:rPr lang="ru-RU" sz="2200" b="1" dirty="0" err="1">
                <a:solidFill>
                  <a:schemeClr val="tx1"/>
                </a:solidFill>
              </a:rPr>
              <a:t>постійні</a:t>
            </a:r>
            <a:r>
              <a:rPr lang="ru-RU" sz="2200" b="1" dirty="0">
                <a:solidFill>
                  <a:schemeClr val="tx1"/>
                </a:solidFill>
              </a:rPr>
              <a:t> шляхи </a:t>
            </a:r>
            <a:r>
              <a:rPr lang="ru-RU" sz="2200" b="1" dirty="0" err="1">
                <a:solidFill>
                  <a:schemeClr val="tx1"/>
                </a:solidFill>
              </a:rPr>
              <a:t>руху</a:t>
            </a:r>
            <a:r>
              <a:rPr lang="ru-RU" sz="2200" b="1" dirty="0">
                <a:solidFill>
                  <a:schemeClr val="tx1"/>
                </a:solidFill>
              </a:rPr>
              <a:t>, </a:t>
            </a:r>
            <a:r>
              <a:rPr lang="ru-RU" sz="2200" b="1" dirty="0" err="1">
                <a:solidFill>
                  <a:schemeClr val="tx1"/>
                </a:solidFill>
              </a:rPr>
              <a:t>які</a:t>
            </a:r>
            <a:r>
              <a:rPr lang="ru-RU" sz="2200" b="1" dirty="0">
                <a:solidFill>
                  <a:schemeClr val="tx1"/>
                </a:solidFill>
              </a:rPr>
              <a:t> </a:t>
            </a:r>
            <a:r>
              <a:rPr lang="ru-RU" sz="2200" b="1" dirty="0" err="1">
                <a:solidFill>
                  <a:schemeClr val="tx1"/>
                </a:solidFill>
              </a:rPr>
              <a:t>називають</a:t>
            </a:r>
            <a:r>
              <a:rPr lang="ru-RU" sz="2200" b="1" dirty="0">
                <a:solidFill>
                  <a:schemeClr val="tx1"/>
                </a:solidFill>
              </a:rPr>
              <a:t> лотками. </a:t>
            </a:r>
            <a:r>
              <a:rPr lang="ru-RU" sz="2200" b="1" dirty="0" err="1">
                <a:solidFill>
                  <a:schemeClr val="tx1"/>
                </a:solidFill>
              </a:rPr>
              <a:t>Мокрі</a:t>
            </a:r>
            <a:r>
              <a:rPr lang="ru-RU" sz="2200" b="1" dirty="0">
                <a:solidFill>
                  <a:schemeClr val="tx1"/>
                </a:solidFill>
              </a:rPr>
              <a:t> </a:t>
            </a:r>
            <a:r>
              <a:rPr lang="ru-RU" sz="2200" b="1" dirty="0" err="1">
                <a:solidFill>
                  <a:schemeClr val="tx1"/>
                </a:solidFill>
              </a:rPr>
              <a:t>лавини</a:t>
            </a:r>
            <a:r>
              <a:rPr lang="ru-RU" sz="2200" b="1" dirty="0">
                <a:solidFill>
                  <a:schemeClr val="tx1"/>
                </a:solidFill>
              </a:rPr>
              <a:t> </a:t>
            </a:r>
            <a:r>
              <a:rPr lang="ru-RU" sz="2200" b="1" dirty="0" err="1">
                <a:solidFill>
                  <a:schemeClr val="tx1"/>
                </a:solidFill>
              </a:rPr>
              <a:t>характерні</a:t>
            </a:r>
            <a:r>
              <a:rPr lang="ru-RU" sz="2200" b="1" dirty="0">
                <a:solidFill>
                  <a:schemeClr val="tx1"/>
                </a:solidFill>
              </a:rPr>
              <a:t> для </a:t>
            </a:r>
            <a:r>
              <a:rPr lang="ru-RU" sz="2200" b="1" dirty="0" err="1">
                <a:solidFill>
                  <a:schemeClr val="tx1"/>
                </a:solidFill>
              </a:rPr>
              <a:t>теплої</a:t>
            </a:r>
            <a:r>
              <a:rPr lang="ru-RU" sz="2200" b="1" dirty="0">
                <a:solidFill>
                  <a:schemeClr val="tx1"/>
                </a:solidFill>
              </a:rPr>
              <a:t> пори року.</a:t>
            </a:r>
          </a:p>
        </p:txBody>
      </p:sp>
      <p:pic>
        <p:nvPicPr>
          <p:cNvPr id="28678" name="Picture 6"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7526"/>
            <a:ext cx="6207478" cy="4660474"/>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ÐÐ°ÑÑÐ¸Ð½ÐºÐ¸ Ð¿Ð¾ Ð·Ð°Ð¿ÑÐ¾ÑÑ Ð³ÑÑÐ½ÑÐ¾Ð²Ñ Ð»Ð°Ð²Ð¸Ð½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917" y="2315696"/>
            <a:ext cx="6050082" cy="45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5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2575" y="7937"/>
            <a:ext cx="8911687" cy="1280890"/>
          </a:xfrm>
        </p:spPr>
        <p:txBody>
          <a:bodyPr>
            <a:normAutofit fontScale="90000"/>
          </a:bodyPr>
          <a:lstStyle/>
          <a:p>
            <a:r>
              <a:rPr lang="uk-UA" sz="4400" b="1" dirty="0" smtClean="0"/>
              <a:t>Типи льодовиків:</a:t>
            </a:r>
            <a:br>
              <a:rPr lang="uk-UA" sz="4400" b="1" dirty="0" smtClean="0"/>
            </a:br>
            <a:r>
              <a:rPr lang="ru-RU" sz="4400" dirty="0" err="1" smtClean="0"/>
              <a:t>материкові</a:t>
            </a:r>
            <a:r>
              <a:rPr lang="ru-RU" sz="4400" dirty="0" smtClean="0"/>
              <a:t> (</a:t>
            </a:r>
            <a:r>
              <a:rPr lang="ru-RU" sz="4400" dirty="0" err="1" smtClean="0"/>
              <a:t>покривні</a:t>
            </a:r>
            <a:r>
              <a:rPr lang="ru-RU" sz="4400" dirty="0" smtClean="0"/>
              <a:t>) </a:t>
            </a:r>
            <a:r>
              <a:rPr lang="ru-RU" sz="4400" dirty="0"/>
              <a:t>та </a:t>
            </a:r>
            <a:r>
              <a:rPr lang="ru-RU" sz="4400" dirty="0" err="1"/>
              <a:t>гірські</a:t>
            </a:r>
            <a:r>
              <a:rPr lang="ru-RU" sz="4400" dirty="0"/>
              <a:t>.</a:t>
            </a:r>
            <a:br>
              <a:rPr lang="ru-RU" sz="4400" dirty="0"/>
            </a:br>
            <a:endParaRPr lang="ru-RU" sz="4400" b="1" dirty="0"/>
          </a:p>
        </p:txBody>
      </p:sp>
      <p:sp>
        <p:nvSpPr>
          <p:cNvPr id="5" name="AutoShape 6" descr="ÐÐ°ÑÑÐ¸Ð½ÐºÐ¸ Ð¿Ð¾ Ð·Ð°Ð¿ÑÐ¾ÑÑ Ð³ÑÑÑÑÐºÑ Ð»ÑÐ¾Ð´Ð¾Ð²Ð¸Ðº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92" name="Picture 8" descr="ÐÐ°ÑÑÐ¸Ð½ÐºÐ¸ Ð¿Ð¾ Ð·Ð°Ð¿ÑÐ¾ÑÑ Ð³ÑÑÑÑÐºÑ Ð»ÑÐ¾Ð´Ð¾Ð²Ð¸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1390427"/>
            <a:ext cx="6953250" cy="52197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ÐÐ°ÑÑÐ¸Ð½ÐºÐ¸ Ð¿Ð¾ Ð·Ð°Ð¿ÑÐ¾ÑÑ Ð¼Ð°ÑÐµÑÐ¸ÐºÐ¾Ð²Ñ Ð»ÑÐ¾Ð´Ð¾Ð²Ð¸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9101"/>
            <a:ext cx="6238240" cy="389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215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1" y="205010"/>
            <a:ext cx="10323512" cy="1280890"/>
          </a:xfrm>
        </p:spPr>
        <p:txBody>
          <a:bodyPr>
            <a:normAutofit fontScale="90000"/>
          </a:bodyPr>
          <a:lstStyle/>
          <a:p>
            <a:r>
              <a:rPr lang="ru-RU" b="1" dirty="0" err="1"/>
              <a:t>Материкові</a:t>
            </a:r>
            <a:r>
              <a:rPr lang="ru-RU" b="1" dirty="0"/>
              <a:t> </a:t>
            </a:r>
            <a:r>
              <a:rPr lang="ru-RU" b="1" dirty="0" err="1"/>
              <a:t>льодовики</a:t>
            </a:r>
            <a:r>
              <a:rPr lang="ru-RU" b="1" dirty="0"/>
              <a:t> </a:t>
            </a:r>
            <a:r>
              <a:rPr lang="ru-RU" dirty="0" err="1">
                <a:solidFill>
                  <a:schemeClr val="tx1"/>
                </a:solidFill>
              </a:rPr>
              <a:t>поширені</a:t>
            </a:r>
            <a:r>
              <a:rPr lang="ru-RU" dirty="0">
                <a:solidFill>
                  <a:schemeClr val="tx1"/>
                </a:solidFill>
              </a:rPr>
              <a:t> на материках </a:t>
            </a:r>
            <a:r>
              <a:rPr lang="ru-RU" dirty="0" err="1">
                <a:solidFill>
                  <a:schemeClr val="tx1"/>
                </a:solidFill>
              </a:rPr>
              <a:t>або</a:t>
            </a:r>
            <a:r>
              <a:rPr lang="ru-RU" dirty="0">
                <a:solidFill>
                  <a:schemeClr val="tx1"/>
                </a:solidFill>
              </a:rPr>
              <a:t> великих островах (Нова Земля, Земля </a:t>
            </a:r>
            <a:r>
              <a:rPr lang="ru-RU" dirty="0" err="1">
                <a:solidFill>
                  <a:schemeClr val="tx1"/>
                </a:solidFill>
              </a:rPr>
              <a:t>Франці</a:t>
            </a:r>
            <a:r>
              <a:rPr lang="ru-RU" dirty="0">
                <a:solidFill>
                  <a:schemeClr val="tx1"/>
                </a:solidFill>
              </a:rPr>
              <a:t>-Йосифа та </a:t>
            </a:r>
            <a:r>
              <a:rPr lang="ru-RU" dirty="0" err="1">
                <a:solidFill>
                  <a:schemeClr val="tx1"/>
                </a:solidFill>
              </a:rPr>
              <a:t>ін</a:t>
            </a:r>
            <a:r>
              <a:rPr lang="ru-RU" dirty="0">
                <a:solidFill>
                  <a:schemeClr val="tx1"/>
                </a:solidFill>
              </a:rPr>
              <a:t>.). </a:t>
            </a:r>
          </a:p>
        </p:txBody>
      </p:sp>
      <p:sp>
        <p:nvSpPr>
          <p:cNvPr id="3" name="Объект 2"/>
          <p:cNvSpPr>
            <a:spLocks noGrp="1"/>
          </p:cNvSpPr>
          <p:nvPr>
            <p:ph idx="1"/>
          </p:nvPr>
        </p:nvSpPr>
        <p:spPr>
          <a:xfrm>
            <a:off x="6769100" y="1397000"/>
            <a:ext cx="4735512" cy="4673600"/>
          </a:xfrm>
        </p:spPr>
        <p:txBody>
          <a:bodyPr>
            <a:normAutofit lnSpcReduction="10000"/>
          </a:bodyPr>
          <a:lstStyle/>
          <a:p>
            <a:r>
              <a:rPr lang="ru-RU" dirty="0">
                <a:solidFill>
                  <a:schemeClr val="tx1"/>
                </a:solidFill>
              </a:rPr>
              <a:t>Форма </a:t>
            </a:r>
            <a:r>
              <a:rPr lang="ru-RU" dirty="0" err="1">
                <a:solidFill>
                  <a:schemeClr val="tx1"/>
                </a:solidFill>
              </a:rPr>
              <a:t>материкових</a:t>
            </a:r>
            <a:r>
              <a:rPr lang="ru-RU" dirty="0">
                <a:solidFill>
                  <a:schemeClr val="tx1"/>
                </a:solidFill>
              </a:rPr>
              <a:t> </a:t>
            </a:r>
            <a:r>
              <a:rPr lang="ru-RU" dirty="0" err="1">
                <a:solidFill>
                  <a:schemeClr val="tx1"/>
                </a:solidFill>
              </a:rPr>
              <a:t>льодовиків</a:t>
            </a:r>
            <a:r>
              <a:rPr lang="ru-RU" dirty="0">
                <a:solidFill>
                  <a:schemeClr val="tx1"/>
                </a:solidFill>
              </a:rPr>
              <a:t> </a:t>
            </a:r>
            <a:r>
              <a:rPr lang="ru-RU" dirty="0" err="1">
                <a:solidFill>
                  <a:schemeClr val="tx1"/>
                </a:solidFill>
              </a:rPr>
              <a:t>майже</a:t>
            </a:r>
            <a:r>
              <a:rPr lang="ru-RU" dirty="0">
                <a:solidFill>
                  <a:schemeClr val="tx1"/>
                </a:solidFill>
              </a:rPr>
              <a:t> не </a:t>
            </a:r>
            <a:r>
              <a:rPr lang="ru-RU" dirty="0" err="1">
                <a:solidFill>
                  <a:schemeClr val="tx1"/>
                </a:solidFill>
              </a:rPr>
              <a:t>залежить</a:t>
            </a:r>
            <a:r>
              <a:rPr lang="ru-RU" dirty="0">
                <a:solidFill>
                  <a:schemeClr val="tx1"/>
                </a:solidFill>
              </a:rPr>
              <a:t> </a:t>
            </a:r>
            <a:r>
              <a:rPr lang="ru-RU" dirty="0" err="1">
                <a:solidFill>
                  <a:schemeClr val="tx1"/>
                </a:solidFill>
              </a:rPr>
              <a:t>від</a:t>
            </a:r>
            <a:r>
              <a:rPr lang="ru-RU" dirty="0">
                <a:solidFill>
                  <a:schemeClr val="tx1"/>
                </a:solidFill>
              </a:rPr>
              <a:t> </a:t>
            </a:r>
            <a:r>
              <a:rPr lang="ru-RU" dirty="0" err="1">
                <a:solidFill>
                  <a:schemeClr val="tx1"/>
                </a:solidFill>
              </a:rPr>
              <a:t>рельєфу</a:t>
            </a:r>
            <a:r>
              <a:rPr lang="ru-RU" dirty="0">
                <a:solidFill>
                  <a:schemeClr val="tx1"/>
                </a:solidFill>
              </a:rPr>
              <a:t> підстилаючої </a:t>
            </a:r>
            <a:r>
              <a:rPr lang="ru-RU" dirty="0" err="1">
                <a:solidFill>
                  <a:schemeClr val="tx1"/>
                </a:solidFill>
              </a:rPr>
              <a:t>поверхні</a:t>
            </a:r>
            <a:r>
              <a:rPr lang="ru-RU" dirty="0">
                <a:solidFill>
                  <a:schemeClr val="tx1"/>
                </a:solidFill>
              </a:rPr>
              <a:t> </a:t>
            </a:r>
            <a:r>
              <a:rPr lang="ru-RU" dirty="0" err="1">
                <a:solidFill>
                  <a:schemeClr val="tx1"/>
                </a:solidFill>
              </a:rPr>
              <a:t>землі</a:t>
            </a:r>
            <a:r>
              <a:rPr lang="ru-RU" dirty="0">
                <a:solidFill>
                  <a:schemeClr val="tx1"/>
                </a:solidFill>
              </a:rPr>
              <a:t> і в основному </a:t>
            </a:r>
            <a:r>
              <a:rPr lang="ru-RU" dirty="0" err="1">
                <a:solidFill>
                  <a:schemeClr val="tx1"/>
                </a:solidFill>
              </a:rPr>
              <a:t>обумовлена</a:t>
            </a:r>
            <a:r>
              <a:rPr lang="ru-RU" dirty="0">
                <a:solidFill>
                  <a:schemeClr val="tx1"/>
                </a:solidFill>
              </a:rPr>
              <a:t> </a:t>
            </a:r>
            <a:r>
              <a:rPr lang="ru-RU" dirty="0" err="1">
                <a:solidFill>
                  <a:schemeClr val="tx1"/>
                </a:solidFill>
              </a:rPr>
              <a:t>розподілом</a:t>
            </a:r>
            <a:r>
              <a:rPr lang="ru-RU" dirty="0">
                <a:solidFill>
                  <a:schemeClr val="tx1"/>
                </a:solidFill>
              </a:rPr>
              <a:t> </a:t>
            </a:r>
            <a:r>
              <a:rPr lang="ru-RU" dirty="0" err="1">
                <a:solidFill>
                  <a:schemeClr val="tx1"/>
                </a:solidFill>
              </a:rPr>
              <a:t>снігового</a:t>
            </a:r>
            <a:r>
              <a:rPr lang="ru-RU" dirty="0">
                <a:solidFill>
                  <a:schemeClr val="tx1"/>
                </a:solidFill>
              </a:rPr>
              <a:t> </a:t>
            </a:r>
            <a:r>
              <a:rPr lang="ru-RU" dirty="0" err="1">
                <a:solidFill>
                  <a:schemeClr val="tx1"/>
                </a:solidFill>
              </a:rPr>
              <a:t>живлення</a:t>
            </a:r>
            <a:r>
              <a:rPr lang="ru-RU" dirty="0">
                <a:solidFill>
                  <a:schemeClr val="tx1"/>
                </a:solidFill>
              </a:rPr>
              <a:t> </a:t>
            </a:r>
            <a:r>
              <a:rPr lang="ru-RU" dirty="0" err="1">
                <a:solidFill>
                  <a:schemeClr val="tx1"/>
                </a:solidFill>
              </a:rPr>
              <a:t>льодовика</a:t>
            </a:r>
            <a:r>
              <a:rPr lang="ru-RU" dirty="0">
                <a:solidFill>
                  <a:schemeClr val="tx1"/>
                </a:solidFill>
              </a:rPr>
              <a:t>. </a:t>
            </a:r>
            <a:endParaRPr lang="ru-RU" dirty="0" smtClean="0">
              <a:solidFill>
                <a:schemeClr val="tx1"/>
              </a:solidFill>
            </a:endParaRPr>
          </a:p>
          <a:p>
            <a:r>
              <a:rPr lang="ru-RU" dirty="0" err="1" smtClean="0">
                <a:solidFill>
                  <a:schemeClr val="tx1"/>
                </a:solidFill>
              </a:rPr>
              <a:t>Напрямок</a:t>
            </a:r>
            <a:r>
              <a:rPr lang="ru-RU" dirty="0" smtClean="0">
                <a:solidFill>
                  <a:schemeClr val="tx1"/>
                </a:solidFill>
              </a:rPr>
              <a:t> </a:t>
            </a:r>
            <a:r>
              <a:rPr lang="ru-RU" dirty="0" err="1">
                <a:solidFill>
                  <a:schemeClr val="tx1"/>
                </a:solidFill>
              </a:rPr>
              <a:t>руху</a:t>
            </a:r>
            <a:r>
              <a:rPr lang="ru-RU" dirty="0">
                <a:solidFill>
                  <a:schemeClr val="tx1"/>
                </a:solidFill>
              </a:rPr>
              <a:t> </a:t>
            </a:r>
            <a:r>
              <a:rPr lang="ru-RU" dirty="0" err="1">
                <a:solidFill>
                  <a:schemeClr val="tx1"/>
                </a:solidFill>
              </a:rPr>
              <a:t>цих</a:t>
            </a:r>
            <a:r>
              <a:rPr lang="ru-RU" dirty="0">
                <a:solidFill>
                  <a:schemeClr val="tx1"/>
                </a:solidFill>
              </a:rPr>
              <a:t> </a:t>
            </a:r>
            <a:r>
              <a:rPr lang="ru-RU" dirty="0" err="1">
                <a:solidFill>
                  <a:schemeClr val="tx1"/>
                </a:solidFill>
              </a:rPr>
              <a:t>льодовиків</a:t>
            </a:r>
            <a:r>
              <a:rPr lang="ru-RU" dirty="0">
                <a:solidFill>
                  <a:schemeClr val="tx1"/>
                </a:solidFill>
              </a:rPr>
              <a:t> </a:t>
            </a:r>
            <a:r>
              <a:rPr lang="ru-RU" dirty="0" err="1">
                <a:solidFill>
                  <a:schemeClr val="tx1"/>
                </a:solidFill>
              </a:rPr>
              <a:t>зумовлений</a:t>
            </a:r>
            <a:r>
              <a:rPr lang="ru-RU" dirty="0">
                <a:solidFill>
                  <a:schemeClr val="tx1"/>
                </a:solidFill>
              </a:rPr>
              <a:t> </a:t>
            </a:r>
            <a:r>
              <a:rPr lang="ru-RU" dirty="0" err="1">
                <a:solidFill>
                  <a:schemeClr val="tx1"/>
                </a:solidFill>
              </a:rPr>
              <a:t>розподілом</a:t>
            </a:r>
            <a:r>
              <a:rPr lang="ru-RU" dirty="0">
                <a:solidFill>
                  <a:schemeClr val="tx1"/>
                </a:solidFill>
              </a:rPr>
              <a:t> </a:t>
            </a:r>
            <a:r>
              <a:rPr lang="ru-RU" dirty="0" err="1">
                <a:solidFill>
                  <a:schemeClr val="tx1"/>
                </a:solidFill>
              </a:rPr>
              <a:t>тиску</a:t>
            </a:r>
            <a:r>
              <a:rPr lang="ru-RU" dirty="0">
                <a:solidFill>
                  <a:schemeClr val="tx1"/>
                </a:solidFill>
              </a:rPr>
              <a:t> і </a:t>
            </a:r>
            <a:r>
              <a:rPr lang="ru-RU" dirty="0" err="1">
                <a:solidFill>
                  <a:schemeClr val="tx1"/>
                </a:solidFill>
              </a:rPr>
              <a:t>похилом</a:t>
            </a:r>
            <a:r>
              <a:rPr lang="ru-RU" dirty="0">
                <a:solidFill>
                  <a:schemeClr val="tx1"/>
                </a:solidFill>
              </a:rPr>
              <a:t> </a:t>
            </a:r>
            <a:r>
              <a:rPr lang="ru-RU" dirty="0" err="1">
                <a:solidFill>
                  <a:schemeClr val="tx1"/>
                </a:solidFill>
              </a:rPr>
              <a:t>його</a:t>
            </a:r>
            <a:r>
              <a:rPr lang="ru-RU" dirty="0">
                <a:solidFill>
                  <a:schemeClr val="tx1"/>
                </a:solidFill>
              </a:rPr>
              <a:t> </a:t>
            </a:r>
            <a:r>
              <a:rPr lang="ru-RU" dirty="0" err="1">
                <a:solidFill>
                  <a:schemeClr val="tx1"/>
                </a:solidFill>
              </a:rPr>
              <a:t>поверхні</a:t>
            </a:r>
            <a:r>
              <a:rPr lang="ru-RU" dirty="0">
                <a:solidFill>
                  <a:schemeClr val="tx1"/>
                </a:solidFill>
              </a:rPr>
              <a:t> </a:t>
            </a:r>
            <a:r>
              <a:rPr lang="ru-RU" dirty="0" err="1">
                <a:solidFill>
                  <a:schemeClr val="tx1"/>
                </a:solidFill>
              </a:rPr>
              <a:t>незалежно</a:t>
            </a:r>
            <a:r>
              <a:rPr lang="ru-RU" dirty="0">
                <a:solidFill>
                  <a:schemeClr val="tx1"/>
                </a:solidFill>
              </a:rPr>
              <a:t> </a:t>
            </a:r>
            <a:r>
              <a:rPr lang="ru-RU" dirty="0" err="1">
                <a:solidFill>
                  <a:schemeClr val="tx1"/>
                </a:solidFill>
              </a:rPr>
              <a:t>від</a:t>
            </a:r>
            <a:r>
              <a:rPr lang="ru-RU" dirty="0">
                <a:solidFill>
                  <a:schemeClr val="tx1"/>
                </a:solidFill>
              </a:rPr>
              <a:t> </a:t>
            </a:r>
            <a:r>
              <a:rPr lang="ru-RU" dirty="0" err="1">
                <a:solidFill>
                  <a:schemeClr val="tx1"/>
                </a:solidFill>
              </a:rPr>
              <a:t>похилу</a:t>
            </a:r>
            <a:r>
              <a:rPr lang="ru-RU" dirty="0">
                <a:solidFill>
                  <a:schemeClr val="tx1"/>
                </a:solidFill>
              </a:rPr>
              <a:t> ложа </a:t>
            </a:r>
            <a:r>
              <a:rPr lang="ru-RU" dirty="0" err="1">
                <a:solidFill>
                  <a:schemeClr val="tx1"/>
                </a:solidFill>
              </a:rPr>
              <a:t>льодовика</a:t>
            </a:r>
            <a:r>
              <a:rPr lang="ru-RU" dirty="0">
                <a:solidFill>
                  <a:schemeClr val="tx1"/>
                </a:solidFill>
              </a:rPr>
              <a:t>. </a:t>
            </a:r>
            <a:endParaRPr lang="ru-RU" dirty="0" smtClean="0">
              <a:solidFill>
                <a:schemeClr val="tx1"/>
              </a:solidFill>
            </a:endParaRPr>
          </a:p>
          <a:p>
            <a:r>
              <a:rPr lang="ru-RU" dirty="0" err="1" smtClean="0">
                <a:solidFill>
                  <a:schemeClr val="tx1"/>
                </a:solidFill>
              </a:rPr>
              <a:t>Абляція</a:t>
            </a:r>
            <a:r>
              <a:rPr lang="ru-RU" dirty="0" smtClean="0">
                <a:solidFill>
                  <a:schemeClr val="tx1"/>
                </a:solidFill>
              </a:rPr>
              <a:t> </a:t>
            </a:r>
            <a:r>
              <a:rPr lang="ru-RU" dirty="0">
                <a:solidFill>
                  <a:schemeClr val="tx1"/>
                </a:solidFill>
              </a:rPr>
              <a:t>в </a:t>
            </a:r>
            <a:r>
              <a:rPr lang="ru-RU" dirty="0" err="1">
                <a:solidFill>
                  <a:schemeClr val="tx1"/>
                </a:solidFill>
              </a:rPr>
              <a:t>материкових</a:t>
            </a:r>
            <a:r>
              <a:rPr lang="ru-RU" dirty="0">
                <a:solidFill>
                  <a:schemeClr val="tx1"/>
                </a:solidFill>
              </a:rPr>
              <a:t> </a:t>
            </a:r>
            <a:r>
              <a:rPr lang="ru-RU" dirty="0" err="1">
                <a:solidFill>
                  <a:schemeClr val="tx1"/>
                </a:solidFill>
              </a:rPr>
              <a:t>льодовиках</a:t>
            </a:r>
            <a:r>
              <a:rPr lang="ru-RU" dirty="0">
                <a:solidFill>
                  <a:schemeClr val="tx1"/>
                </a:solidFill>
              </a:rPr>
              <a:t> </a:t>
            </a:r>
            <a:r>
              <a:rPr lang="ru-RU" dirty="0" err="1">
                <a:solidFill>
                  <a:schemeClr val="tx1"/>
                </a:solidFill>
              </a:rPr>
              <a:t>незначна</a:t>
            </a:r>
            <a:r>
              <a:rPr lang="ru-RU" dirty="0">
                <a:solidFill>
                  <a:schemeClr val="tx1"/>
                </a:solidFill>
              </a:rPr>
              <a:t>. </a:t>
            </a:r>
            <a:r>
              <a:rPr lang="ru-RU" dirty="0" err="1">
                <a:solidFill>
                  <a:schemeClr val="tx1"/>
                </a:solidFill>
              </a:rPr>
              <a:t>Зменшення</a:t>
            </a:r>
            <a:r>
              <a:rPr lang="ru-RU" dirty="0">
                <a:solidFill>
                  <a:schemeClr val="tx1"/>
                </a:solidFill>
              </a:rPr>
              <a:t> </a:t>
            </a:r>
            <a:r>
              <a:rPr lang="ru-RU" dirty="0" err="1">
                <a:solidFill>
                  <a:schemeClr val="tx1"/>
                </a:solidFill>
              </a:rPr>
              <a:t>площі</a:t>
            </a:r>
            <a:r>
              <a:rPr lang="ru-RU" dirty="0">
                <a:solidFill>
                  <a:schemeClr val="tx1"/>
                </a:solidFill>
              </a:rPr>
              <a:t> </a:t>
            </a:r>
            <a:r>
              <a:rPr lang="ru-RU" dirty="0" err="1">
                <a:solidFill>
                  <a:schemeClr val="tx1"/>
                </a:solidFill>
              </a:rPr>
              <a:t>льодовика</a:t>
            </a:r>
            <a:r>
              <a:rPr lang="ru-RU" dirty="0">
                <a:solidFill>
                  <a:schemeClr val="tx1"/>
                </a:solidFill>
              </a:rPr>
              <a:t> </a:t>
            </a:r>
            <a:r>
              <a:rPr lang="ru-RU" dirty="0" err="1">
                <a:solidFill>
                  <a:schemeClr val="tx1"/>
                </a:solidFill>
              </a:rPr>
              <a:t>відбувається</a:t>
            </a:r>
            <a:r>
              <a:rPr lang="ru-RU" dirty="0">
                <a:solidFill>
                  <a:schemeClr val="tx1"/>
                </a:solidFill>
              </a:rPr>
              <a:t> за </a:t>
            </a:r>
            <a:r>
              <a:rPr lang="ru-RU" dirty="0" err="1">
                <a:solidFill>
                  <a:schemeClr val="tx1"/>
                </a:solidFill>
              </a:rPr>
              <a:t>рахунок</a:t>
            </a:r>
            <a:r>
              <a:rPr lang="ru-RU" dirty="0">
                <a:solidFill>
                  <a:schemeClr val="tx1"/>
                </a:solidFill>
              </a:rPr>
              <a:t> </a:t>
            </a:r>
            <a:r>
              <a:rPr lang="ru-RU" dirty="0" err="1">
                <a:solidFill>
                  <a:schemeClr val="tx1"/>
                </a:solidFill>
              </a:rPr>
              <a:t>обламування</a:t>
            </a:r>
            <a:r>
              <a:rPr lang="ru-RU" dirty="0">
                <a:solidFill>
                  <a:schemeClr val="tx1"/>
                </a:solidFill>
              </a:rPr>
              <a:t> </a:t>
            </a:r>
            <a:r>
              <a:rPr lang="ru-RU" dirty="0" err="1">
                <a:solidFill>
                  <a:schemeClr val="tx1"/>
                </a:solidFill>
              </a:rPr>
              <a:t>кінцевих</a:t>
            </a:r>
            <a:r>
              <a:rPr lang="ru-RU" dirty="0">
                <a:solidFill>
                  <a:schemeClr val="tx1"/>
                </a:solidFill>
              </a:rPr>
              <a:t> </a:t>
            </a:r>
            <a:r>
              <a:rPr lang="ru-RU" dirty="0" err="1">
                <a:solidFill>
                  <a:schemeClr val="tx1"/>
                </a:solidFill>
              </a:rPr>
              <a:t>частин</a:t>
            </a:r>
            <a:r>
              <a:rPr lang="ru-RU" dirty="0">
                <a:solidFill>
                  <a:schemeClr val="tx1"/>
                </a:solidFill>
              </a:rPr>
              <a:t> </a:t>
            </a:r>
            <a:r>
              <a:rPr lang="ru-RU" dirty="0" err="1">
                <a:solidFill>
                  <a:schemeClr val="tx1"/>
                </a:solidFill>
              </a:rPr>
              <a:t>льодовика</a:t>
            </a:r>
            <a:r>
              <a:rPr lang="ru-RU" dirty="0">
                <a:solidFill>
                  <a:schemeClr val="tx1"/>
                </a:solidFill>
              </a:rPr>
              <a:t>, </a:t>
            </a:r>
            <a:r>
              <a:rPr lang="ru-RU" dirty="0" err="1">
                <a:solidFill>
                  <a:schemeClr val="tx1"/>
                </a:solidFill>
              </a:rPr>
              <a:t>котрі</a:t>
            </a:r>
            <a:r>
              <a:rPr lang="ru-RU" dirty="0">
                <a:solidFill>
                  <a:schemeClr val="tx1"/>
                </a:solidFill>
              </a:rPr>
              <a:t> </a:t>
            </a:r>
            <a:r>
              <a:rPr lang="ru-RU" dirty="0" err="1">
                <a:solidFill>
                  <a:schemeClr val="tx1"/>
                </a:solidFill>
              </a:rPr>
              <a:t>сповзають</a:t>
            </a:r>
            <a:r>
              <a:rPr lang="ru-RU" dirty="0">
                <a:solidFill>
                  <a:schemeClr val="tx1"/>
                </a:solidFill>
              </a:rPr>
              <a:t> у море. </a:t>
            </a:r>
            <a:r>
              <a:rPr lang="ru-RU" dirty="0" err="1">
                <a:solidFill>
                  <a:schemeClr val="tx1"/>
                </a:solidFill>
              </a:rPr>
              <a:t>Ці</a:t>
            </a:r>
            <a:r>
              <a:rPr lang="ru-RU" dirty="0">
                <a:solidFill>
                  <a:schemeClr val="tx1"/>
                </a:solidFill>
              </a:rPr>
              <a:t> </a:t>
            </a:r>
            <a:r>
              <a:rPr lang="ru-RU" dirty="0" err="1">
                <a:solidFill>
                  <a:schemeClr val="tx1"/>
                </a:solidFill>
              </a:rPr>
              <a:t>уламки</a:t>
            </a:r>
            <a:r>
              <a:rPr lang="ru-RU" dirty="0">
                <a:solidFill>
                  <a:schemeClr val="tx1"/>
                </a:solidFill>
              </a:rPr>
              <a:t> </a:t>
            </a:r>
            <a:r>
              <a:rPr lang="ru-RU" dirty="0" err="1">
                <a:solidFill>
                  <a:schemeClr val="tx1"/>
                </a:solidFill>
              </a:rPr>
              <a:t>утворюють</a:t>
            </a:r>
            <a:r>
              <a:rPr lang="ru-RU" dirty="0">
                <a:solidFill>
                  <a:schemeClr val="tx1"/>
                </a:solidFill>
              </a:rPr>
              <a:t> айсберги.</a:t>
            </a:r>
            <a:endParaRPr lang="ru-RU" dirty="0"/>
          </a:p>
        </p:txBody>
      </p:sp>
      <p:pic>
        <p:nvPicPr>
          <p:cNvPr id="29700"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841500"/>
            <a:ext cx="57150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808" y="4051300"/>
            <a:ext cx="3742267"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7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8301" y="192310"/>
            <a:ext cx="9459912" cy="1280890"/>
          </a:xfrm>
        </p:spPr>
        <p:txBody>
          <a:bodyPr/>
          <a:lstStyle/>
          <a:p>
            <a:r>
              <a:rPr lang="ru-RU" dirty="0" err="1" smtClean="0"/>
              <a:t>Материкові</a:t>
            </a:r>
            <a:r>
              <a:rPr lang="ru-RU" dirty="0" smtClean="0"/>
              <a:t> (</a:t>
            </a:r>
            <a:r>
              <a:rPr lang="ru-RU" dirty="0" err="1" smtClean="0"/>
              <a:t>покривні</a:t>
            </a:r>
            <a:r>
              <a:rPr lang="ru-RU" dirty="0" smtClean="0"/>
              <a:t>) </a:t>
            </a:r>
            <a:r>
              <a:rPr lang="ru-RU" dirty="0" err="1"/>
              <a:t>льодовики</a:t>
            </a:r>
            <a:r>
              <a:rPr lang="ru-RU" dirty="0"/>
              <a:t> </a:t>
            </a:r>
            <a:r>
              <a:rPr lang="ru-RU" dirty="0" err="1"/>
              <a:t>поділяються</a:t>
            </a:r>
            <a:r>
              <a:rPr lang="ru-RU" dirty="0"/>
              <a:t> </a:t>
            </a:r>
            <a:r>
              <a:rPr lang="ru-RU" dirty="0" smtClean="0"/>
              <a:t>на: </a:t>
            </a:r>
            <a:endParaRPr lang="ru-RU" dirty="0"/>
          </a:p>
        </p:txBody>
      </p:sp>
      <p:sp>
        <p:nvSpPr>
          <p:cNvPr id="3" name="Объект 2"/>
          <p:cNvSpPr>
            <a:spLocks noGrp="1"/>
          </p:cNvSpPr>
          <p:nvPr>
            <p:ph idx="1"/>
          </p:nvPr>
        </p:nvSpPr>
        <p:spPr>
          <a:xfrm>
            <a:off x="1943100" y="1727200"/>
            <a:ext cx="9561512" cy="4184022"/>
          </a:xfrm>
        </p:spPr>
        <p:txBody>
          <a:bodyPr/>
          <a:lstStyle/>
          <a:p>
            <a:r>
              <a:rPr lang="ru-RU" b="1" dirty="0" err="1" smtClean="0"/>
              <a:t>льодовикові</a:t>
            </a:r>
            <a:r>
              <a:rPr lang="ru-RU" b="1" dirty="0" smtClean="0"/>
              <a:t> </a:t>
            </a:r>
            <a:r>
              <a:rPr lang="ru-RU" b="1" dirty="0" err="1"/>
              <a:t>куполи</a:t>
            </a:r>
            <a:r>
              <a:rPr lang="ru-RU" b="1" dirty="0"/>
              <a:t> </a:t>
            </a:r>
            <a:r>
              <a:rPr lang="ru-RU" dirty="0"/>
              <a:t>(</a:t>
            </a:r>
            <a:r>
              <a:rPr lang="ru-RU" dirty="0" err="1"/>
              <a:t>опуклі</a:t>
            </a:r>
            <a:r>
              <a:rPr lang="ru-RU" dirty="0"/>
              <a:t> </a:t>
            </a:r>
            <a:r>
              <a:rPr lang="ru-RU" dirty="0" err="1"/>
              <a:t>льодовики</a:t>
            </a:r>
            <a:r>
              <a:rPr lang="ru-RU" dirty="0"/>
              <a:t> </a:t>
            </a:r>
            <a:r>
              <a:rPr lang="ru-RU" dirty="0" err="1"/>
              <a:t>потужністю</a:t>
            </a:r>
            <a:r>
              <a:rPr lang="ru-RU" dirty="0"/>
              <a:t> до 1 000 м); </a:t>
            </a:r>
            <a:r>
              <a:rPr lang="ru-RU" dirty="0" err="1"/>
              <a:t>льодовикові</a:t>
            </a:r>
            <a:r>
              <a:rPr lang="ru-RU" dirty="0"/>
              <a:t> </a:t>
            </a:r>
            <a:r>
              <a:rPr lang="ru-RU" dirty="0" err="1"/>
              <a:t>щити</a:t>
            </a:r>
            <a:r>
              <a:rPr lang="ru-RU" dirty="0"/>
              <a:t> (</a:t>
            </a:r>
            <a:r>
              <a:rPr lang="ru-RU" dirty="0" err="1"/>
              <a:t>великі</a:t>
            </a:r>
            <a:r>
              <a:rPr lang="ru-RU" dirty="0"/>
              <a:t> </a:t>
            </a:r>
            <a:r>
              <a:rPr lang="ru-RU" dirty="0" err="1"/>
              <a:t>опуклі</a:t>
            </a:r>
            <a:r>
              <a:rPr lang="ru-RU" dirty="0"/>
              <a:t> </a:t>
            </a:r>
            <a:r>
              <a:rPr lang="ru-RU" dirty="0" err="1"/>
              <a:t>льодовики</a:t>
            </a:r>
            <a:r>
              <a:rPr lang="ru-RU" dirty="0"/>
              <a:t> </a:t>
            </a:r>
            <a:r>
              <a:rPr lang="ru-RU" dirty="0" err="1"/>
              <a:t>потужністю</a:t>
            </a:r>
            <a:r>
              <a:rPr lang="ru-RU" dirty="0"/>
              <a:t> </a:t>
            </a:r>
            <a:r>
              <a:rPr lang="ru-RU" dirty="0" err="1"/>
              <a:t>більше</a:t>
            </a:r>
            <a:r>
              <a:rPr lang="ru-RU" dirty="0"/>
              <a:t> 1000 м і </a:t>
            </a:r>
            <a:r>
              <a:rPr lang="ru-RU" dirty="0" err="1"/>
              <a:t>площею</a:t>
            </a:r>
            <a:r>
              <a:rPr lang="ru-RU" dirty="0"/>
              <a:t> </a:t>
            </a:r>
            <a:r>
              <a:rPr lang="ru-RU" dirty="0" err="1"/>
              <a:t>поверхні</a:t>
            </a:r>
            <a:r>
              <a:rPr lang="ru-RU" dirty="0"/>
              <a:t> </a:t>
            </a:r>
            <a:r>
              <a:rPr lang="ru-RU" dirty="0" err="1"/>
              <a:t>понад</a:t>
            </a:r>
            <a:r>
              <a:rPr lang="ru-RU" dirty="0"/>
              <a:t> 50 тис. км 2 ); </a:t>
            </a:r>
            <a:endParaRPr lang="ru-RU" dirty="0" smtClean="0"/>
          </a:p>
          <a:p>
            <a:r>
              <a:rPr lang="ru-RU" b="1" dirty="0" err="1" smtClean="0"/>
              <a:t>вивідні</a:t>
            </a:r>
            <a:r>
              <a:rPr lang="ru-RU" b="1" dirty="0" smtClean="0"/>
              <a:t> </a:t>
            </a:r>
            <a:r>
              <a:rPr lang="ru-RU" b="1" dirty="0" err="1"/>
              <a:t>льодовики</a:t>
            </a:r>
            <a:r>
              <a:rPr lang="ru-RU" b="1" dirty="0"/>
              <a:t> </a:t>
            </a:r>
            <a:r>
              <a:rPr lang="ru-RU" dirty="0"/>
              <a:t>(</a:t>
            </a:r>
            <a:r>
              <a:rPr lang="ru-RU" dirty="0" err="1"/>
              <a:t>це</a:t>
            </a:r>
            <a:r>
              <a:rPr lang="ru-RU" dirty="0"/>
              <a:t> </a:t>
            </a:r>
            <a:r>
              <a:rPr lang="ru-RU" dirty="0" err="1"/>
              <a:t>швидко</a:t>
            </a:r>
            <a:r>
              <a:rPr lang="ru-RU" dirty="0"/>
              <a:t> </a:t>
            </a:r>
            <a:r>
              <a:rPr lang="ru-RU" dirty="0" err="1"/>
              <a:t>рухомі</a:t>
            </a:r>
            <a:r>
              <a:rPr lang="ru-RU" dirty="0"/>
              <a:t> </a:t>
            </a:r>
            <a:r>
              <a:rPr lang="ru-RU" dirty="0" err="1"/>
              <a:t>льодовики</a:t>
            </a:r>
            <a:r>
              <a:rPr lang="ru-RU" dirty="0"/>
              <a:t>, через </a:t>
            </a:r>
            <a:r>
              <a:rPr lang="ru-RU" dirty="0" err="1"/>
              <a:t>які</a:t>
            </a:r>
            <a:r>
              <a:rPr lang="ru-RU" dirty="0"/>
              <a:t> </a:t>
            </a:r>
            <a:r>
              <a:rPr lang="ru-RU" dirty="0" err="1"/>
              <a:t>здійснюється</a:t>
            </a:r>
            <a:r>
              <a:rPr lang="ru-RU" dirty="0"/>
              <a:t> </a:t>
            </a:r>
            <a:r>
              <a:rPr lang="ru-RU" dirty="0" err="1"/>
              <a:t>основна</a:t>
            </a:r>
            <a:r>
              <a:rPr lang="ru-RU" dirty="0"/>
              <a:t> </a:t>
            </a:r>
            <a:r>
              <a:rPr lang="ru-RU" dirty="0" err="1"/>
              <a:t>витрата</a:t>
            </a:r>
            <a:r>
              <a:rPr lang="ru-RU" dirty="0"/>
              <a:t> </a:t>
            </a:r>
            <a:r>
              <a:rPr lang="ru-RU" dirty="0" err="1"/>
              <a:t>льоду</a:t>
            </a:r>
            <a:r>
              <a:rPr lang="ru-RU" dirty="0"/>
              <a:t> </a:t>
            </a:r>
            <a:r>
              <a:rPr lang="ru-RU" dirty="0" err="1"/>
              <a:t>материкових</a:t>
            </a:r>
            <a:r>
              <a:rPr lang="ru-RU" dirty="0"/>
              <a:t> </a:t>
            </a:r>
            <a:r>
              <a:rPr lang="ru-RU" dirty="0" err="1"/>
              <a:t>льодовиків</a:t>
            </a:r>
            <a:r>
              <a:rPr lang="ru-RU" dirty="0"/>
              <a:t>; </a:t>
            </a:r>
            <a:r>
              <a:rPr lang="ru-RU" dirty="0" smtClean="0"/>
              <a:t>вони </a:t>
            </a:r>
            <a:r>
              <a:rPr lang="ru-RU" dirty="0" err="1"/>
              <a:t>закінчуються</a:t>
            </a:r>
            <a:r>
              <a:rPr lang="ru-RU" dirty="0"/>
              <a:t> у </a:t>
            </a:r>
            <a:r>
              <a:rPr lang="ru-RU" dirty="0" err="1"/>
              <a:t>морі</a:t>
            </a:r>
            <a:r>
              <a:rPr lang="ru-RU" dirty="0"/>
              <a:t>, </a:t>
            </a:r>
            <a:r>
              <a:rPr lang="ru-RU" dirty="0" err="1"/>
              <a:t>утворюючи</a:t>
            </a:r>
            <a:r>
              <a:rPr lang="ru-RU" dirty="0"/>
              <a:t> </a:t>
            </a:r>
            <a:r>
              <a:rPr lang="ru-RU" dirty="0" err="1"/>
              <a:t>плавучі</a:t>
            </a:r>
            <a:r>
              <a:rPr lang="ru-RU" dirty="0"/>
              <a:t> </a:t>
            </a:r>
            <a:r>
              <a:rPr lang="ru-RU" dirty="0" err="1"/>
              <a:t>льодовикові</a:t>
            </a:r>
            <a:r>
              <a:rPr lang="ru-RU" dirty="0"/>
              <a:t> </a:t>
            </a:r>
            <a:r>
              <a:rPr lang="ru-RU" dirty="0" err="1"/>
              <a:t>язики</a:t>
            </a:r>
            <a:r>
              <a:rPr lang="ru-RU" dirty="0"/>
              <a:t>, </a:t>
            </a:r>
            <a:r>
              <a:rPr lang="ru-RU" dirty="0" err="1"/>
              <a:t>що</a:t>
            </a:r>
            <a:r>
              <a:rPr lang="ru-RU" dirty="0"/>
              <a:t> </a:t>
            </a:r>
            <a:r>
              <a:rPr lang="ru-RU" u="sng" dirty="0" err="1">
                <a:effectLst>
                  <a:outerShdw blurRad="38100" dist="38100" dir="2700000" algn="tl">
                    <a:srgbClr val="000000">
                      <a:alpha val="43137"/>
                    </a:srgbClr>
                  </a:outerShdw>
                </a:effectLst>
              </a:rPr>
              <a:t>дають</a:t>
            </a:r>
            <a:r>
              <a:rPr lang="ru-RU" u="sng" dirty="0">
                <a:effectLst>
                  <a:outerShdw blurRad="38100" dist="38100" dir="2700000" algn="tl">
                    <a:srgbClr val="000000">
                      <a:alpha val="43137"/>
                    </a:srgbClr>
                  </a:outerShdw>
                </a:effectLst>
              </a:rPr>
              <a:t> початок </a:t>
            </a:r>
            <a:r>
              <a:rPr lang="ru-RU" u="sng" dirty="0" err="1">
                <a:effectLst>
                  <a:outerShdw blurRad="38100" dist="38100" dir="2700000" algn="tl">
                    <a:srgbClr val="000000">
                      <a:alpha val="43137"/>
                    </a:srgbClr>
                  </a:outerShdw>
                </a:effectLst>
              </a:rPr>
              <a:t>багаточисельним</a:t>
            </a:r>
            <a:r>
              <a:rPr lang="ru-RU" u="sng" dirty="0">
                <a:effectLst>
                  <a:outerShdw blurRad="38100" dist="38100" dir="2700000" algn="tl">
                    <a:srgbClr val="000000">
                      <a:alpha val="43137"/>
                    </a:srgbClr>
                  </a:outerShdw>
                </a:effectLst>
              </a:rPr>
              <a:t> айсбергам</a:t>
            </a:r>
            <a:r>
              <a:rPr lang="ru-RU" dirty="0"/>
              <a:t>); </a:t>
            </a:r>
            <a:endParaRPr lang="ru-RU" dirty="0" smtClean="0"/>
          </a:p>
          <a:p>
            <a:r>
              <a:rPr lang="ru-RU" b="1" dirty="0" err="1" smtClean="0"/>
              <a:t>шельфові</a:t>
            </a:r>
            <a:r>
              <a:rPr lang="ru-RU" b="1" dirty="0" smtClean="0"/>
              <a:t> </a:t>
            </a:r>
            <a:r>
              <a:rPr lang="ru-RU" b="1" dirty="0" err="1"/>
              <a:t>льодовики</a:t>
            </a:r>
            <a:r>
              <a:rPr lang="ru-RU" b="1" dirty="0"/>
              <a:t> </a:t>
            </a:r>
            <a:r>
              <a:rPr lang="ru-RU" dirty="0"/>
              <a:t>(</a:t>
            </a:r>
            <a:r>
              <a:rPr lang="ru-RU" dirty="0" err="1"/>
              <a:t>плавучі</a:t>
            </a:r>
            <a:r>
              <a:rPr lang="ru-RU" dirty="0"/>
              <a:t> </a:t>
            </a:r>
            <a:r>
              <a:rPr lang="ru-RU" dirty="0" err="1"/>
              <a:t>або</a:t>
            </a:r>
            <a:r>
              <a:rPr lang="ru-RU" dirty="0"/>
              <a:t> </a:t>
            </a:r>
            <a:r>
              <a:rPr lang="ru-RU" dirty="0" err="1"/>
              <a:t>ті</a:t>
            </a:r>
            <a:r>
              <a:rPr lang="ru-RU" dirty="0"/>
              <a:t>, </a:t>
            </a:r>
            <a:r>
              <a:rPr lang="ru-RU" dirty="0" err="1"/>
              <a:t>що</a:t>
            </a:r>
            <a:r>
              <a:rPr lang="ru-RU" dirty="0"/>
              <a:t> </a:t>
            </a:r>
            <a:r>
              <a:rPr lang="ru-RU" dirty="0" err="1"/>
              <a:t>частково</a:t>
            </a:r>
            <a:r>
              <a:rPr lang="ru-RU" dirty="0"/>
              <a:t> </a:t>
            </a:r>
            <a:r>
              <a:rPr lang="ru-RU" dirty="0" err="1"/>
              <a:t>спираються</a:t>
            </a:r>
            <a:r>
              <a:rPr lang="ru-RU" dirty="0"/>
              <a:t> на </a:t>
            </a:r>
            <a:r>
              <a:rPr lang="ru-RU" dirty="0" err="1"/>
              <a:t>морське</a:t>
            </a:r>
            <a:r>
              <a:rPr lang="ru-RU" dirty="0"/>
              <a:t> дно </a:t>
            </a:r>
            <a:r>
              <a:rPr lang="ru-RU" dirty="0" err="1"/>
              <a:t>льодовики</a:t>
            </a:r>
            <a:r>
              <a:rPr lang="ru-RU" dirty="0"/>
              <a:t>, вони є </a:t>
            </a:r>
            <a:r>
              <a:rPr lang="ru-RU" dirty="0" err="1"/>
              <a:t>продовженням</a:t>
            </a:r>
            <a:r>
              <a:rPr lang="ru-RU" dirty="0"/>
              <a:t> </a:t>
            </a:r>
            <a:r>
              <a:rPr lang="ru-RU" dirty="0" err="1"/>
              <a:t>льодовикових</a:t>
            </a:r>
            <a:r>
              <a:rPr lang="ru-RU" dirty="0"/>
              <a:t> </a:t>
            </a:r>
            <a:r>
              <a:rPr lang="ru-RU" dirty="0" err="1"/>
              <a:t>покривів</a:t>
            </a:r>
            <a:r>
              <a:rPr lang="ru-RU" dirty="0"/>
              <a:t> </a:t>
            </a:r>
            <a:r>
              <a:rPr lang="ru-RU" dirty="0" err="1"/>
              <a:t>суші</a:t>
            </a:r>
            <a:r>
              <a:rPr lang="ru-RU" dirty="0"/>
              <a:t>, </a:t>
            </a:r>
            <a:r>
              <a:rPr lang="ru-RU" dirty="0" err="1"/>
              <a:t>рухаються</a:t>
            </a:r>
            <a:r>
              <a:rPr lang="ru-RU" dirty="0"/>
              <a:t> вони з берега до моря і </a:t>
            </a:r>
            <a:r>
              <a:rPr lang="ru-RU" u="sng" dirty="0" err="1">
                <a:effectLst>
                  <a:outerShdw blurRad="38100" dist="38100" dir="2700000" algn="tl">
                    <a:srgbClr val="000000">
                      <a:alpha val="43137"/>
                    </a:srgbClr>
                  </a:outerShdw>
                </a:effectLst>
              </a:rPr>
              <a:t>утворюють</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великі</a:t>
            </a:r>
            <a:r>
              <a:rPr lang="ru-RU" u="sng" dirty="0">
                <a:effectLst>
                  <a:outerShdw blurRad="38100" dist="38100" dir="2700000" algn="tl">
                    <a:srgbClr val="000000">
                      <a:alpha val="43137"/>
                    </a:srgbClr>
                  </a:outerShdw>
                </a:effectLst>
              </a:rPr>
              <a:t> айсберги</a:t>
            </a:r>
            <a:r>
              <a:rPr lang="ru-RU" dirty="0"/>
              <a:t>). </a:t>
            </a:r>
          </a:p>
        </p:txBody>
      </p:sp>
    </p:spTree>
    <p:extLst>
      <p:ext uri="{BB962C8B-B14F-4D97-AF65-F5344CB8AC3E}">
        <p14:creationId xmlns:p14="http://schemas.microsoft.com/office/powerpoint/2010/main" val="238790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5602" name="Picture 2" descr="https://naurok.com.ua/uploads/files/325045/93253/99404_images/thumb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624110"/>
            <a:ext cx="10258929" cy="575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14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99" y="2381"/>
            <a:ext cx="9140825" cy="685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3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150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912"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8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243110"/>
            <a:ext cx="10401300" cy="1763490"/>
          </a:xfrm>
        </p:spPr>
        <p:txBody>
          <a:bodyPr>
            <a:normAutofit fontScale="90000"/>
          </a:bodyPr>
          <a:lstStyle/>
          <a:p>
            <a:r>
              <a:rPr lang="ru-RU" sz="4000" b="1" dirty="0" err="1"/>
              <a:t>Гірські</a:t>
            </a:r>
            <a:r>
              <a:rPr lang="ru-RU" sz="4000" b="1" dirty="0"/>
              <a:t> </a:t>
            </a:r>
            <a:r>
              <a:rPr lang="ru-RU" sz="4000" b="1" dirty="0" err="1"/>
              <a:t>льодовики</a:t>
            </a:r>
            <a:r>
              <a:rPr lang="ru-RU" sz="4000" b="1" dirty="0"/>
              <a:t> </a:t>
            </a:r>
            <a:r>
              <a:rPr lang="ru-RU" dirty="0"/>
              <a:t>– </a:t>
            </a:r>
            <a:r>
              <a:rPr lang="ru-RU" sz="2700" b="1" dirty="0" err="1">
                <a:solidFill>
                  <a:schemeClr val="tx1"/>
                </a:solidFill>
              </a:rPr>
              <a:t>це</a:t>
            </a:r>
            <a:r>
              <a:rPr lang="ru-RU" sz="2700" b="1" dirty="0">
                <a:solidFill>
                  <a:schemeClr val="tx1"/>
                </a:solidFill>
              </a:rPr>
              <a:t> </a:t>
            </a:r>
            <a:r>
              <a:rPr lang="ru-RU" sz="2700" b="1" dirty="0" err="1">
                <a:solidFill>
                  <a:schemeClr val="tx1"/>
                </a:solidFill>
              </a:rPr>
              <a:t>льодовики</a:t>
            </a:r>
            <a:r>
              <a:rPr lang="ru-RU" sz="2700" b="1" dirty="0">
                <a:solidFill>
                  <a:schemeClr val="tx1"/>
                </a:solidFill>
              </a:rPr>
              <a:t>, </a:t>
            </a:r>
            <a:r>
              <a:rPr lang="ru-RU" sz="2700" b="1" dirty="0" err="1">
                <a:solidFill>
                  <a:schemeClr val="tx1"/>
                </a:solidFill>
              </a:rPr>
              <a:t>які</a:t>
            </a:r>
            <a:r>
              <a:rPr lang="ru-RU" sz="2700" b="1" dirty="0">
                <a:solidFill>
                  <a:schemeClr val="tx1"/>
                </a:solidFill>
              </a:rPr>
              <a:t> </a:t>
            </a:r>
            <a:r>
              <a:rPr lang="ru-RU" sz="2700" b="1" dirty="0" err="1">
                <a:solidFill>
                  <a:schemeClr val="tx1"/>
                </a:solidFill>
              </a:rPr>
              <a:t>характеризуються</a:t>
            </a:r>
            <a:r>
              <a:rPr lang="ru-RU" sz="2700" b="1" dirty="0">
                <a:solidFill>
                  <a:schemeClr val="tx1"/>
                </a:solidFill>
              </a:rPr>
              <a:t> невеликими </a:t>
            </a:r>
            <a:r>
              <a:rPr lang="ru-RU" sz="2700" b="1" dirty="0" err="1">
                <a:solidFill>
                  <a:schemeClr val="tx1"/>
                </a:solidFill>
              </a:rPr>
              <a:t>розмірами</a:t>
            </a:r>
            <a:r>
              <a:rPr lang="ru-RU" sz="2700" b="1" dirty="0">
                <a:solidFill>
                  <a:schemeClr val="tx1"/>
                </a:solidFill>
              </a:rPr>
              <a:t>, </a:t>
            </a:r>
            <a:r>
              <a:rPr lang="ru-RU" sz="2700" b="1" dirty="0" err="1">
                <a:solidFill>
                  <a:schemeClr val="tx1"/>
                </a:solidFill>
              </a:rPr>
              <a:t>залежністю</a:t>
            </a:r>
            <a:r>
              <a:rPr lang="ru-RU" sz="2700" b="1" dirty="0">
                <a:solidFill>
                  <a:schemeClr val="tx1"/>
                </a:solidFill>
              </a:rPr>
              <a:t> </a:t>
            </a:r>
            <a:r>
              <a:rPr lang="ru-RU" sz="2700" b="1" dirty="0" err="1">
                <a:solidFill>
                  <a:schemeClr val="tx1"/>
                </a:solidFill>
              </a:rPr>
              <a:t>форми</a:t>
            </a:r>
            <a:r>
              <a:rPr lang="ru-RU" sz="2700" b="1" dirty="0">
                <a:solidFill>
                  <a:schemeClr val="tx1"/>
                </a:solidFill>
              </a:rPr>
              <a:t> </a:t>
            </a:r>
            <a:r>
              <a:rPr lang="ru-RU" sz="2700" b="1" dirty="0" err="1">
                <a:solidFill>
                  <a:schemeClr val="tx1"/>
                </a:solidFill>
              </a:rPr>
              <a:t>льодовика</a:t>
            </a:r>
            <a:r>
              <a:rPr lang="ru-RU" sz="2700" b="1" dirty="0">
                <a:solidFill>
                  <a:schemeClr val="tx1"/>
                </a:solidFill>
              </a:rPr>
              <a:t> </a:t>
            </a:r>
            <a:r>
              <a:rPr lang="ru-RU" sz="2700" b="1" dirty="0" err="1">
                <a:solidFill>
                  <a:schemeClr val="tx1"/>
                </a:solidFill>
              </a:rPr>
              <a:t>від</a:t>
            </a:r>
            <a:r>
              <a:rPr lang="ru-RU" sz="2700" b="1" dirty="0">
                <a:solidFill>
                  <a:schemeClr val="tx1"/>
                </a:solidFill>
              </a:rPr>
              <a:t> </a:t>
            </a:r>
            <a:r>
              <a:rPr lang="ru-RU" sz="2700" b="1" dirty="0" err="1">
                <a:solidFill>
                  <a:schemeClr val="tx1"/>
                </a:solidFill>
              </a:rPr>
              <a:t>форми</a:t>
            </a:r>
            <a:r>
              <a:rPr lang="ru-RU" sz="2700" b="1" dirty="0">
                <a:solidFill>
                  <a:schemeClr val="tx1"/>
                </a:solidFill>
              </a:rPr>
              <a:t> </a:t>
            </a:r>
            <a:r>
              <a:rPr lang="ru-RU" sz="2700" b="1" dirty="0" err="1">
                <a:solidFill>
                  <a:schemeClr val="tx1"/>
                </a:solidFill>
              </a:rPr>
              <a:t>трогів</a:t>
            </a:r>
            <a:r>
              <a:rPr lang="ru-RU" sz="2700" b="1" dirty="0">
                <a:solidFill>
                  <a:schemeClr val="tx1"/>
                </a:solidFill>
              </a:rPr>
              <a:t>, </a:t>
            </a:r>
            <a:r>
              <a:rPr lang="ru-RU" sz="2700" b="1" dirty="0" err="1">
                <a:solidFill>
                  <a:schemeClr val="tx1"/>
                </a:solidFill>
              </a:rPr>
              <a:t>чіткою</a:t>
            </a:r>
            <a:r>
              <a:rPr lang="ru-RU" sz="2700" b="1" dirty="0">
                <a:solidFill>
                  <a:schemeClr val="tx1"/>
                </a:solidFill>
              </a:rPr>
              <a:t> </a:t>
            </a:r>
            <a:r>
              <a:rPr lang="ru-RU" sz="2700" b="1" dirty="0" err="1">
                <a:solidFill>
                  <a:schemeClr val="tx1"/>
                </a:solidFill>
              </a:rPr>
              <a:t>різницею</a:t>
            </a:r>
            <a:r>
              <a:rPr lang="ru-RU" sz="2700" b="1" dirty="0">
                <a:solidFill>
                  <a:schemeClr val="tx1"/>
                </a:solidFill>
              </a:rPr>
              <a:t> </a:t>
            </a:r>
            <a:r>
              <a:rPr lang="ru-RU" sz="2700" b="1" dirty="0" err="1">
                <a:solidFill>
                  <a:schemeClr val="tx1"/>
                </a:solidFill>
              </a:rPr>
              <a:t>між</a:t>
            </a:r>
            <a:r>
              <a:rPr lang="ru-RU" sz="2700" b="1" dirty="0">
                <a:solidFill>
                  <a:schemeClr val="tx1"/>
                </a:solidFill>
              </a:rPr>
              <a:t> зоною </a:t>
            </a:r>
            <a:r>
              <a:rPr lang="ru-RU" sz="2700" b="1" dirty="0" err="1">
                <a:solidFill>
                  <a:schemeClr val="tx1"/>
                </a:solidFill>
              </a:rPr>
              <a:t>живлення</a:t>
            </a:r>
            <a:r>
              <a:rPr lang="ru-RU" sz="2700" b="1" dirty="0">
                <a:solidFill>
                  <a:schemeClr val="tx1"/>
                </a:solidFill>
              </a:rPr>
              <a:t> і зоною стоку, </a:t>
            </a:r>
            <a:r>
              <a:rPr lang="ru-RU" sz="2700" b="1" dirty="0" err="1">
                <a:solidFill>
                  <a:schemeClr val="tx1"/>
                </a:solidFill>
              </a:rPr>
              <a:t>спрямованим</a:t>
            </a:r>
            <a:r>
              <a:rPr lang="ru-RU" sz="2700" b="1" dirty="0">
                <a:solidFill>
                  <a:schemeClr val="tx1"/>
                </a:solidFill>
              </a:rPr>
              <a:t> </a:t>
            </a:r>
            <a:r>
              <a:rPr lang="ru-RU" sz="2700" b="1" dirty="0" err="1">
                <a:solidFill>
                  <a:schemeClr val="tx1"/>
                </a:solidFill>
              </a:rPr>
              <a:t>лінійним</a:t>
            </a:r>
            <a:r>
              <a:rPr lang="ru-RU" sz="2700" b="1" dirty="0">
                <a:solidFill>
                  <a:schemeClr val="tx1"/>
                </a:solidFill>
              </a:rPr>
              <a:t> </a:t>
            </a:r>
            <a:r>
              <a:rPr lang="ru-RU" sz="2700" b="1" dirty="0" err="1">
                <a:solidFill>
                  <a:schemeClr val="tx1"/>
                </a:solidFill>
              </a:rPr>
              <a:t>рухом</a:t>
            </a:r>
            <a:r>
              <a:rPr lang="ru-RU" sz="2700" b="1" dirty="0">
                <a:solidFill>
                  <a:schemeClr val="tx1"/>
                </a:solidFill>
              </a:rPr>
              <a:t>. </a:t>
            </a:r>
          </a:p>
        </p:txBody>
      </p:sp>
      <p:sp>
        <p:nvSpPr>
          <p:cNvPr id="3" name="Объект 2"/>
          <p:cNvSpPr>
            <a:spLocks noGrp="1"/>
          </p:cNvSpPr>
          <p:nvPr>
            <p:ph idx="1"/>
          </p:nvPr>
        </p:nvSpPr>
        <p:spPr>
          <a:xfrm>
            <a:off x="685800" y="6083300"/>
            <a:ext cx="11060112" cy="774700"/>
          </a:xfrm>
        </p:spPr>
        <p:txBody>
          <a:bodyPr>
            <a:normAutofit lnSpcReduction="10000"/>
          </a:bodyPr>
          <a:lstStyle/>
          <a:p>
            <a:r>
              <a:rPr lang="ru-RU" sz="2400" b="1" dirty="0" err="1">
                <a:solidFill>
                  <a:schemeClr val="tx1"/>
                </a:solidFill>
              </a:rPr>
              <a:t>Швидкість</a:t>
            </a:r>
            <a:r>
              <a:rPr lang="ru-RU" sz="2400" b="1" dirty="0">
                <a:solidFill>
                  <a:schemeClr val="tx1"/>
                </a:solidFill>
              </a:rPr>
              <a:t> </a:t>
            </a:r>
            <a:r>
              <a:rPr lang="ru-RU" sz="2400" b="1" dirty="0" err="1">
                <a:solidFill>
                  <a:schemeClr val="tx1"/>
                </a:solidFill>
              </a:rPr>
              <a:t>руху</a:t>
            </a:r>
            <a:r>
              <a:rPr lang="ru-RU" sz="2400" b="1" dirty="0">
                <a:solidFill>
                  <a:schemeClr val="tx1"/>
                </a:solidFill>
              </a:rPr>
              <a:t> таких </a:t>
            </a:r>
            <a:r>
              <a:rPr lang="ru-RU" sz="2400" b="1" dirty="0" err="1">
                <a:solidFill>
                  <a:schemeClr val="tx1"/>
                </a:solidFill>
              </a:rPr>
              <a:t>льодовиків</a:t>
            </a:r>
            <a:r>
              <a:rPr lang="ru-RU" sz="2400" b="1" dirty="0">
                <a:solidFill>
                  <a:schemeClr val="tx1"/>
                </a:solidFill>
              </a:rPr>
              <a:t> </a:t>
            </a:r>
            <a:r>
              <a:rPr lang="ru-RU" sz="2400" b="1" dirty="0" err="1">
                <a:solidFill>
                  <a:schemeClr val="tx1"/>
                </a:solidFill>
              </a:rPr>
              <a:t>значна</a:t>
            </a:r>
            <a:r>
              <a:rPr lang="ru-RU" sz="2400" b="1" dirty="0">
                <a:solidFill>
                  <a:schemeClr val="tx1"/>
                </a:solidFill>
              </a:rPr>
              <a:t>, а температура </a:t>
            </a:r>
            <a:r>
              <a:rPr lang="ru-RU" sz="2400" b="1" dirty="0" err="1">
                <a:solidFill>
                  <a:schemeClr val="tx1"/>
                </a:solidFill>
              </a:rPr>
              <a:t>льоду</a:t>
            </a:r>
            <a:r>
              <a:rPr lang="ru-RU" sz="2400" b="1" dirty="0">
                <a:solidFill>
                  <a:schemeClr val="tx1"/>
                </a:solidFill>
              </a:rPr>
              <a:t> </a:t>
            </a:r>
            <a:r>
              <a:rPr lang="ru-RU" sz="2400" b="1" dirty="0" err="1">
                <a:solidFill>
                  <a:schemeClr val="tx1"/>
                </a:solidFill>
              </a:rPr>
              <a:t>наближається</a:t>
            </a:r>
            <a:r>
              <a:rPr lang="ru-RU" sz="2400" b="1" dirty="0">
                <a:solidFill>
                  <a:schemeClr val="tx1"/>
                </a:solidFill>
              </a:rPr>
              <a:t> до </a:t>
            </a:r>
            <a:r>
              <a:rPr lang="ru-RU" sz="2400" b="1" dirty="0" err="1">
                <a:solidFill>
                  <a:schemeClr val="tx1"/>
                </a:solidFill>
              </a:rPr>
              <a:t>температури</a:t>
            </a:r>
            <a:r>
              <a:rPr lang="ru-RU" sz="2400" b="1" dirty="0">
                <a:solidFill>
                  <a:schemeClr val="tx1"/>
                </a:solidFill>
              </a:rPr>
              <a:t> </a:t>
            </a:r>
            <a:r>
              <a:rPr lang="ru-RU" sz="2400" b="1" dirty="0" err="1">
                <a:solidFill>
                  <a:schemeClr val="tx1"/>
                </a:solidFill>
              </a:rPr>
              <a:t>його</a:t>
            </a:r>
            <a:r>
              <a:rPr lang="ru-RU" sz="2400" b="1" dirty="0">
                <a:solidFill>
                  <a:schemeClr val="tx1"/>
                </a:solidFill>
              </a:rPr>
              <a:t> </a:t>
            </a:r>
            <a:r>
              <a:rPr lang="ru-RU" sz="2400" b="1" dirty="0" err="1">
                <a:solidFill>
                  <a:schemeClr val="tx1"/>
                </a:solidFill>
              </a:rPr>
              <a:t>танення</a:t>
            </a:r>
            <a:endParaRPr lang="ru-RU" sz="2400" b="1" dirty="0">
              <a:solidFill>
                <a:schemeClr val="tx1"/>
              </a:solidFill>
            </a:endParaRPr>
          </a:p>
          <a:p>
            <a:endParaRPr lang="ru-RU" dirty="0"/>
          </a:p>
        </p:txBody>
      </p:sp>
      <p:pic>
        <p:nvPicPr>
          <p:cNvPr id="4" name="Picture 6" descr="https://naurok.com.ua/uploads/files/325045/93253/99404_images/thumb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693" y="1889503"/>
            <a:ext cx="7680325" cy="431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9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t>Найбільш</a:t>
            </a:r>
            <a:r>
              <a:rPr lang="ru-RU" b="1" dirty="0"/>
              <a:t> </a:t>
            </a:r>
            <a:r>
              <a:rPr lang="ru-RU" b="1" dirty="0" err="1"/>
              <a:t>поширеними</a:t>
            </a:r>
            <a:r>
              <a:rPr lang="ru-RU" b="1" dirty="0"/>
              <a:t> типами </a:t>
            </a:r>
            <a:r>
              <a:rPr lang="ru-RU" b="1" dirty="0" err="1"/>
              <a:t>гірських</a:t>
            </a:r>
            <a:r>
              <a:rPr lang="ru-RU" b="1" dirty="0"/>
              <a:t> </a:t>
            </a:r>
            <a:r>
              <a:rPr lang="ru-RU" b="1" dirty="0" err="1"/>
              <a:t>льодовиків</a:t>
            </a:r>
            <a:r>
              <a:rPr lang="ru-RU" b="1" dirty="0"/>
              <a:t> є: </a:t>
            </a:r>
          </a:p>
        </p:txBody>
      </p:sp>
      <p:sp>
        <p:nvSpPr>
          <p:cNvPr id="3" name="Объект 2"/>
          <p:cNvSpPr>
            <a:spLocks noGrp="1"/>
          </p:cNvSpPr>
          <p:nvPr>
            <p:ph idx="1"/>
          </p:nvPr>
        </p:nvSpPr>
        <p:spPr/>
        <p:txBody>
          <a:bodyPr/>
          <a:lstStyle/>
          <a:p>
            <a:pPr marL="0" indent="0">
              <a:buNone/>
            </a:pPr>
            <a:r>
              <a:rPr lang="ru-RU" b="1" dirty="0" err="1" smtClean="0"/>
              <a:t>Льодовики</a:t>
            </a:r>
            <a:r>
              <a:rPr lang="ru-RU" b="1" dirty="0" smtClean="0"/>
              <a:t> </a:t>
            </a:r>
            <a:r>
              <a:rPr lang="ru-RU" b="1" dirty="0"/>
              <a:t>вершин: </a:t>
            </a:r>
            <a:endParaRPr lang="ru-RU" b="1" dirty="0" smtClean="0"/>
          </a:p>
          <a:p>
            <a:r>
              <a:rPr lang="ru-RU" dirty="0" err="1" smtClean="0"/>
              <a:t>кальдерні</a:t>
            </a:r>
            <a:r>
              <a:rPr lang="ru-RU" dirty="0" smtClean="0"/>
              <a:t> </a:t>
            </a:r>
            <a:r>
              <a:rPr lang="ru-RU" dirty="0" err="1"/>
              <a:t>льодовики</a:t>
            </a:r>
            <a:r>
              <a:rPr lang="ru-RU" dirty="0"/>
              <a:t> – </a:t>
            </a:r>
            <a:r>
              <a:rPr lang="ru-RU" dirty="0" err="1"/>
              <a:t>льодовики</a:t>
            </a:r>
            <a:r>
              <a:rPr lang="ru-RU" dirty="0"/>
              <a:t> у кратерах </a:t>
            </a:r>
            <a:r>
              <a:rPr lang="ru-RU" dirty="0" err="1"/>
              <a:t>згаслих</a:t>
            </a:r>
            <a:r>
              <a:rPr lang="ru-RU" dirty="0"/>
              <a:t> </a:t>
            </a:r>
            <a:r>
              <a:rPr lang="ru-RU" dirty="0" err="1"/>
              <a:t>вулканів</a:t>
            </a:r>
            <a:r>
              <a:rPr lang="ru-RU" dirty="0"/>
              <a:t>; </a:t>
            </a:r>
            <a:endParaRPr lang="ru-RU" dirty="0" smtClean="0"/>
          </a:p>
          <a:p>
            <a:r>
              <a:rPr lang="ru-RU" dirty="0" err="1" smtClean="0"/>
              <a:t>зіркоподібні</a:t>
            </a:r>
            <a:r>
              <a:rPr lang="ru-RU" dirty="0" smtClean="0"/>
              <a:t> </a:t>
            </a:r>
            <a:r>
              <a:rPr lang="ru-RU" dirty="0" err="1"/>
              <a:t>льодовики</a:t>
            </a:r>
            <a:r>
              <a:rPr lang="ru-RU" dirty="0"/>
              <a:t> – </a:t>
            </a:r>
            <a:r>
              <a:rPr lang="ru-RU" dirty="0" err="1"/>
              <a:t>льодовики</a:t>
            </a:r>
            <a:r>
              <a:rPr lang="ru-RU" dirty="0"/>
              <a:t>, </a:t>
            </a:r>
            <a:r>
              <a:rPr lang="ru-RU" dirty="0" err="1"/>
              <a:t>які</a:t>
            </a:r>
            <a:r>
              <a:rPr lang="ru-RU" dirty="0"/>
              <a:t> </a:t>
            </a:r>
            <a:r>
              <a:rPr lang="ru-RU" dirty="0" err="1"/>
              <a:t>мають</a:t>
            </a:r>
            <a:r>
              <a:rPr lang="ru-RU" dirty="0"/>
              <a:t> </a:t>
            </a:r>
            <a:r>
              <a:rPr lang="ru-RU" dirty="0" err="1"/>
              <a:t>кілька</a:t>
            </a:r>
            <a:r>
              <a:rPr lang="ru-RU" dirty="0"/>
              <a:t> </a:t>
            </a:r>
            <a:r>
              <a:rPr lang="ru-RU" dirty="0" err="1"/>
              <a:t>язиків</a:t>
            </a:r>
            <a:r>
              <a:rPr lang="ru-RU" dirty="0"/>
              <a:t> з одного </a:t>
            </a:r>
            <a:r>
              <a:rPr lang="ru-RU" dirty="0" err="1"/>
              <a:t>фірнового</a:t>
            </a:r>
            <a:r>
              <a:rPr lang="ru-RU" dirty="0"/>
              <a:t> </a:t>
            </a:r>
            <a:r>
              <a:rPr lang="ru-RU" dirty="0" err="1"/>
              <a:t>басейну</a:t>
            </a:r>
            <a:r>
              <a:rPr lang="ru-RU" dirty="0"/>
              <a:t>, </a:t>
            </a:r>
            <a:r>
              <a:rPr lang="ru-RU" dirty="0" err="1"/>
              <a:t>розташованого</a:t>
            </a:r>
            <a:r>
              <a:rPr lang="ru-RU" dirty="0"/>
              <a:t> на </a:t>
            </a:r>
            <a:r>
              <a:rPr lang="ru-RU" dirty="0" err="1"/>
              <a:t>вершині</a:t>
            </a:r>
            <a:r>
              <a:rPr lang="ru-RU" dirty="0"/>
              <a:t> гори. </a:t>
            </a:r>
            <a:endParaRPr lang="ru-RU" dirty="0" smtClean="0"/>
          </a:p>
          <a:p>
            <a:pPr marL="0" indent="0">
              <a:buNone/>
            </a:pPr>
            <a:r>
              <a:rPr lang="ru-RU" b="1" dirty="0" err="1" smtClean="0"/>
              <a:t>Льодовики</a:t>
            </a:r>
            <a:r>
              <a:rPr lang="ru-RU" b="1" dirty="0" smtClean="0"/>
              <a:t> </a:t>
            </a:r>
            <a:r>
              <a:rPr lang="ru-RU" b="1" dirty="0" err="1"/>
              <a:t>схилів</a:t>
            </a:r>
            <a:r>
              <a:rPr lang="ru-RU" dirty="0"/>
              <a:t>: </a:t>
            </a:r>
            <a:endParaRPr lang="ru-RU" dirty="0" smtClean="0"/>
          </a:p>
          <a:p>
            <a:r>
              <a:rPr lang="ru-RU" dirty="0" err="1" smtClean="0"/>
              <a:t>карові</a:t>
            </a:r>
            <a:r>
              <a:rPr lang="ru-RU" dirty="0" smtClean="0"/>
              <a:t> </a:t>
            </a:r>
            <a:r>
              <a:rPr lang="ru-RU" dirty="0" err="1"/>
              <a:t>льодовики</a:t>
            </a:r>
            <a:r>
              <a:rPr lang="ru-RU" dirty="0"/>
              <a:t> – </a:t>
            </a:r>
            <a:r>
              <a:rPr lang="ru-RU" dirty="0" err="1"/>
              <a:t>невеликі</a:t>
            </a:r>
            <a:r>
              <a:rPr lang="ru-RU" dirty="0"/>
              <a:t> </a:t>
            </a:r>
            <a:r>
              <a:rPr lang="ru-RU" dirty="0" err="1"/>
              <a:t>льодовики</a:t>
            </a:r>
            <a:r>
              <a:rPr lang="ru-RU" dirty="0"/>
              <a:t>, </a:t>
            </a:r>
            <a:r>
              <a:rPr lang="ru-RU" dirty="0" err="1"/>
              <a:t>розміщені</a:t>
            </a:r>
            <a:r>
              <a:rPr lang="ru-RU" dirty="0"/>
              <a:t> в </a:t>
            </a:r>
            <a:r>
              <a:rPr lang="ru-RU" dirty="0" err="1"/>
              <a:t>заглибленні</a:t>
            </a:r>
            <a:r>
              <a:rPr lang="ru-RU" dirty="0"/>
              <a:t> на </a:t>
            </a:r>
            <a:r>
              <a:rPr lang="ru-RU" dirty="0" err="1"/>
              <a:t>схилах</a:t>
            </a:r>
            <a:r>
              <a:rPr lang="ru-RU" dirty="0"/>
              <a:t>; </a:t>
            </a:r>
            <a:endParaRPr lang="ru-RU" dirty="0" smtClean="0"/>
          </a:p>
          <a:p>
            <a:r>
              <a:rPr lang="ru-RU" dirty="0" err="1" smtClean="0"/>
              <a:t>висячі</a:t>
            </a:r>
            <a:r>
              <a:rPr lang="ru-RU" dirty="0" smtClean="0"/>
              <a:t> </a:t>
            </a:r>
            <a:r>
              <a:rPr lang="ru-RU" dirty="0" err="1"/>
              <a:t>льодовики</a:t>
            </a:r>
            <a:r>
              <a:rPr lang="ru-RU" dirty="0"/>
              <a:t> – </a:t>
            </a:r>
            <a:r>
              <a:rPr lang="ru-RU" dirty="0" err="1"/>
              <a:t>льодовики</a:t>
            </a:r>
            <a:r>
              <a:rPr lang="ru-RU" dirty="0"/>
              <a:t> на </a:t>
            </a:r>
            <a:r>
              <a:rPr lang="ru-RU" dirty="0" err="1"/>
              <a:t>крутих</a:t>
            </a:r>
            <a:r>
              <a:rPr lang="ru-RU" dirty="0"/>
              <a:t> </a:t>
            </a:r>
            <a:r>
              <a:rPr lang="ru-RU" dirty="0" err="1"/>
              <a:t>схилах</a:t>
            </a:r>
            <a:r>
              <a:rPr lang="ru-RU" dirty="0"/>
              <a:t>, у </a:t>
            </a:r>
            <a:r>
              <a:rPr lang="ru-RU" dirty="0" err="1"/>
              <a:t>неглибоких</a:t>
            </a:r>
            <a:r>
              <a:rPr lang="ru-RU" dirty="0"/>
              <a:t> западинах і </a:t>
            </a:r>
            <a:r>
              <a:rPr lang="ru-RU" dirty="0" err="1"/>
              <a:t>які</a:t>
            </a:r>
            <a:r>
              <a:rPr lang="ru-RU" dirty="0"/>
              <a:t> не </a:t>
            </a:r>
            <a:r>
              <a:rPr lang="ru-RU" dirty="0" err="1"/>
              <a:t>мають</a:t>
            </a:r>
            <a:r>
              <a:rPr lang="ru-RU" dirty="0"/>
              <a:t> </a:t>
            </a:r>
            <a:r>
              <a:rPr lang="ru-RU" dirty="0" err="1"/>
              <a:t>чіткого</a:t>
            </a:r>
            <a:r>
              <a:rPr lang="ru-RU" dirty="0"/>
              <a:t> </a:t>
            </a:r>
            <a:r>
              <a:rPr lang="ru-RU" dirty="0" err="1"/>
              <a:t>обмеження</a:t>
            </a:r>
            <a:r>
              <a:rPr lang="ru-RU" dirty="0"/>
              <a:t> з </a:t>
            </a:r>
            <a:r>
              <a:rPr lang="ru-RU" dirty="0" err="1"/>
              <a:t>боків</a:t>
            </a:r>
            <a:r>
              <a:rPr lang="ru-RU" dirty="0"/>
              <a:t>; </a:t>
            </a:r>
            <a:endParaRPr lang="ru-RU" dirty="0" smtClean="0"/>
          </a:p>
          <a:p>
            <a:r>
              <a:rPr lang="ru-RU" dirty="0" err="1" smtClean="0"/>
              <a:t>присхилові</a:t>
            </a:r>
            <a:r>
              <a:rPr lang="ru-RU" dirty="0" smtClean="0"/>
              <a:t> </a:t>
            </a:r>
            <a:r>
              <a:rPr lang="ru-RU" dirty="0"/>
              <a:t>– </a:t>
            </a:r>
            <a:r>
              <a:rPr lang="ru-RU" dirty="0" err="1"/>
              <a:t>витягнуті</a:t>
            </a:r>
            <a:r>
              <a:rPr lang="ru-RU" dirty="0"/>
              <a:t> </a:t>
            </a:r>
            <a:r>
              <a:rPr lang="ru-RU" dirty="0" err="1"/>
              <a:t>вздовж</a:t>
            </a:r>
            <a:r>
              <a:rPr lang="ru-RU" dirty="0"/>
              <a:t> </a:t>
            </a:r>
            <a:r>
              <a:rPr lang="ru-RU" dirty="0" err="1"/>
              <a:t>гірського</a:t>
            </a:r>
            <a:r>
              <a:rPr lang="ru-RU" dirty="0"/>
              <a:t> </a:t>
            </a:r>
            <a:r>
              <a:rPr lang="ru-RU" dirty="0" err="1"/>
              <a:t>підніжжя</a:t>
            </a:r>
            <a:r>
              <a:rPr lang="ru-RU" dirty="0"/>
              <a:t>;</a:t>
            </a:r>
          </a:p>
        </p:txBody>
      </p:sp>
    </p:spTree>
    <p:extLst>
      <p:ext uri="{BB962C8B-B14F-4D97-AF65-F5344CB8AC3E}">
        <p14:creationId xmlns:p14="http://schemas.microsoft.com/office/powerpoint/2010/main" val="379191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8125" y="224688"/>
            <a:ext cx="8911687" cy="1280890"/>
          </a:xfrm>
        </p:spPr>
        <p:txBody>
          <a:bodyPr/>
          <a:lstStyle/>
          <a:p>
            <a:r>
              <a:rPr lang="uk-UA" dirty="0"/>
              <a:t>Яку функцію виконують льодовики на земній кулі?</a:t>
            </a:r>
            <a:endParaRPr lang="ru-RU" dirty="0"/>
          </a:p>
        </p:txBody>
      </p:sp>
      <p:sp>
        <p:nvSpPr>
          <p:cNvPr id="3" name="Объект 2"/>
          <p:cNvSpPr>
            <a:spLocks noGrp="1"/>
          </p:cNvSpPr>
          <p:nvPr>
            <p:ph idx="1"/>
          </p:nvPr>
        </p:nvSpPr>
        <p:spPr>
          <a:xfrm>
            <a:off x="475502" y="1505578"/>
            <a:ext cx="6114302" cy="3777622"/>
          </a:xfrm>
        </p:spPr>
        <p:txBody>
          <a:bodyPr>
            <a:normAutofit fontScale="85000" lnSpcReduction="20000"/>
          </a:bodyPr>
          <a:lstStyle/>
          <a:p>
            <a:r>
              <a:rPr lang="ru-RU" sz="2400" b="1" dirty="0" err="1">
                <a:solidFill>
                  <a:schemeClr val="tx1"/>
                </a:solidFill>
                <a:effectLst>
                  <a:outerShdw blurRad="38100" dist="38100" dir="2700000" algn="tl">
                    <a:srgbClr val="000000">
                      <a:alpha val="43137"/>
                    </a:srgbClr>
                  </a:outerShdw>
                </a:effectLst>
              </a:rPr>
              <a:t>Льодовиковий</a:t>
            </a:r>
            <a:r>
              <a:rPr lang="ru-RU" sz="2400" b="1" dirty="0">
                <a:solidFill>
                  <a:schemeClr val="tx1"/>
                </a:solidFill>
                <a:effectLst>
                  <a:outerShdw blurRad="38100" dist="38100" dir="2700000" algn="tl">
                    <a:srgbClr val="000000">
                      <a:alpha val="43137"/>
                    </a:srgbClr>
                  </a:outerShdw>
                </a:effectLst>
              </a:rPr>
              <a:t> </a:t>
            </a:r>
            <a:r>
              <a:rPr lang="ru-RU" sz="2400" b="1" dirty="0" err="1">
                <a:solidFill>
                  <a:schemeClr val="tx1"/>
                </a:solidFill>
                <a:effectLst>
                  <a:outerShdw blurRad="38100" dist="38100" dir="2700000" algn="tl">
                    <a:srgbClr val="000000">
                      <a:alpha val="43137"/>
                    </a:srgbClr>
                  </a:outerShdw>
                </a:effectLst>
              </a:rPr>
              <a:t>лід</a:t>
            </a:r>
            <a:r>
              <a:rPr lang="ru-RU" sz="2400" dirty="0">
                <a:solidFill>
                  <a:schemeClr val="tx1"/>
                </a:solidFill>
              </a:rPr>
              <a:t> — </a:t>
            </a:r>
            <a:r>
              <a:rPr lang="ru-RU" sz="2400" u="sng" dirty="0" err="1">
                <a:solidFill>
                  <a:schemeClr val="tx1"/>
                </a:solidFill>
              </a:rPr>
              <a:t>найбільший</a:t>
            </a:r>
            <a:r>
              <a:rPr lang="ru-RU" sz="2400" u="sng" dirty="0">
                <a:solidFill>
                  <a:schemeClr val="tx1"/>
                </a:solidFill>
              </a:rPr>
              <a:t> резервуар </a:t>
            </a:r>
            <a:r>
              <a:rPr lang="ru-RU" sz="2400" u="sng" dirty="0" err="1">
                <a:solidFill>
                  <a:schemeClr val="tx1"/>
                </a:solidFill>
              </a:rPr>
              <a:t>прісної</a:t>
            </a:r>
            <a:r>
              <a:rPr lang="ru-RU" sz="2400" u="sng" dirty="0">
                <a:solidFill>
                  <a:schemeClr val="tx1"/>
                </a:solidFill>
              </a:rPr>
              <a:t> води на </a:t>
            </a:r>
            <a:r>
              <a:rPr lang="ru-RU" sz="2400" u="sng" dirty="0" err="1">
                <a:solidFill>
                  <a:schemeClr val="tx1"/>
                </a:solidFill>
              </a:rPr>
              <a:t>Землі</a:t>
            </a:r>
            <a:r>
              <a:rPr lang="ru-RU" sz="2400" dirty="0">
                <a:solidFill>
                  <a:schemeClr val="tx1"/>
                </a:solidFill>
              </a:rPr>
              <a:t>, </a:t>
            </a:r>
            <a:r>
              <a:rPr lang="ru-RU" sz="2400" dirty="0" err="1">
                <a:solidFill>
                  <a:schemeClr val="tx1"/>
                </a:solidFill>
              </a:rPr>
              <a:t>який</a:t>
            </a:r>
            <a:r>
              <a:rPr lang="ru-RU" sz="2400" dirty="0">
                <a:solidFill>
                  <a:schemeClr val="tx1"/>
                </a:solidFill>
              </a:rPr>
              <a:t> </a:t>
            </a:r>
            <a:r>
              <a:rPr lang="ru-RU" sz="2400" dirty="0" err="1">
                <a:solidFill>
                  <a:schemeClr val="tx1"/>
                </a:solidFill>
              </a:rPr>
              <a:t>підтримує</a:t>
            </a:r>
            <a:r>
              <a:rPr lang="ru-RU" sz="2400" dirty="0">
                <a:solidFill>
                  <a:schemeClr val="tx1"/>
                </a:solidFill>
              </a:rPr>
              <a:t> одну </a:t>
            </a:r>
            <a:r>
              <a:rPr lang="ru-RU" sz="2400" dirty="0" err="1">
                <a:solidFill>
                  <a:schemeClr val="tx1"/>
                </a:solidFill>
              </a:rPr>
              <a:t>третину</a:t>
            </a:r>
            <a:r>
              <a:rPr lang="ru-RU" sz="2400" dirty="0">
                <a:solidFill>
                  <a:schemeClr val="tx1"/>
                </a:solidFill>
              </a:rPr>
              <a:t> </a:t>
            </a:r>
            <a:r>
              <a:rPr lang="ru-RU" sz="2400" dirty="0" err="1">
                <a:solidFill>
                  <a:schemeClr val="tx1"/>
                </a:solidFill>
              </a:rPr>
              <a:t>світового</a:t>
            </a:r>
            <a:r>
              <a:rPr lang="ru-RU" sz="2400" dirty="0">
                <a:solidFill>
                  <a:schemeClr val="tx1"/>
                </a:solidFill>
              </a:rPr>
              <a:t> </a:t>
            </a:r>
            <a:r>
              <a:rPr lang="ru-RU" sz="2400" dirty="0" err="1">
                <a:solidFill>
                  <a:schemeClr val="tx1"/>
                </a:solidFill>
              </a:rPr>
              <a:t>населення</a:t>
            </a:r>
            <a:r>
              <a:rPr lang="ru-RU" sz="2400" dirty="0" smtClean="0">
                <a:solidFill>
                  <a:schemeClr val="tx1"/>
                </a:solidFill>
              </a:rPr>
              <a:t>.</a:t>
            </a:r>
          </a:p>
          <a:p>
            <a:r>
              <a:rPr lang="ru-RU" sz="2400" dirty="0" err="1" smtClean="0">
                <a:solidFill>
                  <a:schemeClr val="tx1"/>
                </a:solidFill>
              </a:rPr>
              <a:t>Оскільки</a:t>
            </a:r>
            <a:r>
              <a:rPr lang="ru-RU" sz="2400" dirty="0" smtClean="0">
                <a:solidFill>
                  <a:schemeClr val="tx1"/>
                </a:solidFill>
              </a:rPr>
              <a:t> </a:t>
            </a:r>
            <a:r>
              <a:rPr lang="ru-RU" sz="2400" dirty="0" err="1">
                <a:solidFill>
                  <a:schemeClr val="tx1"/>
                </a:solidFill>
              </a:rPr>
              <a:t>льодовикові</a:t>
            </a:r>
            <a:r>
              <a:rPr lang="ru-RU" sz="2400" dirty="0">
                <a:solidFill>
                  <a:schemeClr val="tx1"/>
                </a:solidFill>
              </a:rPr>
              <a:t> </a:t>
            </a:r>
            <a:r>
              <a:rPr lang="ru-RU" sz="2400" dirty="0" err="1">
                <a:solidFill>
                  <a:schemeClr val="tx1"/>
                </a:solidFill>
              </a:rPr>
              <a:t>маси</a:t>
            </a:r>
            <a:r>
              <a:rPr lang="ru-RU" sz="2400" dirty="0">
                <a:solidFill>
                  <a:schemeClr val="tx1"/>
                </a:solidFill>
              </a:rPr>
              <a:t> </a:t>
            </a:r>
            <a:r>
              <a:rPr lang="ru-RU" sz="2400" dirty="0" err="1">
                <a:solidFill>
                  <a:schemeClr val="tx1"/>
                </a:solidFill>
              </a:rPr>
              <a:t>залежать</a:t>
            </a:r>
            <a:r>
              <a:rPr lang="ru-RU" sz="2400" dirty="0">
                <a:solidFill>
                  <a:schemeClr val="tx1"/>
                </a:solidFill>
              </a:rPr>
              <a:t> </a:t>
            </a:r>
            <a:r>
              <a:rPr lang="ru-RU" sz="2400" dirty="0" err="1">
                <a:solidFill>
                  <a:schemeClr val="tx1"/>
                </a:solidFill>
              </a:rPr>
              <a:t>від</a:t>
            </a:r>
            <a:r>
              <a:rPr lang="ru-RU" sz="2400" dirty="0">
                <a:solidFill>
                  <a:schemeClr val="tx1"/>
                </a:solidFill>
              </a:rPr>
              <a:t> </a:t>
            </a:r>
            <a:r>
              <a:rPr lang="ru-RU" sz="2400" dirty="0" err="1">
                <a:solidFill>
                  <a:schemeClr val="tx1"/>
                </a:solidFill>
              </a:rPr>
              <a:t>довгострокових</a:t>
            </a:r>
            <a:r>
              <a:rPr lang="ru-RU" sz="2400" dirty="0">
                <a:solidFill>
                  <a:schemeClr val="tx1"/>
                </a:solidFill>
              </a:rPr>
              <a:t> </a:t>
            </a:r>
            <a:r>
              <a:rPr lang="ru-RU" sz="2400" dirty="0" err="1">
                <a:solidFill>
                  <a:schemeClr val="tx1"/>
                </a:solidFill>
              </a:rPr>
              <a:t>змін</a:t>
            </a:r>
            <a:r>
              <a:rPr lang="ru-RU" sz="2400" dirty="0">
                <a:solidFill>
                  <a:schemeClr val="tx1"/>
                </a:solidFill>
              </a:rPr>
              <a:t> </a:t>
            </a:r>
            <a:r>
              <a:rPr lang="ru-RU" sz="2400" dirty="0" err="1">
                <a:solidFill>
                  <a:schemeClr val="tx1"/>
                </a:solidFill>
              </a:rPr>
              <a:t>клімату</a:t>
            </a:r>
            <a:r>
              <a:rPr lang="ru-RU" sz="2400" dirty="0">
                <a:solidFill>
                  <a:schemeClr val="tx1"/>
                </a:solidFill>
              </a:rPr>
              <a:t> (</a:t>
            </a:r>
            <a:r>
              <a:rPr lang="ru-RU" sz="2400" dirty="0" err="1">
                <a:solidFill>
                  <a:schemeClr val="tx1"/>
                </a:solidFill>
              </a:rPr>
              <a:t>наприклад</a:t>
            </a:r>
            <a:r>
              <a:rPr lang="ru-RU" sz="2400" dirty="0">
                <a:solidFill>
                  <a:schemeClr val="tx1"/>
                </a:solidFill>
              </a:rPr>
              <a:t>, </a:t>
            </a:r>
            <a:r>
              <a:rPr lang="ru-RU" sz="2400" dirty="0" err="1">
                <a:solidFill>
                  <a:schemeClr val="tx1"/>
                </a:solidFill>
              </a:rPr>
              <a:t>опадів</a:t>
            </a:r>
            <a:r>
              <a:rPr lang="ru-RU" sz="2400" dirty="0">
                <a:solidFill>
                  <a:schemeClr val="tx1"/>
                </a:solidFill>
              </a:rPr>
              <a:t>, </a:t>
            </a:r>
            <a:r>
              <a:rPr lang="ru-RU" sz="2400" dirty="0" err="1">
                <a:solidFill>
                  <a:schemeClr val="tx1"/>
                </a:solidFill>
              </a:rPr>
              <a:t>середньої</a:t>
            </a:r>
            <a:r>
              <a:rPr lang="ru-RU" sz="2400" dirty="0">
                <a:solidFill>
                  <a:schemeClr val="tx1"/>
                </a:solidFill>
              </a:rPr>
              <a:t> </a:t>
            </a:r>
            <a:r>
              <a:rPr lang="ru-RU" sz="2400" dirty="0" err="1">
                <a:solidFill>
                  <a:schemeClr val="tx1"/>
                </a:solidFill>
              </a:rPr>
              <a:t>температури</a:t>
            </a:r>
            <a:r>
              <a:rPr lang="ru-RU" sz="2400" dirty="0">
                <a:solidFill>
                  <a:schemeClr val="tx1"/>
                </a:solidFill>
              </a:rPr>
              <a:t>, </a:t>
            </a:r>
            <a:r>
              <a:rPr lang="ru-RU" sz="2400" dirty="0" err="1">
                <a:solidFill>
                  <a:schemeClr val="tx1"/>
                </a:solidFill>
              </a:rPr>
              <a:t>хмарності</a:t>
            </a:r>
            <a:r>
              <a:rPr lang="ru-RU" sz="2400" dirty="0">
                <a:solidFill>
                  <a:schemeClr val="tx1"/>
                </a:solidFill>
              </a:rPr>
              <a:t>), </a:t>
            </a:r>
            <a:r>
              <a:rPr lang="ru-RU" sz="2400" u="sng" dirty="0" err="1">
                <a:solidFill>
                  <a:schemeClr val="tx1"/>
                </a:solidFill>
              </a:rPr>
              <a:t>зміни</a:t>
            </a:r>
            <a:r>
              <a:rPr lang="ru-RU" sz="2400" u="sng" dirty="0">
                <a:solidFill>
                  <a:schemeClr val="tx1"/>
                </a:solidFill>
              </a:rPr>
              <a:t> </a:t>
            </a:r>
            <a:r>
              <a:rPr lang="ru-RU" sz="2400" u="sng" dirty="0" err="1">
                <a:solidFill>
                  <a:schemeClr val="tx1"/>
                </a:solidFill>
              </a:rPr>
              <a:t>льодовикових</a:t>
            </a:r>
            <a:r>
              <a:rPr lang="ru-RU" sz="2400" u="sng" dirty="0">
                <a:solidFill>
                  <a:schemeClr val="tx1"/>
                </a:solidFill>
              </a:rPr>
              <a:t> </a:t>
            </a:r>
            <a:r>
              <a:rPr lang="ru-RU" sz="2400" u="sng" dirty="0" err="1">
                <a:solidFill>
                  <a:schemeClr val="tx1"/>
                </a:solidFill>
              </a:rPr>
              <a:t>мас</a:t>
            </a:r>
            <a:r>
              <a:rPr lang="ru-RU" sz="2400" u="sng" dirty="0">
                <a:solidFill>
                  <a:schemeClr val="tx1"/>
                </a:solidFill>
              </a:rPr>
              <a:t> </a:t>
            </a:r>
            <a:r>
              <a:rPr lang="ru-RU" sz="2400" u="sng" dirty="0" err="1">
                <a:solidFill>
                  <a:schemeClr val="tx1"/>
                </a:solidFill>
              </a:rPr>
              <a:t>вважаються</a:t>
            </a:r>
            <a:r>
              <a:rPr lang="ru-RU" sz="2400" u="sng" dirty="0">
                <a:solidFill>
                  <a:schemeClr val="tx1"/>
                </a:solidFill>
              </a:rPr>
              <a:t> одними з найчутливіших </a:t>
            </a:r>
            <a:r>
              <a:rPr lang="ru-RU" sz="2400" b="1" u="sng" dirty="0" err="1">
                <a:solidFill>
                  <a:schemeClr val="tx1"/>
                </a:solidFill>
                <a:effectLst>
                  <a:outerShdw blurRad="38100" dist="38100" dir="2700000" algn="tl">
                    <a:srgbClr val="000000">
                      <a:alpha val="43137"/>
                    </a:srgbClr>
                  </a:outerShdw>
                </a:effectLst>
              </a:rPr>
              <a:t>індикаторів</a:t>
            </a:r>
            <a:r>
              <a:rPr lang="ru-RU" sz="2400" b="1" u="sng" dirty="0">
                <a:solidFill>
                  <a:schemeClr val="tx1"/>
                </a:solidFill>
                <a:effectLst>
                  <a:outerShdw blurRad="38100" dist="38100" dir="2700000" algn="tl">
                    <a:srgbClr val="000000">
                      <a:alpha val="43137"/>
                    </a:srgbClr>
                  </a:outerShdw>
                </a:effectLst>
              </a:rPr>
              <a:t> </a:t>
            </a:r>
            <a:r>
              <a:rPr lang="ru-RU" sz="2400" b="1" u="sng" dirty="0" err="1">
                <a:solidFill>
                  <a:schemeClr val="tx1"/>
                </a:solidFill>
                <a:effectLst>
                  <a:outerShdw blurRad="38100" dist="38100" dir="2700000" algn="tl">
                    <a:srgbClr val="000000">
                      <a:alpha val="43137"/>
                    </a:srgbClr>
                  </a:outerShdw>
                </a:effectLst>
              </a:rPr>
              <a:t>зміни</a:t>
            </a:r>
            <a:r>
              <a:rPr lang="ru-RU" sz="2400" b="1" u="sng" dirty="0">
                <a:solidFill>
                  <a:schemeClr val="tx1"/>
                </a:solidFill>
                <a:effectLst>
                  <a:outerShdw blurRad="38100" dist="38100" dir="2700000" algn="tl">
                    <a:srgbClr val="000000">
                      <a:alpha val="43137"/>
                    </a:srgbClr>
                  </a:outerShdw>
                </a:effectLst>
              </a:rPr>
              <a:t> </a:t>
            </a:r>
            <a:r>
              <a:rPr lang="ru-RU" sz="2400" b="1" u="sng" dirty="0" err="1">
                <a:solidFill>
                  <a:schemeClr val="tx1"/>
                </a:solidFill>
                <a:effectLst>
                  <a:outerShdw blurRad="38100" dist="38100" dir="2700000" algn="tl">
                    <a:srgbClr val="000000">
                      <a:alpha val="43137"/>
                    </a:srgbClr>
                  </a:outerShdw>
                </a:effectLst>
              </a:rPr>
              <a:t>клімату</a:t>
            </a:r>
            <a:r>
              <a:rPr lang="ru-RU" sz="2400" b="1" u="sng" dirty="0">
                <a:solidFill>
                  <a:schemeClr val="tx1"/>
                </a:solidFill>
                <a:effectLst>
                  <a:outerShdw blurRad="38100" dist="38100" dir="2700000" algn="tl">
                    <a:srgbClr val="000000">
                      <a:alpha val="43137"/>
                    </a:srgbClr>
                  </a:outerShdw>
                </a:effectLst>
              </a:rPr>
              <a:t> і є </a:t>
            </a:r>
            <a:r>
              <a:rPr lang="ru-RU" sz="2400" b="1" u="sng" dirty="0" err="1">
                <a:solidFill>
                  <a:schemeClr val="tx1"/>
                </a:solidFill>
                <a:effectLst>
                  <a:outerShdw blurRad="38100" dist="38100" dir="2700000" algn="tl">
                    <a:srgbClr val="000000">
                      <a:alpha val="43137"/>
                    </a:srgbClr>
                  </a:outerShdw>
                </a:effectLst>
              </a:rPr>
              <a:t>основним</a:t>
            </a:r>
            <a:r>
              <a:rPr lang="ru-RU" sz="2400" b="1" u="sng" dirty="0">
                <a:solidFill>
                  <a:schemeClr val="tx1"/>
                </a:solidFill>
                <a:effectLst>
                  <a:outerShdw blurRad="38100" dist="38100" dir="2700000" algn="tl">
                    <a:srgbClr val="000000">
                      <a:alpha val="43137"/>
                    </a:srgbClr>
                  </a:outerShdw>
                </a:effectLst>
              </a:rPr>
              <a:t> </a:t>
            </a:r>
            <a:r>
              <a:rPr lang="ru-RU" sz="2400" b="1" u="sng" dirty="0" err="1">
                <a:solidFill>
                  <a:schemeClr val="tx1"/>
                </a:solidFill>
                <a:effectLst>
                  <a:outerShdw blurRad="38100" dist="38100" dir="2700000" algn="tl">
                    <a:srgbClr val="000000">
                      <a:alpha val="43137"/>
                    </a:srgbClr>
                  </a:outerShdw>
                </a:effectLst>
              </a:rPr>
              <a:t>джерелом</a:t>
            </a:r>
            <a:r>
              <a:rPr lang="ru-RU" sz="2400" b="1" u="sng" dirty="0">
                <a:solidFill>
                  <a:schemeClr val="tx1"/>
                </a:solidFill>
                <a:effectLst>
                  <a:outerShdw blurRad="38100" dist="38100" dir="2700000" algn="tl">
                    <a:srgbClr val="000000">
                      <a:alpha val="43137"/>
                    </a:srgbClr>
                  </a:outerShdw>
                </a:effectLst>
              </a:rPr>
              <a:t> </a:t>
            </a:r>
            <a:r>
              <a:rPr lang="ru-RU" sz="2400" b="1" u="sng" dirty="0" err="1">
                <a:solidFill>
                  <a:schemeClr val="tx1"/>
                </a:solidFill>
                <a:effectLst>
                  <a:outerShdw blurRad="38100" dist="38100" dir="2700000" algn="tl">
                    <a:srgbClr val="000000">
                      <a:alpha val="43137"/>
                    </a:srgbClr>
                  </a:outerShdw>
                </a:effectLst>
              </a:rPr>
              <a:t>змін</a:t>
            </a:r>
            <a:r>
              <a:rPr lang="ru-RU" sz="2400" b="1" u="sng" dirty="0">
                <a:solidFill>
                  <a:schemeClr val="tx1"/>
                </a:solidFill>
                <a:effectLst>
                  <a:outerShdw blurRad="38100" dist="38100" dir="2700000" algn="tl">
                    <a:srgbClr val="000000">
                      <a:alpha val="43137"/>
                    </a:srgbClr>
                  </a:outerShdw>
                </a:effectLst>
              </a:rPr>
              <a:t> </a:t>
            </a:r>
            <a:r>
              <a:rPr lang="ru-RU" sz="2400" b="1" u="sng" dirty="0" err="1">
                <a:solidFill>
                  <a:schemeClr val="tx1"/>
                </a:solidFill>
                <a:effectLst>
                  <a:outerShdw blurRad="38100" dist="38100" dir="2700000" algn="tl">
                    <a:srgbClr val="000000">
                      <a:alpha val="43137"/>
                    </a:srgbClr>
                  </a:outerShdw>
                </a:effectLst>
              </a:rPr>
              <a:t>рівня</a:t>
            </a:r>
            <a:r>
              <a:rPr lang="ru-RU" sz="2400" b="1" u="sng" dirty="0">
                <a:solidFill>
                  <a:schemeClr val="tx1"/>
                </a:solidFill>
                <a:effectLst>
                  <a:outerShdw blurRad="38100" dist="38100" dir="2700000" algn="tl">
                    <a:srgbClr val="000000">
                      <a:alpha val="43137"/>
                    </a:srgbClr>
                  </a:outerShdw>
                </a:effectLst>
              </a:rPr>
              <a:t> океану</a:t>
            </a:r>
            <a:r>
              <a:rPr lang="ru-RU" sz="2400" u="sng" dirty="0" smtClean="0">
                <a:solidFill>
                  <a:schemeClr val="tx1"/>
                </a:solidFill>
              </a:rPr>
              <a:t>.</a:t>
            </a:r>
          </a:p>
          <a:p>
            <a:r>
              <a:rPr lang="ru-RU" sz="2400" dirty="0" err="1">
                <a:solidFill>
                  <a:schemeClr val="tx1"/>
                </a:solidFill>
              </a:rPr>
              <a:t>Льодовики</a:t>
            </a:r>
            <a:r>
              <a:rPr lang="ru-RU" sz="2400" dirty="0">
                <a:solidFill>
                  <a:schemeClr val="tx1"/>
                </a:solidFill>
              </a:rPr>
              <a:t> </a:t>
            </a:r>
            <a:r>
              <a:rPr lang="ru-RU" sz="2400" b="1" dirty="0" err="1">
                <a:solidFill>
                  <a:schemeClr val="tx1"/>
                </a:solidFill>
                <a:effectLst>
                  <a:outerShdw blurRad="38100" dist="38100" dir="2700000" algn="tl">
                    <a:srgbClr val="000000">
                      <a:alpha val="43137"/>
                    </a:srgbClr>
                  </a:outerShdw>
                </a:effectLst>
              </a:rPr>
              <a:t>регулюють</a:t>
            </a:r>
            <a:r>
              <a:rPr lang="ru-RU" sz="2400" b="1" dirty="0">
                <a:solidFill>
                  <a:schemeClr val="tx1"/>
                </a:solidFill>
                <a:effectLst>
                  <a:outerShdw blurRad="38100" dist="38100" dir="2700000" algn="tl">
                    <a:srgbClr val="000000">
                      <a:alpha val="43137"/>
                    </a:srgbClr>
                  </a:outerShdw>
                </a:effectLst>
              </a:rPr>
              <a:t> температуру </a:t>
            </a:r>
            <a:r>
              <a:rPr lang="ru-RU" sz="2400" dirty="0" err="1">
                <a:solidFill>
                  <a:schemeClr val="tx1"/>
                </a:solidFill>
              </a:rPr>
              <a:t>повітря</a:t>
            </a:r>
            <a:r>
              <a:rPr lang="ru-RU" sz="2400" dirty="0">
                <a:solidFill>
                  <a:schemeClr val="tx1"/>
                </a:solidFill>
              </a:rPr>
              <a:t>, </a:t>
            </a:r>
            <a:r>
              <a:rPr lang="ru-RU" sz="2400" dirty="0" err="1">
                <a:solidFill>
                  <a:schemeClr val="tx1"/>
                </a:solidFill>
              </a:rPr>
              <a:t>солоність</a:t>
            </a:r>
            <a:r>
              <a:rPr lang="ru-RU" sz="2400" dirty="0">
                <a:solidFill>
                  <a:schemeClr val="tx1"/>
                </a:solidFill>
              </a:rPr>
              <a:t> </a:t>
            </a:r>
            <a:r>
              <a:rPr lang="ru-RU" sz="2400" dirty="0" err="1">
                <a:solidFill>
                  <a:schemeClr val="tx1"/>
                </a:solidFill>
              </a:rPr>
              <a:t>Світового</a:t>
            </a:r>
            <a:r>
              <a:rPr lang="ru-RU" sz="2400" dirty="0">
                <a:solidFill>
                  <a:schemeClr val="tx1"/>
                </a:solidFill>
              </a:rPr>
              <a:t> океану, </a:t>
            </a:r>
            <a:r>
              <a:rPr lang="ru-RU" sz="2400" dirty="0" err="1">
                <a:solidFill>
                  <a:schemeClr val="tx1"/>
                </a:solidFill>
              </a:rPr>
              <a:t>стік</a:t>
            </a:r>
            <a:r>
              <a:rPr lang="ru-RU" sz="2400" dirty="0">
                <a:solidFill>
                  <a:schemeClr val="tx1"/>
                </a:solidFill>
              </a:rPr>
              <a:t> </a:t>
            </a:r>
            <a:r>
              <a:rPr lang="ru-RU" sz="2400" dirty="0" err="1">
                <a:solidFill>
                  <a:schemeClr val="tx1"/>
                </a:solidFill>
              </a:rPr>
              <a:t>гірських</a:t>
            </a:r>
            <a:r>
              <a:rPr lang="ru-RU" sz="2400" dirty="0">
                <a:solidFill>
                  <a:schemeClr val="tx1"/>
                </a:solidFill>
              </a:rPr>
              <a:t> </a:t>
            </a:r>
            <a:r>
              <a:rPr lang="ru-RU" sz="2400" dirty="0" err="1">
                <a:solidFill>
                  <a:schemeClr val="tx1"/>
                </a:solidFill>
              </a:rPr>
              <a:t>рік</a:t>
            </a:r>
            <a:r>
              <a:rPr lang="ru-RU" sz="2400" dirty="0">
                <a:solidFill>
                  <a:schemeClr val="tx1"/>
                </a:solidFill>
              </a:rPr>
              <a:t> та </a:t>
            </a:r>
            <a:r>
              <a:rPr lang="ru-RU" sz="2400" dirty="0" err="1">
                <a:solidFill>
                  <a:schemeClr val="tx1"/>
                </a:solidFill>
              </a:rPr>
              <a:t>ін</a:t>
            </a:r>
            <a:r>
              <a:rPr lang="ru-RU" sz="2400" dirty="0">
                <a:solidFill>
                  <a:schemeClr val="tx1"/>
                </a:solidFill>
              </a:rPr>
              <a:t>.</a:t>
            </a:r>
            <a:endParaRPr lang="ru-RU" sz="2400" u="sng" dirty="0">
              <a:solidFill>
                <a:schemeClr val="tx1"/>
              </a:solidFill>
            </a:endParaRPr>
          </a:p>
        </p:txBody>
      </p:sp>
      <p:pic>
        <p:nvPicPr>
          <p:cNvPr id="5122" name="Picture 2" descr="ÐÐ°ÑÑÐ¸Ð½ÐºÐ¸ Ð¿Ð¾ Ð·Ð°Ð¿ÑÐ¾ÑÑ ÐÐ¬ÐÐÐÐ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804" y="1371600"/>
            <a:ext cx="5602196" cy="374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8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6" descr="https://subject.com.ua/textbook/geography/6klas_2/6klas_2.files/image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75" y="533400"/>
            <a:ext cx="12022703" cy="525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862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482" name="Picture 2" descr="ÐÐ°ÑÑÐ¸Ð½ÐºÐ¸ Ð¿Ð¾ Ð·Ð°Ð¿ÑÐ¾ÑÑ ÑÐ½ÑÐ³Ð¾Ð²Ð° Ð»ÑÐ½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18" y="36909"/>
            <a:ext cx="9145587" cy="685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62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Users\Yelnikov\Downloads\%D0%A2%D0%B5%D0%BC%D0%B0 %D1%83%D1%80%D0%BE%D0%BA%D1%83_ %D0%9B%D1%8C%D0%BE%D0%B4%D0%BE%D0%B2%D0%B8%D0%BA%D0%B8 %E2%80%93 %D0%B1%D0%B0%D0%B3%D0%B0%D1%82%D0%BE%D1%80%D1%96%D1%87%D0%BD%D1%96 %D0%BF%D1%80%D0%B8%D1%80%D0%BE%D0%B4%D0%BD%D1%96 %D1%81%D0%BA%D1%83%D0%BF%D1%87%D0%B5%D0%BD%D0%BD%D1%8F %D0%BB%D1%8C%D0%BE%D0%B4%D1%83. %D0%9E%D1%81%D0%BE%D0%B1%D0%BB%D0%B8%D0%B2%D0%BE%D1%81%D1%82%D1%96 %D1%83%D1%82%D0%B2%D0%BE%D1%80%D0%B5%D0%BD%D0%BD%D1%8F %D1%96 %D0%BF%D0%BE%D1%88%D0%B8%D1%80%D0%B5%D0%BD%D0%BD%D1%8F %D0%BB%D1%8C%D0%BE%D0%B4%D0%BE%D0%B2%D0%B8%D0%BA%D1%96%D0%B2. ( %D0%B7 %D0%B2%D0%B8%D0%BA%D0%BE%D1%80%D0%B8%D1%81%D1%82%D0%B0%D0%BD%D0%BD%D1%8F%D0%BC %D0%BF%D1%80%D0%B5%D0%B7%D0%B5%D0%BD%D1%82%D0%B0%D1%86%D1%96%D1%97 %D0%B2 Power Point)_files\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C:\Users\Yelnikov\Downloads\%D0%A2%D0%B5%D0%BC%D0%B0 %D1%83%D1%80%D0%BE%D0%BA%D1%83_ %D0%9B%D1%8C%D0%BE%D0%B4%D0%BE%D0%B2%D0%B8%D0%BA%D0%B8 %E2%80%93 %D0%B1%D0%B0%D0%B3%D0%B0%D1%82%D0%BE%D1%80%D1%96%D1%87%D0%BD%D1%96 %D0%BF%D1%80%D0%B8%D1%80%D0%BE%D0%B4%D0%BD%D1%96 %D1%81%D0%BA%D1%83%D0%BF%D1%87%D0%B5%D0%BD%D0%BD%D1%8F %D0%BB%D1%8C%D0%BE%D0%B4%D1%83. %D0%9E%D1%81%D0%BE%D0%B1%D0%BB%D0%B8%D0%B2%D0%BE%D1%81%D1%82%D1%96 %D1%83%D1%82%D0%B2%D0%BE%D1%80%D0%B5%D0%BD%D0%BD%D1%8F %D1%96 %D0%BF%D0%BE%D1%88%D0%B8%D1%80%D0%B5%D0%BD%D0%BD%D1%8F %D0%BB%D1%8C%D0%BE%D0%B4%D0%BE%D0%B2%D0%B8%D0%BA%D1%96%D0%B2. ( %D0%B7 %D0%B2%D0%B8%D0%BA%D0%BE%D1%80%D0%B8%D1%81%D1%82%D0%B0%D0%BD%D0%BD%D1%8F%D0%BC %D0%BF%D1%80%D0%B5%D0%B7%D0%B5%D0%BD%D1%82%D0%B0%D1%86%D1%96%D1%97 %D0%B2 Power Point)_files\thumb_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2" descr="C:\Users\Yelnikov\Downloads\%D0%A2%D0%B5%D0%BC%D0%B0 %D1%83%D1%80%D0%BE%D0%BA%D1%83_ %D0%9B%D1%8C%D0%BE%D0%B4%D0%BE%D0%B2%D0%B8%D0%BA%D0%B8 %E2%80%93 %D0%B1%D0%B0%D0%B3%D0%B0%D1%82%D0%BE%D1%80%D1%96%D1%87%D0%BD%D1%96 %D0%BF%D1%80%D0%B8%D1%80%D0%BE%D0%B4%D0%BD%D1%96 %D1%81%D0%BA%D1%83%D0%BF%D1%87%D0%B5%D0%BD%D0%BD%D1%8F %D0%BB%D1%8C%D0%BE%D0%B4%D1%83. %D0%9E%D1%81%D0%BE%D0%B1%D0%BB%D0%B8%D0%B2%D0%BE%D1%81%D1%82%D1%96 %D1%83%D1%82%D0%B2%D0%BE%D1%80%D0%B5%D0%BD%D0%BD%D1%8F %D1%96 %D0%BF%D0%BE%D1%88%D0%B8%D1%80%D0%B5%D0%BD%D0%BD%D1%8F %D0%BB%D1%8C%D0%BE%D0%B4%D0%BE%D0%B2%D0%B8%D0%BA%D1%96%D0%B2. ( %D0%B7 %D0%B2%D0%B8%D0%BA%D0%BE%D1%80%D0%B8%D1%81%D1%82%D0%B0%D0%BD%D0%BD%D1%8F%D0%BC %D0%BF%D1%80%D0%B5%D0%B7%D0%B5%D0%BD%D1%82%D0%B0%D1%86%D1%96%D1%97 %D0%B2 Power Point)_files\thumb_8.jpg"/>
          <p:cNvSpPr>
            <a:spLocks noGrp="1" noChangeAspect="1" noChangeArrowheads="1"/>
          </p:cNvSpPr>
          <p:nvPr>
            <p:ph idx="1"/>
          </p:nvPr>
        </p:nvSpPr>
        <p:spPr bwMode="auto">
          <a:xfrm>
            <a:off x="1371600" y="160337"/>
            <a:ext cx="9853612" cy="55048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sz="2400" dirty="0" err="1"/>
              <a:t>Льодовики</a:t>
            </a:r>
            <a:r>
              <a:rPr lang="ru-RU" sz="2400" dirty="0"/>
              <a:t> </a:t>
            </a:r>
            <a:r>
              <a:rPr lang="ru-RU" sz="2400" dirty="0" err="1"/>
              <a:t>займають</a:t>
            </a:r>
            <a:r>
              <a:rPr lang="ru-RU" sz="2400" dirty="0"/>
              <a:t> 11% суходолу </a:t>
            </a:r>
            <a:endParaRPr lang="ru-RU" sz="2400" dirty="0" smtClean="0"/>
          </a:p>
          <a:p>
            <a:r>
              <a:rPr lang="ru-RU" sz="2400" dirty="0" err="1" smtClean="0"/>
              <a:t>Льодом</a:t>
            </a:r>
            <a:r>
              <a:rPr lang="ru-RU" sz="2400" dirty="0" smtClean="0"/>
              <a:t> </a:t>
            </a:r>
            <a:r>
              <a:rPr lang="ru-RU" sz="2400" dirty="0" err="1"/>
              <a:t>вкрито</a:t>
            </a:r>
            <a:r>
              <a:rPr lang="ru-RU" sz="2400" dirty="0"/>
              <a:t> </a:t>
            </a:r>
            <a:r>
              <a:rPr lang="ru-RU" sz="2400" dirty="0" err="1"/>
              <a:t>близько</a:t>
            </a:r>
            <a:r>
              <a:rPr lang="ru-RU" sz="2400" dirty="0"/>
              <a:t> 16 млн. </a:t>
            </a:r>
            <a:r>
              <a:rPr lang="ru-RU" sz="2400" dirty="0" err="1"/>
              <a:t>кв.км</a:t>
            </a:r>
            <a:r>
              <a:rPr lang="ru-RU" sz="2400" dirty="0"/>
              <a:t> </a:t>
            </a:r>
            <a:r>
              <a:rPr lang="ru-RU" sz="2400" dirty="0" err="1"/>
              <a:t>поверхні</a:t>
            </a:r>
            <a:r>
              <a:rPr lang="ru-RU" sz="2400" dirty="0"/>
              <a:t> </a:t>
            </a:r>
            <a:r>
              <a:rPr lang="ru-RU" sz="2400" dirty="0" err="1"/>
              <a:t>суші</a:t>
            </a:r>
            <a:r>
              <a:rPr lang="ru-RU" sz="2400" dirty="0"/>
              <a:t>. </a:t>
            </a:r>
            <a:endParaRPr lang="ru-RU" sz="2400" dirty="0" smtClean="0"/>
          </a:p>
          <a:p>
            <a:r>
              <a:rPr lang="ru-RU" sz="2400" dirty="0" smtClean="0"/>
              <a:t>У </a:t>
            </a:r>
            <a:r>
              <a:rPr lang="ru-RU" sz="2400" dirty="0" err="1"/>
              <a:t>льодовиковий</a:t>
            </a:r>
            <a:r>
              <a:rPr lang="ru-RU" sz="2400" dirty="0"/>
              <a:t> </a:t>
            </a:r>
            <a:r>
              <a:rPr lang="ru-RU" sz="2400" dirty="0" err="1"/>
              <a:t>період</a:t>
            </a:r>
            <a:r>
              <a:rPr lang="ru-RU" sz="2400" dirty="0"/>
              <a:t> покриви </a:t>
            </a:r>
            <a:r>
              <a:rPr lang="ru-RU" sz="2400" dirty="0" err="1"/>
              <a:t>льоду</a:t>
            </a:r>
            <a:r>
              <a:rPr lang="ru-RU" sz="2400" dirty="0"/>
              <a:t> </a:t>
            </a:r>
            <a:r>
              <a:rPr lang="ru-RU" sz="2400" dirty="0" err="1"/>
              <a:t>займали</a:t>
            </a:r>
            <a:r>
              <a:rPr lang="ru-RU" sz="2400" dirty="0"/>
              <a:t> </a:t>
            </a:r>
            <a:r>
              <a:rPr lang="ru-RU" sz="2400" dirty="0" err="1"/>
              <a:t>майже</a:t>
            </a:r>
            <a:r>
              <a:rPr lang="ru-RU" sz="2400" dirty="0"/>
              <a:t> 1/3 суходолу в </a:t>
            </a:r>
            <a:r>
              <a:rPr lang="ru-RU" sz="2400" dirty="0" err="1"/>
              <a:t>сучасних</a:t>
            </a:r>
            <a:r>
              <a:rPr lang="ru-RU" sz="2400" dirty="0"/>
              <a:t> </a:t>
            </a:r>
            <a:r>
              <a:rPr lang="ru-RU" sz="2400" dirty="0" err="1"/>
              <a:t>льодовиках</a:t>
            </a:r>
            <a:r>
              <a:rPr lang="ru-RU" sz="2400" dirty="0"/>
              <a:t> – 70% </a:t>
            </a:r>
            <a:r>
              <a:rPr lang="ru-RU" sz="2400" dirty="0" err="1"/>
              <a:t>всіх</a:t>
            </a:r>
            <a:r>
              <a:rPr lang="ru-RU" sz="2400" dirty="0"/>
              <a:t> </a:t>
            </a:r>
            <a:r>
              <a:rPr lang="ru-RU" sz="2400" dirty="0" err="1"/>
              <a:t>запасів</a:t>
            </a:r>
            <a:r>
              <a:rPr lang="ru-RU" sz="2400" dirty="0"/>
              <a:t> </a:t>
            </a:r>
            <a:r>
              <a:rPr lang="ru-RU" sz="2400" dirty="0" err="1"/>
              <a:t>прісних</a:t>
            </a:r>
            <a:r>
              <a:rPr lang="ru-RU" sz="2400" dirty="0"/>
              <a:t> вод на </a:t>
            </a:r>
            <a:r>
              <a:rPr lang="ru-RU" sz="2400" dirty="0" err="1"/>
              <a:t>Землі</a:t>
            </a:r>
            <a:r>
              <a:rPr lang="ru-RU" sz="2400" dirty="0"/>
              <a:t>. </a:t>
            </a:r>
            <a:endParaRPr lang="ru-RU" sz="2400" dirty="0" smtClean="0"/>
          </a:p>
          <a:p>
            <a:r>
              <a:rPr lang="ru-RU" sz="2400" dirty="0" err="1" smtClean="0"/>
              <a:t>Гірські</a:t>
            </a:r>
            <a:r>
              <a:rPr lang="ru-RU" sz="2400" dirty="0" smtClean="0"/>
              <a:t> </a:t>
            </a:r>
            <a:r>
              <a:rPr lang="ru-RU" sz="2400" dirty="0" err="1"/>
              <a:t>льодовики</a:t>
            </a:r>
            <a:r>
              <a:rPr lang="ru-RU" sz="2400" dirty="0"/>
              <a:t> </a:t>
            </a:r>
            <a:r>
              <a:rPr lang="ru-RU" sz="2400" dirty="0" err="1"/>
              <a:t>рухаються</a:t>
            </a:r>
            <a:r>
              <a:rPr lang="ru-RU" sz="2400" dirty="0"/>
              <a:t> з </a:t>
            </a:r>
            <a:r>
              <a:rPr lang="ru-RU" sz="2400" dirty="0" err="1"/>
              <a:t>швидкістю</a:t>
            </a:r>
            <a:r>
              <a:rPr lang="ru-RU" sz="2400" dirty="0"/>
              <a:t> 20 см- 3 м /</a:t>
            </a:r>
            <a:r>
              <a:rPr lang="ru-RU" sz="2400" dirty="0" err="1"/>
              <a:t>добу</a:t>
            </a:r>
            <a:r>
              <a:rPr lang="ru-RU" sz="2400" dirty="0"/>
              <a:t> </a:t>
            </a:r>
            <a:r>
              <a:rPr lang="ru-RU" sz="2400" dirty="0" smtClean="0"/>
              <a:t/>
            </a:r>
            <a:br>
              <a:rPr lang="ru-RU" sz="2400" dirty="0" smtClean="0"/>
            </a:br>
            <a:r>
              <a:rPr lang="ru-RU" sz="2400" dirty="0" err="1" smtClean="0"/>
              <a:t>або</a:t>
            </a:r>
            <a:r>
              <a:rPr lang="ru-RU" sz="2400" dirty="0" smtClean="0"/>
              <a:t> </a:t>
            </a:r>
            <a:r>
              <a:rPr lang="ru-RU" sz="2400" dirty="0"/>
              <a:t>60-1300 м / </a:t>
            </a:r>
            <a:r>
              <a:rPr lang="ru-RU" sz="2400" dirty="0" err="1"/>
              <a:t>рік</a:t>
            </a:r>
            <a:r>
              <a:rPr lang="ru-RU" sz="2400" dirty="0"/>
              <a:t> </a:t>
            </a:r>
            <a:endParaRPr lang="ru-RU" sz="2400" dirty="0" smtClean="0"/>
          </a:p>
          <a:p>
            <a:r>
              <a:rPr lang="ru-RU" sz="2400" dirty="0" err="1"/>
              <a:t>О</a:t>
            </a:r>
            <a:r>
              <a:rPr lang="ru-RU" sz="2400" dirty="0" err="1" smtClean="0"/>
              <a:t>б’єм</a:t>
            </a:r>
            <a:r>
              <a:rPr lang="ru-RU" sz="2400" dirty="0" smtClean="0"/>
              <a:t> </a:t>
            </a:r>
            <a:r>
              <a:rPr lang="ru-RU" sz="2400" dirty="0"/>
              <a:t>води </a:t>
            </a:r>
            <a:r>
              <a:rPr lang="ru-RU" sz="2400" dirty="0" err="1"/>
              <a:t>льодовиків</a:t>
            </a:r>
            <a:r>
              <a:rPr lang="ru-RU" sz="2400" dirty="0"/>
              <a:t> </a:t>
            </a:r>
            <a:r>
              <a:rPr lang="ru-RU" sz="2400" dirty="0" err="1"/>
              <a:t>дорівнює</a:t>
            </a:r>
            <a:r>
              <a:rPr lang="ru-RU" sz="2400" dirty="0"/>
              <a:t> </a:t>
            </a:r>
            <a:r>
              <a:rPr lang="ru-RU" sz="2400" dirty="0" err="1"/>
              <a:t>сумі</a:t>
            </a:r>
            <a:r>
              <a:rPr lang="ru-RU" sz="2400" dirty="0"/>
              <a:t> </a:t>
            </a:r>
            <a:r>
              <a:rPr lang="ru-RU" sz="2400" dirty="0" err="1"/>
              <a:t>атмосферних</a:t>
            </a:r>
            <a:r>
              <a:rPr lang="ru-RU" sz="2400" dirty="0"/>
              <a:t> </a:t>
            </a:r>
            <a:r>
              <a:rPr lang="ru-RU" sz="2400" dirty="0" err="1"/>
              <a:t>опадів</a:t>
            </a:r>
            <a:r>
              <a:rPr lang="ru-RU" sz="2400" dirty="0"/>
              <a:t>, </a:t>
            </a:r>
            <a:r>
              <a:rPr lang="ru-RU" sz="2400" dirty="0" err="1"/>
              <a:t>що</a:t>
            </a:r>
            <a:r>
              <a:rPr lang="ru-RU" sz="2400" dirty="0"/>
              <a:t> </a:t>
            </a:r>
            <a:r>
              <a:rPr lang="ru-RU" sz="2400" dirty="0" err="1"/>
              <a:t>випадають</a:t>
            </a:r>
            <a:r>
              <a:rPr lang="ru-RU" sz="2400" dirty="0"/>
              <a:t> на </a:t>
            </a:r>
            <a:r>
              <a:rPr lang="ru-RU" sz="2400" dirty="0" err="1"/>
              <a:t>Землі</a:t>
            </a:r>
            <a:r>
              <a:rPr lang="ru-RU" sz="2400" dirty="0"/>
              <a:t> </a:t>
            </a:r>
            <a:r>
              <a:rPr lang="ru-RU" sz="2400" dirty="0" err="1"/>
              <a:t>протягом</a:t>
            </a:r>
            <a:r>
              <a:rPr lang="ru-RU" sz="2400" dirty="0"/>
              <a:t> 50 </a:t>
            </a:r>
            <a:r>
              <a:rPr lang="ru-RU" sz="2400" dirty="0" err="1" smtClean="0"/>
              <a:t>років</a:t>
            </a:r>
            <a:endParaRPr lang="ru-RU" sz="2400" dirty="0" smtClean="0"/>
          </a:p>
          <a:p>
            <a:r>
              <a:rPr lang="ru-RU" sz="2400" dirty="0" err="1" smtClean="0"/>
              <a:t>Якщо</a:t>
            </a:r>
            <a:r>
              <a:rPr lang="ru-RU" sz="2400" dirty="0" smtClean="0"/>
              <a:t> </a:t>
            </a:r>
            <a:r>
              <a:rPr lang="ru-RU" sz="2400" dirty="0" err="1"/>
              <a:t>всі</a:t>
            </a:r>
            <a:r>
              <a:rPr lang="ru-RU" sz="2400" dirty="0"/>
              <a:t> </a:t>
            </a:r>
            <a:r>
              <a:rPr lang="ru-RU" sz="2400" dirty="0" err="1"/>
              <a:t>льодовики</a:t>
            </a:r>
            <a:r>
              <a:rPr lang="ru-RU" sz="2400" dirty="0"/>
              <a:t> на </a:t>
            </a:r>
            <a:r>
              <a:rPr lang="ru-RU" sz="2400" dirty="0" err="1"/>
              <a:t>Землі</a:t>
            </a:r>
            <a:r>
              <a:rPr lang="ru-RU" sz="2400" dirty="0"/>
              <a:t> </a:t>
            </a:r>
            <a:r>
              <a:rPr lang="ru-RU" sz="2400" dirty="0" err="1"/>
              <a:t>розтануть</a:t>
            </a:r>
            <a:r>
              <a:rPr lang="ru-RU" sz="2400" dirty="0"/>
              <a:t>, </a:t>
            </a:r>
            <a:r>
              <a:rPr lang="ru-RU" sz="2400" dirty="0" err="1"/>
              <a:t>рівень</a:t>
            </a:r>
            <a:r>
              <a:rPr lang="ru-RU" sz="2400" dirty="0"/>
              <a:t> </a:t>
            </a:r>
            <a:r>
              <a:rPr lang="ru-RU" sz="2400" dirty="0" err="1"/>
              <a:t>світового</a:t>
            </a:r>
            <a:r>
              <a:rPr lang="ru-RU" sz="2400" dirty="0"/>
              <a:t> океану </a:t>
            </a:r>
            <a:r>
              <a:rPr lang="ru-RU" sz="2400" dirty="0" err="1"/>
              <a:t>підніметься</a:t>
            </a:r>
            <a:r>
              <a:rPr lang="ru-RU" sz="2400" dirty="0"/>
              <a:t> на 6,5 м.</a:t>
            </a:r>
            <a:endParaRPr lang="ru-RU" sz="2400" dirty="0"/>
          </a:p>
        </p:txBody>
      </p:sp>
      <p:pic>
        <p:nvPicPr>
          <p:cNvPr id="10" name="Picture 6" descr="https://subject.com.ua/textbook/geography/6klas_2/6klas_2.files/image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914900"/>
            <a:ext cx="12022703" cy="179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9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upload.wikimedia.org/wikipedia/uk/thumb/9/97/End_moraine.jpg/300px-End_mora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33" y="-2258"/>
            <a:ext cx="9990667" cy="68602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125910" y="160338"/>
            <a:ext cx="8829022" cy="1280890"/>
          </a:xfrm>
        </p:spPr>
        <p:txBody>
          <a:bodyPr>
            <a:normAutofit fontScale="90000"/>
          </a:bodyPr>
          <a:lstStyle/>
          <a:p>
            <a:r>
              <a:rPr lang="ru-RU" sz="4400" b="1" dirty="0" err="1"/>
              <a:t>Море́на</a:t>
            </a:r>
            <a:r>
              <a:rPr lang="ru-RU" dirty="0"/>
              <a:t> </a:t>
            </a:r>
            <a:r>
              <a:rPr lang="en-US" dirty="0"/>
              <a:t>— </a:t>
            </a:r>
            <a:r>
              <a:rPr lang="ru-RU" dirty="0" err="1">
                <a:solidFill>
                  <a:schemeClr val="tx1"/>
                </a:solidFill>
              </a:rPr>
              <a:t>скупчення</a:t>
            </a:r>
            <a:r>
              <a:rPr lang="ru-RU" dirty="0">
                <a:solidFill>
                  <a:schemeClr val="tx1"/>
                </a:solidFill>
              </a:rPr>
              <a:t> </a:t>
            </a:r>
            <a:r>
              <a:rPr lang="ru-RU" dirty="0" err="1">
                <a:solidFill>
                  <a:schemeClr val="tx1"/>
                </a:solidFill>
              </a:rPr>
              <a:t>несортованого</a:t>
            </a:r>
            <a:r>
              <a:rPr lang="ru-RU" dirty="0">
                <a:solidFill>
                  <a:schemeClr val="tx1"/>
                </a:solidFill>
              </a:rPr>
              <a:t> </a:t>
            </a:r>
            <a:r>
              <a:rPr lang="ru-RU" dirty="0" err="1">
                <a:solidFill>
                  <a:schemeClr val="tx1"/>
                </a:solidFill>
              </a:rPr>
              <a:t>уламкового</a:t>
            </a:r>
            <a:r>
              <a:rPr lang="ru-RU" dirty="0">
                <a:solidFill>
                  <a:schemeClr val="tx1"/>
                </a:solidFill>
              </a:rPr>
              <a:t> </a:t>
            </a:r>
            <a:r>
              <a:rPr lang="ru-RU" dirty="0" err="1">
                <a:solidFill>
                  <a:schemeClr val="tx1"/>
                </a:solidFill>
              </a:rPr>
              <a:t>матеріалу</a:t>
            </a:r>
            <a:r>
              <a:rPr lang="ru-RU" dirty="0">
                <a:solidFill>
                  <a:schemeClr val="tx1"/>
                </a:solidFill>
              </a:rPr>
              <a:t>, </a:t>
            </a:r>
            <a:r>
              <a:rPr lang="ru-RU" dirty="0" err="1">
                <a:solidFill>
                  <a:schemeClr val="tx1"/>
                </a:solidFill>
              </a:rPr>
              <a:t>який</a:t>
            </a:r>
            <a:r>
              <a:rPr lang="ru-RU" dirty="0">
                <a:solidFill>
                  <a:schemeClr val="tx1"/>
                </a:solidFill>
              </a:rPr>
              <a:t> переноситься і </a:t>
            </a:r>
            <a:r>
              <a:rPr lang="ru-RU" dirty="0" err="1">
                <a:solidFill>
                  <a:schemeClr val="tx1"/>
                </a:solidFill>
              </a:rPr>
              <a:t>відкладається</a:t>
            </a:r>
            <a:r>
              <a:rPr lang="ru-RU" dirty="0">
                <a:solidFill>
                  <a:schemeClr val="tx1"/>
                </a:solidFill>
              </a:rPr>
              <a:t> </a:t>
            </a:r>
            <a:r>
              <a:rPr lang="ru-RU" dirty="0" err="1">
                <a:solidFill>
                  <a:schemeClr val="tx1"/>
                </a:solidFill>
                <a:hlinkClick r:id="rId3" tooltip="Льодовик"/>
              </a:rPr>
              <a:t>льодовиками</a:t>
            </a:r>
            <a:r>
              <a:rPr lang="ru-RU" dirty="0">
                <a:solidFill>
                  <a:schemeClr val="tx1"/>
                </a:solidFill>
              </a:rPr>
              <a:t>.</a:t>
            </a:r>
            <a:r>
              <a:rPr lang="ru-RU" dirty="0"/>
              <a:t/>
            </a:r>
            <a:br>
              <a:rPr lang="ru-RU" dirty="0"/>
            </a:br>
            <a:endParaRPr lang="ru-RU" dirty="0"/>
          </a:p>
        </p:txBody>
      </p:sp>
      <p:sp>
        <p:nvSpPr>
          <p:cNvPr id="3" name="Объект 2"/>
          <p:cNvSpPr>
            <a:spLocks noGrp="1"/>
          </p:cNvSpPr>
          <p:nvPr>
            <p:ph idx="1"/>
          </p:nvPr>
        </p:nvSpPr>
        <p:spPr>
          <a:xfrm>
            <a:off x="997478" y="1441228"/>
            <a:ext cx="4793721" cy="4807172"/>
          </a:xfrm>
        </p:spPr>
        <p:txBody>
          <a:bodyPr/>
          <a:lstStyle/>
          <a:p>
            <a:endParaRPr lang="ru-RU" dirty="0"/>
          </a:p>
        </p:txBody>
      </p:sp>
      <p:sp>
        <p:nvSpPr>
          <p:cNvPr id="4" name="AutoShape 2" descr="ÐÐ°ÑÑÐ¸Ð½ÐºÐ¸ Ð¿Ð¾ Ð·Ð°Ð¿ÑÐ¾ÑÑ ÐÐÐ Ð Ð Ð¦ÐÐ Ð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4" name="Picture 8" descr="ÐÐ¾ÑÐµÐ½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5" y="7937"/>
            <a:ext cx="2970335" cy="11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01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2526" y="136065"/>
            <a:ext cx="3350674" cy="976090"/>
          </a:xfrm>
        </p:spPr>
        <p:txBody>
          <a:bodyPr>
            <a:normAutofit/>
          </a:bodyPr>
          <a:lstStyle/>
          <a:p>
            <a:pPr algn="ctr"/>
            <a:r>
              <a:rPr lang="uk-UA" sz="4400" b="1" dirty="0" smtClean="0"/>
              <a:t>ФІРН</a:t>
            </a:r>
            <a:endParaRPr lang="ru-RU" sz="4400" b="1" dirty="0"/>
          </a:p>
        </p:txBody>
      </p:sp>
      <p:sp>
        <p:nvSpPr>
          <p:cNvPr id="3" name="Объект 2"/>
          <p:cNvSpPr>
            <a:spLocks noGrp="1"/>
          </p:cNvSpPr>
          <p:nvPr>
            <p:ph idx="1"/>
          </p:nvPr>
        </p:nvSpPr>
        <p:spPr>
          <a:xfrm>
            <a:off x="591078" y="1320800"/>
            <a:ext cx="5345643" cy="5367867"/>
          </a:xfrm>
        </p:spPr>
        <p:txBody>
          <a:bodyPr>
            <a:normAutofit/>
          </a:bodyPr>
          <a:lstStyle/>
          <a:p>
            <a:r>
              <a:rPr lang="ru-RU" sz="2000" dirty="0" err="1">
                <a:solidFill>
                  <a:schemeClr val="tx1"/>
                </a:solidFill>
              </a:rPr>
              <a:t>маса</a:t>
            </a:r>
            <a:r>
              <a:rPr lang="ru-RU" sz="2000" dirty="0">
                <a:solidFill>
                  <a:schemeClr val="tx1"/>
                </a:solidFill>
              </a:rPr>
              <a:t>, </a:t>
            </a:r>
            <a:r>
              <a:rPr lang="ru-RU" sz="2000" dirty="0" err="1">
                <a:solidFill>
                  <a:schemeClr val="tx1"/>
                </a:solidFill>
              </a:rPr>
              <a:t>що</a:t>
            </a:r>
            <a:r>
              <a:rPr lang="ru-RU" sz="2000" dirty="0">
                <a:solidFill>
                  <a:schemeClr val="tx1"/>
                </a:solidFill>
              </a:rPr>
              <a:t> </a:t>
            </a:r>
            <a:r>
              <a:rPr lang="ru-RU" sz="2000" dirty="0" err="1">
                <a:solidFill>
                  <a:schemeClr val="tx1"/>
                </a:solidFill>
              </a:rPr>
              <a:t>складається</a:t>
            </a:r>
            <a:r>
              <a:rPr lang="ru-RU" sz="2000" dirty="0">
                <a:solidFill>
                  <a:schemeClr val="tx1"/>
                </a:solidFill>
              </a:rPr>
              <a:t> з </a:t>
            </a:r>
            <a:r>
              <a:rPr lang="ru-RU" sz="2000" b="1" i="1" dirty="0">
                <a:solidFill>
                  <a:schemeClr val="tx1"/>
                </a:solidFill>
              </a:rPr>
              <a:t>крупнозернистого </a:t>
            </a:r>
            <a:r>
              <a:rPr lang="ru-RU" sz="2000" b="1" i="1" dirty="0" err="1">
                <a:solidFill>
                  <a:schemeClr val="tx1"/>
                </a:solidFill>
              </a:rPr>
              <a:t>снігу</a:t>
            </a:r>
            <a:r>
              <a:rPr lang="ru-RU" sz="2000" b="1" i="1" dirty="0">
                <a:solidFill>
                  <a:schemeClr val="tx1"/>
                </a:solidFill>
              </a:rPr>
              <a:t> </a:t>
            </a:r>
            <a:r>
              <a:rPr lang="ru-RU" sz="2000" dirty="0">
                <a:solidFill>
                  <a:schemeClr val="tx1"/>
                </a:solidFill>
              </a:rPr>
              <a:t>та </a:t>
            </a:r>
            <a:r>
              <a:rPr lang="ru-RU" sz="2000" b="1" dirty="0">
                <a:solidFill>
                  <a:schemeClr val="tx1"/>
                </a:solidFill>
              </a:rPr>
              <a:t>зернистого </a:t>
            </a:r>
            <a:r>
              <a:rPr lang="ru-RU" sz="2000" b="1" dirty="0" err="1">
                <a:solidFill>
                  <a:schemeClr val="tx1"/>
                </a:solidFill>
              </a:rPr>
              <a:t>льоду</a:t>
            </a:r>
            <a:r>
              <a:rPr lang="ru-RU" sz="2000" dirty="0">
                <a:solidFill>
                  <a:schemeClr val="tx1"/>
                </a:solidFill>
              </a:rPr>
              <a:t>. </a:t>
            </a:r>
            <a:endParaRPr lang="ru-RU" sz="2000" dirty="0" smtClean="0">
              <a:solidFill>
                <a:schemeClr val="tx1"/>
              </a:solidFill>
            </a:endParaRPr>
          </a:p>
          <a:p>
            <a:r>
              <a:rPr lang="ru-RU" sz="2000" dirty="0" err="1" smtClean="0">
                <a:solidFill>
                  <a:schemeClr val="tx1"/>
                </a:solidFill>
              </a:rPr>
              <a:t>Перехідна</a:t>
            </a:r>
            <a:r>
              <a:rPr lang="ru-RU" sz="2000" dirty="0" smtClean="0">
                <a:solidFill>
                  <a:schemeClr val="tx1"/>
                </a:solidFill>
              </a:rPr>
              <a:t> </a:t>
            </a:r>
            <a:r>
              <a:rPr lang="ru-RU" sz="2000" dirty="0">
                <a:solidFill>
                  <a:schemeClr val="tx1"/>
                </a:solidFill>
              </a:rPr>
              <a:t>форма </a:t>
            </a:r>
            <a:r>
              <a:rPr lang="ru-RU" sz="2000" dirty="0" err="1">
                <a:solidFill>
                  <a:schemeClr val="tx1"/>
                </a:solidFill>
              </a:rPr>
              <a:t>від</a:t>
            </a:r>
            <a:r>
              <a:rPr lang="ru-RU" sz="2000" dirty="0">
                <a:solidFill>
                  <a:schemeClr val="tx1"/>
                </a:solidFill>
              </a:rPr>
              <a:t> </a:t>
            </a:r>
            <a:r>
              <a:rPr lang="ru-RU" sz="2000" dirty="0" err="1">
                <a:solidFill>
                  <a:schemeClr val="tx1"/>
                </a:solidFill>
              </a:rPr>
              <a:t>снігу</a:t>
            </a:r>
            <a:r>
              <a:rPr lang="ru-RU" sz="2000" dirty="0">
                <a:solidFill>
                  <a:schemeClr val="tx1"/>
                </a:solidFill>
              </a:rPr>
              <a:t> до глетчерного </a:t>
            </a:r>
            <a:r>
              <a:rPr lang="ru-RU" sz="2000" dirty="0" err="1">
                <a:solidFill>
                  <a:schemeClr val="tx1"/>
                </a:solidFill>
              </a:rPr>
              <a:t>льоду</a:t>
            </a:r>
            <a:r>
              <a:rPr lang="ru-RU" sz="2000" dirty="0">
                <a:solidFill>
                  <a:schemeClr val="tx1"/>
                </a:solidFill>
              </a:rPr>
              <a:t>. </a:t>
            </a:r>
            <a:endParaRPr lang="ru-RU" sz="2000" dirty="0" smtClean="0">
              <a:solidFill>
                <a:schemeClr val="tx1"/>
              </a:solidFill>
            </a:endParaRPr>
          </a:p>
          <a:p>
            <a:r>
              <a:rPr lang="ru-RU" sz="2000" dirty="0" err="1" smtClean="0">
                <a:solidFill>
                  <a:schemeClr val="tx1"/>
                </a:solidFill>
              </a:rPr>
              <a:t>Утворюється</a:t>
            </a:r>
            <a:r>
              <a:rPr lang="ru-RU" sz="2000" dirty="0" smtClean="0">
                <a:solidFill>
                  <a:schemeClr val="tx1"/>
                </a:solidFill>
              </a:rPr>
              <a:t> </a:t>
            </a:r>
            <a:r>
              <a:rPr lang="ru-RU" sz="2000" dirty="0">
                <a:solidFill>
                  <a:schemeClr val="tx1"/>
                </a:solidFill>
              </a:rPr>
              <a:t>в </a:t>
            </a:r>
            <a:r>
              <a:rPr lang="ru-RU" sz="2000" dirty="0" err="1">
                <a:solidFill>
                  <a:schemeClr val="tx1"/>
                </a:solidFill>
              </a:rPr>
              <a:t>гірських</a:t>
            </a:r>
            <a:r>
              <a:rPr lang="ru-RU" sz="2000" dirty="0">
                <a:solidFill>
                  <a:schemeClr val="tx1"/>
                </a:solidFill>
              </a:rPr>
              <a:t> областях і </a:t>
            </a:r>
            <a:r>
              <a:rPr lang="ru-RU" sz="2000" dirty="0" err="1">
                <a:solidFill>
                  <a:schemeClr val="tx1"/>
                </a:solidFill>
              </a:rPr>
              <a:t>полярних</a:t>
            </a:r>
            <a:r>
              <a:rPr lang="ru-RU" sz="2000" dirty="0">
                <a:solidFill>
                  <a:schemeClr val="tx1"/>
                </a:solidFill>
              </a:rPr>
              <a:t> </a:t>
            </a:r>
            <a:r>
              <a:rPr lang="ru-RU" sz="2000" dirty="0" err="1">
                <a:solidFill>
                  <a:schemeClr val="tx1"/>
                </a:solidFill>
              </a:rPr>
              <a:t>країнах</a:t>
            </a:r>
            <a:r>
              <a:rPr lang="ru-RU" sz="2000" dirty="0">
                <a:solidFill>
                  <a:schemeClr val="tx1"/>
                </a:solidFill>
              </a:rPr>
              <a:t> </a:t>
            </a:r>
            <a:r>
              <a:rPr lang="ru-RU" sz="2000" dirty="0" err="1">
                <a:solidFill>
                  <a:schemeClr val="tx1"/>
                </a:solidFill>
              </a:rPr>
              <a:t>вище</a:t>
            </a:r>
            <a:r>
              <a:rPr lang="ru-RU" sz="2000" dirty="0">
                <a:solidFill>
                  <a:schemeClr val="tx1"/>
                </a:solidFill>
              </a:rPr>
              <a:t> </a:t>
            </a:r>
            <a:r>
              <a:rPr lang="ru-RU" sz="2000" dirty="0" err="1">
                <a:solidFill>
                  <a:schemeClr val="tx1"/>
                </a:solidFill>
              </a:rPr>
              <a:t>снігової</a:t>
            </a:r>
            <a:r>
              <a:rPr lang="ru-RU" sz="2000" dirty="0">
                <a:solidFill>
                  <a:schemeClr val="tx1"/>
                </a:solidFill>
              </a:rPr>
              <a:t> </a:t>
            </a:r>
            <a:r>
              <a:rPr lang="ru-RU" sz="2000" dirty="0" err="1">
                <a:solidFill>
                  <a:schemeClr val="tx1"/>
                </a:solidFill>
              </a:rPr>
              <a:t>лінії</a:t>
            </a:r>
            <a:r>
              <a:rPr lang="ru-RU" sz="2000" dirty="0">
                <a:solidFill>
                  <a:schemeClr val="tx1"/>
                </a:solidFill>
              </a:rPr>
              <a:t> в </a:t>
            </a:r>
            <a:r>
              <a:rPr lang="ru-RU" sz="2000" dirty="0" err="1">
                <a:solidFill>
                  <a:schemeClr val="tx1"/>
                </a:solidFill>
              </a:rPr>
              <a:t>результаті</a:t>
            </a:r>
            <a:r>
              <a:rPr lang="ru-RU" sz="2000" dirty="0">
                <a:solidFill>
                  <a:schemeClr val="tx1"/>
                </a:solidFill>
              </a:rPr>
              <a:t> </a:t>
            </a:r>
            <a:r>
              <a:rPr lang="ru-RU" sz="2000" dirty="0" err="1">
                <a:solidFill>
                  <a:schemeClr val="tx1"/>
                </a:solidFill>
              </a:rPr>
              <a:t>перетворення</a:t>
            </a:r>
            <a:r>
              <a:rPr lang="ru-RU" sz="2000" dirty="0">
                <a:solidFill>
                  <a:schemeClr val="tx1"/>
                </a:solidFill>
              </a:rPr>
              <a:t> </a:t>
            </a:r>
            <a:r>
              <a:rPr lang="ru-RU" sz="2000" dirty="0" err="1">
                <a:solidFill>
                  <a:schemeClr val="tx1"/>
                </a:solidFill>
              </a:rPr>
              <a:t>снігу</a:t>
            </a:r>
            <a:r>
              <a:rPr lang="ru-RU" sz="2000" dirty="0">
                <a:solidFill>
                  <a:schemeClr val="tx1"/>
                </a:solidFill>
              </a:rPr>
              <a:t> </a:t>
            </a:r>
            <a:r>
              <a:rPr lang="ru-RU" sz="2000" dirty="0" err="1">
                <a:solidFill>
                  <a:schemeClr val="tx1"/>
                </a:solidFill>
              </a:rPr>
              <a:t>під</a:t>
            </a:r>
            <a:r>
              <a:rPr lang="ru-RU" sz="2000" dirty="0">
                <a:solidFill>
                  <a:schemeClr val="tx1"/>
                </a:solidFill>
              </a:rPr>
              <a:t> </a:t>
            </a:r>
            <a:r>
              <a:rPr lang="ru-RU" sz="2000" dirty="0" err="1">
                <a:solidFill>
                  <a:schemeClr val="tx1"/>
                </a:solidFill>
              </a:rPr>
              <a:t>впливом</a:t>
            </a:r>
            <a:r>
              <a:rPr lang="ru-RU" sz="2000" dirty="0">
                <a:solidFill>
                  <a:schemeClr val="tx1"/>
                </a:solidFill>
              </a:rPr>
              <a:t> </a:t>
            </a:r>
            <a:r>
              <a:rPr lang="ru-RU" sz="2000" dirty="0" err="1">
                <a:solidFill>
                  <a:schemeClr val="tx1"/>
                </a:solidFill>
              </a:rPr>
              <a:t>тиску</a:t>
            </a:r>
            <a:r>
              <a:rPr lang="ru-RU" sz="2000" dirty="0">
                <a:solidFill>
                  <a:schemeClr val="tx1"/>
                </a:solidFill>
              </a:rPr>
              <a:t> </a:t>
            </a:r>
            <a:r>
              <a:rPr lang="ru-RU" sz="2000" dirty="0" err="1">
                <a:solidFill>
                  <a:schemeClr val="tx1"/>
                </a:solidFill>
              </a:rPr>
              <a:t>залягаючої</a:t>
            </a:r>
            <a:r>
              <a:rPr lang="ru-RU" sz="2000" dirty="0">
                <a:solidFill>
                  <a:schemeClr val="tx1"/>
                </a:solidFill>
              </a:rPr>
              <a:t> </a:t>
            </a:r>
            <a:r>
              <a:rPr lang="ru-RU" sz="2000" dirty="0" err="1">
                <a:solidFill>
                  <a:schemeClr val="tx1"/>
                </a:solidFill>
              </a:rPr>
              <a:t>вище</a:t>
            </a:r>
            <a:r>
              <a:rPr lang="ru-RU" sz="2000" dirty="0">
                <a:solidFill>
                  <a:schemeClr val="tx1"/>
                </a:solidFill>
              </a:rPr>
              <a:t> </a:t>
            </a:r>
            <a:r>
              <a:rPr lang="ru-RU" sz="2000" dirty="0" err="1">
                <a:solidFill>
                  <a:schemeClr val="tx1"/>
                </a:solidFill>
              </a:rPr>
              <a:t>снігової</a:t>
            </a:r>
            <a:r>
              <a:rPr lang="ru-RU" sz="2000" dirty="0">
                <a:solidFill>
                  <a:schemeClr val="tx1"/>
                </a:solidFill>
              </a:rPr>
              <a:t> </a:t>
            </a:r>
            <a:r>
              <a:rPr lang="ru-RU" sz="2000" dirty="0" err="1">
                <a:solidFill>
                  <a:schemeClr val="tx1"/>
                </a:solidFill>
              </a:rPr>
              <a:t>товщі</a:t>
            </a:r>
            <a:r>
              <a:rPr lang="ru-RU" sz="2000" dirty="0">
                <a:solidFill>
                  <a:schemeClr val="tx1"/>
                </a:solidFill>
              </a:rPr>
              <a:t>, </a:t>
            </a:r>
            <a:r>
              <a:rPr lang="ru-RU" sz="2000" dirty="0" err="1">
                <a:solidFill>
                  <a:schemeClr val="tx1"/>
                </a:solidFill>
              </a:rPr>
              <a:t>поверхневого</a:t>
            </a:r>
            <a:r>
              <a:rPr lang="ru-RU" sz="2000" dirty="0">
                <a:solidFill>
                  <a:schemeClr val="tx1"/>
                </a:solidFill>
              </a:rPr>
              <a:t> </a:t>
            </a:r>
            <a:r>
              <a:rPr lang="ru-RU" sz="2000" dirty="0" err="1">
                <a:solidFill>
                  <a:schemeClr val="tx1"/>
                </a:solidFill>
              </a:rPr>
              <a:t>танення</a:t>
            </a:r>
            <a:r>
              <a:rPr lang="ru-RU" sz="2000" dirty="0">
                <a:solidFill>
                  <a:schemeClr val="tx1"/>
                </a:solidFill>
              </a:rPr>
              <a:t> та </a:t>
            </a:r>
            <a:r>
              <a:rPr lang="ru-RU" sz="2000" dirty="0" err="1">
                <a:solidFill>
                  <a:schemeClr val="tx1"/>
                </a:solidFill>
              </a:rPr>
              <a:t>вторинного</a:t>
            </a:r>
            <a:r>
              <a:rPr lang="ru-RU" sz="2000" dirty="0">
                <a:solidFill>
                  <a:schemeClr val="tx1"/>
                </a:solidFill>
              </a:rPr>
              <a:t> </a:t>
            </a:r>
            <a:r>
              <a:rPr lang="ru-RU" sz="2000" dirty="0" err="1">
                <a:solidFill>
                  <a:schemeClr val="tx1"/>
                </a:solidFill>
              </a:rPr>
              <a:t>замерзання</a:t>
            </a:r>
            <a:r>
              <a:rPr lang="ru-RU" sz="2000" dirty="0">
                <a:solidFill>
                  <a:schemeClr val="tx1"/>
                </a:solidFill>
              </a:rPr>
              <a:t> </a:t>
            </a:r>
            <a:r>
              <a:rPr lang="ru-RU" sz="2000" dirty="0" err="1">
                <a:solidFill>
                  <a:schemeClr val="tx1"/>
                </a:solidFill>
              </a:rPr>
              <a:t>талої</a:t>
            </a:r>
            <a:r>
              <a:rPr lang="ru-RU" sz="2000" dirty="0">
                <a:solidFill>
                  <a:schemeClr val="tx1"/>
                </a:solidFill>
              </a:rPr>
              <a:t> води. </a:t>
            </a:r>
            <a:endParaRPr lang="ru-RU" sz="2000" dirty="0" smtClean="0">
              <a:solidFill>
                <a:schemeClr val="tx1"/>
              </a:solidFill>
            </a:endParaRPr>
          </a:p>
          <a:p>
            <a:r>
              <a:rPr lang="ru-RU" sz="2000" dirty="0" smtClean="0">
                <a:solidFill>
                  <a:schemeClr val="tx1"/>
                </a:solidFill>
              </a:rPr>
              <a:t>На </a:t>
            </a:r>
            <a:r>
              <a:rPr lang="ru-RU" sz="2000" dirty="0" err="1">
                <a:solidFill>
                  <a:schemeClr val="tx1"/>
                </a:solidFill>
              </a:rPr>
              <a:t>материкових</a:t>
            </a:r>
            <a:r>
              <a:rPr lang="ru-RU" sz="2000" dirty="0">
                <a:solidFill>
                  <a:schemeClr val="tx1"/>
                </a:solidFill>
              </a:rPr>
              <a:t> </a:t>
            </a:r>
            <a:r>
              <a:rPr lang="ru-RU" sz="2000" dirty="0" err="1">
                <a:solidFill>
                  <a:schemeClr val="tx1"/>
                </a:solidFill>
              </a:rPr>
              <a:t>льодовиках</a:t>
            </a:r>
            <a:r>
              <a:rPr lang="ru-RU" sz="2000" dirty="0">
                <a:solidFill>
                  <a:schemeClr val="tx1"/>
                </a:solidFill>
              </a:rPr>
              <a:t> </a:t>
            </a:r>
            <a:r>
              <a:rPr lang="ru-RU" sz="2000" b="1" dirty="0">
                <a:solidFill>
                  <a:schemeClr val="tx1"/>
                </a:solidFill>
              </a:rPr>
              <a:t>Ф.</a:t>
            </a:r>
            <a:r>
              <a:rPr lang="ru-RU" sz="2000" dirty="0">
                <a:solidFill>
                  <a:schemeClr val="tx1"/>
                </a:solidFill>
              </a:rPr>
              <a:t> </a:t>
            </a:r>
            <a:r>
              <a:rPr lang="ru-RU" sz="2000" dirty="0" err="1">
                <a:solidFill>
                  <a:schemeClr val="tx1"/>
                </a:solidFill>
              </a:rPr>
              <a:t>покриває</a:t>
            </a:r>
            <a:r>
              <a:rPr lang="ru-RU" sz="2000" dirty="0">
                <a:solidFill>
                  <a:schemeClr val="tx1"/>
                </a:solidFill>
              </a:rPr>
              <a:t> всю </a:t>
            </a:r>
            <a:r>
              <a:rPr lang="ru-RU" sz="2000" dirty="0" err="1">
                <a:solidFill>
                  <a:schemeClr val="tx1"/>
                </a:solidFill>
              </a:rPr>
              <a:t>поверхню</a:t>
            </a:r>
            <a:r>
              <a:rPr lang="ru-RU" sz="2000" dirty="0">
                <a:solidFill>
                  <a:schemeClr val="tx1"/>
                </a:solidFill>
              </a:rPr>
              <a:t> </a:t>
            </a:r>
            <a:r>
              <a:rPr lang="ru-RU" sz="2000" dirty="0" err="1">
                <a:solidFill>
                  <a:schemeClr val="tx1"/>
                </a:solidFill>
              </a:rPr>
              <a:t>льодовика</a:t>
            </a:r>
            <a:r>
              <a:rPr lang="ru-RU" sz="2000" dirty="0">
                <a:solidFill>
                  <a:schemeClr val="tx1"/>
                </a:solidFill>
              </a:rPr>
              <a:t>, а в </a:t>
            </a:r>
            <a:r>
              <a:rPr lang="ru-RU" sz="2000" dirty="0" err="1">
                <a:solidFill>
                  <a:schemeClr val="tx1"/>
                </a:solidFill>
              </a:rPr>
              <a:t>гірських</a:t>
            </a:r>
            <a:r>
              <a:rPr lang="ru-RU" sz="2000" dirty="0">
                <a:solidFill>
                  <a:schemeClr val="tx1"/>
                </a:solidFill>
              </a:rPr>
              <a:t> – </a:t>
            </a:r>
            <a:r>
              <a:rPr lang="ru-RU" sz="2000" dirty="0" err="1">
                <a:solidFill>
                  <a:schemeClr val="tx1"/>
                </a:solidFill>
              </a:rPr>
              <a:t>накопичується</a:t>
            </a:r>
            <a:r>
              <a:rPr lang="ru-RU" sz="2000" dirty="0">
                <a:solidFill>
                  <a:schemeClr val="tx1"/>
                </a:solidFill>
              </a:rPr>
              <a:t> в </a:t>
            </a:r>
            <a:r>
              <a:rPr lang="ru-RU" sz="2000" i="1" dirty="0">
                <a:solidFill>
                  <a:schemeClr val="tx1"/>
                </a:solidFill>
              </a:rPr>
              <a:t>карах</a:t>
            </a:r>
            <a:r>
              <a:rPr lang="ru-RU" sz="2000" dirty="0">
                <a:solidFill>
                  <a:schemeClr val="tx1"/>
                </a:solidFill>
              </a:rPr>
              <a:t> та </a:t>
            </a:r>
            <a:r>
              <a:rPr lang="ru-RU" sz="2000" i="1" dirty="0">
                <a:solidFill>
                  <a:schemeClr val="tx1"/>
                </a:solidFill>
              </a:rPr>
              <a:t>цирках</a:t>
            </a:r>
            <a:r>
              <a:rPr lang="ru-RU" sz="2000" dirty="0">
                <a:solidFill>
                  <a:schemeClr val="tx1"/>
                </a:solidFill>
              </a:rPr>
              <a:t>.</a:t>
            </a:r>
            <a:endParaRPr lang="ru-RU" sz="2000" dirty="0">
              <a:solidFill>
                <a:schemeClr val="tx1"/>
              </a:solidFill>
            </a:endParaRPr>
          </a:p>
        </p:txBody>
      </p:sp>
      <p:pic>
        <p:nvPicPr>
          <p:cNvPr id="2050" name="Picture 2" descr="https://geodictionary.com.ua/sites/default/files/styles/picture_termin/https/upload.wikimedia.org/wikipedia/commons/8/87/Firn_field_on_the_top_of_S%25C3%25A4uleck.jpg?itok=2W0piZ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721" y="0"/>
            <a:ext cx="6255279" cy="625527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590242" y="6255278"/>
            <a:ext cx="5601758" cy="704739"/>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400" b="1" dirty="0">
                <a:solidFill>
                  <a:schemeClr val="tx1"/>
                </a:solidFill>
                <a:latin typeface="+mn-lt"/>
              </a:rPr>
              <a:t>Рис. 1. </a:t>
            </a:r>
            <a:r>
              <a:rPr lang="ru-RU" sz="4400" b="1" dirty="0" err="1">
                <a:solidFill>
                  <a:schemeClr val="tx1"/>
                </a:solidFill>
                <a:latin typeface="+mn-lt"/>
              </a:rPr>
              <a:t>Фірнове</a:t>
            </a:r>
            <a:r>
              <a:rPr lang="ru-RU" sz="4400" b="1" dirty="0">
                <a:solidFill>
                  <a:schemeClr val="tx1"/>
                </a:solidFill>
                <a:latin typeface="+mn-lt"/>
              </a:rPr>
              <a:t> поле </a:t>
            </a:r>
            <a:r>
              <a:rPr lang="ru-RU" sz="4400" b="1" dirty="0" err="1">
                <a:solidFill>
                  <a:schemeClr val="tx1"/>
                </a:solidFill>
                <a:latin typeface="+mn-lt"/>
              </a:rPr>
              <a:t>Високий</a:t>
            </a:r>
            <a:r>
              <a:rPr lang="ru-RU" sz="4400" b="1" dirty="0">
                <a:solidFill>
                  <a:schemeClr val="tx1"/>
                </a:solidFill>
                <a:latin typeface="+mn-lt"/>
              </a:rPr>
              <a:t> </a:t>
            </a:r>
            <a:r>
              <a:rPr lang="ru-RU" sz="4400" b="1" dirty="0" err="1">
                <a:solidFill>
                  <a:schemeClr val="tx1"/>
                </a:solidFill>
                <a:latin typeface="+mn-lt"/>
              </a:rPr>
              <a:t>Тауерн</a:t>
            </a:r>
            <a:r>
              <a:rPr lang="ru-RU" sz="4400" b="1" dirty="0">
                <a:solidFill>
                  <a:schemeClr val="tx1"/>
                </a:solidFill>
                <a:latin typeface="+mn-lt"/>
              </a:rPr>
              <a:t>. </a:t>
            </a:r>
            <a:r>
              <a:rPr lang="ru-RU" sz="4400" b="1" dirty="0" err="1">
                <a:solidFill>
                  <a:schemeClr val="tx1"/>
                </a:solidFill>
                <a:latin typeface="+mn-lt"/>
              </a:rPr>
              <a:t>Австрія</a:t>
            </a:r>
            <a:endParaRPr lang="ru-RU" sz="4400" b="1" dirty="0">
              <a:solidFill>
                <a:schemeClr val="tx1"/>
              </a:solidFill>
              <a:latin typeface="+mn-lt"/>
            </a:endParaRPr>
          </a:p>
        </p:txBody>
      </p:sp>
    </p:spTree>
    <p:extLst>
      <p:ext uri="{BB962C8B-B14F-4D97-AF65-F5344CB8AC3E}">
        <p14:creationId xmlns:p14="http://schemas.microsoft.com/office/powerpoint/2010/main" val="176659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8125" y="166910"/>
            <a:ext cx="1445675" cy="1280890"/>
          </a:xfrm>
        </p:spPr>
        <p:txBody>
          <a:bodyPr>
            <a:normAutofit/>
          </a:bodyPr>
          <a:lstStyle/>
          <a:p>
            <a:r>
              <a:rPr lang="ru-RU" sz="4400" b="1" dirty="0" smtClean="0"/>
              <a:t>Кар</a:t>
            </a:r>
            <a:r>
              <a:rPr lang="ru-RU" dirty="0" smtClean="0"/>
              <a:t> </a:t>
            </a:r>
            <a:endParaRPr lang="ru-RU" dirty="0"/>
          </a:p>
        </p:txBody>
      </p:sp>
      <p:sp>
        <p:nvSpPr>
          <p:cNvPr id="3" name="Объект 2"/>
          <p:cNvSpPr>
            <a:spLocks noGrp="1"/>
          </p:cNvSpPr>
          <p:nvPr>
            <p:ph idx="1"/>
          </p:nvPr>
        </p:nvSpPr>
        <p:spPr>
          <a:xfrm>
            <a:off x="3630612" y="388255"/>
            <a:ext cx="8294688" cy="838200"/>
          </a:xfrm>
        </p:spPr>
        <p:txBody>
          <a:bodyPr>
            <a:normAutofit/>
          </a:bodyPr>
          <a:lstStyle/>
          <a:p>
            <a:r>
              <a:rPr lang="ru-RU" sz="2400" b="1" dirty="0" smtClean="0"/>
              <a:t>форма рельефа, </a:t>
            </a:r>
            <a:r>
              <a:rPr lang="ru-RU" sz="2400" b="1" dirty="0" err="1" smtClean="0"/>
              <a:t>природна</a:t>
            </a:r>
            <a:r>
              <a:rPr lang="ru-RU" sz="2400" b="1" dirty="0" smtClean="0"/>
              <a:t> </a:t>
            </a:r>
            <a:r>
              <a:rPr lang="ru-RU" sz="2400" b="1" dirty="0" err="1" smtClean="0"/>
              <a:t>чашоподібна</a:t>
            </a:r>
            <a:r>
              <a:rPr lang="ru-RU" sz="2400" b="1" dirty="0" smtClean="0"/>
              <a:t> </a:t>
            </a:r>
            <a:r>
              <a:rPr lang="ru-RU" sz="2400" b="1" dirty="0" err="1" smtClean="0"/>
              <a:t>заглибина</a:t>
            </a:r>
            <a:r>
              <a:rPr lang="ru-RU" sz="2400" b="1" dirty="0" smtClean="0"/>
              <a:t> у </a:t>
            </a:r>
            <a:r>
              <a:rPr lang="ru-RU" sz="2400" b="1" dirty="0" err="1" smtClean="0"/>
              <a:t>приповерхневій</a:t>
            </a:r>
            <a:r>
              <a:rPr lang="ru-RU" sz="2400" b="1" dirty="0" smtClean="0"/>
              <a:t> </a:t>
            </a:r>
            <a:r>
              <a:rPr lang="ru-RU" sz="2400" b="1" dirty="0" err="1" smtClean="0"/>
              <a:t>частині</a:t>
            </a:r>
            <a:r>
              <a:rPr lang="ru-RU" sz="2400" b="1" dirty="0" smtClean="0"/>
              <a:t> </a:t>
            </a:r>
            <a:r>
              <a:rPr lang="ru-RU" sz="2400" b="1" dirty="0" err="1" smtClean="0"/>
              <a:t>гір</a:t>
            </a:r>
            <a:endParaRPr lang="ru-RU" sz="2400" b="1" dirty="0" smtClean="0"/>
          </a:p>
        </p:txBody>
      </p:sp>
      <p:sp>
        <p:nvSpPr>
          <p:cNvPr id="4" name="Объект 2"/>
          <p:cNvSpPr txBox="1">
            <a:spLocks/>
          </p:cNvSpPr>
          <p:nvPr/>
        </p:nvSpPr>
        <p:spPr>
          <a:xfrm>
            <a:off x="4330701" y="1346200"/>
            <a:ext cx="3098800" cy="5334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dirty="0" err="1" smtClean="0"/>
              <a:t>Має</a:t>
            </a:r>
            <a:r>
              <a:rPr lang="ru-RU" dirty="0" smtClean="0"/>
              <a:t> </a:t>
            </a:r>
            <a:r>
              <a:rPr lang="ru-RU" dirty="0" err="1"/>
              <a:t>круті</a:t>
            </a:r>
            <a:r>
              <a:rPr lang="ru-RU" dirty="0"/>
              <a:t> </a:t>
            </a:r>
            <a:r>
              <a:rPr lang="ru-RU" dirty="0" err="1"/>
              <a:t>задні</a:t>
            </a:r>
            <a:r>
              <a:rPr lang="ru-RU" dirty="0"/>
              <a:t> і </a:t>
            </a:r>
            <a:r>
              <a:rPr lang="ru-RU" dirty="0" err="1"/>
              <a:t>бокові</a:t>
            </a:r>
            <a:r>
              <a:rPr lang="ru-RU" dirty="0"/>
              <a:t> </a:t>
            </a:r>
            <a:r>
              <a:rPr lang="ru-RU" dirty="0" err="1"/>
              <a:t>стінки</a:t>
            </a:r>
            <a:r>
              <a:rPr lang="ru-RU" dirty="0"/>
              <a:t>, полого-</a:t>
            </a:r>
            <a:r>
              <a:rPr lang="ru-RU" dirty="0" err="1"/>
              <a:t>увігнуте</a:t>
            </a:r>
            <a:r>
              <a:rPr lang="ru-RU" dirty="0"/>
              <a:t> дно, </a:t>
            </a:r>
            <a:r>
              <a:rPr lang="ru-RU" dirty="0" err="1"/>
              <a:t>зайняте</a:t>
            </a:r>
            <a:r>
              <a:rPr lang="ru-RU" dirty="0"/>
              <a:t>, </a:t>
            </a:r>
            <a:r>
              <a:rPr lang="ru-RU" dirty="0" smtClean="0"/>
              <a:t>як правило,</a:t>
            </a:r>
            <a:br>
              <a:rPr lang="ru-RU" dirty="0" smtClean="0"/>
            </a:br>
            <a:r>
              <a:rPr lang="ru-RU" b="1" dirty="0"/>
              <a:t> </a:t>
            </a:r>
            <a:r>
              <a:rPr lang="ru-RU" b="1" i="1" dirty="0" err="1"/>
              <a:t>льодовиком</a:t>
            </a:r>
            <a:r>
              <a:rPr lang="ru-RU" dirty="0"/>
              <a:t>. </a:t>
            </a:r>
            <a:endParaRPr lang="ru-RU" dirty="0" smtClean="0"/>
          </a:p>
          <a:p>
            <a:r>
              <a:rPr lang="ru-RU" dirty="0" err="1" smtClean="0"/>
              <a:t>Деякі</a:t>
            </a:r>
            <a:r>
              <a:rPr lang="ru-RU" dirty="0" smtClean="0"/>
              <a:t> </a:t>
            </a:r>
            <a:r>
              <a:rPr lang="ru-RU" dirty="0"/>
              <a:t>кари </a:t>
            </a:r>
            <a:r>
              <a:rPr lang="ru-RU" dirty="0" err="1"/>
              <a:t>вміщують</a:t>
            </a:r>
            <a:r>
              <a:rPr lang="ru-RU" dirty="0"/>
              <a:t> </a:t>
            </a:r>
            <a:r>
              <a:rPr lang="ru-RU" dirty="0" err="1"/>
              <a:t>накопичення</a:t>
            </a:r>
            <a:r>
              <a:rPr lang="ru-RU" dirty="0"/>
              <a:t> </a:t>
            </a:r>
            <a:r>
              <a:rPr lang="ru-RU" b="1" i="1" dirty="0" err="1"/>
              <a:t>фірну</a:t>
            </a:r>
            <a:r>
              <a:rPr lang="ru-RU" dirty="0"/>
              <a:t>, </a:t>
            </a:r>
            <a:r>
              <a:rPr lang="ru-RU" dirty="0" err="1"/>
              <a:t>інші</a:t>
            </a:r>
            <a:r>
              <a:rPr lang="ru-RU" dirty="0"/>
              <a:t> - </a:t>
            </a:r>
            <a:r>
              <a:rPr lang="ru-RU" dirty="0" err="1"/>
              <a:t>сезонні</a:t>
            </a:r>
            <a:r>
              <a:rPr lang="ru-RU" dirty="0"/>
              <a:t> </a:t>
            </a:r>
            <a:r>
              <a:rPr lang="ru-RU" dirty="0" err="1"/>
              <a:t>накопичення</a:t>
            </a:r>
            <a:r>
              <a:rPr lang="ru-RU" dirty="0"/>
              <a:t> </a:t>
            </a:r>
            <a:r>
              <a:rPr lang="ru-RU" dirty="0" err="1"/>
              <a:t>снігу</a:t>
            </a:r>
            <a:r>
              <a:rPr lang="ru-RU" dirty="0"/>
              <a:t>. </a:t>
            </a:r>
            <a:endParaRPr lang="ru-RU" dirty="0" smtClean="0"/>
          </a:p>
          <a:p>
            <a:r>
              <a:rPr lang="ru-RU" dirty="0" smtClean="0"/>
              <a:t>При </a:t>
            </a:r>
            <a:r>
              <a:rPr lang="ru-RU" dirty="0" err="1"/>
              <a:t>відступанні</a:t>
            </a:r>
            <a:r>
              <a:rPr lang="ru-RU" dirty="0"/>
              <a:t> </a:t>
            </a:r>
            <a:r>
              <a:rPr lang="ru-RU" dirty="0" err="1"/>
              <a:t>льодовиків</a:t>
            </a:r>
            <a:r>
              <a:rPr lang="ru-RU" dirty="0"/>
              <a:t> дно </a:t>
            </a:r>
            <a:r>
              <a:rPr lang="ru-RU" b="1" dirty="0" err="1"/>
              <a:t>карів</a:t>
            </a:r>
            <a:r>
              <a:rPr lang="ru-RU" dirty="0"/>
              <a:t> </a:t>
            </a:r>
            <a:r>
              <a:rPr lang="ru-RU" dirty="0" err="1"/>
              <a:t>заповнене</a:t>
            </a:r>
            <a:r>
              <a:rPr lang="ru-RU" dirty="0"/>
              <a:t> водою - в </a:t>
            </a:r>
            <a:r>
              <a:rPr lang="ru-RU" dirty="0" err="1"/>
              <a:t>результаті</a:t>
            </a:r>
            <a:r>
              <a:rPr lang="ru-RU" dirty="0"/>
              <a:t> </a:t>
            </a:r>
            <a:r>
              <a:rPr lang="ru-RU" dirty="0" err="1"/>
              <a:t>формуються</a:t>
            </a:r>
            <a:r>
              <a:rPr lang="ru-RU" dirty="0"/>
              <a:t> </a:t>
            </a:r>
            <a:r>
              <a:rPr lang="ru-RU" dirty="0" err="1"/>
              <a:t>високогірні</a:t>
            </a:r>
            <a:r>
              <a:rPr lang="ru-RU" dirty="0"/>
              <a:t> озера. </a:t>
            </a:r>
            <a:endParaRPr lang="ru-RU" dirty="0" smtClean="0"/>
          </a:p>
        </p:txBody>
      </p:sp>
      <p:pic>
        <p:nvPicPr>
          <p:cNvPr id="11266" name="Picture 2" descr="https://geodictionary.com.ua/sites/default/files/styles/picture_termin/https/upload.wikimedia.org/wikipedia/commons/thumb/8/83/Lowercurtis.jpg/1024px-Lowercurtis.jpg?itok=RR7XsEI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51" y="2113644"/>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geodictionary.com.ua/sites/default/files/styles/picture_termin/https/upload.wikimedia.org/wikipedia/commons/thumb/b/b6/Thornton_Lakes_25929.JPG/1024px-Thornton_Lakes_25929.JPG?itok=9Mo8r6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20955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2"/>
          <p:cNvSpPr txBox="1">
            <a:spLocks/>
          </p:cNvSpPr>
          <p:nvPr/>
        </p:nvSpPr>
        <p:spPr>
          <a:xfrm>
            <a:off x="303212" y="1168399"/>
            <a:ext cx="7799388" cy="8073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ru-RU" sz="2400" dirty="0" smtClean="0"/>
          </a:p>
        </p:txBody>
      </p:sp>
      <p:sp>
        <p:nvSpPr>
          <p:cNvPr id="5" name="Прямоугольник 4"/>
          <p:cNvSpPr/>
          <p:nvPr/>
        </p:nvSpPr>
        <p:spPr>
          <a:xfrm>
            <a:off x="475568" y="2227944"/>
            <a:ext cx="4077142" cy="369332"/>
          </a:xfrm>
          <a:prstGeom prst="rect">
            <a:avLst/>
          </a:prstGeom>
        </p:spPr>
        <p:txBody>
          <a:bodyPr wrap="none">
            <a:spAutoFit/>
          </a:bodyPr>
          <a:lstStyle/>
          <a:p>
            <a:r>
              <a:rPr lang="ru-RU" b="1" i="0" dirty="0" smtClean="0">
                <a:solidFill>
                  <a:srgbClr val="333333"/>
                </a:solidFill>
                <a:effectLst/>
                <a:latin typeface="Roboto"/>
              </a:rPr>
              <a:t>Рис. 1. Кар, </a:t>
            </a:r>
            <a:r>
              <a:rPr lang="ru-RU" b="1" i="0" dirty="0" err="1" smtClean="0">
                <a:solidFill>
                  <a:srgbClr val="333333"/>
                </a:solidFill>
                <a:effectLst/>
                <a:latin typeface="Roboto"/>
              </a:rPr>
              <a:t>зайнятий</a:t>
            </a:r>
            <a:r>
              <a:rPr lang="ru-RU" b="1" i="0" dirty="0" smtClean="0">
                <a:solidFill>
                  <a:srgbClr val="333333"/>
                </a:solidFill>
                <a:effectLst/>
                <a:latin typeface="Roboto"/>
              </a:rPr>
              <a:t> </a:t>
            </a:r>
            <a:r>
              <a:rPr lang="ru-RU" b="1" i="0" dirty="0" err="1" smtClean="0">
                <a:solidFill>
                  <a:srgbClr val="333333"/>
                </a:solidFill>
                <a:effectLst/>
                <a:latin typeface="Roboto"/>
              </a:rPr>
              <a:t>льодовиком</a:t>
            </a:r>
            <a:endParaRPr lang="ru-RU" b="1" dirty="0"/>
          </a:p>
        </p:txBody>
      </p:sp>
      <p:sp>
        <p:nvSpPr>
          <p:cNvPr id="6" name="Прямоугольник 5"/>
          <p:cNvSpPr/>
          <p:nvPr/>
        </p:nvSpPr>
        <p:spPr>
          <a:xfrm>
            <a:off x="8804319" y="2227944"/>
            <a:ext cx="2584362" cy="369332"/>
          </a:xfrm>
          <a:prstGeom prst="rect">
            <a:avLst/>
          </a:prstGeom>
        </p:spPr>
        <p:txBody>
          <a:bodyPr wrap="none">
            <a:spAutoFit/>
          </a:bodyPr>
          <a:lstStyle/>
          <a:p>
            <a:r>
              <a:rPr lang="ru-RU" b="1" dirty="0" smtClean="0"/>
              <a:t>Рис</a:t>
            </a:r>
            <a:r>
              <a:rPr lang="ru-RU" b="1" dirty="0"/>
              <a:t>. 2. Кар з озером</a:t>
            </a:r>
          </a:p>
        </p:txBody>
      </p:sp>
    </p:spTree>
    <p:extLst>
      <p:ext uri="{BB962C8B-B14F-4D97-AF65-F5344CB8AC3E}">
        <p14:creationId xmlns:p14="http://schemas.microsoft.com/office/powerpoint/2010/main" val="352330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s://geodictionary.com.ua/sites/default/files/styles/picture_termin/https/upload.wikimedia.org/wikipedia/commons/6/63/Slide-guerrero1.JPG?itok=OkSjGaz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100" y="2070100"/>
            <a:ext cx="4787900" cy="47879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geodictionary.com.ua/sites/default/files/styles/picture_termin/https/upload.wikimedia.org/wikipedia/commons/e/e1/GhiacciaioDelCalderone.jpg?itok=Rwy3pZ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55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0701" y="116110"/>
            <a:ext cx="1866900" cy="937990"/>
          </a:xfrm>
        </p:spPr>
        <p:txBody>
          <a:bodyPr>
            <a:noAutofit/>
          </a:bodyPr>
          <a:lstStyle/>
          <a:p>
            <a:r>
              <a:rPr lang="uk-UA" sz="4400" b="1" dirty="0" smtClean="0"/>
              <a:t>ЦИРК</a:t>
            </a:r>
            <a:endParaRPr lang="ru-RU" sz="4400" b="1" dirty="0"/>
          </a:p>
        </p:txBody>
      </p:sp>
      <p:sp>
        <p:nvSpPr>
          <p:cNvPr id="3" name="Объект 2"/>
          <p:cNvSpPr>
            <a:spLocks noGrp="1"/>
          </p:cNvSpPr>
          <p:nvPr>
            <p:ph idx="1"/>
          </p:nvPr>
        </p:nvSpPr>
        <p:spPr>
          <a:xfrm>
            <a:off x="4362450" y="1308100"/>
            <a:ext cx="3302000" cy="4824190"/>
          </a:xfrm>
        </p:spPr>
        <p:txBody>
          <a:bodyPr>
            <a:noAutofit/>
          </a:bodyPr>
          <a:lstStyle/>
          <a:p>
            <a:r>
              <a:rPr lang="ru-RU" b="1" dirty="0"/>
              <a:t>За </a:t>
            </a:r>
            <a:r>
              <a:rPr lang="ru-RU" b="1" dirty="0" err="1"/>
              <a:t>походженням</a:t>
            </a:r>
            <a:r>
              <a:rPr lang="ru-RU" b="1" dirty="0"/>
              <a:t> </a:t>
            </a:r>
            <a:r>
              <a:rPr lang="ru-RU" b="1" dirty="0" err="1"/>
              <a:t>розрізняють</a:t>
            </a:r>
            <a:r>
              <a:rPr lang="ru-RU" b="1" dirty="0"/>
              <a:t> </a:t>
            </a:r>
            <a:r>
              <a:rPr lang="ru-RU" b="1" dirty="0" err="1"/>
              <a:t>наступні</a:t>
            </a:r>
            <a:r>
              <a:rPr lang="ru-RU" b="1" dirty="0"/>
              <a:t> </a:t>
            </a:r>
            <a:r>
              <a:rPr lang="ru-RU" b="1" dirty="0" err="1"/>
              <a:t>різновиди</a:t>
            </a:r>
            <a:r>
              <a:rPr lang="ru-RU" b="1" dirty="0"/>
              <a:t> Ц.: </a:t>
            </a:r>
            <a:endParaRPr lang="ru-RU" b="1" dirty="0" smtClean="0"/>
          </a:p>
          <a:p>
            <a:r>
              <a:rPr lang="ru-RU" dirty="0" smtClean="0"/>
              <a:t>1</a:t>
            </a:r>
            <a:r>
              <a:rPr lang="ru-RU" dirty="0"/>
              <a:t>) </a:t>
            </a:r>
            <a:r>
              <a:rPr lang="ru-RU" b="1" dirty="0" err="1"/>
              <a:t>водозбірний</a:t>
            </a:r>
            <a:r>
              <a:rPr lang="ru-RU" dirty="0"/>
              <a:t> – у </a:t>
            </a:r>
            <a:r>
              <a:rPr lang="ru-RU" dirty="0" err="1"/>
              <a:t>верхів’ях</a:t>
            </a:r>
            <a:r>
              <a:rPr lang="ru-RU" dirty="0"/>
              <a:t> </a:t>
            </a:r>
            <a:r>
              <a:rPr lang="ru-RU" dirty="0" err="1"/>
              <a:t>річок</a:t>
            </a:r>
            <a:r>
              <a:rPr lang="ru-RU" dirty="0"/>
              <a:t> та </a:t>
            </a:r>
            <a:r>
              <a:rPr lang="ru-RU" dirty="0" err="1"/>
              <a:t>ярів</a:t>
            </a:r>
            <a:r>
              <a:rPr lang="ru-RU" dirty="0"/>
              <a:t>; </a:t>
            </a:r>
            <a:endParaRPr lang="ru-RU" dirty="0" smtClean="0"/>
          </a:p>
          <a:p>
            <a:r>
              <a:rPr lang="ru-RU" dirty="0" smtClean="0"/>
              <a:t>2</a:t>
            </a:r>
            <a:r>
              <a:rPr lang="ru-RU" dirty="0"/>
              <a:t>) </a:t>
            </a:r>
            <a:r>
              <a:rPr lang="ru-RU" b="1" dirty="0" err="1"/>
              <a:t>льодовиковий</a:t>
            </a:r>
            <a:r>
              <a:rPr lang="ru-RU" dirty="0"/>
              <a:t> – у </a:t>
            </a:r>
            <a:r>
              <a:rPr lang="ru-RU" dirty="0" err="1"/>
              <a:t>верхів’ях</a:t>
            </a:r>
            <a:r>
              <a:rPr lang="ru-RU" dirty="0"/>
              <a:t> </a:t>
            </a:r>
            <a:r>
              <a:rPr lang="ru-RU" dirty="0" err="1"/>
              <a:t>льодовикового</a:t>
            </a:r>
            <a:r>
              <a:rPr lang="ru-RU" dirty="0"/>
              <a:t> </a:t>
            </a:r>
            <a:r>
              <a:rPr lang="ru-RU" dirty="0" err="1"/>
              <a:t>трогу</a:t>
            </a:r>
            <a:r>
              <a:rPr lang="ru-RU" dirty="0"/>
              <a:t>, як правило, </a:t>
            </a:r>
            <a:r>
              <a:rPr lang="ru-RU" dirty="0" err="1"/>
              <a:t>заповнений</a:t>
            </a:r>
            <a:r>
              <a:rPr lang="ru-RU" dirty="0"/>
              <a:t> </a:t>
            </a:r>
            <a:r>
              <a:rPr lang="ru-RU" dirty="0" err="1"/>
              <a:t>фірном</a:t>
            </a:r>
            <a:r>
              <a:rPr lang="ru-RU" dirty="0"/>
              <a:t> та </a:t>
            </a:r>
            <a:r>
              <a:rPr lang="ru-RU" dirty="0" err="1"/>
              <a:t>льодом</a:t>
            </a:r>
            <a:r>
              <a:rPr lang="ru-RU" dirty="0"/>
              <a:t>; </a:t>
            </a:r>
            <a:endParaRPr lang="ru-RU" dirty="0" smtClean="0"/>
          </a:p>
          <a:p>
            <a:r>
              <a:rPr lang="ru-RU" dirty="0" smtClean="0"/>
              <a:t>3</a:t>
            </a:r>
            <a:r>
              <a:rPr lang="ru-RU" dirty="0"/>
              <a:t>) </a:t>
            </a:r>
            <a:r>
              <a:rPr lang="ru-RU" b="1" dirty="0" err="1"/>
              <a:t>зсувний</a:t>
            </a:r>
            <a:r>
              <a:rPr lang="ru-RU" dirty="0"/>
              <a:t> – котловина у </a:t>
            </a:r>
            <a:r>
              <a:rPr lang="ru-RU" dirty="0" err="1"/>
              <a:t>вигляді</a:t>
            </a:r>
            <a:r>
              <a:rPr lang="ru-RU" dirty="0"/>
              <a:t> </a:t>
            </a:r>
            <a:r>
              <a:rPr lang="ru-RU" dirty="0" err="1"/>
              <a:t>амфітеатру</a:t>
            </a:r>
            <a:r>
              <a:rPr lang="ru-RU" dirty="0"/>
              <a:t>, </a:t>
            </a:r>
            <a:r>
              <a:rPr lang="ru-RU" dirty="0" err="1"/>
              <a:t>що</a:t>
            </a:r>
            <a:r>
              <a:rPr lang="ru-RU" dirty="0"/>
              <a:t> </a:t>
            </a:r>
            <a:r>
              <a:rPr lang="ru-RU" dirty="0" err="1"/>
              <a:t>утворюється</a:t>
            </a:r>
            <a:r>
              <a:rPr lang="ru-RU" dirty="0"/>
              <a:t> на </a:t>
            </a:r>
            <a:r>
              <a:rPr lang="ru-RU" dirty="0" err="1"/>
              <a:t>крутих</a:t>
            </a:r>
            <a:r>
              <a:rPr lang="ru-RU" dirty="0"/>
              <a:t> </a:t>
            </a:r>
            <a:r>
              <a:rPr lang="ru-RU" dirty="0" err="1"/>
              <a:t>схилах</a:t>
            </a:r>
            <a:r>
              <a:rPr lang="ru-RU" dirty="0"/>
              <a:t> в </a:t>
            </a:r>
            <a:r>
              <a:rPr lang="ru-RU" dirty="0" err="1"/>
              <a:t>результаті</a:t>
            </a:r>
            <a:r>
              <a:rPr lang="ru-RU" dirty="0"/>
              <a:t> </a:t>
            </a:r>
            <a:r>
              <a:rPr lang="ru-RU" dirty="0" err="1"/>
              <a:t>зсувних</a:t>
            </a:r>
            <a:r>
              <a:rPr lang="ru-RU" dirty="0"/>
              <a:t> </a:t>
            </a:r>
            <a:r>
              <a:rPr lang="ru-RU" dirty="0" err="1"/>
              <a:t>процесів</a:t>
            </a:r>
            <a:r>
              <a:rPr lang="ru-RU" dirty="0"/>
              <a:t>.</a:t>
            </a:r>
            <a:endParaRPr lang="ru-RU" dirty="0"/>
          </a:p>
        </p:txBody>
      </p:sp>
      <p:sp>
        <p:nvSpPr>
          <p:cNvPr id="6" name="Объект 2"/>
          <p:cNvSpPr txBox="1">
            <a:spLocks/>
          </p:cNvSpPr>
          <p:nvPr/>
        </p:nvSpPr>
        <p:spPr>
          <a:xfrm>
            <a:off x="3719512" y="317500"/>
            <a:ext cx="8915400" cy="990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sz="2800" b="1" dirty="0" err="1" smtClean="0"/>
              <a:t>своєрідна</a:t>
            </a:r>
            <a:r>
              <a:rPr lang="ru-RU" sz="2800" b="1" dirty="0" smtClean="0"/>
              <a:t> </a:t>
            </a:r>
            <a:r>
              <a:rPr lang="ru-RU" sz="2800" b="1" dirty="0" err="1" smtClean="0"/>
              <a:t>екзотична</a:t>
            </a:r>
            <a:r>
              <a:rPr lang="ru-RU" sz="2800" b="1" dirty="0" smtClean="0"/>
              <a:t> форма </a:t>
            </a:r>
            <a:r>
              <a:rPr lang="ru-RU" sz="2800" b="1" dirty="0" err="1" smtClean="0"/>
              <a:t>рельєфу</a:t>
            </a:r>
            <a:r>
              <a:rPr lang="ru-RU" sz="2800" b="1" dirty="0" smtClean="0"/>
              <a:t>, яка </a:t>
            </a:r>
            <a:r>
              <a:rPr lang="ru-RU" sz="2800" b="1" dirty="0" err="1" smtClean="0"/>
              <a:t>нагадує</a:t>
            </a:r>
            <a:r>
              <a:rPr lang="ru-RU" sz="2800" b="1" dirty="0" smtClean="0"/>
              <a:t> </a:t>
            </a:r>
            <a:r>
              <a:rPr lang="ru-RU" sz="2800" b="1" dirty="0" err="1" smtClean="0"/>
              <a:t>амфітеатр</a:t>
            </a:r>
            <a:r>
              <a:rPr lang="ru-RU" sz="2800" b="1" dirty="0" smtClean="0"/>
              <a:t>. </a:t>
            </a:r>
            <a:endParaRPr lang="ru-RU" sz="2800" b="1" dirty="0"/>
          </a:p>
        </p:txBody>
      </p:sp>
      <p:sp>
        <p:nvSpPr>
          <p:cNvPr id="7" name="Объект 2"/>
          <p:cNvSpPr txBox="1">
            <a:spLocks/>
          </p:cNvSpPr>
          <p:nvPr/>
        </p:nvSpPr>
        <p:spPr>
          <a:xfrm>
            <a:off x="1993107" y="6123444"/>
            <a:ext cx="4278312" cy="8196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ru-RU" sz="2000" b="1" dirty="0" err="1" smtClean="0"/>
              <a:t>Льодовиковий</a:t>
            </a:r>
            <a:r>
              <a:rPr lang="ru-RU" sz="2000" b="1" dirty="0" smtClean="0"/>
              <a:t> </a:t>
            </a:r>
            <a:r>
              <a:rPr lang="ru-RU" sz="2000" b="1" dirty="0"/>
              <a:t>цирк </a:t>
            </a:r>
            <a:r>
              <a:rPr lang="ru-RU" sz="2000" b="1" dirty="0" err="1" smtClean="0"/>
              <a:t>льодовика</a:t>
            </a:r>
            <a:r>
              <a:rPr lang="ru-RU" sz="2000" b="1" dirty="0" smtClean="0"/>
              <a:t> </a:t>
            </a:r>
            <a:r>
              <a:rPr lang="ru-RU" sz="2000" b="1" dirty="0"/>
              <a:t>Кальдероне, </a:t>
            </a:r>
            <a:r>
              <a:rPr lang="ru-RU" sz="2000" b="1" dirty="0" err="1" smtClean="0"/>
              <a:t>Аппеніни</a:t>
            </a:r>
            <a:endParaRPr lang="ru-RU" sz="2000" b="1" dirty="0"/>
          </a:p>
        </p:txBody>
      </p:sp>
      <p:sp>
        <p:nvSpPr>
          <p:cNvPr id="8" name="Объект 2"/>
          <p:cNvSpPr txBox="1">
            <a:spLocks/>
          </p:cNvSpPr>
          <p:nvPr/>
        </p:nvSpPr>
        <p:spPr>
          <a:xfrm>
            <a:off x="8010525" y="5557841"/>
            <a:ext cx="4278312" cy="11312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ru-RU" sz="2000" b="1" dirty="0" err="1"/>
              <a:t>Зсувний</a:t>
            </a:r>
            <a:r>
              <a:rPr lang="ru-RU" sz="2000" b="1" dirty="0"/>
              <a:t> цирк </a:t>
            </a:r>
            <a:r>
              <a:rPr lang="ru-RU" sz="2000" b="1" dirty="0" smtClean="0"/>
              <a:t/>
            </a:r>
            <a:br>
              <a:rPr lang="ru-RU" sz="2000" b="1" dirty="0" smtClean="0"/>
            </a:br>
            <a:r>
              <a:rPr lang="ru-RU" sz="2000" b="1" dirty="0" smtClean="0"/>
              <a:t>(</a:t>
            </a:r>
            <a:r>
              <a:rPr lang="ru-RU" sz="2000" b="1" dirty="0" err="1"/>
              <a:t>верхня</a:t>
            </a:r>
            <a:r>
              <a:rPr lang="ru-RU" sz="2000" b="1" dirty="0"/>
              <a:t> </a:t>
            </a:r>
            <a:r>
              <a:rPr lang="ru-RU" sz="2000" b="1" dirty="0" err="1"/>
              <a:t>частина</a:t>
            </a:r>
            <a:r>
              <a:rPr lang="ru-RU" sz="2000" b="1" dirty="0"/>
              <a:t> фото) в </a:t>
            </a:r>
            <a:r>
              <a:rPr lang="ru-RU" sz="2000" b="1" dirty="0" err="1"/>
              <a:t>штаті</a:t>
            </a:r>
            <a:r>
              <a:rPr lang="ru-RU" sz="2000" b="1" dirty="0"/>
              <a:t> </a:t>
            </a:r>
            <a:r>
              <a:rPr lang="ru-RU" sz="2000" b="1" dirty="0" err="1"/>
              <a:t>Герреро</a:t>
            </a:r>
            <a:r>
              <a:rPr lang="ru-RU" sz="2000" b="1" dirty="0"/>
              <a:t>, </a:t>
            </a:r>
            <a:r>
              <a:rPr lang="ru-RU" sz="2000" b="1" dirty="0" err="1"/>
              <a:t>Мексіка</a:t>
            </a:r>
            <a:endParaRPr lang="ru-RU" sz="2000" b="1" dirty="0"/>
          </a:p>
        </p:txBody>
      </p:sp>
    </p:spTree>
    <p:extLst>
      <p:ext uri="{BB962C8B-B14F-4D97-AF65-F5344CB8AC3E}">
        <p14:creationId xmlns:p14="http://schemas.microsoft.com/office/powerpoint/2010/main" val="304209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4259" y="166910"/>
            <a:ext cx="2402408" cy="967623"/>
          </a:xfrm>
        </p:spPr>
        <p:txBody>
          <a:bodyPr>
            <a:normAutofit/>
          </a:bodyPr>
          <a:lstStyle/>
          <a:p>
            <a:r>
              <a:rPr lang="uk-UA" sz="4400" b="1" dirty="0" smtClean="0"/>
              <a:t>ГЛЕТЧЕР</a:t>
            </a:r>
            <a:endParaRPr lang="ru-RU" sz="4400" b="1" dirty="0"/>
          </a:p>
        </p:txBody>
      </p:sp>
      <p:sp>
        <p:nvSpPr>
          <p:cNvPr id="3" name="Объект 2"/>
          <p:cNvSpPr>
            <a:spLocks noGrp="1"/>
          </p:cNvSpPr>
          <p:nvPr>
            <p:ph idx="1"/>
          </p:nvPr>
        </p:nvSpPr>
        <p:spPr>
          <a:xfrm>
            <a:off x="541609" y="1264554"/>
            <a:ext cx="4775458" cy="5237845"/>
          </a:xfrm>
        </p:spPr>
        <p:txBody>
          <a:bodyPr>
            <a:normAutofit/>
          </a:bodyPr>
          <a:lstStyle/>
          <a:p>
            <a:r>
              <a:rPr lang="ru-RU" sz="2800" dirty="0" err="1">
                <a:solidFill>
                  <a:schemeClr val="tx1"/>
                </a:solidFill>
              </a:rPr>
              <a:t>Скупчення</a:t>
            </a:r>
            <a:r>
              <a:rPr lang="ru-RU" sz="2800" dirty="0">
                <a:solidFill>
                  <a:schemeClr val="tx1"/>
                </a:solidFill>
              </a:rPr>
              <a:t> на </a:t>
            </a:r>
            <a:r>
              <a:rPr lang="ru-RU" sz="2800" dirty="0" err="1">
                <a:solidFill>
                  <a:schemeClr val="tx1"/>
                </a:solidFill>
              </a:rPr>
              <a:t>земній</a:t>
            </a:r>
            <a:r>
              <a:rPr lang="ru-RU" sz="2800" dirty="0">
                <a:solidFill>
                  <a:schemeClr val="tx1"/>
                </a:solidFill>
              </a:rPr>
              <a:t> </a:t>
            </a:r>
            <a:r>
              <a:rPr lang="ru-RU" sz="2800" dirty="0" err="1">
                <a:solidFill>
                  <a:schemeClr val="tx1"/>
                </a:solidFill>
              </a:rPr>
              <a:t>поверхні</a:t>
            </a:r>
            <a:r>
              <a:rPr lang="ru-RU" sz="2800" dirty="0">
                <a:solidFill>
                  <a:schemeClr val="tx1"/>
                </a:solidFill>
              </a:rPr>
              <a:t> (в горах та </a:t>
            </a:r>
            <a:r>
              <a:rPr lang="ru-RU" sz="2800" dirty="0" err="1">
                <a:solidFill>
                  <a:schemeClr val="tx1"/>
                </a:solidFill>
              </a:rPr>
              <a:t>приполярних</a:t>
            </a:r>
            <a:r>
              <a:rPr lang="ru-RU" sz="2800" dirty="0">
                <a:solidFill>
                  <a:schemeClr val="tx1"/>
                </a:solidFill>
              </a:rPr>
              <a:t> районах) великих </a:t>
            </a:r>
            <a:r>
              <a:rPr lang="ru-RU" sz="2800" dirty="0" err="1">
                <a:solidFill>
                  <a:schemeClr val="tx1"/>
                </a:solidFill>
              </a:rPr>
              <a:t>мас</a:t>
            </a:r>
            <a:r>
              <a:rPr lang="ru-RU" sz="2800" dirty="0">
                <a:solidFill>
                  <a:schemeClr val="tx1"/>
                </a:solidFill>
              </a:rPr>
              <a:t> </a:t>
            </a:r>
            <a:r>
              <a:rPr lang="ru-RU" sz="2800" dirty="0" err="1">
                <a:solidFill>
                  <a:schemeClr val="tx1"/>
                </a:solidFill>
              </a:rPr>
              <a:t>льоду</a:t>
            </a:r>
            <a:r>
              <a:rPr lang="ru-RU" sz="2800" dirty="0">
                <a:solidFill>
                  <a:schemeClr val="tx1"/>
                </a:solidFill>
              </a:rPr>
              <a:t>, </a:t>
            </a:r>
            <a:r>
              <a:rPr lang="ru-RU" sz="2800" dirty="0" err="1">
                <a:solidFill>
                  <a:schemeClr val="tx1"/>
                </a:solidFill>
              </a:rPr>
              <a:t>який</a:t>
            </a:r>
            <a:r>
              <a:rPr lang="ru-RU" sz="2800" dirty="0">
                <a:solidFill>
                  <a:schemeClr val="tx1"/>
                </a:solidFill>
              </a:rPr>
              <a:t> </a:t>
            </a:r>
            <a:r>
              <a:rPr lang="ru-RU" sz="2800" dirty="0" err="1">
                <a:solidFill>
                  <a:schemeClr val="tx1"/>
                </a:solidFill>
              </a:rPr>
              <a:t>рухається</a:t>
            </a:r>
            <a:r>
              <a:rPr lang="ru-RU" sz="2800" dirty="0">
                <a:solidFill>
                  <a:schemeClr val="tx1"/>
                </a:solidFill>
              </a:rPr>
              <a:t> </a:t>
            </a:r>
            <a:r>
              <a:rPr lang="ru-RU" sz="2800" dirty="0" err="1">
                <a:solidFill>
                  <a:schemeClr val="tx1"/>
                </a:solidFill>
              </a:rPr>
              <a:t>під</a:t>
            </a:r>
            <a:r>
              <a:rPr lang="ru-RU" sz="2800" dirty="0">
                <a:solidFill>
                  <a:schemeClr val="tx1"/>
                </a:solidFill>
              </a:rPr>
              <a:t> </a:t>
            </a:r>
            <a:r>
              <a:rPr lang="ru-RU" sz="2800" dirty="0" err="1">
                <a:solidFill>
                  <a:schemeClr val="tx1"/>
                </a:solidFill>
              </a:rPr>
              <a:t>впливом</a:t>
            </a:r>
            <a:r>
              <a:rPr lang="ru-RU" sz="2800" dirty="0">
                <a:solidFill>
                  <a:schemeClr val="tx1"/>
                </a:solidFill>
              </a:rPr>
              <a:t> </a:t>
            </a:r>
            <a:r>
              <a:rPr lang="ru-RU" sz="2800" dirty="0" err="1">
                <a:solidFill>
                  <a:schemeClr val="tx1"/>
                </a:solidFill>
              </a:rPr>
              <a:t>власної</a:t>
            </a:r>
            <a:r>
              <a:rPr lang="ru-RU" sz="2800" dirty="0">
                <a:solidFill>
                  <a:schemeClr val="tx1"/>
                </a:solidFill>
              </a:rPr>
              <a:t> ваги: </a:t>
            </a:r>
            <a:r>
              <a:rPr lang="ru-RU" sz="2800" dirty="0" err="1">
                <a:solidFill>
                  <a:schemeClr val="tx1"/>
                </a:solidFill>
              </a:rPr>
              <a:t>льодовик</a:t>
            </a:r>
            <a:r>
              <a:rPr lang="ru-RU" sz="2800" dirty="0">
                <a:solidFill>
                  <a:schemeClr val="tx1"/>
                </a:solidFill>
              </a:rPr>
              <a:t>. </a:t>
            </a:r>
            <a:endParaRPr lang="ru-RU" sz="2800" dirty="0" smtClean="0">
              <a:solidFill>
                <a:schemeClr val="tx1"/>
              </a:solidFill>
            </a:endParaRPr>
          </a:p>
          <a:p>
            <a:r>
              <a:rPr lang="ru-RU" sz="2800" i="1" dirty="0" err="1" smtClean="0">
                <a:solidFill>
                  <a:schemeClr val="tx1"/>
                </a:solidFill>
              </a:rPr>
              <a:t>Під</a:t>
            </a:r>
            <a:r>
              <a:rPr lang="ru-RU" sz="2800" i="1" dirty="0" smtClean="0">
                <a:solidFill>
                  <a:schemeClr val="tx1"/>
                </a:solidFill>
              </a:rPr>
              <a:t> </a:t>
            </a:r>
            <a:r>
              <a:rPr lang="ru-RU" sz="2800" i="1" dirty="0" err="1">
                <a:solidFill>
                  <a:schemeClr val="tx1"/>
                </a:solidFill>
              </a:rPr>
              <a:t>впливом</a:t>
            </a:r>
            <a:r>
              <a:rPr lang="ru-RU" sz="2800" i="1" dirty="0">
                <a:solidFill>
                  <a:schemeClr val="tx1"/>
                </a:solidFill>
              </a:rPr>
              <a:t> </a:t>
            </a:r>
            <a:r>
              <a:rPr lang="ru-RU" sz="2800" i="1" dirty="0" err="1">
                <a:solidFill>
                  <a:schemeClr val="tx1"/>
                </a:solidFill>
              </a:rPr>
              <a:t>тиску</a:t>
            </a:r>
            <a:r>
              <a:rPr lang="ru-RU" sz="2800" i="1" dirty="0">
                <a:solidFill>
                  <a:schemeClr val="tx1"/>
                </a:solidFill>
              </a:rPr>
              <a:t> </a:t>
            </a:r>
            <a:r>
              <a:rPr lang="ru-RU" sz="2800" i="1" dirty="0" err="1">
                <a:solidFill>
                  <a:schemeClr val="tx1"/>
                </a:solidFill>
              </a:rPr>
              <a:t>лід</a:t>
            </a:r>
            <a:r>
              <a:rPr lang="ru-RU" sz="2800" i="1" dirty="0">
                <a:solidFill>
                  <a:schemeClr val="tx1"/>
                </a:solidFill>
              </a:rPr>
              <a:t> </a:t>
            </a:r>
            <a:r>
              <a:rPr lang="ru-RU" sz="2800" i="1" dirty="0" err="1">
                <a:solidFill>
                  <a:schemeClr val="tx1"/>
                </a:solidFill>
              </a:rPr>
              <a:t>починає</a:t>
            </a:r>
            <a:r>
              <a:rPr lang="ru-RU" sz="2800" i="1" dirty="0">
                <a:solidFill>
                  <a:schemeClr val="tx1"/>
                </a:solidFill>
              </a:rPr>
              <a:t> </a:t>
            </a:r>
            <a:r>
              <a:rPr lang="ru-RU" sz="2800" i="1" dirty="0" err="1">
                <a:solidFill>
                  <a:schemeClr val="tx1"/>
                </a:solidFill>
              </a:rPr>
              <a:t>сповзати</a:t>
            </a:r>
            <a:r>
              <a:rPr lang="ru-RU" sz="2800" i="1" dirty="0">
                <a:solidFill>
                  <a:schemeClr val="tx1"/>
                </a:solidFill>
              </a:rPr>
              <a:t> по </a:t>
            </a:r>
            <a:r>
              <a:rPr lang="ru-RU" sz="2800" i="1" dirty="0" err="1">
                <a:solidFill>
                  <a:schemeClr val="tx1"/>
                </a:solidFill>
              </a:rPr>
              <a:t>схилах</a:t>
            </a:r>
            <a:r>
              <a:rPr lang="ru-RU" sz="2800" i="1" dirty="0">
                <a:solidFill>
                  <a:schemeClr val="tx1"/>
                </a:solidFill>
              </a:rPr>
              <a:t> і </a:t>
            </a:r>
            <a:r>
              <a:rPr lang="ru-RU" sz="2800" i="1" dirty="0" err="1">
                <a:solidFill>
                  <a:schemeClr val="tx1"/>
                </a:solidFill>
              </a:rPr>
              <a:t>утворює</a:t>
            </a:r>
            <a:r>
              <a:rPr lang="ru-RU" sz="2800" i="1" dirty="0">
                <a:solidFill>
                  <a:schemeClr val="tx1"/>
                </a:solidFill>
              </a:rPr>
              <a:t> </a:t>
            </a:r>
            <a:r>
              <a:rPr lang="ru-RU" sz="2800" b="1" i="1" dirty="0">
                <a:solidFill>
                  <a:schemeClr val="tx1"/>
                </a:solidFill>
              </a:rPr>
              <a:t>глетчер</a:t>
            </a:r>
            <a:r>
              <a:rPr lang="ru-RU" sz="2800" i="1" dirty="0">
                <a:solidFill>
                  <a:schemeClr val="tx1"/>
                </a:solidFill>
              </a:rPr>
              <a:t>, </a:t>
            </a:r>
            <a:r>
              <a:rPr lang="ru-RU" sz="2800" i="1" dirty="0" err="1">
                <a:solidFill>
                  <a:schemeClr val="tx1"/>
                </a:solidFill>
              </a:rPr>
              <a:t>або</a:t>
            </a:r>
            <a:r>
              <a:rPr lang="ru-RU" sz="2800" i="1" dirty="0">
                <a:solidFill>
                  <a:schemeClr val="tx1"/>
                </a:solidFill>
              </a:rPr>
              <a:t> </a:t>
            </a:r>
            <a:r>
              <a:rPr lang="ru-RU" sz="2800" i="1" dirty="0" err="1" smtClean="0">
                <a:solidFill>
                  <a:schemeClr val="tx1"/>
                </a:solidFill>
              </a:rPr>
              <a:t>льодовик</a:t>
            </a:r>
            <a:endParaRPr lang="ru-RU" sz="2800" dirty="0">
              <a:solidFill>
                <a:schemeClr val="tx1"/>
              </a:solidFill>
            </a:endParaRPr>
          </a:p>
        </p:txBody>
      </p:sp>
      <p:pic>
        <p:nvPicPr>
          <p:cNvPr id="3076" name="Picture 4" descr="https://geodictionary.com.ua/sites/default/files/styles/picture_termin/https/upload.wikimedia.org/wikipedia/commons/d/d5/Hubbard_Glacier_%25286%2529.jpg?itok=4do_bc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067" y="-1"/>
            <a:ext cx="6874933" cy="687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3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445</TotalTime>
  <Words>1121</Words>
  <Application>Microsoft Office PowerPoint</Application>
  <PresentationFormat>Широкоэкранный</PresentationFormat>
  <Paragraphs>92</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Century Gothic</vt:lpstr>
      <vt:lpstr>Roboto</vt:lpstr>
      <vt:lpstr>Wingdings 3</vt:lpstr>
      <vt:lpstr>Легкий дым</vt:lpstr>
      <vt:lpstr>ГІДРОЛОГІЯ ЛЬОДОВИКІВ</vt:lpstr>
      <vt:lpstr>Які водні об’єкти називаються льодовиками? </vt:lpstr>
      <vt:lpstr>Презентация PowerPoint</vt:lpstr>
      <vt:lpstr>Презентация PowerPoint</vt:lpstr>
      <vt:lpstr>Море́на — скупчення несортованого уламкового матеріалу, який переноситься і відкладається льодовиками. </vt:lpstr>
      <vt:lpstr>ФІРН</vt:lpstr>
      <vt:lpstr>Кар </vt:lpstr>
      <vt:lpstr>ЦИРК</vt:lpstr>
      <vt:lpstr>ГЛЕТЧЕР</vt:lpstr>
      <vt:lpstr>Презентация PowerPoint</vt:lpstr>
      <vt:lpstr>Снігова лінія </vt:lpstr>
      <vt:lpstr>Кліматична снігова лінія </vt:lpstr>
      <vt:lpstr>Презентация PowerPoint</vt:lpstr>
      <vt:lpstr>ХІОНОСФЕРА – СФЕРА ІСНУВАННЯ ЛЬОДОВИКІВ</vt:lpstr>
      <vt:lpstr>Висотне кліматичне положення снігової лінії визначається кліматичними умовами. </vt:lpstr>
      <vt:lpstr>Які основні закономірності утворення льодовика?</vt:lpstr>
      <vt:lpstr>Які основні закономірності утворення льодовика?</vt:lpstr>
      <vt:lpstr>Лавина – це снігові маси, які сповзають із похилої підстилаючої поверхні гірських схилів, захоплюючи із собою нові маси снігу. </vt:lpstr>
      <vt:lpstr>Сухі лавини – снігова маса зривається від найменшого струсу повітря чи підстилаючої поверхні (постріл, порив вітру, різкі звуки) у місцях, де кут похилу поверхні понад 45° , швидкість руху – до 80 – 100 м/с. Це зимові лавини.</vt:lpstr>
      <vt:lpstr>Мокрі, або ґрунтові лавини – рухаються перекочуванням по змоченій талою водою поверхні ґрунту або снігу, обростають новими масами снігу, захоплюють каміння, землю, дерева тощо. Мокрі лавини дуже часто мають постійні шляхи руху, які називають лотками. Мокрі лавини характерні для теплої пори року.</vt:lpstr>
      <vt:lpstr>Типи льодовиків: материкові (покривні) та гірські. </vt:lpstr>
      <vt:lpstr>Материкові льодовики поширені на материках або великих островах (Нова Земля, Земля Франці-Йосифа та ін.). </vt:lpstr>
      <vt:lpstr>Материкові (покривні) льодовики поділяються на: </vt:lpstr>
      <vt:lpstr>Презентация PowerPoint</vt:lpstr>
      <vt:lpstr>Презентация PowerPoint</vt:lpstr>
      <vt:lpstr>Презентация PowerPoint</vt:lpstr>
      <vt:lpstr>Гірські льодовики – це льодовики, які характеризуються невеликими розмірами, залежністю форми льодовика від форми трогів, чіткою різницею між зоною живлення і зоною стоку, спрямованим лінійним рухом. </vt:lpstr>
      <vt:lpstr>Найбільш поширеними типами гірських льодовиків є: </vt:lpstr>
      <vt:lpstr>Яку функцію виконують льодовики на земній кулі?</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Льодовики-багаторічні природні скупчення льоду. Особливості утворення і поширення льодовиків</dc:title>
  <dc:creator>Yelnikov</dc:creator>
  <cp:lastModifiedBy>Yelnikov</cp:lastModifiedBy>
  <cp:revision>44</cp:revision>
  <dcterms:created xsi:type="dcterms:W3CDTF">2019-04-25T13:23:07Z</dcterms:created>
  <dcterms:modified xsi:type="dcterms:W3CDTF">2019-04-25T20:48:38Z</dcterms:modified>
</cp:coreProperties>
</file>