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4"/>
  </p:notesMasterIdLst>
  <p:sldIdLst>
    <p:sldId id="256" r:id="rId2"/>
    <p:sldId id="291" r:id="rId3"/>
    <p:sldId id="292" r:id="rId4"/>
    <p:sldId id="293" r:id="rId5"/>
    <p:sldId id="294" r:id="rId6"/>
    <p:sldId id="295" r:id="rId7"/>
    <p:sldId id="296" r:id="rId8"/>
    <p:sldId id="319" r:id="rId9"/>
    <p:sldId id="297" r:id="rId10"/>
    <p:sldId id="298" r:id="rId11"/>
    <p:sldId id="299" r:id="rId12"/>
    <p:sldId id="300" r:id="rId13"/>
    <p:sldId id="301" r:id="rId14"/>
    <p:sldId id="302" r:id="rId15"/>
    <p:sldId id="303" r:id="rId16"/>
    <p:sldId id="305" r:id="rId17"/>
    <p:sldId id="306" r:id="rId18"/>
    <p:sldId id="307" r:id="rId19"/>
    <p:sldId id="308" r:id="rId20"/>
    <p:sldId id="311" r:id="rId21"/>
    <p:sldId id="317" r:id="rId22"/>
    <p:sldId id="315" r:id="rId23"/>
    <p:sldId id="316" r:id="rId24"/>
    <p:sldId id="259" r:id="rId25"/>
    <p:sldId id="260" r:id="rId26"/>
    <p:sldId id="261" r:id="rId27"/>
    <p:sldId id="262" r:id="rId28"/>
    <p:sldId id="263" r:id="rId29"/>
    <p:sldId id="264" r:id="rId30"/>
    <p:sldId id="265" r:id="rId31"/>
    <p:sldId id="266" r:id="rId32"/>
    <p:sldId id="267" r:id="rId33"/>
    <p:sldId id="268" r:id="rId34"/>
    <p:sldId id="269" r:id="rId35"/>
    <p:sldId id="271" r:id="rId36"/>
    <p:sldId id="272" r:id="rId37"/>
    <p:sldId id="273" r:id="rId38"/>
    <p:sldId id="274" r:id="rId39"/>
    <p:sldId id="275" r:id="rId40"/>
    <p:sldId id="276" r:id="rId41"/>
    <p:sldId id="318" r:id="rId42"/>
    <p:sldId id="289" r:id="rId4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84" d="100"/>
          <a:sy n="84" d="100"/>
        </p:scale>
        <p:origin x="128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5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4A97EE-7B90-41AB-9844-2DF5F114A04E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9079D2-0EA5-4139-9759-88EC57C682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81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2975" y="755650"/>
            <a:ext cx="4972050" cy="3730625"/>
          </a:xfrm>
          <a:solidFill>
            <a:srgbClr val="FFFFFF"/>
          </a:solidFill>
          <a:ln/>
        </p:spPr>
      </p:sp>
      <p:sp>
        <p:nvSpPr>
          <p:cNvPr id="12291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en-US" smtClean="0"/>
          </a:p>
        </p:txBody>
      </p:sp>
    </p:spTree>
    <p:extLst>
      <p:ext uri="{BB962C8B-B14F-4D97-AF65-F5344CB8AC3E}">
        <p14:creationId xmlns:p14="http://schemas.microsoft.com/office/powerpoint/2010/main" val="3425753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E9A4D-E7D9-4700-BAF5-991B11D9BA06}" type="datetime1">
              <a:rPr lang="uk-UA" smtClean="0"/>
              <a:t>23.03.2023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0A87-4466-4707-BAE8-910DB4DF8CC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85070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1C46A-0C22-455B-851D-D004C8C390B5}" type="datetime1">
              <a:rPr lang="uk-UA" smtClean="0"/>
              <a:t>23.03.2023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0A87-4466-4707-BAE8-910DB4DF8CC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87661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A6CBD-D25D-4FA1-B6F2-2C3111A92FF8}" type="datetime1">
              <a:rPr lang="uk-UA" smtClean="0"/>
              <a:t>23.03.2023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0A87-4466-4707-BAE8-910DB4DF8CC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88266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4D10C-C2DA-41FE-9892-8C473AFC2EAA}" type="datetime1">
              <a:rPr lang="uk-UA" smtClean="0"/>
              <a:t>23.03.2023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0A87-4466-4707-BAE8-910DB4DF8CC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82794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1E6B2-C513-49F8-A1E5-E010AC423892}" type="datetime1">
              <a:rPr lang="uk-UA" smtClean="0"/>
              <a:t>23.03.2023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0A87-4466-4707-BAE8-910DB4DF8CC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3795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F3F13-FCDF-41F6-BDA8-C1FF8AC69FDA}" type="datetime1">
              <a:rPr lang="uk-UA" smtClean="0"/>
              <a:t>23.03.2023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0A87-4466-4707-BAE8-910DB4DF8CC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20567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F10A0-BDA7-4703-A477-2847E20ED405}" type="datetime1">
              <a:rPr lang="uk-UA" smtClean="0"/>
              <a:t>23.03.2023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0A87-4466-4707-BAE8-910DB4DF8CC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76173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2CE20-A7E6-4177-AAE5-897220768ECE}" type="datetime1">
              <a:rPr lang="uk-UA" smtClean="0"/>
              <a:t>23.03.2023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0A87-4466-4707-BAE8-910DB4DF8CC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19124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65A35-20AA-41D7-9C2F-7732019DFCC6}" type="datetime1">
              <a:rPr lang="uk-UA" smtClean="0"/>
              <a:t>23.03.2023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0A87-4466-4707-BAE8-910DB4DF8CC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4248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ECC11-3B17-40ED-8059-287FC86C8801}" type="datetime1">
              <a:rPr lang="uk-UA" smtClean="0"/>
              <a:t>23.03.2023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0A87-4466-4707-BAE8-910DB4DF8CC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40389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A6439-9E35-49A5-A324-C5434925CFD4}" type="datetime1">
              <a:rPr lang="uk-UA" smtClean="0"/>
              <a:t>23.03.2023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0A87-4466-4707-BAE8-910DB4DF8CC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46794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714294-23B2-4D20-829B-42E34F29A6E2}" type="datetime1">
              <a:rPr lang="uk-UA" smtClean="0"/>
              <a:t>23.03.2023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540A87-4466-4707-BAE8-910DB4DF8CC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35879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1.png"/><Relationship Id="rId5" Type="http://schemas.openxmlformats.org/officeDocument/2006/relationships/image" Target="../media/image49.wmf"/><Relationship Id="rId4" Type="http://schemas.openxmlformats.org/officeDocument/2006/relationships/oleObject" Target="../embeddings/oleObject6.bin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13" Type="http://schemas.openxmlformats.org/officeDocument/2006/relationships/oleObject" Target="../embeddings/oleObject5.bin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2.bin"/><Relationship Id="rId12" Type="http://schemas.openxmlformats.org/officeDocument/2006/relationships/image" Target="../media/image1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wmf"/><Relationship Id="rId11" Type="http://schemas.openxmlformats.org/officeDocument/2006/relationships/oleObject" Target="../embeddings/oleObject4.bin"/><Relationship Id="rId5" Type="http://schemas.openxmlformats.org/officeDocument/2006/relationships/oleObject" Target="../embeddings/oleObject1.bin"/><Relationship Id="rId10" Type="http://schemas.openxmlformats.org/officeDocument/2006/relationships/image" Target="../media/image9.wmf"/><Relationship Id="rId4" Type="http://schemas.openxmlformats.org/officeDocument/2006/relationships/image" Target="../media/image12.png"/><Relationship Id="rId9" Type="http://schemas.openxmlformats.org/officeDocument/2006/relationships/oleObject" Target="../embeddings/oleObject3.bin"/><Relationship Id="rId14" Type="http://schemas.openxmlformats.org/officeDocument/2006/relationships/image" Target="../media/image11.w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1"/>
          <p:cNvSpPr/>
          <p:nvPr/>
        </p:nvSpPr>
        <p:spPr>
          <a:xfrm>
            <a:off x="35859" y="3775825"/>
            <a:ext cx="9072282" cy="9197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2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СПЕКТРАЛЬНИЙ </a:t>
            </a:r>
            <a:r>
              <a:rPr lang="uk-UA" sz="2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 КОРЕЛЯЦІЙНИЙ </a:t>
            </a:r>
            <a:r>
              <a:rPr lang="uk-UA" sz="2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 СИГНАЛІВ</a:t>
            </a:r>
          </a:p>
        </p:txBody>
      </p:sp>
      <p:sp>
        <p:nvSpPr>
          <p:cNvPr id="6" name="Прямокутник 3"/>
          <p:cNvSpPr/>
          <p:nvPr/>
        </p:nvSpPr>
        <p:spPr>
          <a:xfrm>
            <a:off x="2822935" y="2724274"/>
            <a:ext cx="3741730" cy="8436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4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ЛЕКЦІЯ </a:t>
            </a:r>
            <a:r>
              <a:rPr lang="uk-UA" sz="4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№3</a:t>
            </a:r>
            <a:endParaRPr lang="en-US" sz="48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5314329"/>
              </p:ext>
            </p:extLst>
          </p:nvPr>
        </p:nvGraphicFramePr>
        <p:xfrm>
          <a:off x="1998994" y="488881"/>
          <a:ext cx="5918835" cy="2790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18835">
                  <a:extLst>
                    <a:ext uri="{9D8B030D-6E8A-4147-A177-3AD203B41FA5}">
                      <a16:colId xmlns:a16="http://schemas.microsoft.com/office/drawing/2014/main" val="997875502"/>
                    </a:ext>
                  </a:extLst>
                </a:gridCol>
              </a:tblGrid>
              <a:tr h="2190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ВВЕДЕННЯ В СПЕЦІАЛЬНІСТЬ</a:t>
                      </a:r>
                      <a:endParaRPr lang="en-US" sz="14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9419747"/>
                  </a:ext>
                </a:extLst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0A87-4466-4707-BAE8-910DB4DF8CC1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615013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565951" y="2645934"/>
            <a:ext cx="8143043" cy="16383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450"/>
              </a:spcAft>
            </a:pPr>
            <a:r>
              <a:rPr lang="uk-UA" sz="3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Навчальне питання </a:t>
            </a:r>
            <a:r>
              <a:rPr lang="uk-UA" sz="3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№2</a:t>
            </a:r>
            <a:endParaRPr lang="en-US" sz="3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450"/>
              </a:spcAft>
            </a:pPr>
            <a:r>
              <a:rPr lang="uk-UA" sz="3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СПЕКТРАЛЬНИЙ АНАЛІЗ НЕПЕРІОДИЧНИХ СИГНАЛІВ</a:t>
            </a:r>
            <a:endParaRPr lang="en-US" sz="3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0A87-4466-4707-BAE8-910DB4DF8CC1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67173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61" y="852256"/>
            <a:ext cx="9056793" cy="4763217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0A87-4466-4707-BAE8-910DB4DF8CC1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07600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159797" y="0"/>
            <a:ext cx="8740066" cy="6415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37661" algn="just">
              <a:lnSpc>
                <a:spcPct val="107000"/>
              </a:lnSpc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Порівняємо перетворення Фур'є (3.1), (3.2) для неперіодичного сигналу з комплексним рядом Фур'є </a:t>
            </a:r>
            <a:r>
              <a:rPr lang="uk-UA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періодичного сигналу:</a:t>
            </a:r>
          </a:p>
          <a:p>
            <a:pPr marL="385763" indent="-385763" algn="just">
              <a:lnSpc>
                <a:spcPct val="107000"/>
              </a:lnSpc>
              <a:buAutoNum type="arabicPeriod"/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Періодичний сигнал має </a:t>
            </a:r>
            <a:r>
              <a:rPr lang="uk-UA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дискретний </a:t>
            </a:r>
            <a:r>
              <a:rPr lang="uk-UA" sz="24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спектр </a:t>
            </a:r>
            <a:r>
              <a:rPr lang="uk-UA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(2.4), 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не періодичний - </a:t>
            </a:r>
            <a:r>
              <a:rPr lang="uk-UA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неперервний спектр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(3.1);</a:t>
            </a:r>
          </a:p>
          <a:p>
            <a:pPr marL="385763" indent="-385763" algn="just">
              <a:lnSpc>
                <a:spcPct val="107000"/>
              </a:lnSpc>
              <a:buAutoNum type="arabicPeriod"/>
            </a:pPr>
            <a:endParaRPr lang="uk-UA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7" algn="just">
              <a:lnSpc>
                <a:spcPct val="107000"/>
              </a:lnSpc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(2.4)							</a:t>
            </a:r>
            <a:r>
              <a:rPr lang="uk-UA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(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3.1)</a:t>
            </a:r>
          </a:p>
          <a:p>
            <a:pPr marL="385763" indent="-385763" algn="just">
              <a:lnSpc>
                <a:spcPct val="107000"/>
              </a:lnSpc>
              <a:buAutoNum type="arabicPeriod"/>
            </a:pPr>
            <a:endParaRPr lang="uk-UA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85763" indent="-385763" algn="just">
              <a:lnSpc>
                <a:spcPct val="107000"/>
              </a:lnSpc>
              <a:buAutoNum type="arabicPeriod"/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Коефіцієнт </a:t>
            </a:r>
            <a:r>
              <a:rPr lang="uk-UA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uk-UA" sz="2400" baseline="-25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спектрі періодичного </a:t>
            </a:r>
            <a:r>
              <a:rPr lang="uk-UA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сигнала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(2.5)- це </a:t>
            </a:r>
            <a:r>
              <a:rPr lang="uk-UA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амплітуда гармоніки 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спектру. Проте для неперіодичного сигналу S(ω) (3.2) це не амплітуда складової частоти ω - вона має інший фізичний сенс: </a:t>
            </a:r>
            <a:r>
              <a:rPr lang="uk-UA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інтегральний параметр 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S(ω)</a:t>
            </a:r>
            <a:r>
              <a:rPr lang="uk-UA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dω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це амплітуда еквівалентного коливання, породженого частотами спектру сигналу, що належить до інтервалу (ω, </a:t>
            </a:r>
            <a:r>
              <a:rPr lang="uk-UA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ω+dω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marL="385763" indent="-385763" algn="just">
              <a:lnSpc>
                <a:spcPct val="107000"/>
              </a:lnSpc>
              <a:buAutoNum type="arabicPeriod"/>
            </a:pPr>
            <a:endParaRPr lang="uk-UA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7" algn="just">
              <a:lnSpc>
                <a:spcPct val="107000"/>
              </a:lnSpc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uk-UA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2.5)	</a:t>
            </a:r>
            <a:r>
              <a:rPr lang="uk-UA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			</a:t>
            </a:r>
            <a:r>
              <a:rPr lang="uk-UA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(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3.2)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142" y="2160741"/>
            <a:ext cx="2248527" cy="93836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1493" y="2160741"/>
            <a:ext cx="2795777" cy="9490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552" y="5607881"/>
            <a:ext cx="2753349" cy="107425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04842" y="5662134"/>
            <a:ext cx="2470718" cy="965753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0A87-4466-4707-BAE8-910DB4DF8CC1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54874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186671" y="658037"/>
            <a:ext cx="8573610" cy="16730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37661" algn="just">
              <a:lnSpc>
                <a:spcPct val="107000"/>
              </a:lnSpc>
            </a:pPr>
            <a:r>
              <a:rPr lang="uk-UA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Розглянемо 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s(t) з амплітудою А і тривалістю τ.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Запишемо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вираз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 спектру одиночного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прямокутного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імпульсу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indent="337661" algn="just">
              <a:lnSpc>
                <a:spcPct val="107000"/>
              </a:lnSpc>
            </a:pPr>
            <a:endParaRPr lang="uk-UA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37661" algn="r">
              <a:lnSpc>
                <a:spcPct val="107000"/>
              </a:lnSpc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(3.3)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611" y="1571348"/>
            <a:ext cx="7297207" cy="123064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611" y="2956265"/>
            <a:ext cx="8195798" cy="3020946"/>
          </a:xfrm>
          <a:prstGeom prst="rect">
            <a:avLst/>
          </a:prstGeom>
        </p:spPr>
      </p:pic>
      <p:sp>
        <p:nvSpPr>
          <p:cNvPr id="6" name="Прямокутник 5"/>
          <p:cNvSpPr/>
          <p:nvPr/>
        </p:nvSpPr>
        <p:spPr>
          <a:xfrm>
            <a:off x="1780174" y="67287"/>
            <a:ext cx="63397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Спектр одиночного прямокутного імпульсу</a:t>
            </a:r>
            <a:r>
              <a:rPr lang="uk-UA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0A87-4466-4707-BAE8-910DB4DF8CC1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55860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560173" y="2167273"/>
            <a:ext cx="7931989" cy="17372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450"/>
              </a:spcAft>
            </a:pPr>
            <a:r>
              <a:rPr lang="uk-UA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Навчальне питання </a:t>
            </a:r>
            <a:r>
              <a:rPr lang="uk-UA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№3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450"/>
              </a:spcAft>
            </a:pPr>
            <a:r>
              <a:rPr lang="uk-UA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СПЕКТРАЛЬНИЙ АНАЛІЗ ПЕРІОДИЧНИХ СИГНАЛІВ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0A87-4466-4707-BAE8-910DB4DF8CC1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83776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133165" y="168454"/>
            <a:ext cx="8846598" cy="68836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37661" algn="just">
              <a:lnSpc>
                <a:spcPct val="107000"/>
              </a:lnSpc>
              <a:spcAft>
                <a:spcPts val="450"/>
              </a:spcAft>
            </a:pP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Будь-яку </a:t>
            </a:r>
            <a:r>
              <a:rPr lang="uk-UA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періодичну функцію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що відповідає умовам </a:t>
            </a:r>
            <a:r>
              <a:rPr lang="uk-UA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Діріхле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(функція не повинна мати розривів другого роду, а кількість розривів першого роду та екстремумів повинна бути кінцевою), можна представити сумою гармонічних функцій або комплексних експонент. Такий розклад отримав назву розклад в </a:t>
            </a:r>
            <a:r>
              <a:rPr lang="uk-UA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ряд Фур’є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37661" algn="just">
              <a:lnSpc>
                <a:spcPct val="107000"/>
              </a:lnSpc>
              <a:spcAft>
                <a:spcPts val="450"/>
              </a:spcAft>
            </a:pP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спектральному аналізі показано, що періодичний </a:t>
            </a:r>
            <a:r>
              <a:rPr lang="uk-UA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сигнал з обмеженою енергією за період Т може бути представлений у вигляді ряду Фур'є в тригонометричній формі:</a:t>
            </a:r>
            <a:endParaRPr lang="en-US" sz="20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37661" algn="r">
              <a:lnSpc>
                <a:spcPct val="107000"/>
              </a:lnSpc>
              <a:spcAft>
                <a:spcPts val="450"/>
              </a:spcAft>
            </a:pP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37661" algn="r">
              <a:lnSpc>
                <a:spcPct val="107000"/>
              </a:lnSpc>
              <a:spcAft>
                <a:spcPts val="450"/>
              </a:spcAft>
            </a:pP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37661" algn="r">
              <a:lnSpc>
                <a:spcPct val="107000"/>
              </a:lnSpc>
              <a:spcAft>
                <a:spcPts val="450"/>
              </a:spcAft>
            </a:pPr>
            <a:endParaRPr lang="uk-UA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37661" algn="r">
              <a:lnSpc>
                <a:spcPct val="107000"/>
              </a:lnSpc>
              <a:spcAft>
                <a:spcPts val="450"/>
              </a:spcAft>
            </a:pPr>
            <a:endParaRPr lang="uk-UA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37661" algn="r">
              <a:lnSpc>
                <a:spcPct val="107000"/>
              </a:lnSpc>
              <a:spcAft>
                <a:spcPts val="450"/>
              </a:spcAft>
            </a:pPr>
            <a:endParaRPr lang="uk-UA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37661" algn="r">
              <a:lnSpc>
                <a:spcPct val="107000"/>
              </a:lnSpc>
              <a:spcAft>
                <a:spcPts val="450"/>
              </a:spcAft>
            </a:pPr>
            <a:endParaRPr lang="uk-UA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37661" algn="r">
              <a:lnSpc>
                <a:spcPct val="107000"/>
              </a:lnSpc>
              <a:spcAft>
                <a:spcPts val="450"/>
              </a:spcAft>
            </a:pPr>
            <a:endParaRPr lang="uk-UA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37661" algn="just">
              <a:lnSpc>
                <a:spcPct val="107000"/>
              </a:lnSpc>
              <a:spcAft>
                <a:spcPts val="450"/>
              </a:spcAft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 ω</a:t>
            </a:r>
            <a:r>
              <a:rPr lang="uk-UA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=2π/Т -  називається </a:t>
            </a:r>
            <a:r>
              <a:rPr lang="uk-UA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основною гармонікою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Коливання з номерами n=2,3… називають </a:t>
            </a:r>
            <a:r>
              <a:rPr lang="uk-UA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вищими гармоніками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uk-UA" sz="20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/2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− </a:t>
            </a:r>
            <a:r>
              <a:rPr lang="uk-UA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постійною складовою сигналу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37661" algn="r">
              <a:lnSpc>
                <a:spcPct val="107000"/>
              </a:lnSpc>
              <a:spcAft>
                <a:spcPts val="450"/>
              </a:spcAft>
            </a:pP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644741" y="3610262"/>
            <a:ext cx="4245746" cy="1091953"/>
          </a:xfrm>
          <a:prstGeom prst="rect">
            <a:avLst/>
          </a:prstGeom>
        </p:spPr>
      </p:pic>
      <p:pic>
        <p:nvPicPr>
          <p:cNvPr id="4" name="Рисунок 3"/>
          <p:cNvPicPr/>
          <p:nvPr/>
        </p:nvPicPr>
        <p:blipFill>
          <a:blip r:embed="rId3"/>
          <a:stretch>
            <a:fillRect/>
          </a:stretch>
        </p:blipFill>
        <p:spPr>
          <a:xfrm>
            <a:off x="5393187" y="2734322"/>
            <a:ext cx="3147132" cy="2670514"/>
          </a:xfrm>
          <a:prstGeom prst="rect">
            <a:avLst/>
          </a:prstGeom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0A87-4466-4707-BAE8-910DB4DF8CC1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8098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123133" y="2243567"/>
            <a:ext cx="8728969" cy="3039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uk-UA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Амплітуди 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гармонік утворюють </a:t>
            </a:r>
            <a:r>
              <a:rPr lang="uk-UA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амплітудно частотний спектр</a:t>
            </a:r>
            <a:r>
              <a:rPr lang="uk-UA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(АЧС)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 початкові фази – </a:t>
            </a:r>
            <a:r>
              <a:rPr lang="uk-UA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фазо-частотний спектр (ФЧС).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 важко помітити, що </a:t>
            </a:r>
            <a:r>
              <a:rPr lang="uk-UA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періодичної функції отримаємо дискретний спектр.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Спектр періодичного сигналу є дискретним, оскільки гармоніки з амплітудами </a:t>
            </a:r>
            <a:r>
              <a:rPr lang="uk-UA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uk-UA" sz="2000" baseline="-25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початковими фазами </a:t>
            </a:r>
            <a:r>
              <a:rPr lang="uk-UA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φ</a:t>
            </a:r>
            <a:r>
              <a:rPr lang="uk-UA" sz="2000" baseline="-25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на які він може бути розкладений, мають частоти nω</a:t>
            </a:r>
            <a:r>
              <a:rPr lang="uk-UA" sz="20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кратні основній частоті сигналу. Спектр сигналів описують графічно шляхом побудови АЧС і ФЧС. </a:t>
            </a:r>
            <a:r>
              <a:rPr lang="uk-UA" sz="20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особливу увагу приділяють АЧС, оскільки він показує розподіл амплітуд гармонік (частот) сигналу – розподіл енергії сигналу за частотою 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2939" y="4851154"/>
            <a:ext cx="5058837" cy="1870322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0A87-4466-4707-BAE8-910DB4DF8CC1}" type="slidenum">
              <a:rPr lang="uk-UA" smtClean="0"/>
              <a:t>16</a:t>
            </a:fld>
            <a:endParaRPr lang="uk-UA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2889"/>
            <a:ext cx="8664335" cy="2190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119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201967" y="262117"/>
            <a:ext cx="8740066" cy="12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450"/>
              </a:spcAft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Розглянемо</a:t>
            </a:r>
            <a:r>
              <a:rPr lang="uk-UA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спектр періодичної послідовності прямокутних імпульсів</a:t>
            </a:r>
            <a:r>
              <a:rPr lang="uk-UA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s(t) з періодом слідування Т, амплітудою А і тривалістю τ (рис. 2.2). 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Зауважимо, що кількість імпульсів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→∞. 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89131"/>
            <a:ext cx="9144000" cy="4691895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0A87-4466-4707-BAE8-910DB4DF8CC1}" type="slidenum">
              <a:rPr lang="uk-UA" smtClean="0"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10696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476" y="2955641"/>
            <a:ext cx="8800524" cy="360060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20" y="366828"/>
            <a:ext cx="8921905" cy="2234329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0A87-4466-4707-BAE8-910DB4DF8CC1}" type="slidenum">
              <a:rPr lang="uk-UA" smtClean="0"/>
              <a:t>18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2230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475" y="2166150"/>
            <a:ext cx="5050106" cy="4691849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1033327" y="83420"/>
            <a:ext cx="61475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Вплив параметрів послідовності ПІ на її АЧС</a:t>
            </a:r>
            <a:endParaRPr lang="en-US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5353072" y="545085"/>
            <a:ext cx="3655544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/>
            <a:r>
              <a:rPr lang="uk-UA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Зі збільшенням періоду слідування  Т↑→Ω↓ при τ=</a:t>
            </a:r>
            <a:r>
              <a:rPr lang="uk-UA" sz="1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const</a:t>
            </a:r>
            <a:r>
              <a:rPr lang="uk-UA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відбувається  «згущення»  спектра: відстані між лініями зменшуються.  Ширина спектра не змінюється, а основна частина енергії розподіляється на більшому числі гармонік. </a:t>
            </a:r>
          </a:p>
          <a:p>
            <a:pPr indent="342900" algn="just"/>
            <a:r>
              <a:rPr lang="uk-UA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При  збільшенні τ при Ω=</a:t>
            </a:r>
            <a:r>
              <a:rPr lang="en-US" sz="1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const</a:t>
            </a:r>
            <a:r>
              <a:rPr lang="uk-UA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uk-UA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</a:t>
            </a:r>
            <a:r>
              <a:rPr lang="en-US" sz="1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const</a:t>
            </a:r>
            <a:r>
              <a:rPr lang="uk-UA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ширина арок і ширина спектра зменшуються (відносне стиснення спектра). Основна частина енергії розподіляється на меншому числі гармонік і зосереджується в області нижчих частот.  </a:t>
            </a:r>
          </a:p>
          <a:p>
            <a:pPr indent="342900" algn="just"/>
            <a:r>
              <a:rPr lang="uk-UA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Відтак, чим коротші імпульси і більша їх </a:t>
            </a:r>
            <a:r>
              <a:rPr lang="uk-UA" sz="1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скважність</a:t>
            </a:r>
            <a:r>
              <a:rPr lang="uk-UA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тим ширший і густіший їх спектр, і навпаки.</a:t>
            </a:r>
            <a:endParaRPr lang="en-US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0775" t="13091" r="29567" b="34605"/>
          <a:stretch>
            <a:fillRect/>
          </a:stretch>
        </p:blipFill>
        <p:spPr>
          <a:xfrm>
            <a:off x="205475" y="710812"/>
            <a:ext cx="4889098" cy="1289611"/>
          </a:xfrm>
          <a:prstGeom prst="rect">
            <a:avLst/>
          </a:prstGeom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0A87-4466-4707-BAE8-910DB4DF8CC1}" type="slidenum">
              <a:rPr lang="uk-UA" smtClean="0"/>
              <a:t>19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26666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528282" y="1215036"/>
            <a:ext cx="8113143" cy="44053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37661" algn="ctr">
              <a:lnSpc>
                <a:spcPct val="107000"/>
              </a:lnSpc>
              <a:spcAft>
                <a:spcPts val="450"/>
              </a:spcAft>
            </a:pPr>
            <a:r>
              <a:rPr lang="uk-UA" sz="27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НАВЧАЛЬНІ ПИТАННЯ:</a:t>
            </a:r>
            <a:endParaRPr lang="en-US" sz="21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37661">
              <a:lnSpc>
                <a:spcPct val="107000"/>
              </a:lnSpc>
              <a:spcAft>
                <a:spcPts val="450"/>
              </a:spcAft>
            </a:pPr>
            <a:r>
              <a:rPr lang="uk-UA" sz="27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Введення в теорію спектрального аналізу</a:t>
            </a:r>
            <a:endParaRPr lang="en-US" sz="2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37661">
              <a:lnSpc>
                <a:spcPct val="107000"/>
              </a:lnSpc>
              <a:spcAft>
                <a:spcPts val="450"/>
              </a:spcAft>
            </a:pPr>
            <a:r>
              <a:rPr lang="uk-UA" sz="27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Спектральний аналіз </a:t>
            </a:r>
            <a:r>
              <a:rPr lang="uk-UA" sz="27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неперіодичних </a:t>
            </a:r>
            <a:r>
              <a:rPr lang="uk-UA" sz="27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сигналів</a:t>
            </a:r>
            <a:endParaRPr lang="en-US" sz="2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37661">
              <a:lnSpc>
                <a:spcPct val="107000"/>
              </a:lnSpc>
              <a:spcAft>
                <a:spcPts val="450"/>
              </a:spcAft>
            </a:pPr>
            <a:r>
              <a:rPr lang="uk-UA" sz="27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Спектральний аналіз </a:t>
            </a:r>
            <a:r>
              <a:rPr lang="uk-UA" sz="27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періодичних </a:t>
            </a:r>
            <a:r>
              <a:rPr lang="uk-UA" sz="27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сигналів</a:t>
            </a:r>
            <a:endParaRPr lang="en-US" sz="2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>
              <a:lnSpc>
                <a:spcPct val="107000"/>
              </a:lnSpc>
              <a:spcAft>
                <a:spcPts val="600"/>
              </a:spcAft>
            </a:pPr>
            <a:r>
              <a:rPr lang="uk-UA" sz="27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ru-RU" sz="27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Випадковий</a:t>
            </a:r>
            <a:r>
              <a:rPr lang="ru-RU" sz="27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процес</a:t>
            </a:r>
            <a:r>
              <a:rPr lang="ru-RU" sz="27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7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його</a:t>
            </a:r>
            <a:r>
              <a:rPr lang="ru-RU" sz="27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характеристики. </a:t>
            </a:r>
            <a:r>
              <a:rPr lang="ru-RU" sz="27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Принципи</a:t>
            </a:r>
            <a:r>
              <a:rPr lang="ru-RU" sz="27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кореляційного</a:t>
            </a:r>
            <a:r>
              <a:rPr lang="ru-RU" sz="27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аналізу</a:t>
            </a:r>
            <a:r>
              <a:rPr lang="ru-RU" sz="27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indent="457200">
              <a:lnSpc>
                <a:spcPct val="107000"/>
              </a:lnSpc>
              <a:spcAft>
                <a:spcPts val="600"/>
              </a:spcAft>
            </a:pPr>
            <a:r>
              <a:rPr lang="ru-RU" sz="27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ru-RU" sz="27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7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Автокореляційна</a:t>
            </a:r>
            <a:r>
              <a:rPr lang="ru-RU" sz="27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7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взаємокореляційна</a:t>
            </a:r>
            <a:r>
              <a:rPr lang="ru-RU" sz="27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функції</a:t>
            </a:r>
            <a:r>
              <a:rPr lang="ru-RU" sz="27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 </a:t>
            </a:r>
            <a:r>
              <a:rPr lang="ru-RU" sz="27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їх</a:t>
            </a:r>
            <a:r>
              <a:rPr lang="ru-RU" sz="27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властивості</a:t>
            </a:r>
            <a:r>
              <a:rPr lang="ru-RU" sz="27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indent="337661">
              <a:lnSpc>
                <a:spcPct val="107000"/>
              </a:lnSpc>
              <a:spcAft>
                <a:spcPts val="450"/>
              </a:spcAft>
            </a:pPr>
            <a:endParaRPr lang="en-US" sz="2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0A87-4466-4707-BAE8-910DB4DF8CC1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62560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>
          <a:xfrm>
            <a:off x="530440" y="0"/>
            <a:ext cx="824291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Порівняння спектрів періодичної послідовності ПІ та одиночного ПІ </a:t>
            </a:r>
            <a:endParaRPr lang="en-US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/>
          <a:stretch>
            <a:fillRect/>
          </a:stretch>
        </p:blipFill>
        <p:spPr>
          <a:xfrm>
            <a:off x="5058915" y="418365"/>
            <a:ext cx="3900011" cy="18643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832" y="569286"/>
            <a:ext cx="4751942" cy="171339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кутник 7"/>
              <p:cNvSpPr/>
              <p:nvPr/>
            </p:nvSpPr>
            <p:spPr>
              <a:xfrm>
                <a:off x="0" y="2451852"/>
                <a:ext cx="9144000" cy="41428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07000"/>
                  </a:lnSpc>
                </a:pPr>
                <a:r>
                  <a:rPr lang="uk-UA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1. Спектр одиночного сигналу неперервний, на відміну від дискретного періодичного. Амплітуди </a:t>
                </a:r>
                <a:r>
                  <a:rPr lang="uk-UA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</a:t>
                </a:r>
                <a:r>
                  <a:rPr lang="uk-UA" baseline="-250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</a:t>
                </a:r>
                <a:r>
                  <a:rPr lang="uk-UA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спектру періодичної послідовності імпульсів вимірюються у вольтах [В], тоді як спектральна щільність S (ω) одиночного імпульсу має розмірність вольт-секунда [В/с];</a:t>
                </a:r>
                <a:endParaRPr lang="en-US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</a:pPr>
                <a:r>
                  <a:rPr lang="uk-UA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2. Спектри в обох випадках мають форму обвідної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solidFill>
                              <a:srgbClr val="0000CC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uk-UA">
                            <a:solidFill>
                              <a:srgbClr val="0000CC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uk-UA">
                            <a:solidFill>
                              <a:srgbClr val="0000CC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⁡(</m:t>
                        </m:r>
                        <m:r>
                          <m:rPr>
                            <m:sty m:val="p"/>
                          </m:rPr>
                          <a:rPr lang="uk-UA">
                            <a:solidFill>
                              <a:srgbClr val="0000CC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  <m:r>
                          <a:rPr lang="uk-UA">
                            <a:solidFill>
                              <a:srgbClr val="0000CC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uk-UA">
                            <a:solidFill>
                              <a:srgbClr val="0000CC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x</m:t>
                        </m:r>
                      </m:den>
                    </m:f>
                  </m:oMath>
                </a14:m>
                <a:r>
                  <a:rPr lang="uk-UA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;</a:t>
                </a:r>
              </a:p>
              <a:p>
                <a:pPr algn="just">
                  <a:lnSpc>
                    <a:spcPct val="107000"/>
                  </a:lnSpc>
                </a:pPr>
                <a:r>
                  <a:rPr lang="uk-UA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3. Спектр ППРІ складається з </a:t>
                </a:r>
                <a:r>
                  <a:rPr lang="uk-UA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обвідної </a:t>
                </a:r>
                <a:r>
                  <a:rPr lang="uk-UA" dirty="0" err="1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</a:t>
                </a:r>
                <a:r>
                  <a:rPr lang="uk-UA" baseline="-25000" dirty="0" err="1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орі</a:t>
                </a:r>
                <a:r>
                  <a:rPr lang="uk-UA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(ω) - спектра ОРІ та множника системи В(</a:t>
                </a:r>
                <a:r>
                  <a:rPr lang="el-GR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ω</a:t>
                </a:r>
                <a:r>
                  <a:rPr lang="uk-UA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), що визначається параметрами послідовності: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solidFill>
                              <a:srgbClr val="0000CC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0000CC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𝑺</m:t>
                        </m:r>
                      </m:e>
                      <m:sub>
                        <m:r>
                          <a:rPr lang="uk-UA" b="1" i="1" smtClean="0">
                            <a:solidFill>
                              <a:srgbClr val="0000CC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ппрі</m:t>
                        </m:r>
                      </m:sub>
                    </m:sSub>
                    <m:r>
                      <a:rPr lang="uk-UA" b="1" i="1" smtClean="0">
                        <a:solidFill>
                          <a:srgbClr val="0000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uk-UA" b="1" i="1" smtClean="0">
                        <a:solidFill>
                          <a:srgbClr val="0000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𝝎</m:t>
                    </m:r>
                    <m:r>
                      <a:rPr lang="uk-UA" b="1" i="1" smtClean="0">
                        <a:solidFill>
                          <a:srgbClr val="0000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uk-UA" b="1" dirty="0" smtClean="0">
                    <a:solidFill>
                      <a:srgbClr val="0000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solidFill>
                              <a:srgbClr val="0000CC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rgbClr val="0000CC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𝑺</m:t>
                        </m:r>
                      </m:e>
                      <m:sub>
                        <m:r>
                          <a:rPr lang="uk-UA" b="1" i="1" smtClean="0">
                            <a:solidFill>
                              <a:srgbClr val="0000CC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о</m:t>
                        </m:r>
                        <m:r>
                          <a:rPr lang="uk-UA" b="1" i="1">
                            <a:solidFill>
                              <a:srgbClr val="0000CC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рі</m:t>
                        </m:r>
                      </m:sub>
                    </m:sSub>
                    <m:r>
                      <a:rPr lang="uk-UA" b="1" i="1">
                        <a:solidFill>
                          <a:srgbClr val="0000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uk-UA" b="1" i="1">
                        <a:solidFill>
                          <a:srgbClr val="0000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𝝎</m:t>
                    </m:r>
                    <m:r>
                      <a:rPr lang="uk-UA" b="1" i="1">
                        <a:solidFill>
                          <a:srgbClr val="0000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  <m:r>
                      <a:rPr lang="uk-UA" b="1" i="1" smtClean="0">
                        <a:solidFill>
                          <a:srgbClr val="0000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∙</m:t>
                    </m:r>
                    <m:sSub>
                      <m:sSubPr>
                        <m:ctrlPr>
                          <a:rPr lang="en-US" b="1" i="1">
                            <a:solidFill>
                              <a:srgbClr val="0000CC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solidFill>
                              <a:srgbClr val="0000CC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𝑩</m:t>
                        </m:r>
                      </m:e>
                      <m:sub>
                        <m:r>
                          <a:rPr lang="uk-UA" b="1" i="1" smtClean="0">
                            <a:solidFill>
                              <a:srgbClr val="0000CC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пп</m:t>
                        </m:r>
                      </m:sub>
                    </m:sSub>
                    <m:r>
                      <a:rPr lang="uk-UA" b="1" i="1">
                        <a:solidFill>
                          <a:srgbClr val="0000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uk-UA" b="1" i="1">
                        <a:solidFill>
                          <a:srgbClr val="0000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𝝎</m:t>
                    </m:r>
                    <m:r>
                      <a:rPr lang="uk-UA" b="1" i="1">
                        <a:solidFill>
                          <a:srgbClr val="0000CC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07000"/>
                  </a:lnSpc>
                </a:pPr>
                <a:r>
                  <a:rPr lang="uk-UA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4</a:t>
                </a:r>
                <a:r>
                  <a:rPr lang="uk-UA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 </a:t>
                </a:r>
                <a:r>
                  <a:rPr lang="uk-UA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Енергія розподілена нерівномірно: головна пелюстка містить 90% енергії, </a:t>
                </a:r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</a:t>
                </a:r>
                <a:r>
                  <a:rPr lang="uk-UA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до 5%, </a:t>
                </a:r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3</a:t>
                </a:r>
                <a:r>
                  <a:rPr lang="uk-UA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до 1.7%, </a:t>
                </a:r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4</a:t>
                </a:r>
                <a:r>
                  <a:rPr lang="uk-UA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менше 1% (розподіл </a:t>
                </a:r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max </a:t>
                </a:r>
                <a:r>
                  <a:rPr lang="uk-UA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амплітуд по пелюсткам відповідно: 1.00;0.21;0.13;0.09);</a:t>
                </a:r>
                <a:endParaRPr lang="en-US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r>
                  <a:rPr lang="uk-UA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4. Прямокутний імпульс має ефективну смугу частот: </a:t>
                </a:r>
                <a14:m>
                  <m:oMath xmlns:m="http://schemas.openxmlformats.org/officeDocument/2006/math">
                    <m:r>
                      <a:rPr lang="uk-UA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𝛥</m:t>
                    </m:r>
                    <m:r>
                      <a:rPr lang="uk-UA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uk-UA" i="1" baseline="-2500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еф</m:t>
                    </m:r>
                    <m:r>
                      <a:rPr lang="uk-UA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type m:val="skw"/>
                        <m:ctrlP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uk-UA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𝜏</m:t>
                        </m:r>
                      </m:den>
                    </m:f>
                  </m:oMath>
                </a14:m>
                <a:r>
                  <a:rPr lang="uk-UA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, 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(</a:t>
                </a:r>
                <a:r>
                  <a:rPr lang="uk-UA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у радіотехніці користуються наближеним співвідношенням для імпульсів: </a:t>
                </a:r>
                <a14:m>
                  <m:oMath xmlns:m="http://schemas.openxmlformats.org/officeDocument/2006/math">
                    <m:r>
                      <a:rPr lang="uk-UA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𝜏</m:t>
                    </m:r>
                    <m:r>
                      <a:rPr lang="uk-UA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∙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uk-UA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b>
                        <m:r>
                          <a:rPr lang="uk-UA" i="1" smtClean="0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верх</m:t>
                        </m:r>
                      </m:sub>
                    </m:sSub>
                    <m:r>
                      <a:rPr lang="uk-UA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≈1</m:t>
                    </m:r>
                  </m:oMath>
                </a14:m>
                <a:r>
                  <a:rPr lang="uk-UA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, де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uk-UA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b>
                        <m:r>
                          <a:rPr lang="uk-UA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верх</m:t>
                        </m:r>
                      </m:sub>
                    </m:sSub>
                  </m:oMath>
                </a14:m>
                <a:r>
                  <a:rPr lang="uk-UA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– верхня гранична ефективна частота </a:t>
                </a:r>
                <a:r>
                  <a:rPr lang="uk-UA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спектра, відповідно ширина спектра дорівнюватиме: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𝒇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</m:t>
                          </m:r>
                        </m:sub>
                      </m:sSub>
                      <m:r>
                        <a:rPr lang="en-US" b="1" i="1" smtClean="0">
                          <a:solidFill>
                            <a:srgbClr val="0000CC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skw"/>
                          <m:ctrlP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0000CC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sSub>
                            <m:sSubPr>
                              <m:ctrlPr>
                                <a:rPr lang="en-US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𝝉</m:t>
                              </m:r>
                            </m:e>
                            <m:sub>
                              <m:r>
                                <a:rPr lang="en-US" b="1" i="1" smtClean="0">
                                  <a:solidFill>
                                    <a:srgbClr val="0000CC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𝒄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b="1" i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8" name="Прямокут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451852"/>
                <a:ext cx="9144000" cy="4142865"/>
              </a:xfrm>
              <a:prstGeom prst="rect">
                <a:avLst/>
              </a:prstGeom>
              <a:blipFill>
                <a:blip r:embed="rId4"/>
                <a:stretch>
                  <a:fillRect l="-533" t="-735" r="-533" b="-20147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0A87-4466-4707-BAE8-910DB4DF8CC1}" type="slidenum">
              <a:rPr lang="uk-UA" smtClean="0"/>
              <a:t>20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8844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>
          <a:xfrm>
            <a:off x="0" y="-95250"/>
            <a:ext cx="9144000" cy="981075"/>
          </a:xfrm>
        </p:spPr>
        <p:txBody>
          <a:bodyPr/>
          <a:lstStyle/>
          <a:p>
            <a:r>
              <a:rPr lang="en-US" altLang="uk-UA" sz="2800" b="1" smtClean="0"/>
              <a:t>SDR CONSOLE</a:t>
            </a:r>
            <a:endParaRPr lang="ru-RU" altLang="uk-UA" sz="4000" smtClean="0"/>
          </a:p>
        </p:txBody>
      </p:sp>
      <p:pic>
        <p:nvPicPr>
          <p:cNvPr id="3072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53" t="31598" r="14185" b="34190"/>
          <a:stretch>
            <a:fillRect/>
          </a:stretch>
        </p:blipFill>
        <p:spPr bwMode="auto">
          <a:xfrm>
            <a:off x="0" y="836613"/>
            <a:ext cx="9117013" cy="561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0A87-4466-4707-BAE8-910DB4DF8CC1}" type="slidenum">
              <a:rPr lang="uk-UA" smtClean="0"/>
              <a:t>21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5200660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230" y="772358"/>
            <a:ext cx="8854850" cy="487384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0A87-4466-4707-BAE8-910DB4DF8CC1}" type="slidenum">
              <a:rPr lang="uk-UA" smtClean="0"/>
              <a:t>22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958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96" y="1119440"/>
            <a:ext cx="8984201" cy="4961764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0A87-4466-4707-BAE8-910DB4DF8CC1}" type="slidenum">
              <a:rPr lang="uk-UA" smtClean="0"/>
              <a:t>23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97854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430459" y="2263340"/>
            <a:ext cx="8384875" cy="2277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 defTabSz="914400">
              <a:lnSpc>
                <a:spcPct val="107000"/>
              </a:lnSpc>
              <a:spcAft>
                <a:spcPts val="600"/>
              </a:spcAft>
            </a:pPr>
            <a:r>
              <a:rPr lang="uk-UA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Навчальне питання </a:t>
            </a:r>
            <a:r>
              <a:rPr lang="uk-UA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№4</a:t>
            </a:r>
            <a:endParaRPr lang="en-US" sz="24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ctr" defTabSz="914400">
              <a:lnSpc>
                <a:spcPct val="107000"/>
              </a:lnSpc>
              <a:spcAft>
                <a:spcPts val="600"/>
              </a:spcAft>
            </a:pP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ВИПАДКОВИЙ ПРОЦЕС ТА ЙОГО ХАРАКТЕРИСТИКИ. ПРИНЦИПИ КОРЕЛЯЦІЙНОГО АНАЛІЗУ.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0A87-4466-4707-BAE8-910DB4DF8CC1}" type="slidenum">
              <a:rPr lang="uk-UA" smtClean="0"/>
              <a:t>24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283446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DB8717D-C170-461D-B6AC-8438E9A92E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364" y="124958"/>
            <a:ext cx="2596103" cy="173073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9EC24A2-9177-4BDE-B79B-9C19D68054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2712" y="179293"/>
            <a:ext cx="2857500" cy="1600200"/>
          </a:xfrm>
          <a:prstGeom prst="rect">
            <a:avLst/>
          </a:prstGeom>
        </p:spPr>
      </p:pic>
      <p:pic>
        <p:nvPicPr>
          <p:cNvPr id="1028" name="Picture 4" descr="Текстовая онлайн-трансляция с акции протеста в Киеве - новости Украины,  Политика - LIGA.net">
            <a:extLst>
              <a:ext uri="{FF2B5EF4-FFF2-40B4-BE49-F238E27FC236}">
                <a16:creationId xmlns:a16="http://schemas.microsoft.com/office/drawing/2014/main" id="{E2616F9E-892E-4223-B148-FB129F6974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420" y="2840116"/>
            <a:ext cx="8029160" cy="3892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Нет мобильной связи в Севастополе с 27 ноября 2015 - Политика - Новости  Крыма Sevas.Com">
            <a:extLst>
              <a:ext uri="{FF2B5EF4-FFF2-40B4-BE49-F238E27FC236}">
                <a16:creationId xmlns:a16="http://schemas.microsoft.com/office/drawing/2014/main" id="{E6C36D06-B8E9-4CC5-B053-3A99936F7E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3014" y="141193"/>
            <a:ext cx="272415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2AC340E9-D13D-434A-8342-914065BF1F80}"/>
              </a:ext>
            </a:extLst>
          </p:cNvPr>
          <p:cNvSpPr/>
          <p:nvPr/>
        </p:nvSpPr>
        <p:spPr>
          <a:xfrm>
            <a:off x="453537" y="1851278"/>
            <a:ext cx="849323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…мільярди сигналів заповнюють ефір і серед всього цього безладдя РТС потрібно вміти виділити та впізнати лише свій радіосигнал…</a:t>
            </a:r>
          </a:p>
          <a:p>
            <a:pPr algn="ctr"/>
            <a:r>
              <a:rPr lang="uk-UA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Як вам завдання? </a:t>
            </a:r>
            <a:endParaRPr lang="uk-UA" sz="2000" b="1" dirty="0">
              <a:solidFill>
                <a:srgbClr val="FF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0A87-4466-4707-BAE8-910DB4DF8CC1}" type="slidenum">
              <a:rPr lang="uk-UA" smtClean="0"/>
              <a:t>25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099783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77942EB8-A25C-4AA1-A60E-D94456810C21}"/>
              </a:ext>
            </a:extLst>
          </p:cNvPr>
          <p:cNvSpPr/>
          <p:nvPr/>
        </p:nvSpPr>
        <p:spPr>
          <a:xfrm>
            <a:off x="125506" y="137915"/>
            <a:ext cx="9018494" cy="44732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Кореляція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(лат. </a:t>
            </a:r>
            <a:r>
              <a:rPr lang="uk-UA" sz="24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correlatio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uk-UA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співвідношення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"), або </a:t>
            </a:r>
            <a:r>
              <a:rPr lang="uk-UA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кореляційна залежність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uk-UA" sz="2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статистичний взаємозв'язок 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двох або більше випадкових величин – </a:t>
            </a:r>
            <a:r>
              <a:rPr lang="uk-UA" sz="2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ступінь подібності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Наприклад, людина постійно виконує завдання кореляційного аналізу: ми впізнаємо «сигнали»: обличчя, предмети, звуки, голоси, запахи тощо, адже наш мозок зберігає величезну архівовану базу даних («образів») про все, що ми пізнали за час свого життя і порівнює їх з прийнятими органами чуття сигналами, ідентифікуючи їх… При чому ми часто, з певною імовірністю, впізнаємо близьку чи добре знайому людину в гримі чи в новій одежі, через багато років тощо, тобто не обов’язково «сигнал» має бути абсолютно ідентичним </a:t>
            </a:r>
            <a:r>
              <a:rPr lang="uk-UA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збереженному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еталону.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Тому, природньо, людина намагається втілити таку важливу властивість людини і в радіотехніку. </a:t>
            </a: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 кореляції є одним із основних у задачах аналізу сигналів в РТС.</a:t>
            </a: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Пример готовой системы распознавания лиц с открытым кодом Github">
            <a:extLst>
              <a:ext uri="{FF2B5EF4-FFF2-40B4-BE49-F238E27FC236}">
                <a16:creationId xmlns:a16="http://schemas.microsoft.com/office/drawing/2014/main" id="{A06AFCA1-9326-4D78-BD3C-C4DCC8D0F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5029" y="4311379"/>
            <a:ext cx="4165227" cy="2346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8C32A50-96AD-4D10-8150-456EDEF267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256" y="4249090"/>
            <a:ext cx="2470991" cy="247099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CD77739-86BE-4FDB-8120-75E29BAAB2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49092"/>
            <a:ext cx="2470991" cy="2470991"/>
          </a:xfrm>
          <a:prstGeom prst="rect">
            <a:avLst/>
          </a:prstGeom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0A87-4466-4707-BAE8-910DB4DF8CC1}" type="slidenum">
              <a:rPr lang="uk-UA" smtClean="0"/>
              <a:t>26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671660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315CE717-151E-435E-B927-545D72F4B866}"/>
              </a:ext>
            </a:extLst>
          </p:cNvPr>
          <p:cNvSpPr/>
          <p:nvPr/>
        </p:nvSpPr>
        <p:spPr>
          <a:xfrm>
            <a:off x="1299882" y="114726"/>
            <a:ext cx="6849036" cy="405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uk-UA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1.1 Випадковий процес та його характеристики 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764B6C21-D5F9-46B9-BD42-B0F9260C57C2}"/>
              </a:ext>
            </a:extLst>
          </p:cNvPr>
          <p:cNvSpPr/>
          <p:nvPr/>
        </p:nvSpPr>
        <p:spPr>
          <a:xfrm>
            <a:off x="80682" y="629485"/>
            <a:ext cx="8686800" cy="5911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Детерміновані процеси (сигнали), про які ми говорили на попередніх заняттях, існують лише в теорії, насправді на сигнали впливає безліч факторів: (викривлення в електричних колах, шуми та перешкоди) тому сигнал набуває додаткових, невідомих заздалегідь, змін параметрів. </a:t>
            </a:r>
          </a:p>
          <a:p>
            <a:pPr indent="450215" algn="ctr">
              <a:lnSpc>
                <a:spcPct val="107000"/>
              </a:lnSpc>
              <a:spcAft>
                <a:spcPts val="0"/>
              </a:spcAft>
            </a:pPr>
            <a:r>
              <a:rPr lang="uk-UA" sz="20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Значення випадкового сигналу може бути лише передбачено із деякою імовірністю p&lt;1. 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uk-UA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Модель випадкового сигналу являє собою опис статистичних характеристик випадкового процесу шляхом завдання законів розподілу ймовірностей, кореляційної функції, спектральної щільності енергії та ін.</a:t>
            </a:r>
          </a:p>
          <a:p>
            <a:pPr indent="450215" algn="just">
              <a:lnSpc>
                <a:spcPct val="107000"/>
              </a:lnSpc>
            </a:pP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Випадкова функція якого-небудь аргументу – це така функція, що при кожному значенні аргументу є випадковою  величиною. Випадкова  функція  часу  називається  випадковим (стохастичним) процесом. </a:t>
            </a:r>
          </a:p>
          <a:p>
            <a:pPr indent="450215" algn="just">
              <a:lnSpc>
                <a:spcPct val="107000"/>
              </a:lnSpc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Позначимо випадковий процес x(t). Окремі спостереження за процесом, проведені в однакових умовах дають щораз різні функції X(t) – реалізації випадкового процесу (наприклад, фото обличчя людини в різних умовах, з різних ракурсів тощо для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face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ID). Сукупність{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uk-UA" sz="20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(t)} всіх можливих реалізацій даного випадкового процесу називається ансамблем. 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endParaRPr lang="uk-UA" sz="14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0A87-4466-4707-BAE8-910DB4DF8CC1}" type="slidenum">
              <a:rPr lang="uk-UA" smtClean="0"/>
              <a:t>27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941843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3640554-77D1-4926-9131-9A17A0698E7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291" y="1405466"/>
            <a:ext cx="6980014" cy="415939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2DB4777C-48D4-4C2F-85E9-44DC9C9D8C26}"/>
              </a:ext>
            </a:extLst>
          </p:cNvPr>
          <p:cNvSpPr/>
          <p:nvPr/>
        </p:nvSpPr>
        <p:spPr>
          <a:xfrm>
            <a:off x="370290" y="5452534"/>
            <a:ext cx="7853082" cy="374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Рис.1.1 – Приклад декількох реалізацій одного випадкового сигналу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uk-UA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(t).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CD698A73-DFC0-4DC5-BC43-397145E8B256}"/>
              </a:ext>
            </a:extLst>
          </p:cNvPr>
          <p:cNvSpPr/>
          <p:nvPr/>
        </p:nvSpPr>
        <p:spPr>
          <a:xfrm>
            <a:off x="208925" y="142620"/>
            <a:ext cx="8764746" cy="1262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будь-якого фіксованого значення часу </a:t>
            </a:r>
            <a:r>
              <a:rPr lang="uk-UA" dirty="0"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𝑡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</a:t>
            </a:r>
            <a:r>
              <a:rPr lang="uk-UA" dirty="0"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𝑡</a:t>
            </a:r>
            <a:r>
              <a:rPr lang="uk-UA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конкретна реалізація випадкового сигналу </a:t>
            </a:r>
            <a:r>
              <a:rPr lang="uk-UA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uk-UA" baseline="-25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uk-UA" dirty="0"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𝑡</a:t>
            </a:r>
            <a:r>
              <a:rPr lang="uk-UA" baseline="-25000" dirty="0"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1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є конкретною величиною, а значення випадкового сигналу в цей же момент часу є величиною випадковою X(</a:t>
            </a:r>
            <a:r>
              <a:rPr lang="uk-UA" dirty="0"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𝑡</a:t>
            </a:r>
            <a:r>
              <a:rPr lang="uk-UA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і називається перерізом випадкового процесу у момент часу </a:t>
            </a:r>
            <a:r>
              <a:rPr lang="uk-UA" dirty="0"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𝑡</a:t>
            </a:r>
            <a:r>
              <a:rPr lang="uk-UA" baseline="-25000" dirty="0"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1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(рис. 1.1).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C421E8C7-4811-4A37-8232-6808C9BC8F0F}"/>
              </a:ext>
            </a:extLst>
          </p:cNvPr>
          <p:cNvSpPr/>
          <p:nvPr/>
        </p:nvSpPr>
        <p:spPr>
          <a:xfrm>
            <a:off x="19298" y="5826611"/>
            <a:ext cx="8954373" cy="966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Статистичний підхід до опису випадкового сигналу (процесу) полягає в тому, що вивчають не кожну окремо взяту реалізацію випадкового сигналу окремо, а визначають деякі усереднені характеристики для ансамблю</a:t>
            </a:r>
            <a:r>
              <a:rPr lang="uk-UA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{</a:t>
            </a:r>
            <a:r>
              <a:rPr lang="uk-UA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uk-UA" baseline="-25000" dirty="0" err="1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uk-UA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(t)} </a:t>
            </a:r>
            <a:r>
              <a:rPr lang="uk-UA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цілому</a:t>
            </a:r>
            <a:r>
              <a:rPr lang="uk-UA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14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0A87-4466-4707-BAE8-910DB4DF8CC1}" type="slidenum">
              <a:rPr lang="uk-UA" smtClean="0"/>
              <a:t>28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0111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30350199-257D-44EB-A67B-16475725AB7D}"/>
              </a:ext>
            </a:extLst>
          </p:cNvPr>
          <p:cNvSpPr/>
          <p:nvPr/>
        </p:nvSpPr>
        <p:spPr>
          <a:xfrm>
            <a:off x="215153" y="114336"/>
            <a:ext cx="8534400" cy="3732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2400" b="1" i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Створюється базова модель, яка описує загальні властивості. Наприклад: період слідування сигналу, несуча частота, закони їх зміни тощо. </a:t>
            </a: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Аналогія для розпізнавання обличчя: форма овалу обличчя, очей, вух, губ та відносні відстані між очами, носом, вухами, а параметри що легко викривлюються не враховують, або вони мають меншу вагу (колір шкіри обличчя, волосся, одежі). І, о чудо, смартфон вас впізнає навіть в окулярах та висунутим язиком!!!.</a:t>
            </a:r>
            <a:endParaRPr lang="uk-UA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CD855F0-EDAF-4E4C-A449-FC4E21A9A6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7765" y="4411159"/>
            <a:ext cx="3101788" cy="2036670"/>
          </a:xfrm>
          <a:prstGeom prst="rect">
            <a:avLst/>
          </a:prstGeom>
        </p:spPr>
      </p:pic>
      <p:pic>
        <p:nvPicPr>
          <p:cNvPr id="3074" name="Picture 2" descr="https://www.iphones.ru/wp-content/uploads/2018/02/FIDin8-760x449.jpg">
            <a:extLst>
              <a:ext uri="{FF2B5EF4-FFF2-40B4-BE49-F238E27FC236}">
                <a16:creationId xmlns:a16="http://schemas.microsoft.com/office/drawing/2014/main" id="{D729289B-9B2E-4537-BCB1-137D31E8BC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153" y="3846381"/>
            <a:ext cx="4785729" cy="2897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0A87-4466-4707-BAE8-910DB4DF8CC1}" type="slidenum">
              <a:rPr lang="uk-UA" smtClean="0"/>
              <a:t>29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018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132769" y="553872"/>
            <a:ext cx="8907236" cy="5938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450"/>
              </a:spcAft>
            </a:pPr>
            <a:r>
              <a:rPr lang="uk-UA" sz="1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РЕКОМЕНДОВАНА ЛІТЕРАТУРА:</a:t>
            </a:r>
            <a:endParaRPr lang="en-US" sz="12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>
              <a:lnSpc>
                <a:spcPct val="107000"/>
              </a:lnSpc>
              <a:spcAft>
                <a:spcPts val="450"/>
              </a:spcAft>
              <a:buFont typeface="+mj-lt"/>
              <a:buAutoNum type="arabicPeriod"/>
            </a:pPr>
            <a:r>
              <a:rPr lang="uk-UA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Рихальський</a:t>
            </a:r>
            <a:r>
              <a:rPr lang="uk-UA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О. Р. Сигнали та процеси в радіотехніці. Ч.1. Детерміновані сигнали та їх спектри: курс лекцій.  − Житомир: ЖВІ ДУТ, 2013. – 396 с.: </a:t>
            </a:r>
            <a:r>
              <a:rPr lang="uk-UA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іл</a:t>
            </a:r>
            <a:r>
              <a:rPr lang="uk-UA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>
              <a:lnSpc>
                <a:spcPct val="107000"/>
              </a:lnSpc>
              <a:spcAft>
                <a:spcPts val="450"/>
              </a:spcAft>
              <a:buFont typeface="+mj-lt"/>
              <a:buAutoNum type="arabicPeriod"/>
              <a:tabLst>
                <a:tab pos="-202883" algn="l"/>
              </a:tabLst>
            </a:pPr>
            <a:r>
              <a:rPr lang="uk-UA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Волощук Ю. І. Сигнали та процеси у радіотехніці. Харків: Компанія СМІТ, 2003. – 980 с.</a:t>
            </a:r>
            <a:endParaRPr lang="en-US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>
              <a:lnSpc>
                <a:spcPct val="107000"/>
              </a:lnSpc>
              <a:spcAft>
                <a:spcPts val="450"/>
              </a:spcAft>
              <a:buFont typeface="+mj-lt"/>
              <a:buAutoNum type="arabicPeriod"/>
            </a:pPr>
            <a:r>
              <a:rPr lang="uk-UA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Гумен</a:t>
            </a:r>
            <a:r>
              <a:rPr lang="uk-UA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М. Б. Основи теорії процесів в інформаційних системах: підручник (у 2-х </a:t>
            </a:r>
            <a:r>
              <a:rPr lang="uk-UA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кн</a:t>
            </a:r>
            <a:r>
              <a:rPr lang="uk-UA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.). Кн.1. Аналіз детермінованих процесів / М. Б. </a:t>
            </a:r>
            <a:r>
              <a:rPr lang="uk-UA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Гумен</a:t>
            </a:r>
            <a:r>
              <a:rPr lang="uk-UA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В. М. Співак, С. К. </a:t>
            </a:r>
            <a:r>
              <a:rPr lang="uk-UA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Мещанінов</a:t>
            </a:r>
            <a:r>
              <a:rPr lang="uk-UA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Г. Г. Власюк, Т. Ф. </a:t>
            </a:r>
            <a:r>
              <a:rPr lang="uk-UA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Гумен</a:t>
            </a:r>
            <a:r>
              <a:rPr lang="uk-UA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2-е вид., зі змінами і </a:t>
            </a:r>
            <a:r>
              <a:rPr lang="uk-UA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доповн</a:t>
            </a:r>
            <a:r>
              <a:rPr lang="uk-UA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К: Кафедра, 2017. − 281 с. ISBN 978-617-7301-28-7</a:t>
            </a:r>
            <a:endParaRPr lang="en-US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>
              <a:lnSpc>
                <a:spcPct val="107000"/>
              </a:lnSpc>
              <a:spcAft>
                <a:spcPts val="450"/>
              </a:spcAft>
              <a:buFont typeface="+mj-lt"/>
              <a:buAutoNum type="arabicPeriod"/>
            </a:pPr>
            <a:r>
              <a:rPr lang="uk-UA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Теорія електричних кіл та сигналів. Теорія сигналів : конспект лекцій / укладачі: О. М. </a:t>
            </a:r>
            <a:r>
              <a:rPr lang="uk-UA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Кобяков</a:t>
            </a:r>
            <a:r>
              <a:rPr lang="uk-UA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І. Є. Бражник. – Суми : Сумський державний університет, 2017. – 125 с.</a:t>
            </a:r>
            <a:endParaRPr lang="en-US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>
              <a:lnSpc>
                <a:spcPct val="107000"/>
              </a:lnSpc>
              <a:spcAft>
                <a:spcPts val="450"/>
              </a:spcAft>
              <a:buFont typeface="+mj-lt"/>
              <a:buAutoNum type="arabicPeriod"/>
            </a:pPr>
            <a:r>
              <a:rPr lang="uk-UA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Введення в теорію інформації: посібник до вивчення дисципліни теорія інформації/ Укладачі: Курко А.М., </a:t>
            </a:r>
            <a:r>
              <a:rPr lang="uk-UA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Решетник</a:t>
            </a:r>
            <a:r>
              <a:rPr lang="uk-UA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В.Я. – Тернопіль : Тернопільський національний технічний університет імені Івана Пулюя, 2017 – 108 с.</a:t>
            </a:r>
            <a:endParaRPr lang="en-US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>
              <a:lnSpc>
                <a:spcPct val="107000"/>
              </a:lnSpc>
              <a:spcAft>
                <a:spcPts val="450"/>
              </a:spcAft>
              <a:buFont typeface="+mj-lt"/>
              <a:buAutoNum type="arabicPeriod"/>
            </a:pPr>
            <a:r>
              <a:rPr lang="uk-UA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Іващенко П.В. Теорія зв’язку: Модуль 1. Сигнали електрозв’язку: </a:t>
            </a:r>
            <a:r>
              <a:rPr lang="uk-UA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навч</a:t>
            </a:r>
            <a:r>
              <a:rPr lang="uk-UA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uk-UA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посіб</a:t>
            </a:r>
            <a:r>
              <a:rPr lang="uk-UA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./ П. В. Іващенко, І. С. </a:t>
            </a:r>
            <a:r>
              <a:rPr lang="uk-UA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Перекрестов</a:t>
            </a:r>
            <a:r>
              <a:rPr lang="uk-UA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– Одеса: ОНАЗ ім. О. С. Попова, 2013. – 145 с. з </a:t>
            </a:r>
            <a:r>
              <a:rPr lang="uk-UA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іл</a:t>
            </a:r>
            <a:r>
              <a:rPr lang="uk-UA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>
              <a:lnSpc>
                <a:spcPct val="107000"/>
              </a:lnSpc>
              <a:spcAft>
                <a:spcPts val="450"/>
              </a:spcAft>
              <a:buFont typeface="+mj-lt"/>
              <a:buAutoNum type="arabicPeriod"/>
            </a:pPr>
            <a:r>
              <a:rPr lang="uk-UA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Надольський</a:t>
            </a:r>
            <a:r>
              <a:rPr lang="uk-UA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А.Н. Теоретичні основи радіотехніки: </a:t>
            </a:r>
            <a:r>
              <a:rPr lang="uk-UA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Навч</a:t>
            </a:r>
            <a:r>
              <a:rPr lang="uk-UA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посібник/ А.Н. </a:t>
            </a:r>
            <a:r>
              <a:rPr lang="uk-UA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Надольский</a:t>
            </a:r>
            <a:r>
              <a:rPr lang="uk-UA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- Мн.: БДУІР, 2005. - 232 с.:</a:t>
            </a:r>
            <a:r>
              <a:rPr lang="uk-UA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іл</a:t>
            </a:r>
            <a:r>
              <a:rPr lang="uk-UA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ISBN 985-444-749-9</a:t>
            </a:r>
            <a:endParaRPr lang="en-US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>
              <a:lnSpc>
                <a:spcPct val="107000"/>
              </a:lnSpc>
              <a:spcAft>
                <a:spcPts val="450"/>
              </a:spcAft>
              <a:buFont typeface="+mj-lt"/>
              <a:buAutoNum type="arabicPeriod"/>
            </a:pPr>
            <a:r>
              <a:rPr lang="uk-UA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Опорний конспект лекцій з курсу Системи передавання даних/ </a:t>
            </a:r>
            <a:r>
              <a:rPr lang="uk-UA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Укл</a:t>
            </a:r>
            <a:r>
              <a:rPr lang="uk-UA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.: Яцків В. В. – Тернопіль: Економічна думка, 2011. – 120 с.</a:t>
            </a:r>
            <a:endParaRPr lang="en-US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>
              <a:lnSpc>
                <a:spcPct val="107000"/>
              </a:lnSpc>
              <a:spcAft>
                <a:spcPts val="450"/>
              </a:spcAft>
              <a:buFont typeface="+mj-lt"/>
              <a:buAutoNum type="arabicPeriod"/>
            </a:pPr>
            <a:r>
              <a:rPr lang="uk-UA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Сигнали та процеси в радіотехніці: завдання на лабораторні роботи/ уклад.: О. Р. </a:t>
            </a:r>
            <a:r>
              <a:rPr lang="uk-UA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Рихальський</a:t>
            </a:r>
            <a:r>
              <a:rPr lang="uk-UA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Н. М. </a:t>
            </a:r>
            <a:r>
              <a:rPr lang="uk-UA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Каращук</a:t>
            </a:r>
            <a:r>
              <a:rPr lang="uk-UA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С. О. </a:t>
            </a:r>
            <a:r>
              <a:rPr lang="uk-UA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Соболенко</a:t>
            </a:r>
            <a:r>
              <a:rPr lang="uk-UA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Д. В. Коваль. – Житомир: ЖВІ, 2021. – 88 с. </a:t>
            </a:r>
            <a:endParaRPr lang="en-US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0A87-4466-4707-BAE8-910DB4DF8CC1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31978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2E776D64-2F84-4B06-91F8-00815DE51504}"/>
              </a:ext>
            </a:extLst>
          </p:cNvPr>
          <p:cNvSpPr/>
          <p:nvPr/>
        </p:nvSpPr>
        <p:spPr>
          <a:xfrm>
            <a:off x="44825" y="53790"/>
            <a:ext cx="9027459" cy="1263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 вам відомо з курсу ВМ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властивості випадкової величини x визначаються функціями розподілу імовірності F(X) і функцією щільності імовірності P(X). </a:t>
            </a:r>
            <a:r>
              <a:rPr lang="uk-UA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Природне узагальнення цих понять для випадкових процесів дозволяє використати наступні визначення: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07F3F76-EB5F-4869-8D7B-506C1775AB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550" y="1419225"/>
            <a:ext cx="8724900" cy="5438775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0A87-4466-4707-BAE8-910DB4DF8CC1}" type="slidenum">
              <a:rPr lang="uk-UA" smtClean="0"/>
              <a:t>30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441221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7CAD733-BDD3-4D14-8391-3A7533116B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262" y="499501"/>
            <a:ext cx="8753475" cy="4048125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0A87-4466-4707-BAE8-910DB4DF8CC1}" type="slidenum">
              <a:rPr lang="uk-UA" smtClean="0"/>
              <a:t>31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627137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FE5A5C7-8FA2-4198-B898-E4FE6335E3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548" y="137272"/>
            <a:ext cx="8724900" cy="203835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2F45C3-D456-4441-9A2C-8638DE5700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01178"/>
            <a:ext cx="8239125" cy="401955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3FC2C78-903E-4638-B18A-89D8C99FF6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6765" y="2085135"/>
            <a:ext cx="2667000" cy="914400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0A87-4466-4707-BAE8-910DB4DF8CC1}" type="slidenum">
              <a:rPr lang="uk-UA" smtClean="0"/>
              <a:t>32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985765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A2ED4BD7-849E-4479-AB97-ADE6B75F2F20}"/>
              </a:ext>
            </a:extLst>
          </p:cNvPr>
          <p:cNvSpPr/>
          <p:nvPr/>
        </p:nvSpPr>
        <p:spPr>
          <a:xfrm>
            <a:off x="2552248" y="77420"/>
            <a:ext cx="4039504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uk-UA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1.2 Принципи кореляційного аналізу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D4763DB-FC1B-490E-9840-36B541D512C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106" y="357978"/>
            <a:ext cx="8435788" cy="332881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965BD892-3BCC-4CF8-AA89-D2D9944C0570}"/>
              </a:ext>
            </a:extLst>
          </p:cNvPr>
          <p:cNvSpPr/>
          <p:nvPr/>
        </p:nvSpPr>
        <p:spPr>
          <a:xfrm>
            <a:off x="932330" y="3593278"/>
            <a:ext cx="7037294" cy="374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07000"/>
              </a:lnSpc>
              <a:spcAft>
                <a:spcPts val="6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Рис. 1.3 – Процес виявлення корисного сигналу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C03C1C37-9685-4E0F-BD13-40DFC45951D7}"/>
              </a:ext>
            </a:extLst>
          </p:cNvPr>
          <p:cNvSpPr/>
          <p:nvPr/>
        </p:nvSpPr>
        <p:spPr>
          <a:xfrm>
            <a:off x="421340" y="4141068"/>
            <a:ext cx="8435787" cy="1713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600"/>
              </a:spcAft>
            </a:pPr>
            <a:r>
              <a:rPr lang="uk-UA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Коефіцієнт кореляції R(τ) 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прийматиме значення від 1 до 0 </a:t>
            </a:r>
            <a:r>
              <a:rPr lang="uk-UA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модулем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indent="450215" algn="just">
              <a:lnSpc>
                <a:spcPct val="107000"/>
              </a:lnSpc>
              <a:spcAft>
                <a:spcPts val="6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(1- 100% сигнал є, 0 – сигнал відсутній. </a:t>
            </a:r>
          </a:p>
          <a:p>
            <a:pPr indent="450215" algn="just">
              <a:lnSpc>
                <a:spcPct val="107000"/>
              </a:lnSpc>
              <a:spcAft>
                <a:spcPts val="6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Тобто ми можемо з певною ймовірністю сказати чи є шуканий нами корисний сигнал в випадковому прийнятому сигналі – такі завдання виконують </a:t>
            </a:r>
            <a:r>
              <a:rPr lang="uk-UA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кореляційні </a:t>
            </a:r>
            <a:r>
              <a:rPr lang="uk-UA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виявлювачі</a:t>
            </a:r>
            <a:r>
              <a:rPr lang="uk-UA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сигналів.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ABC924D3-42FB-477C-8809-225C1C5AA1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7" name="Об'єкт 6">
            <a:extLst>
              <a:ext uri="{FF2B5EF4-FFF2-40B4-BE49-F238E27FC236}">
                <a16:creationId xmlns:a16="http://schemas.microsoft.com/office/drawing/2014/main" id="{F6C93FE4-3054-4CCD-A09C-048D9249C6A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4221150"/>
              </p:ext>
            </p:extLst>
          </p:nvPr>
        </p:nvGraphicFramePr>
        <p:xfrm>
          <a:off x="3209363" y="5848510"/>
          <a:ext cx="2492190" cy="8307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3" r:id="rId4" imgW="1663700" imgH="558800" progId="Equation.3">
                  <p:embed/>
                </p:oleObj>
              </mc:Choice>
              <mc:Fallback>
                <p:oleObj r:id="rId4" imgW="1663700" imgH="5588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9363" y="5848510"/>
                        <a:ext cx="2492190" cy="83073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E18A8C7-42EC-4DE6-ABD7-37EF0C6320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8666" y="3148047"/>
            <a:ext cx="1666667" cy="561905"/>
          </a:xfrm>
          <a:prstGeom prst="rect">
            <a:avLst/>
          </a:prstGeom>
        </p:spPr>
      </p:pic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0A87-4466-4707-BAE8-910DB4DF8CC1}" type="slidenum">
              <a:rPr lang="uk-UA" smtClean="0"/>
              <a:t>33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840627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E631790-8576-42A9-93EB-035E2A9AFF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7" y="273984"/>
            <a:ext cx="8658225" cy="4638675"/>
          </a:xfrm>
          <a:prstGeom prst="rect">
            <a:avLst/>
          </a:prstGeom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812E3083-140D-4719-BD85-63128ABF88A8}"/>
              </a:ext>
            </a:extLst>
          </p:cNvPr>
          <p:cNvSpPr/>
          <p:nvPr/>
        </p:nvSpPr>
        <p:spPr>
          <a:xfrm>
            <a:off x="144272" y="4986871"/>
            <a:ext cx="8874219" cy="172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600"/>
              </a:spcAft>
            </a:pP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Особливе значення методи кореляції мають при аналізі випадкових процесів для виявлення невипадкових складових і оцінки невипадкових параметрів цих процесів. Таке завдання вирішується у всіх РТС, наприклад, в РТС ДІ (РЛС, навігаційні системи) при рішенні задачі виявлення корисних сигналів на тлі шумів.</a:t>
            </a:r>
            <a:endParaRPr lang="uk-U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0A87-4466-4707-BAE8-910DB4DF8CC1}" type="slidenum">
              <a:rPr lang="uk-UA" smtClean="0"/>
              <a:t>34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389866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709F5429-379D-48F5-8532-2ECBE6863570}"/>
              </a:ext>
            </a:extLst>
          </p:cNvPr>
          <p:cNvSpPr/>
          <p:nvPr/>
        </p:nvSpPr>
        <p:spPr>
          <a:xfrm>
            <a:off x="299898" y="2399512"/>
            <a:ext cx="8561294" cy="20133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07000"/>
              </a:lnSpc>
              <a:spcAft>
                <a:spcPts val="600"/>
              </a:spcAft>
            </a:pPr>
            <a:r>
              <a:rPr lang="uk-UA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Навчальне питання </a:t>
            </a:r>
            <a:r>
              <a:rPr lang="uk-UA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№5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07000"/>
              </a:lnSpc>
              <a:spcAft>
                <a:spcPts val="600"/>
              </a:spcAft>
            </a:pPr>
            <a:r>
              <a:rPr lang="uk-UA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АВТОКОРЕЛЯЦІЙНА ТА ВЗАЄМОКОРЕЛЯЦІЙНІ ФУНКЦІЇ ТА ЇХ ВЛАСТИВОСТІ</a:t>
            </a: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0A87-4466-4707-BAE8-910DB4DF8CC1}" type="slidenum">
              <a:rPr lang="uk-UA" smtClean="0"/>
              <a:t>35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946078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DF4BA98-6D85-40D8-BCB0-BE053F4071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075" y="247929"/>
            <a:ext cx="8705850" cy="462887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CFFC681-1036-4B91-ACDF-0B61436CC61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165" y="5100917"/>
            <a:ext cx="6822142" cy="969010"/>
          </a:xfrm>
          <a:prstGeom prst="rect">
            <a:avLst/>
          </a:prstGeom>
        </p:spPr>
      </p:pic>
      <p:sp>
        <p:nvSpPr>
          <p:cNvPr id="12" name="Прямокутник 11">
            <a:extLst>
              <a:ext uri="{FF2B5EF4-FFF2-40B4-BE49-F238E27FC236}">
                <a16:creationId xmlns:a16="http://schemas.microsoft.com/office/drawing/2014/main" id="{EF128AF4-9273-4980-9BE9-200E7C5A6D20}"/>
              </a:ext>
            </a:extLst>
          </p:cNvPr>
          <p:cNvSpPr/>
          <p:nvPr/>
        </p:nvSpPr>
        <p:spPr>
          <a:xfrm>
            <a:off x="7755982" y="5398383"/>
            <a:ext cx="1081706" cy="37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r">
              <a:lnSpc>
                <a:spcPct val="107000"/>
              </a:lnSpc>
              <a:spcAft>
                <a:spcPts val="60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(2.2)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0A87-4466-4707-BAE8-910DB4DF8CC1}" type="slidenum">
              <a:rPr lang="uk-UA" smtClean="0"/>
              <a:t>36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602826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156482A-1FE8-4792-9059-01C1FFA8F8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6178" y="380999"/>
            <a:ext cx="7101655" cy="6096001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0A87-4466-4707-BAE8-910DB4DF8CC1}" type="slidenum">
              <a:rPr lang="uk-UA" smtClean="0"/>
              <a:t>37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2848603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B00DB52-E2E4-4FBB-AFF4-073736646E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75" y="618565"/>
            <a:ext cx="8782050" cy="5391150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0A87-4466-4707-BAE8-910DB4DF8CC1}" type="slidenum">
              <a:rPr lang="uk-UA" smtClean="0"/>
              <a:t>38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719932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6A78476-D8BF-4086-BD34-BDCD2D85E8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862" y="776287"/>
            <a:ext cx="8296275" cy="5305425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0A87-4466-4707-BAE8-910DB4DF8CC1}" type="slidenum">
              <a:rPr lang="uk-UA" smtClean="0"/>
              <a:t>39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165311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582283" y="2624515"/>
            <a:ext cx="7796123" cy="14902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37661" algn="ctr">
              <a:lnSpc>
                <a:spcPct val="107000"/>
              </a:lnSpc>
              <a:spcAft>
                <a:spcPts val="450"/>
              </a:spcAft>
            </a:pPr>
            <a:r>
              <a:rPr lang="uk-UA" sz="27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Навчальне питання №1.</a:t>
            </a:r>
            <a:endParaRPr lang="en-US" sz="2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37661" algn="ctr">
              <a:lnSpc>
                <a:spcPct val="107000"/>
              </a:lnSpc>
              <a:spcAft>
                <a:spcPts val="450"/>
              </a:spcAft>
            </a:pPr>
            <a:r>
              <a:rPr lang="uk-UA" sz="27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ВВЕДЕННЯ В ТЕОРІЮ СПЕКТРАЛЬНОГО АНАЛІЗУ</a:t>
            </a:r>
            <a:endParaRPr lang="en-US" sz="2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0A87-4466-4707-BAE8-910DB4DF8CC1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1015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D9AF688-E0DA-46AF-BF75-0662806ABA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637" y="314325"/>
            <a:ext cx="7324725" cy="6229350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0A87-4466-4707-BAE8-910DB4DF8CC1}" type="slidenum">
              <a:rPr lang="uk-UA" smtClean="0"/>
              <a:t>40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472584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82" y="468779"/>
            <a:ext cx="9051109" cy="5824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0A87-4466-4707-BAE8-910DB4DF8CC1}" type="slidenum">
              <a:rPr lang="uk-UA" smtClean="0"/>
              <a:t>41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90821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B3901327-DDD2-4280-BE20-FB43089967BA}"/>
              </a:ext>
            </a:extLst>
          </p:cNvPr>
          <p:cNvSpPr/>
          <p:nvPr/>
        </p:nvSpPr>
        <p:spPr>
          <a:xfrm>
            <a:off x="206188" y="180267"/>
            <a:ext cx="8731624" cy="65219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07000"/>
              </a:lnSpc>
              <a:spcAft>
                <a:spcPts val="600"/>
              </a:spcAft>
            </a:pPr>
            <a:r>
              <a:rPr lang="uk-UA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ВИСНОВКИ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600"/>
              </a:spcAft>
            </a:pP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Кореляційний аналіз є універсальним інструментом для визначення міри зв'язку між двома процесами або явищами, для визначення їх взаємної кореляції – подібності. </a:t>
            </a:r>
          </a:p>
          <a:p>
            <a:pPr indent="450215" algn="just">
              <a:lnSpc>
                <a:spcPct val="107000"/>
              </a:lnSpc>
              <a:spcAft>
                <a:spcPts val="600"/>
              </a:spcAft>
            </a:pP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Особливе значення кореляційний аналіз має при аналізі випадкових процесів для виявлення невипадкових складових і оцінки невипадкових параметрів цих процесів. </a:t>
            </a:r>
          </a:p>
          <a:p>
            <a:pPr indent="450215" algn="just">
              <a:lnSpc>
                <a:spcPct val="107000"/>
              </a:lnSpc>
              <a:spcAft>
                <a:spcPts val="600"/>
              </a:spcAft>
            </a:pP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Кореляційний аналіз можна використовувати також у тому випадку, коли ми маємо не два процеси, а один, і він відомий. Проте час або місце появи цього процесу невідомі і тому стоїть завдання його виявлення. Тоді ми можемо для виявлення використовувати зразок або копію цього процесу і визначити його </a:t>
            </a:r>
            <a:r>
              <a:rPr lang="uk-UA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автокореляційну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функцію. Це типове завдання селекції, тобто виділення відомого процесу з безлічі невідомих. У радіотехніці такими процесами є сигнали, що приймаються. </a:t>
            </a:r>
          </a:p>
          <a:p>
            <a:pPr indent="450215" algn="just">
              <a:lnSpc>
                <a:spcPct val="107000"/>
              </a:lnSpc>
              <a:spcAft>
                <a:spcPts val="600"/>
              </a:spcAft>
            </a:pPr>
            <a:r>
              <a:rPr lang="uk-UA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Тому одним з найбільш поширених застосувань кореляційного аналізу в радіотехніці є виявлення відомого сигналу в шумах, широко вживане в радіолокації, радіозв'язку, радіонавігації та радіоастрономії. </a:t>
            </a:r>
          </a:p>
          <a:p>
            <a:pPr indent="450215" algn="just">
              <a:lnSpc>
                <a:spcPct val="107000"/>
              </a:lnSpc>
              <a:spcAft>
                <a:spcPts val="600"/>
              </a:spcAft>
            </a:pPr>
            <a:r>
              <a:rPr lang="uk-UA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Завдання на СП: конспект лек</a:t>
            </a:r>
            <a:r>
              <a:rPr lang="uk-UA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цій, Л1-9.</a:t>
            </a:r>
            <a:endParaRPr lang="uk-UA" sz="20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0A87-4466-4707-BAE8-910DB4DF8CC1}" type="slidenum">
              <a:rPr lang="uk-UA" smtClean="0"/>
              <a:t>42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803130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0809" y="776138"/>
            <a:ext cx="4023191" cy="2484541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38146" y="439833"/>
            <a:ext cx="5040658" cy="6212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37661" algn="just">
              <a:lnSpc>
                <a:spcPct val="107000"/>
              </a:lnSpc>
              <a:spcAft>
                <a:spcPts val="450"/>
              </a:spcAft>
            </a:pP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Представлення сигналу в частотній області описується теорією спектрального аналізу та показує залежність його фізичних параметрів від частоти. </a:t>
            </a:r>
          </a:p>
          <a:p>
            <a:pPr indent="337661" algn="just">
              <a:lnSpc>
                <a:spcPct val="107000"/>
              </a:lnSpc>
              <a:spcAft>
                <a:spcPts val="450"/>
              </a:spcAft>
            </a:pP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радіотехніці застосовують </a:t>
            </a:r>
            <a:r>
              <a:rPr lang="uk-UA" sz="2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 суперпозиції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uk-UA" sz="20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будь-який, найскладніший періодичний сигнал можна представити сукупністю простих гармонічних сигналів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його </a:t>
            </a:r>
            <a:r>
              <a:rPr lang="uk-UA" sz="2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спектром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indent="337661" algn="just">
              <a:lnSpc>
                <a:spcPct val="107000"/>
              </a:lnSpc>
              <a:spcAft>
                <a:spcPts val="450"/>
              </a:spcAft>
            </a:pP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uk-UA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Спектр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(лат. </a:t>
            </a:r>
            <a:r>
              <a:rPr lang="uk-UA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spectrum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- представлення, образ.) </a:t>
            </a:r>
          </a:p>
          <a:p>
            <a:pPr indent="337661" algn="just">
              <a:lnSpc>
                <a:spcPct val="107000"/>
              </a:lnSpc>
              <a:spcAft>
                <a:spcPts val="450"/>
              </a:spcAft>
            </a:pP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Наприклад: періодичний сигнал можна подати у вигляді накладення постійної складової і нескінченного числа синусоїдних (гармонічних) коливань із частотами Ω</a:t>
            </a:r>
            <a:r>
              <a:rPr lang="uk-UA" sz="20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Ω</a:t>
            </a:r>
            <a:r>
              <a:rPr lang="uk-UA" sz="20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,…. </a:t>
            </a:r>
            <a:r>
              <a:rPr lang="uk-UA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Ω</a:t>
            </a:r>
            <a:r>
              <a:rPr lang="uk-UA" sz="2000" baseline="-25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певних пропорціях (кожна гармоніка зі своєю амплітудою та фазою) (див рис 1.2).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2743" y="3917967"/>
            <a:ext cx="3552466" cy="2022932"/>
          </a:xfrm>
          <a:prstGeom prst="rect">
            <a:avLst/>
          </a:prstGeom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0A87-4466-4707-BAE8-910DB4DF8CC1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3499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241304" y="506011"/>
            <a:ext cx="8557403" cy="22953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37661" algn="just">
              <a:lnSpc>
                <a:spcPct val="107000"/>
              </a:lnSpc>
              <a:spcAft>
                <a:spcPts val="450"/>
              </a:spcAft>
            </a:pPr>
            <a:r>
              <a:rPr lang="uk-UA" sz="21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Спектр сигналу</a:t>
            </a:r>
            <a:r>
              <a:rPr lang="uk-UA" sz="21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1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uk-UA" sz="21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коефіцієнти розкладання складного сигналу на елементарні (гармоніки) в базисі ортогональних функцій. </a:t>
            </a:r>
          </a:p>
          <a:p>
            <a:pPr indent="337661" algn="just">
              <a:lnSpc>
                <a:spcPct val="107000"/>
              </a:lnSpc>
              <a:spcAft>
                <a:spcPts val="450"/>
              </a:spcAft>
            </a:pPr>
            <a:r>
              <a:rPr lang="uk-UA" sz="21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Ортогональні функції</a:t>
            </a:r>
            <a:r>
              <a:rPr lang="uk-UA" sz="2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дві </a:t>
            </a:r>
            <a:r>
              <a:rPr lang="uk-UA" sz="2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комплекснозначні</a:t>
            </a:r>
            <a:r>
              <a:rPr lang="uk-UA" sz="2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функції, що належать простору </a:t>
            </a:r>
            <a:r>
              <a:rPr lang="uk-UA" sz="2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Лебега</a:t>
            </a:r>
            <a:r>
              <a:rPr lang="uk-UA" sz="2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</a:t>
            </a:r>
            <a:r>
              <a:rPr lang="uk-UA" sz="21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uk-UA" sz="2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(E) (у випадку двовимірного L</a:t>
            </a:r>
            <a:r>
              <a:rPr lang="uk-UA" sz="2100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uk-UA" sz="2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це </a:t>
            </a:r>
            <a:r>
              <a:rPr lang="uk-UA" sz="2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Гілбертовий</a:t>
            </a:r>
            <a:r>
              <a:rPr lang="uk-UA" sz="2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простір):</a:t>
            </a:r>
          </a:p>
          <a:p>
            <a:pPr indent="337661" algn="just">
              <a:lnSpc>
                <a:spcPct val="107000"/>
              </a:lnSpc>
              <a:spcAft>
                <a:spcPts val="450"/>
              </a:spcAft>
            </a:pPr>
            <a:endParaRPr lang="en-US" sz="2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893134" y="3507428"/>
            <a:ext cx="2405456" cy="957532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4" name="Прямокутник 3"/>
          <p:cNvSpPr/>
          <p:nvPr/>
        </p:nvSpPr>
        <p:spPr>
          <a:xfrm>
            <a:off x="801694" y="5694993"/>
            <a:ext cx="7622087" cy="5863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337661">
              <a:lnSpc>
                <a:spcPct val="107000"/>
              </a:lnSpc>
              <a:spcAft>
                <a:spcPts val="450"/>
              </a:spcAft>
            </a:pPr>
            <a:r>
              <a:rPr lang="uk-UA" sz="24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Простою мовою це, наприклад, функції </a:t>
            </a:r>
            <a:r>
              <a:rPr lang="uk-UA" sz="3000" b="1" i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</a:t>
            </a:r>
            <a:r>
              <a:rPr lang="uk-UA" sz="24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uk-UA" sz="3000" b="1" i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cos</a:t>
            </a:r>
            <a:r>
              <a:rPr lang="uk-UA" sz="24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b="1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Синус sin x косинус cos x - свойства графики формул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0006" y="2664600"/>
            <a:ext cx="4286250" cy="2643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0A87-4466-4707-BAE8-910DB4DF8CC1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33048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236829" y="171682"/>
            <a:ext cx="8798944" cy="39546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37661" algn="just">
              <a:lnSpc>
                <a:spcPct val="107000"/>
              </a:lnSpc>
              <a:spcAft>
                <a:spcPts val="450"/>
              </a:spcAft>
            </a:pPr>
            <a:r>
              <a:rPr lang="uk-UA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Базисна функція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функція, яка є елементом базису у функціональному просторі – координатна функція. 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37661" algn="just">
              <a:lnSpc>
                <a:spcPct val="107000"/>
              </a:lnSpc>
              <a:spcAft>
                <a:spcPts val="45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радіотехніці зазвичай здійснюють гармонійний аналіз сигналу, 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якості базисних функцій використовують періодичні тригонометричні функції </a:t>
            </a:r>
            <a:r>
              <a:rPr lang="uk-UA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uk-UA" i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cos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Це пояснюється рядом обставин :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 algn="just">
              <a:lnSpc>
                <a:spcPct val="107000"/>
              </a:lnSpc>
              <a:spcAft>
                <a:spcPts val="450"/>
              </a:spcAft>
              <a:buFont typeface="Symbol" panose="05050102010706020507" pitchFamily="18" charset="2"/>
              <a:buChar char=""/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функції </a:t>
            </a:r>
            <a:r>
              <a:rPr lang="uk-UA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uk-UA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cos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прості і визначені при усіх значеннях t, </a:t>
            </a:r>
            <a:r>
              <a:rPr lang="uk-UA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є ортогональними 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 складають повний набір при кратному зменшенні періоду;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 algn="just">
              <a:lnSpc>
                <a:spcPct val="107000"/>
              </a:lnSpc>
              <a:spcAft>
                <a:spcPts val="450"/>
              </a:spcAft>
              <a:buFont typeface="Symbol" panose="05050102010706020507" pitchFamily="18" charset="2"/>
              <a:buChar char=""/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гармонічне коливання є єдиною функцією часу, що зберігає свою форму при проходженні коливання через лінійну систему з постійними параметрами: можуть тільки змінюватися амплітуда і фаза;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 algn="just">
              <a:lnSpc>
                <a:spcPct val="107000"/>
              </a:lnSpc>
              <a:spcAft>
                <a:spcPts val="450"/>
              </a:spcAft>
              <a:buFont typeface="Symbol" panose="05050102010706020507" pitchFamily="18" charset="2"/>
              <a:buChar char=""/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гармонічних функцій є математичний апарат комплексного аналізу;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" indent="-257175" algn="just">
              <a:lnSpc>
                <a:spcPct val="107000"/>
              </a:lnSpc>
              <a:spcAft>
                <a:spcPts val="450"/>
              </a:spcAft>
              <a:buFont typeface="Symbol" panose="05050102010706020507" pitchFamily="18" charset="2"/>
              <a:buChar char=""/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гармонічне коливання легко реалізовується на практиці.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Повторення. Декартова система координат в просторі |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28" y="3998659"/>
            <a:ext cx="2807208" cy="2769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http://ets.ifmo.ru/osipov/os1/2_1.files/image0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723" y="4206596"/>
            <a:ext cx="4419484" cy="2422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0A87-4466-4707-BAE8-910DB4DF8CC1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20093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1"/>
          <p:cNvSpPr txBox="1">
            <a:spLocks noChangeArrowheads="1"/>
          </p:cNvSpPr>
          <p:nvPr/>
        </p:nvSpPr>
        <p:spPr bwMode="auto">
          <a:xfrm>
            <a:off x="250825" y="260349"/>
            <a:ext cx="8642350" cy="985597"/>
          </a:xfrm>
          <a:prstGeom prst="rect">
            <a:avLst/>
          </a:prstGeom>
          <a:blipFill dpi="0" rotWithShape="0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47823" tIns="84470" rIns="147823" bIns="84470"/>
          <a:lstStyle>
            <a:lvl1pPr>
              <a:spcBef>
                <a:spcPct val="20000"/>
              </a:spcBef>
              <a:buChar char="•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534988" algn="l"/>
                <a:tab pos="1071563" algn="l"/>
                <a:tab pos="1608138" algn="l"/>
                <a:tab pos="2144713" algn="l"/>
                <a:tab pos="2681288" algn="l"/>
                <a:tab pos="3217863" algn="l"/>
                <a:tab pos="3754438" algn="l"/>
                <a:tab pos="4291013" algn="l"/>
                <a:tab pos="4826000" algn="l"/>
                <a:tab pos="5362575" algn="l"/>
                <a:tab pos="5899150" algn="l"/>
                <a:tab pos="6435725" algn="l"/>
                <a:tab pos="6972300" algn="l"/>
                <a:tab pos="7508875" algn="l"/>
                <a:tab pos="8045450" algn="l"/>
                <a:tab pos="8582025" algn="l"/>
                <a:tab pos="9117013" algn="l"/>
                <a:tab pos="9653588" algn="l"/>
                <a:tab pos="10190163" algn="l"/>
                <a:tab pos="1072673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en-US" sz="28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Перехід від к</a:t>
            </a:r>
            <a:r>
              <a:rPr lang="ru-RU" altLang="en-US" sz="2800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омплексного</a:t>
            </a:r>
            <a:r>
              <a:rPr lang="ru-RU" altLang="en-US" sz="28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сигналу до реального</a:t>
            </a:r>
            <a:endParaRPr lang="en-US" altLang="en-US" sz="28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2987824" y="1268760"/>
            <a:ext cx="25719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ea typeface="Calibri" panose="020F0502020204030204" pitchFamily="34" charset="0"/>
              </a:rPr>
              <a:t>Формули </a:t>
            </a:r>
            <a:r>
              <a:rPr lang="uk-UA" dirty="0">
                <a:ea typeface="Calibri" panose="020F0502020204030204" pitchFamily="34" charset="0"/>
              </a:rPr>
              <a:t>Ейлера</a:t>
            </a:r>
            <a:endParaRPr lang="uk-UA" dirty="0"/>
          </a:p>
        </p:txBody>
      </p:sp>
      <p:graphicFrame>
        <p:nvGraphicFramePr>
          <p:cNvPr id="42" name="Объект 41"/>
          <p:cNvGraphicFramePr>
            <a:graphicFrameLocks noChangeAspect="1"/>
          </p:cNvGraphicFramePr>
          <p:nvPr>
            <p:extLst/>
          </p:nvPr>
        </p:nvGraphicFramePr>
        <p:xfrm>
          <a:off x="769286" y="1988840"/>
          <a:ext cx="3694702" cy="6717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0" name="Уравнение" r:id="rId5" imgW="1879600" imgH="342900" progId="Equation.3">
                  <p:embed/>
                </p:oleObj>
              </mc:Choice>
              <mc:Fallback>
                <p:oleObj name="Уравнение" r:id="rId5" imgW="1879600" imgH="342900" progId="Equation.3">
                  <p:embed/>
                  <p:pic>
                    <p:nvPicPr>
                      <p:cNvPr id="42" name="Объект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9286" y="1988840"/>
                        <a:ext cx="3694702" cy="6717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" name="Объект 43"/>
          <p:cNvGraphicFramePr>
            <a:graphicFrameLocks noChangeAspect="1"/>
          </p:cNvGraphicFramePr>
          <p:nvPr>
            <p:extLst/>
          </p:nvPr>
        </p:nvGraphicFramePr>
        <p:xfrm>
          <a:off x="716666" y="3391468"/>
          <a:ext cx="3999350" cy="6856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1" name="Уравнение" r:id="rId7" imgW="2006600" imgH="342900" progId="Equation.3">
                  <p:embed/>
                </p:oleObj>
              </mc:Choice>
              <mc:Fallback>
                <p:oleObj name="Уравнение" r:id="rId7" imgW="2006600" imgH="342900" progId="Equation.3">
                  <p:embed/>
                  <p:pic>
                    <p:nvPicPr>
                      <p:cNvPr id="44" name="Объект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666" y="3391468"/>
                        <a:ext cx="3999350" cy="68560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" name="Объект 45"/>
          <p:cNvGraphicFramePr>
            <a:graphicFrameLocks noChangeAspect="1"/>
          </p:cNvGraphicFramePr>
          <p:nvPr>
            <p:extLst/>
          </p:nvPr>
        </p:nvGraphicFramePr>
        <p:xfrm>
          <a:off x="4740805" y="1988840"/>
          <a:ext cx="3266283" cy="1008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2" name="Уравнение" r:id="rId9" imgW="1549400" imgH="469900" progId="Equation.3">
                  <p:embed/>
                </p:oleObj>
              </mc:Choice>
              <mc:Fallback>
                <p:oleObj name="Уравнение" r:id="rId9" imgW="1549400" imgH="469900" progId="Equation.3">
                  <p:embed/>
                  <p:pic>
                    <p:nvPicPr>
                      <p:cNvPr id="46" name="Объект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0805" y="1988840"/>
                        <a:ext cx="3266283" cy="10081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" name="Объект 47"/>
          <p:cNvGraphicFramePr>
            <a:graphicFrameLocks noChangeAspect="1"/>
          </p:cNvGraphicFramePr>
          <p:nvPr>
            <p:extLst/>
          </p:nvPr>
        </p:nvGraphicFramePr>
        <p:xfrm>
          <a:off x="5220072" y="3391468"/>
          <a:ext cx="2782797" cy="9052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3" name="Уравнение" r:id="rId11" imgW="1587500" imgH="520700" progId="Equation.3">
                  <p:embed/>
                </p:oleObj>
              </mc:Choice>
              <mc:Fallback>
                <p:oleObj name="Уравнение" r:id="rId11" imgW="1587500" imgH="520700" progId="Equation.3">
                  <p:embed/>
                  <p:pic>
                    <p:nvPicPr>
                      <p:cNvPr id="48" name="Объект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0072" y="3391468"/>
                        <a:ext cx="2782797" cy="90524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" name="Объект 55"/>
          <p:cNvGraphicFramePr>
            <a:graphicFrameLocks noChangeAspect="1"/>
          </p:cNvGraphicFramePr>
          <p:nvPr>
            <p:extLst/>
          </p:nvPr>
        </p:nvGraphicFramePr>
        <p:xfrm>
          <a:off x="1028448" y="4653136"/>
          <a:ext cx="6402395" cy="1008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4" name="Уравнение" r:id="rId13" imgW="3276600" imgH="520700" progId="Equation.3">
                  <p:embed/>
                </p:oleObj>
              </mc:Choice>
              <mc:Fallback>
                <p:oleObj name="Уравнение" r:id="rId13" imgW="3276600" imgH="520700" progId="Equation.3">
                  <p:embed/>
                  <p:pic>
                    <p:nvPicPr>
                      <p:cNvPr id="56" name="Объект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8448" y="4653136"/>
                        <a:ext cx="6402395" cy="10081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0A87-4466-4707-BAE8-910DB4DF8CC1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9887625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17" y="426128"/>
            <a:ext cx="8927372" cy="6134470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40A87-4466-4707-BAE8-910DB4DF8CC1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38617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3128</TotalTime>
  <Words>1965</Words>
  <Application>Microsoft Office PowerPoint</Application>
  <PresentationFormat>Экран (4:3)</PresentationFormat>
  <Paragraphs>152</Paragraphs>
  <Slides>42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42</vt:i4>
      </vt:variant>
    </vt:vector>
  </HeadingPairs>
  <TitlesOfParts>
    <vt:vector size="51" baseType="lpstr">
      <vt:lpstr>Arial</vt:lpstr>
      <vt:lpstr>Calibri</vt:lpstr>
      <vt:lpstr>Calibri Light</vt:lpstr>
      <vt:lpstr>Cambria Math</vt:lpstr>
      <vt:lpstr>Symbol</vt:lpstr>
      <vt:lpstr>Times New Roman</vt:lpstr>
      <vt:lpstr>Тема Office</vt:lpstr>
      <vt:lpstr>Уравнение</vt:lpstr>
      <vt:lpstr>Microsoft Equation 3.0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SDR CONSOLE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Lenovo</cp:lastModifiedBy>
  <cp:revision>50</cp:revision>
  <dcterms:created xsi:type="dcterms:W3CDTF">2021-09-17T08:12:59Z</dcterms:created>
  <dcterms:modified xsi:type="dcterms:W3CDTF">2023-03-23T17:30:57Z</dcterms:modified>
</cp:coreProperties>
</file>