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319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307" r:id="rId19"/>
    <p:sldId id="308" r:id="rId20"/>
    <p:sldId id="311" r:id="rId21"/>
    <p:sldId id="317" r:id="rId22"/>
    <p:sldId id="315" r:id="rId23"/>
    <p:sldId id="316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1" r:id="rId36"/>
    <p:sldId id="272" r:id="rId37"/>
    <p:sldId id="273" r:id="rId38"/>
    <p:sldId id="274" r:id="rId39"/>
    <p:sldId id="275" r:id="rId40"/>
    <p:sldId id="276" r:id="rId41"/>
    <p:sldId id="31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A97EE-7B90-41AB-9844-2DF5F114A04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79D2-0EA5-4139-9759-88EC57C6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/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257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9A4D-E7D9-4700-BAF5-991B11D9BA06}" type="datetime1">
              <a:rPr lang="uk-UA" smtClean="0"/>
              <a:t>23.03.2023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07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C46A-0C22-455B-851D-D004C8C390B5}" type="datetime1">
              <a:rPr lang="uk-UA" smtClean="0"/>
              <a:t>23.03.2023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66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CBD-D25D-4FA1-B6F2-2C3111A92FF8}" type="datetime1">
              <a:rPr lang="uk-UA" smtClean="0"/>
              <a:t>23.03.2023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26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D10C-C2DA-41FE-9892-8C473AFC2EAA}" type="datetime1">
              <a:rPr lang="uk-UA" smtClean="0"/>
              <a:t>23.03.2023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7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E6B2-C513-49F8-A1E5-E010AC423892}" type="datetime1">
              <a:rPr lang="uk-UA" smtClean="0"/>
              <a:t>23.03.2023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3F13-FCDF-41F6-BDA8-C1FF8AC69FDA}" type="datetime1">
              <a:rPr lang="uk-UA" smtClean="0"/>
              <a:t>23.03.2023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56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0A0-BDA7-4703-A477-2847E20ED405}" type="datetime1">
              <a:rPr lang="uk-UA" smtClean="0"/>
              <a:t>23.03.2023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1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CE20-A7E6-4177-AAE5-897220768ECE}" type="datetime1">
              <a:rPr lang="uk-UA" smtClean="0"/>
              <a:t>23.03.2023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1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5A35-20AA-41D7-9C2F-7732019DFCC6}" type="datetime1">
              <a:rPr lang="uk-UA" smtClean="0"/>
              <a:t>23.03.2023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4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CC11-3B17-40ED-8059-287FC86C8801}" type="datetime1">
              <a:rPr lang="uk-UA" smtClean="0"/>
              <a:t>23.03.2023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38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6439-9E35-49A5-A324-C5434925CFD4}" type="datetime1">
              <a:rPr lang="uk-UA" smtClean="0"/>
              <a:t>23.03.2023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79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4294-23B2-4D20-829B-42E34F29A6E2}" type="datetime1">
              <a:rPr lang="uk-UA" smtClean="0"/>
              <a:t>23.03.2023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0A87-4466-4707-BAE8-910DB4DF8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8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"/>
          <p:cNvSpPr/>
          <p:nvPr/>
        </p:nvSpPr>
        <p:spPr>
          <a:xfrm>
            <a:off x="35859" y="3775825"/>
            <a:ext cx="9072282" cy="9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СПЕКТРАЛЬНИЙ </a:t>
            </a: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КОРЕЛЯЦІЙНИЙ </a:t>
            </a:r>
            <a:r>
              <a:rPr lang="uk-UA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СИГНАЛІВ</a:t>
            </a:r>
          </a:p>
        </p:txBody>
      </p:sp>
      <p:sp>
        <p:nvSpPr>
          <p:cNvPr id="6" name="Прямокутник 3"/>
          <p:cNvSpPr/>
          <p:nvPr/>
        </p:nvSpPr>
        <p:spPr>
          <a:xfrm>
            <a:off x="2822935" y="2724274"/>
            <a:ext cx="3741730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</a:t>
            </a: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14329"/>
              </p:ext>
            </p:extLst>
          </p:nvPr>
        </p:nvGraphicFramePr>
        <p:xfrm>
          <a:off x="1998994" y="488881"/>
          <a:ext cx="5918835" cy="279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835">
                  <a:extLst>
                    <a:ext uri="{9D8B030D-6E8A-4147-A177-3AD203B41FA5}">
                      <a16:colId xmlns:a16="http://schemas.microsoft.com/office/drawing/2014/main" val="9978755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ВВЕДЕННЯ В СПЕЦІАЛЬНІСТЬ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41974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50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65951" y="2645934"/>
            <a:ext cx="8143043" cy="1638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</a:t>
            </a:r>
            <a:r>
              <a:rPr lang="uk-UA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СПЕКТРАЛЬНИЙ АНАЛІЗ НЕПЕРІОДИЧНИХ СИГНАЛІВ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1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" y="852256"/>
            <a:ext cx="9056793" cy="476321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9797" y="0"/>
            <a:ext cx="8740066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Порівняємо перетворення Фур'є (3.1), (3.2) для неперіодичного сигналу з комплексним рядом Фур'є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періодичного сигналу:</a:t>
            </a:r>
          </a:p>
          <a:p>
            <a:pPr marL="385763" indent="-385763" algn="just">
              <a:lnSpc>
                <a:spcPct val="107000"/>
              </a:lnSpc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Періодичний сигнал має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дискретний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(2.4),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не періодичний -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неперервний спектр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(3.1);</a:t>
            </a:r>
          </a:p>
          <a:p>
            <a:pPr marL="385763" indent="-385763" algn="just">
              <a:lnSpc>
                <a:spcPct val="107000"/>
              </a:lnSpc>
              <a:buAutoNum type="arabicPeriod"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7" algn="just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(2.4)							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(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3.1)</a:t>
            </a:r>
          </a:p>
          <a:p>
            <a:pPr marL="385763" indent="-385763" algn="just">
              <a:lnSpc>
                <a:spcPct val="107000"/>
              </a:lnSpc>
              <a:buAutoNum type="arabicPeriod"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 algn="just">
              <a:lnSpc>
                <a:spcPct val="107000"/>
              </a:lnSpc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Коефіцієнт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спектрі періодичного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(2.5)- це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амплітуда гармоніки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спектру. Проте для неперіодичного сигналу S(ω) (3.2) це не амплітуда складової частоти ω - вона має інший фізичний сенс: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інтегральний параметр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S(ω)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dω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амплітуда еквівалентного коливання, породженого частотами спектру сигналу, що належить до інтервалу (ω,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ω+dω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85763" indent="-385763" algn="just">
              <a:lnSpc>
                <a:spcPct val="107000"/>
              </a:lnSpc>
              <a:buAutoNum type="arabicPeriod"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7" algn="just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2.5)	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2" y="2160741"/>
            <a:ext cx="2248527" cy="938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93" y="2160741"/>
            <a:ext cx="2795777" cy="949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52" y="5607881"/>
            <a:ext cx="2753349" cy="1074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842" y="5662134"/>
            <a:ext cx="2470718" cy="96575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8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6671" y="658037"/>
            <a:ext cx="857361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s(t) з амплітудою А і тривалістю τ.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Запишемо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спектру одиночного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імпульсу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37661" algn="just">
              <a:lnSpc>
                <a:spcPct val="107000"/>
              </a:lnSpc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(3.3)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1" y="1571348"/>
            <a:ext cx="7297207" cy="1230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1" y="2956265"/>
            <a:ext cx="8195798" cy="302094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780174" y="67287"/>
            <a:ext cx="633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одиночного прямокутного імпульсу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60173" y="2167273"/>
            <a:ext cx="7931989" cy="173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СПЕКТРАЛЬНИЙ АНАЛІЗ ПЕРІОДИЧНИХ СИГНАЛІВ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7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3165" y="168454"/>
            <a:ext cx="8846598" cy="688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Будь-яку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періодичну функцію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відповідає умовам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Діріхле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(функція не повинна мати розривів другого роду, а кількість розривів першого роду та екстремумів повинна бути кінцевою), можна представити сумою гармонічних функцій або комплексних експонент. Такий розклад отримав назву розклад в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Фур’є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спектральному аналізі показано, що періодичний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 з обмеженою енергією за період Т може бути представлений у вигляді ряду Фур'є в тригонометричній формі:</a:t>
            </a:r>
            <a:endParaRPr lang="en-US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ω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=2π/Т -  називається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гармонікою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Коливання з номерами n=2,3… називають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 гармоніками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постійною складовою сигналу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661" algn="r">
              <a:lnSpc>
                <a:spcPct val="107000"/>
              </a:lnSpc>
              <a:spcAft>
                <a:spcPts val="45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4741" y="3610262"/>
            <a:ext cx="4245746" cy="109195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3187" y="2734322"/>
            <a:ext cx="3147132" cy="267051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0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3133" y="2243567"/>
            <a:ext cx="8728969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Амплітуди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гармонік утворюють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амплітудно частотний спектр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(АЧС)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початкові фази –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фазо-частотний спектр (ФЧС).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важко помітити, що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періодичної функції отримаємо дискретний спектр.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 періодичного сигналу є дискретним, оскільки гармоніки з амплітудами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початковими фазами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uk-UA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які він може бути розкладений, мають частоти nω</a:t>
            </a:r>
            <a:r>
              <a:rPr lang="uk-UA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кратні основній частоті сигналу. Спектр сигналів описують графічно шляхом побудови АЧС і ФЧС. 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особливу увагу приділяють АЧС, оскільки він показує розподіл амплітуд гармонік (частот) сигналу – розподіл енергії сигналу за частотою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939" y="4851154"/>
            <a:ext cx="5058837" cy="187032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16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89"/>
            <a:ext cx="8664335" cy="21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967" y="262117"/>
            <a:ext cx="874006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5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 періодичної послідовності прямокутних імпульсів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s(t) з періодом слідування Т, амплітудою А і тривалістю τ (рис. 2.2).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Зауважимо, що кількість імпульсів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→∞.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131"/>
            <a:ext cx="9144000" cy="469189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6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6" y="2955641"/>
            <a:ext cx="8800524" cy="3600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0" y="366828"/>
            <a:ext cx="8921905" cy="22343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2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5" y="2166150"/>
            <a:ext cx="5050106" cy="469184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33327" y="83420"/>
            <a:ext cx="6147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Вплив параметрів послідовності ПІ на її АЧС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53072" y="545085"/>
            <a:ext cx="36555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Зі збільшенням періоду слідування  Т↑→Ω↓ при τ=</a:t>
            </a:r>
            <a:r>
              <a:rPr lang="uk-UA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відбувається  «згущення»  спектра: відстані між лініями зменшуються.  Ширина спектра не змінюється, а основна частина енергії розподіляється на більшому числі гармонік. </a:t>
            </a:r>
          </a:p>
          <a:p>
            <a:pPr indent="342900" algn="just"/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 збільшенні τ при Ω=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ширина арок і ширина спектра зменшуються (відносне стиснення спектра). Основна частина енергії розподіляється на меншому числі гармонік і зосереджується в області нижчих частот.  </a:t>
            </a:r>
          </a:p>
          <a:p>
            <a:pPr indent="342900" algn="just"/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Відтак, чим коротші імпульси і більша їх </a:t>
            </a:r>
            <a:r>
              <a:rPr lang="uk-UA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скважність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тим ширший і густіший їх спектр, і навпаки.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775" t="13091" r="29567" b="34605"/>
          <a:stretch>
            <a:fillRect/>
          </a:stretch>
        </p:blipFill>
        <p:spPr>
          <a:xfrm>
            <a:off x="205475" y="710812"/>
            <a:ext cx="4889098" cy="128961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66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28282" y="1215036"/>
            <a:ext cx="8113143" cy="4405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lnSpc>
                <a:spcPct val="107000"/>
              </a:lnSpc>
              <a:spcAft>
                <a:spcPts val="450"/>
              </a:spcAft>
            </a:pP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 ПИТАННЯ:</a:t>
            </a:r>
            <a:endParaRPr lang="en-US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  <a:spcAft>
                <a:spcPts val="450"/>
              </a:spcAft>
            </a:pP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Введення в теорію спектрального аналізу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  <a:spcAft>
                <a:spcPts val="450"/>
              </a:spcAft>
            </a:pP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Спектральний аналіз </a:t>
            </a:r>
            <a:r>
              <a:rPr lang="uk-UA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неперіодичних </a:t>
            </a: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сигналів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  <a:spcAft>
                <a:spcPts val="450"/>
              </a:spcAft>
            </a:pP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Спектральний аналіз </a:t>
            </a:r>
            <a:r>
              <a:rPr lang="uk-UA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періодичних </a:t>
            </a: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сигналів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600"/>
              </a:spcAft>
            </a:pP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Випадковий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характеристики.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кореляційного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07000"/>
              </a:lnSpc>
              <a:spcAft>
                <a:spcPts val="600"/>
              </a:spcAft>
            </a:pP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Автокореляційна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взаємокореляційна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37661">
              <a:lnSpc>
                <a:spcPct val="107000"/>
              </a:lnSpc>
              <a:spcAft>
                <a:spcPts val="45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30440" y="0"/>
            <a:ext cx="8242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Порівняння спектрів періодичної послідовності ПІ та одиночного ПІ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58915" y="418365"/>
            <a:ext cx="3900011" cy="1864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2" y="569286"/>
            <a:ext cx="4751942" cy="1713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7"/>
              <p:cNvSpPr/>
              <p:nvPr/>
            </p:nvSpPr>
            <p:spPr>
              <a:xfrm>
                <a:off x="0" y="2451852"/>
                <a:ext cx="9144000" cy="414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Спектр одиночного сигналу неперервний, на відміну від дискретного періодичного. Амплітуди </a:t>
                </a:r>
                <a:r>
                  <a:rPr lang="uk-UA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спектру періодичної послідовності імпульсів вимірюються у вольтах [В], тоді як спектральна щільність S (ω) одиночного імпульсу має розмірність вольт-секунда [В/с];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Спектри в обох випадках мають форму обвідної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uk-UA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uk-UA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Спектр ППРІ складається з 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обвідної </a:t>
                </a:r>
                <a:r>
                  <a:rPr lang="uk-UA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uk-UA" baseline="-25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орі</a:t>
                </a: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(ω) - спектра ОРІ та множника системи В(</a:t>
                </a:r>
                <a:r>
                  <a:rPr lang="el-G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що визначається параметрами послідовності: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ппрі</m:t>
                        </m:r>
                      </m:sub>
                    </m:sSub>
                    <m:r>
                      <a:rPr lang="uk-UA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uk-UA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a:rPr lang="uk-UA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рі</m:t>
                        </m:r>
                      </m:sub>
                    </m:sSub>
                    <m:r>
                      <a:rPr lang="uk-UA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uk-UA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пп</m:t>
                        </m:r>
                      </m:sub>
                    </m:sSub>
                    <m:r>
                      <a:rPr lang="uk-UA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uk-UA" b="1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Енергія розподілена нерівномірно: головна пелюстка містить 90% енергії,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до 5%,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до 1.7%,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менше 1% (розподіл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 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амплітуд по пелюсткам відповідно: 1.00;0.21;0.13;0.09);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4. Прямокутний імпульс має ефективну смугу частот: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uk-UA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uk-UA" i="1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еф</m:t>
                    </m:r>
                    <m:r>
                      <a:rPr lang="uk-UA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 радіотехніці користуються наближеним співвідношенням для імпульсів: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uk-UA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uk-UA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верх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верх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верхня гранична ефективна частота </a:t>
                </a:r>
                <a:r>
                  <a:rPr lang="uk-UA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спектра, відповідно ширина спектра дорівнюватиме: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Прямокут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51852"/>
                <a:ext cx="9144000" cy="4142865"/>
              </a:xfrm>
              <a:prstGeom prst="rect">
                <a:avLst/>
              </a:prstGeom>
              <a:blipFill>
                <a:blip r:embed="rId4"/>
                <a:stretch>
                  <a:fillRect l="-533" t="-735" r="-533" b="-201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981075"/>
          </a:xfrm>
        </p:spPr>
        <p:txBody>
          <a:bodyPr/>
          <a:lstStyle/>
          <a:p>
            <a:r>
              <a:rPr lang="en-US" altLang="uk-UA" sz="2800" b="1" smtClean="0"/>
              <a:t>SDR CONSOLE</a:t>
            </a:r>
            <a:endParaRPr lang="ru-RU" altLang="uk-UA" sz="4000" smtClean="0"/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31598" r="14185" b="34190"/>
          <a:stretch>
            <a:fillRect/>
          </a:stretch>
        </p:blipFill>
        <p:spPr bwMode="auto">
          <a:xfrm>
            <a:off x="0" y="836613"/>
            <a:ext cx="91170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006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0" y="772358"/>
            <a:ext cx="8854850" cy="48738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6" y="1119440"/>
            <a:ext cx="8984201" cy="496176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8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30459" y="2263340"/>
            <a:ext cx="8384875" cy="227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defTabSz="914400">
              <a:lnSpc>
                <a:spcPct val="107000"/>
              </a:lnSpc>
              <a:spcAft>
                <a:spcPts val="60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 defTabSz="914400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ВИПАДКОВИЙ ПРОЦЕС ТА ЙОГО ХАРАКТЕРИСТИКИ. ПРИНЦИПИ КОРЕЛЯЦІЙНОГО АНАЛІЗУ.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34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B8717D-C170-461D-B6AC-8438E9A9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124958"/>
            <a:ext cx="2596103" cy="1730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C24A2-9177-4BDE-B79B-9C19D68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712" y="179293"/>
            <a:ext cx="2857500" cy="1600200"/>
          </a:xfrm>
          <a:prstGeom prst="rect">
            <a:avLst/>
          </a:prstGeom>
        </p:spPr>
      </p:pic>
      <p:pic>
        <p:nvPicPr>
          <p:cNvPr id="1028" name="Picture 4" descr="Текстовая онлайн-трансляция с акции протеста в Киеве - новости Украины,  Политика - LIGA.net">
            <a:extLst>
              <a:ext uri="{FF2B5EF4-FFF2-40B4-BE49-F238E27FC236}">
                <a16:creationId xmlns:a16="http://schemas.microsoft.com/office/drawing/2014/main" id="{E2616F9E-892E-4223-B148-FB129F69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" y="2840116"/>
            <a:ext cx="8029160" cy="3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т мобильной связи в Севастополе с 27 ноября 2015 - Политика - Новости  Крыма Sevas.Com">
            <a:extLst>
              <a:ext uri="{FF2B5EF4-FFF2-40B4-BE49-F238E27FC236}">
                <a16:creationId xmlns:a16="http://schemas.microsoft.com/office/drawing/2014/main" id="{E6C36D06-B8E9-4CC5-B053-3A99936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14" y="141193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C340E9-D13D-434A-8342-914065BF1F80}"/>
              </a:ext>
            </a:extLst>
          </p:cNvPr>
          <p:cNvSpPr/>
          <p:nvPr/>
        </p:nvSpPr>
        <p:spPr>
          <a:xfrm>
            <a:off x="453537" y="1851278"/>
            <a:ext cx="8493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…мільярди сигналів заповнюють ефір і серед всього цього безладдя РТС потрібно вміти виділити та впізнати лише свій радіосигнал…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вам завдання?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978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7942EB8-A25C-4AA1-A60E-D94456810C21}"/>
              </a:ext>
            </a:extLst>
          </p:cNvPr>
          <p:cNvSpPr/>
          <p:nvPr/>
        </p:nvSpPr>
        <p:spPr>
          <a:xfrm>
            <a:off x="125506" y="137915"/>
            <a:ext cx="9018494" cy="447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Кореляція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(лат.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"), або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кореляційна залежність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статистичний взаємозв'язок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двох або більше випадкових величин – </a:t>
            </a:r>
            <a:r>
              <a:rPr lang="uk-U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 подібності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Наприклад, людина постійно виконує завдання кореляційного аналізу: ми впізнаємо «сигнали»: обличчя, предмети, звуки, голоси, запахи тощо, адже наш мозок зберігає величезну архівовану базу даних («образів») про все, що ми пізнали за час свого життя і порівнює їх з прийнятими органами чуття сигналами, ідентифікуючи їх… При чому ми часто, з певною імовірністю, впізнаємо близьку чи добре знайому людину в гримі чи в новій одежі, через багато років тощо, тобто не обов’язково «сигнал» має бути абсолютно ідентичним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еталону.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природньо, людина намагається втілити таку важливу властивість людини і в радіотехніку.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кореляції є одним із основних у задачах аналізу сигналів в РТС.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имер готовой системы распознавания лиц с открытым кодом Github">
            <a:extLst>
              <a:ext uri="{FF2B5EF4-FFF2-40B4-BE49-F238E27FC236}">
                <a16:creationId xmlns:a16="http://schemas.microsoft.com/office/drawing/2014/main" id="{A06AFCA1-9326-4D78-BD3C-C4DCC8D0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29" y="4311379"/>
            <a:ext cx="4165227" cy="23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C32A50-96AD-4D10-8150-456EDEF26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56" y="4249090"/>
            <a:ext cx="2470991" cy="2470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77739-86BE-4FDB-8120-75E29BAAB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092"/>
            <a:ext cx="2470991" cy="247099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6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15CE717-151E-435E-B927-545D72F4B866}"/>
              </a:ext>
            </a:extLst>
          </p:cNvPr>
          <p:cNvSpPr/>
          <p:nvPr/>
        </p:nvSpPr>
        <p:spPr>
          <a:xfrm>
            <a:off x="1299882" y="114726"/>
            <a:ext cx="684903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Випадковий процес та його характеристики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64B6C21-D5F9-46B9-BD42-B0F9260C57C2}"/>
              </a:ext>
            </a:extLst>
          </p:cNvPr>
          <p:cNvSpPr/>
          <p:nvPr/>
        </p:nvSpPr>
        <p:spPr>
          <a:xfrm>
            <a:off x="80682" y="629485"/>
            <a:ext cx="8686800" cy="591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Детерміновані процеси (сигнали), про які ми говорили на попередніх заняттях, існують лише в теорії, насправді на сигнали впливає безліч факторів: (викривлення в електричних колах, шуми та перешкоди) тому сигнал набуває додаткових, невідомих заздалегідь, змін параметрів.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випадкового сигналу може бути лише передбачено із деякою імовірністю p&lt;1.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випадкового сигналу являє собою опис статистичних характеристик випадкового процесу шляхом завдання законів розподілу ймовірностей, кореляційної функції, спектральної щільності енергії та ін.</a:t>
            </a:r>
          </a:p>
          <a:p>
            <a:pPr indent="450215" algn="just">
              <a:lnSpc>
                <a:spcPct val="107000"/>
              </a:lnSpc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Випадкова функція якого-небудь аргументу – це така функція, що при кожному значенні аргументу є випадковою  величиною. Випадкова  функція  часу  називається  випадковим (стохастичним) процесом. </a:t>
            </a:r>
          </a:p>
          <a:p>
            <a:pPr indent="450215" algn="just">
              <a:lnSpc>
                <a:spcPct val="107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Позначимо випадковий процес x(t). Окремі спостереження за процесом, проведені в однакових умовах дають щораз різні функції X(t) – реалізації випадкового процесу (наприклад, фото обличчя людини в різних умовах, з різних ракурсів тощо для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ID). Сукупність{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(t)} всіх можливих реалізацій даного випадкового процесу називається ансамблем.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18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640554-77D1-4926-9131-9A17A0698E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91" y="1405466"/>
            <a:ext cx="6980014" cy="41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DB4777C-48D4-4C2F-85E9-44DC9C9D8C26}"/>
              </a:ext>
            </a:extLst>
          </p:cNvPr>
          <p:cNvSpPr/>
          <p:nvPr/>
        </p:nvSpPr>
        <p:spPr>
          <a:xfrm>
            <a:off x="370290" y="5452534"/>
            <a:ext cx="7853082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Рис.1.1 – Приклад декількох реалізацій одного випадкового сигналу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uk-UA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D698A73-DFC0-4DC5-BC43-397145E8B256}"/>
              </a:ext>
            </a:extLst>
          </p:cNvPr>
          <p:cNvSpPr/>
          <p:nvPr/>
        </p:nvSpPr>
        <p:spPr>
          <a:xfrm>
            <a:off x="208925" y="142620"/>
            <a:ext cx="8764746" cy="126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будь-якого фіксованого значення часу </a:t>
            </a:r>
            <a:r>
              <a:rPr lang="uk-UA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конкретна реалізація випадкового сигналу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uk-UA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</a:t>
            </a:r>
            <a:r>
              <a:rPr lang="uk-UA" baseline="-250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є конкретною величиною, а значення випадкового сигналу в цей же момент часу є величиною випадковою X(</a:t>
            </a:r>
            <a:r>
              <a:rPr lang="uk-UA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називається перерізом випадкового процесу у момент часу </a:t>
            </a:r>
            <a:r>
              <a:rPr lang="uk-UA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𝑡</a:t>
            </a:r>
            <a:r>
              <a:rPr lang="uk-UA" baseline="-250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(рис. 1.1).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421E8C7-4811-4A37-8232-6808C9BC8F0F}"/>
              </a:ext>
            </a:extLst>
          </p:cNvPr>
          <p:cNvSpPr/>
          <p:nvPr/>
        </p:nvSpPr>
        <p:spPr>
          <a:xfrm>
            <a:off x="19298" y="5826611"/>
            <a:ext cx="8954373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Статистичний підхід до опису випадкового сигналу (процесу) полягає в тому, що вивчають не кожну окремо взяту реалізацію випадкового сигналу окремо, а визначають деякі усереднені характеристики для ансамблю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uk-UA" baseline="-2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(t)} </a:t>
            </a:r>
            <a:r>
              <a:rPr lang="uk-UA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цілому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0350199-257D-44EB-A67B-16475725AB7D}"/>
              </a:ext>
            </a:extLst>
          </p:cNvPr>
          <p:cNvSpPr/>
          <p:nvPr/>
        </p:nvSpPr>
        <p:spPr>
          <a:xfrm>
            <a:off x="215153" y="114336"/>
            <a:ext cx="8534400" cy="373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Створюється базова модель, яка описує загальні властивості. Наприклад: період слідування сигналу, несуча частота, закони їх зміни тощо.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Аналогія для розпізнавання обличчя: форма овалу обличчя, очей, вух, губ та відносні відстані між очами, носом, вухами, а параметри що легко викривлюються не враховують, або вони мають меншу вагу (колір шкіри обличчя, волосся, одежі). І, о чудо, смартфон вас впізнає навіть в окулярах та висунутим язиком!!!.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855F0-EDAF-4E4C-A449-FC4E21A9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5" y="4411159"/>
            <a:ext cx="3101788" cy="2036670"/>
          </a:xfrm>
          <a:prstGeom prst="rect">
            <a:avLst/>
          </a:prstGeom>
        </p:spPr>
      </p:pic>
      <p:pic>
        <p:nvPicPr>
          <p:cNvPr id="3074" name="Picture 2" descr="https://www.iphones.ru/wp-content/uploads/2018/02/FIDin8-760x449.jpg">
            <a:extLst>
              <a:ext uri="{FF2B5EF4-FFF2-40B4-BE49-F238E27FC236}">
                <a16:creationId xmlns:a16="http://schemas.microsoft.com/office/drawing/2014/main" id="{D729289B-9B2E-4537-BCB1-137D31E8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3846381"/>
            <a:ext cx="4785729" cy="28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1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2769" y="553872"/>
            <a:ext cx="8907236" cy="593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РЕКОМЕНДОВАНА ЛІТЕРАТУРА: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Рихальський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 Р. Сигнали та процеси в радіотехніці. Ч.1. Детерміновані сигнали та їх спектри: курс лекцій.  − Житомир: ЖВІ ДУТ, 2013. – 396 с.: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  <a:tabLst>
                <a:tab pos="-202883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Волощук Ю. І. Сигнали та процеси у радіотехніці. Харків: Компанія СМІТ, 2003. – 980 с.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Гумен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Б. Основи теорії процесів в інформаційних системах: підручник (у 2-х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Кн.1. Аналіз детермінованих процесів / М. Б.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Гумен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 М. Співак, С. К.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Мещанінов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Г. Власюк, Т. Ф.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Гумен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2-е вид., зі змінами і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К: Кафедра, 2017. − 281 с. ISBN 978-617-7301-28-7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Теорія електричних кіл та сигналів. Теорія сигналів : конспект лекцій / укладачі: О. М.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Кобяков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І. Є. Бражник. – Суми : Сумський державний університет, 2017. – 125 с.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Введення в теорію інформації: посібник до вивчення дисципліни теорія інформації/ Укладачі: Курко А.М.,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Решетник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В.Я. – Тернопіль : Тернопільський національний технічний університет імені Івана Пулюя, 2017 – 108 с.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Іващенко П.В. Теорія зв’язку: Модуль 1. Сигнали електрозв’язку: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посіб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 П. В. Іващенко, І. С.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Перекрестов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Одеса: ОНАЗ ім. О. С. Попова, 2013. – 145 с. з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Надольський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А.Н. Теоретичні основи радіотехніки: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посібник/ А.Н. 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Надольский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Мн.: БДУІР, 2005. - 232 с.: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ISBN 985-444-749-9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Опорний конспект лекцій з курсу Системи передавання даних/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Яцків В. В. – Тернопіль: Економічна думка, 2011. – 120 с.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Сигнали та процеси в радіотехніці: завдання на лабораторні роботи/ уклад.: О. Р.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Рихальський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 М.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Каращук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 О.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Соболенко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В. Коваль. – Житомир: ЖВІ, 2021. – 88 с.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9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E776D64-2F84-4B06-91F8-00815DE51504}"/>
              </a:ext>
            </a:extLst>
          </p:cNvPr>
          <p:cNvSpPr/>
          <p:nvPr/>
        </p:nvSpPr>
        <p:spPr>
          <a:xfrm>
            <a:off x="44825" y="53790"/>
            <a:ext cx="9027459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вам відомо з курсу ВМ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властивості випадкової величини x визначаються функціями розподілу імовірності F(X) і функцією щільності імовірності P(X).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Природне узагальнення цих понять для випадкових процесів дозволяє використати наступні визначення: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F3F76-EB5F-4869-8D7B-506C1775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419225"/>
            <a:ext cx="8724900" cy="54387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12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CAD733-BDD3-4D14-8391-3A753311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499501"/>
            <a:ext cx="8753475" cy="40481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71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5A5C7-8FA2-4198-B898-E4FE6335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8" y="137272"/>
            <a:ext cx="8724900" cy="2038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2F45C3-D456-4441-9A2C-8638DE57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1178"/>
            <a:ext cx="8239125" cy="40195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C2C78-903E-4638-B18A-89D8C99FF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765" y="2085135"/>
            <a:ext cx="2667000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57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ED4BD7-849E-4479-AB97-ADE6B75F2F20}"/>
              </a:ext>
            </a:extLst>
          </p:cNvPr>
          <p:cNvSpPr/>
          <p:nvPr/>
        </p:nvSpPr>
        <p:spPr>
          <a:xfrm>
            <a:off x="2552248" y="77420"/>
            <a:ext cx="403950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 Принципи кореляційного аналізу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763DB-FC1B-490E-9840-36B541D512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6" y="357978"/>
            <a:ext cx="8435788" cy="3328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65BD892-3BCC-4CF8-AA89-D2D9944C0570}"/>
              </a:ext>
            </a:extLst>
          </p:cNvPr>
          <p:cNvSpPr/>
          <p:nvPr/>
        </p:nvSpPr>
        <p:spPr>
          <a:xfrm>
            <a:off x="932330" y="3593278"/>
            <a:ext cx="7037294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1.3 – Процес виявлення корисного сигналу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03C1C37-9685-4E0F-BD13-40DFC45951D7}"/>
              </a:ext>
            </a:extLst>
          </p:cNvPr>
          <p:cNvSpPr/>
          <p:nvPr/>
        </p:nvSpPr>
        <p:spPr>
          <a:xfrm>
            <a:off x="421340" y="4141068"/>
            <a:ext cx="8435787" cy="171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Коефіцієнт кореляції R(τ)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прийматиме значення від 1 до 0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модулем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(1- 100% сигнал є, 0 – сигнал відсутній.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 ми можемо з певною ймовірністю сказати чи є шуканий нами корисний сигнал в випадковому прийнятому сигналі – такі завдання виконують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кореляційні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виявлювачі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сигналів.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C924D3-42FB-477C-8809-225C1C5AA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F6C93FE4-3054-4CCD-A09C-048D9249C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21150"/>
              </p:ext>
            </p:extLst>
          </p:nvPr>
        </p:nvGraphicFramePr>
        <p:xfrm>
          <a:off x="3209363" y="5848510"/>
          <a:ext cx="2492190" cy="83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4" imgW="1663700" imgH="558800" progId="Equation.3">
                  <p:embed/>
                </p:oleObj>
              </mc:Choice>
              <mc:Fallback>
                <p:oleObj r:id="rId4" imgW="16637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363" y="5848510"/>
                        <a:ext cx="2492190" cy="830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18A8C7-42EC-4DE6-ABD7-37EF0C632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666" y="3148047"/>
            <a:ext cx="1666667" cy="56190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062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631790-8576-42A9-93EB-035E2A9A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73984"/>
            <a:ext cx="8658225" cy="463867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12E3083-140D-4719-BD85-63128ABF88A8}"/>
              </a:ext>
            </a:extLst>
          </p:cNvPr>
          <p:cNvSpPr/>
          <p:nvPr/>
        </p:nvSpPr>
        <p:spPr>
          <a:xfrm>
            <a:off x="144272" y="4986871"/>
            <a:ext cx="8874219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Особливе значення методи кореляції мають при аналізі випадкових процесів для виявлення невипадкових складових і оцінки невипадкових параметрів цих процесів. Таке завдання вирішується у всіх РТС, наприклад, в РТС ДІ (РЛС, навігаційні системи) при рішенні задачі виявлення корисних сигналів на тлі шумів.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986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9F5429-379D-48F5-8532-2ECBE6863570}"/>
              </a:ext>
            </a:extLst>
          </p:cNvPr>
          <p:cNvSpPr/>
          <p:nvPr/>
        </p:nvSpPr>
        <p:spPr>
          <a:xfrm>
            <a:off x="299898" y="2399512"/>
            <a:ext cx="8561294" cy="201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№5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АВТОКОРЕЛЯЦІЙНА ТА ВЗАЄМОКОРЕЛЯЦІЙНІ ФУНКЦІЇ ТА ЇХ ВЛАСТИВОСТІ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607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F4BA98-6D85-40D8-BCB0-BE053F40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47929"/>
            <a:ext cx="8705850" cy="46288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FC681-1036-4B91-ACDF-0B61436CC6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5100917"/>
            <a:ext cx="6822142" cy="9690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128AF4-9273-4980-9BE9-200E7C5A6D20}"/>
              </a:ext>
            </a:extLst>
          </p:cNvPr>
          <p:cNvSpPr/>
          <p:nvPr/>
        </p:nvSpPr>
        <p:spPr>
          <a:xfrm>
            <a:off x="7755982" y="5398383"/>
            <a:ext cx="108170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r">
              <a:lnSpc>
                <a:spcPct val="107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(2.2)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282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56482A-1FE8-4792-9059-01C1FFA8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78" y="380999"/>
            <a:ext cx="7101655" cy="60960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486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00DB52-E2E4-4FBB-AFF4-07373664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618565"/>
            <a:ext cx="8782050" cy="53911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993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A78476-D8BF-4086-BD34-BDCD2D85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776287"/>
            <a:ext cx="8296275" cy="53054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53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82283" y="2624515"/>
            <a:ext cx="7796123" cy="149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lnSpc>
                <a:spcPct val="107000"/>
              </a:lnSpc>
              <a:spcAft>
                <a:spcPts val="450"/>
              </a:spcAft>
            </a:pPr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№1.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ctr">
              <a:lnSpc>
                <a:spcPct val="107000"/>
              </a:lnSpc>
              <a:spcAft>
                <a:spcPts val="450"/>
              </a:spcAft>
            </a:pPr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ВВЕДЕННЯ В ТЕОРІЮ СПЕКТРАЛЬНОГО АНАЛІЗУ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0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AF688-E0DA-46AF-BF75-0662806AB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314325"/>
            <a:ext cx="7324725" cy="62293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258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2" y="468779"/>
            <a:ext cx="9051109" cy="58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8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3901327-DDD2-4280-BE20-FB43089967BA}"/>
              </a:ext>
            </a:extLst>
          </p:cNvPr>
          <p:cNvSpPr/>
          <p:nvPr/>
        </p:nvSpPr>
        <p:spPr>
          <a:xfrm>
            <a:off x="206188" y="180267"/>
            <a:ext cx="8731624" cy="652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Кореляційний аналіз є універсальним інструментом для визначення міри зв'язку між двома процесами або явищами, для визначення їх взаємної кореляції – подібності.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Особливе значення кореляційний аналіз має при аналізі випадкових процесів для виявлення невипадкових складових і оцінки невипадкових параметрів цих процесів.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Кореляційний аналіз можна використовувати також у тому випадку, коли ми маємо не два процеси, а один, і він відомий. Проте час або місце появи цього процесу невідомі і тому стоїть завдання його виявлення. Тоді ми можемо для виявлення використовувати зразок або копію цього процесу і визначити його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автокореляційну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функцію. Це типове завдання селекції, тобто виділення відомого процесу з безлічі невідомих. У радіотехніці такими процесами є сигнали, що приймаються.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одним з найбільш поширених застосувань кореляційного аналізу в радіотехніці є виявлення відомого сигналу в шумах, широко вживане в радіолокації, радіозв'язку, радіонавігації та радіоастрономії.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на СП: конспект лек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цій, Л1-9.</a:t>
            </a:r>
            <a:endParaRPr lang="uk-UA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31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09" y="776138"/>
            <a:ext cx="4023191" cy="248454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8146" y="439833"/>
            <a:ext cx="5040658" cy="621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Представлення сигналу в частотній області описується теорією спектрального аналізу та показує залежність його фізичних параметрів від частоти. </a:t>
            </a: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радіотехніці застосовують </a:t>
            </a: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суперпозиції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будь-який, найскладніший періодичний сигнал можна представити сукупністю простих гармонічних сигналів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його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спектром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(лат.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представлення, образ.) </a:t>
            </a: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Наприклад: періодичний сигнал можна подати у вигляді накладення постійної складової і нескінченного числа синусоїдних (гармонічних) коливань із частотами Ω</a:t>
            </a:r>
            <a:r>
              <a:rPr lang="uk-UA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Ω</a:t>
            </a:r>
            <a:r>
              <a:rPr lang="uk-UA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певних пропорціях (кожна гармоніка зі своєю амплітудою та фазою) (див рис 1.2).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43" y="3917967"/>
            <a:ext cx="3552466" cy="202293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1304" y="506011"/>
            <a:ext cx="8557403" cy="229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сигналу</a:t>
            </a:r>
            <a:r>
              <a:rPr lang="uk-UA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коефіцієнти розкладання складного сигналу на елементарні (гармоніки) в базисі ортогональних функцій. </a:t>
            </a: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sz="2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Ортогональні функції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дві </a:t>
            </a:r>
            <a:r>
              <a:rPr lang="uk-UA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комплекснозначні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функції, що належать простору </a:t>
            </a:r>
            <a:r>
              <a:rPr lang="uk-UA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Лебега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uk-UA" sz="2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(E) (у випадку двовимірного L</a:t>
            </a:r>
            <a:r>
              <a:rPr lang="uk-UA" sz="2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 </a:t>
            </a:r>
            <a:r>
              <a:rPr lang="uk-UA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Гілбертовий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простір):</a:t>
            </a: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3134" y="3507428"/>
            <a:ext cx="2405456" cy="9575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кутник 3"/>
          <p:cNvSpPr/>
          <p:nvPr/>
        </p:nvSpPr>
        <p:spPr>
          <a:xfrm>
            <a:off x="801694" y="5694993"/>
            <a:ext cx="7622087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37661">
              <a:lnSpc>
                <a:spcPct val="107000"/>
              </a:lnSpc>
              <a:spcAft>
                <a:spcPts val="450"/>
              </a:spcAft>
            </a:pP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Простою мовою це, наприклад, функції </a:t>
            </a:r>
            <a:r>
              <a:rPr lang="uk-UA" sz="3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3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инус sin x косинус cos x - свойства графики форму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06" y="2664600"/>
            <a:ext cx="428625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0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6829" y="171682"/>
            <a:ext cx="8798944" cy="395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Базисна функція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функція, яка є елементом базису у функціональному просторі – координатна функція.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lnSpc>
                <a:spcPct val="107000"/>
              </a:lnSpc>
              <a:spcAft>
                <a:spcPts val="45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радіотехніці зазвичай здійснюють гармонійний аналіз сигналу,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якості базисних функцій використовують періодичні тригонометричні функції </a:t>
            </a:r>
            <a:r>
              <a:rPr lang="uk-UA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Це пояснюється рядом обставин 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прості і визначені при усіх значеннях t,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ортогональними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складають повний набір при кратному зменшенні періоду;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гармонічне коливання є єдиною функцією часу, що зберігає свою форму при проходженні коливання через лінійну систему з постійними параметрами: можуть тільки змінюватися амплітуда і фаза;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гармонічних функцій є математичний апарат комплексного аналізу;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гармонічне коливання легко реалізовується на практиці.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вторення. Декартова система координат в просторі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3998659"/>
            <a:ext cx="2807208" cy="27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ets.ifmo.ru/osipov/os1/2_1.files/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23" y="4206596"/>
            <a:ext cx="4419484" cy="24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0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260349"/>
            <a:ext cx="8642350" cy="98559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Перехід від к</a:t>
            </a:r>
            <a:r>
              <a:rPr lang="ru-RU" altLang="en-US" sz="2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омплексного</a:t>
            </a:r>
            <a:r>
              <a:rPr lang="ru-RU" alt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сигналу до реального</a:t>
            </a: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87824" y="1268760"/>
            <a:ext cx="257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a typeface="Calibri" panose="020F0502020204030204" pitchFamily="34" charset="0"/>
              </a:rPr>
              <a:t>Формули </a:t>
            </a:r>
            <a:r>
              <a:rPr lang="uk-UA" dirty="0">
                <a:ea typeface="Calibri" panose="020F0502020204030204" pitchFamily="34" charset="0"/>
              </a:rPr>
              <a:t>Ейлера</a:t>
            </a:r>
            <a:endParaRPr lang="uk-UA" dirty="0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/>
          </p:nvPr>
        </p:nvGraphicFramePr>
        <p:xfrm>
          <a:off x="769286" y="1988840"/>
          <a:ext cx="3694702" cy="67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Уравнение" r:id="rId5" imgW="1879600" imgH="342900" progId="Equation.3">
                  <p:embed/>
                </p:oleObj>
              </mc:Choice>
              <mc:Fallback>
                <p:oleObj name="Уравнение" r:id="rId5" imgW="1879600" imgH="342900" progId="Equation.3">
                  <p:embed/>
                  <p:pic>
                    <p:nvPicPr>
                      <p:cNvPr id="42" name="Объект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86" y="1988840"/>
                        <a:ext cx="3694702" cy="671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/>
          </p:nvPr>
        </p:nvGraphicFramePr>
        <p:xfrm>
          <a:off x="716666" y="3391468"/>
          <a:ext cx="3999350" cy="68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Уравнение" r:id="rId7" imgW="2006600" imgH="342900" progId="Equation.3">
                  <p:embed/>
                </p:oleObj>
              </mc:Choice>
              <mc:Fallback>
                <p:oleObj name="Уравнение" r:id="rId7" imgW="2006600" imgH="342900" progId="Equation.3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66" y="3391468"/>
                        <a:ext cx="3999350" cy="68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/>
          </p:nvPr>
        </p:nvGraphicFramePr>
        <p:xfrm>
          <a:off x="4740805" y="1988840"/>
          <a:ext cx="326628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Уравнение" r:id="rId9" imgW="1549400" imgH="469900" progId="Equation.3">
                  <p:embed/>
                </p:oleObj>
              </mc:Choice>
              <mc:Fallback>
                <p:oleObj name="Уравнение" r:id="rId9" imgW="1549400" imgH="469900" progId="Equation.3">
                  <p:embed/>
                  <p:pic>
                    <p:nvPicPr>
                      <p:cNvPr id="46" name="Объект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805" y="1988840"/>
                        <a:ext cx="3266283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/>
          </p:nvPr>
        </p:nvGraphicFramePr>
        <p:xfrm>
          <a:off x="5220072" y="3391468"/>
          <a:ext cx="2782797" cy="90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Уравнение" r:id="rId11" imgW="1587500" imgH="520700" progId="Equation.3">
                  <p:embed/>
                </p:oleObj>
              </mc:Choice>
              <mc:Fallback>
                <p:oleObj name="Уравнение" r:id="rId11" imgW="1587500" imgH="520700" progId="Equation.3">
                  <p:embed/>
                  <p:pic>
                    <p:nvPicPr>
                      <p:cNvPr id="48" name="Объект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391468"/>
                        <a:ext cx="2782797" cy="905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>
            <p:extLst/>
          </p:nvPr>
        </p:nvGraphicFramePr>
        <p:xfrm>
          <a:off x="1028448" y="4653136"/>
          <a:ext cx="640239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Уравнение" r:id="rId13" imgW="3276600" imgH="520700" progId="Equation.3">
                  <p:embed/>
                </p:oleObj>
              </mc:Choice>
              <mc:Fallback>
                <p:oleObj name="Уравнение" r:id="rId13" imgW="3276600" imgH="520700" progId="Equation.3">
                  <p:embed/>
                  <p:pic>
                    <p:nvPicPr>
                      <p:cNvPr id="56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448" y="4653136"/>
                        <a:ext cx="6402395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8876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" y="426128"/>
            <a:ext cx="8927372" cy="61344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0A87-4466-4707-BAE8-910DB4DF8CC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6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1965</Words>
  <Application>Microsoft Office PowerPoint</Application>
  <PresentationFormat>Экран (4:3)</PresentationFormat>
  <Paragraphs>152</Paragraphs>
  <Slides>42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Уравнение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SDR CONSOLE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Lenovo</cp:lastModifiedBy>
  <cp:revision>50</cp:revision>
  <dcterms:created xsi:type="dcterms:W3CDTF">2021-09-17T08:12:59Z</dcterms:created>
  <dcterms:modified xsi:type="dcterms:W3CDTF">2023-03-23T17:30:57Z</dcterms:modified>
</cp:coreProperties>
</file>