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notesSlides/notesSlide29.xml" ContentType="application/vnd.openxmlformats-officedocument.presentationml.notesSlide+xml"/>
  <Override PartName="/ppt/tags/tag17.xml" ContentType="application/vnd.openxmlformats-officedocument.presentationml.tags+xml"/>
  <Override PartName="/ppt/notesSlides/notesSlide30.xml" ContentType="application/vnd.openxmlformats-officedocument.presentationml.notesSlide+xml"/>
  <Override PartName="/ppt/tags/tag18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5"/>
  </p:notesMasterIdLst>
  <p:sldIdLst>
    <p:sldId id="513" r:id="rId2"/>
    <p:sldId id="730" r:id="rId3"/>
    <p:sldId id="1070" r:id="rId4"/>
    <p:sldId id="1071" r:id="rId5"/>
    <p:sldId id="1053" r:id="rId6"/>
    <p:sldId id="763" r:id="rId7"/>
    <p:sldId id="1052" r:id="rId8"/>
    <p:sldId id="1069" r:id="rId9"/>
    <p:sldId id="876" r:id="rId10"/>
    <p:sldId id="860" r:id="rId11"/>
    <p:sldId id="759" r:id="rId12"/>
    <p:sldId id="1054" r:id="rId13"/>
    <p:sldId id="1090" r:id="rId14"/>
    <p:sldId id="1101" r:id="rId15"/>
    <p:sldId id="1056" r:id="rId16"/>
    <p:sldId id="1057" r:id="rId17"/>
    <p:sldId id="1091" r:id="rId18"/>
    <p:sldId id="1092" r:id="rId19"/>
    <p:sldId id="1093" r:id="rId20"/>
    <p:sldId id="1094" r:id="rId21"/>
    <p:sldId id="1095" r:id="rId22"/>
    <p:sldId id="1096" r:id="rId23"/>
    <p:sldId id="1097" r:id="rId24"/>
    <p:sldId id="1102" r:id="rId25"/>
    <p:sldId id="1063" r:id="rId26"/>
    <p:sldId id="1098" r:id="rId27"/>
    <p:sldId id="1099" r:id="rId28"/>
    <p:sldId id="1100" r:id="rId29"/>
    <p:sldId id="1103" r:id="rId30"/>
    <p:sldId id="957" r:id="rId31"/>
    <p:sldId id="958" r:id="rId32"/>
    <p:sldId id="874" r:id="rId33"/>
    <p:sldId id="291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86364" autoAdjust="0"/>
  </p:normalViewPr>
  <p:slideViewPr>
    <p:cSldViewPr snapToGrid="0" showGuides="1">
      <p:cViewPr varScale="1">
        <p:scale>
          <a:sx n="79" d="100"/>
          <a:sy n="79" d="100"/>
        </p:scale>
        <p:origin x="1206" y="78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 dirty="0"/>
              <a:t>Програма </a:t>
            </a:r>
            <a:r>
              <a:rPr lang="uk-UA" b="0" dirty="0" smtClean="0"/>
              <a:t>мережних академій </a:t>
            </a:r>
            <a:r>
              <a:rPr lang="uk-UA" b="0" dirty="0" err="1"/>
              <a:t>Cisco</a:t>
            </a:r>
            <a:endParaRPr lang="uk-UA" b="0" dirty="0"/>
          </a:p>
          <a:p>
            <a:pPr rtl="0">
              <a:buFontTx/>
              <a:buNone/>
            </a:pPr>
            <a:r>
              <a:rPr lang="uk-UA" b="0" dirty="0"/>
              <a:t>Вступ до мереж </a:t>
            </a:r>
            <a:r>
              <a:rPr lang="uk-UA" b="0" dirty="0" smtClean="0"/>
              <a:t>версія 7.0 </a:t>
            </a:r>
            <a:r>
              <a:rPr lang="uk-UA" b="0" dirty="0"/>
              <a:t>(ITN)</a:t>
            </a:r>
          </a:p>
          <a:p>
            <a:pPr rtl="0">
              <a:buFontTx/>
              <a:buNone/>
            </a:pPr>
            <a:r>
              <a:rPr lang="uk-UA" sz="1200" b="0" dirty="0"/>
              <a:t>Розділ 9: Визначення адрес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9 - Визначення адрес</a:t>
            </a:r>
          </a:p>
          <a:p>
            <a:pPr rtl="0"/>
            <a:r>
              <a:rPr lang="uk-UA" dirty="0"/>
              <a:t>9.1 – MAC- та IP-адреси</a:t>
            </a:r>
          </a:p>
          <a:p>
            <a:pPr rtl="0"/>
            <a:r>
              <a:rPr lang="uk-UA" dirty="0"/>
              <a:t>9.1.1 – Пункт призначення </a:t>
            </a:r>
            <a:r>
              <a:rPr lang="uk-UA" dirty="0" smtClean="0"/>
              <a:t>у </a:t>
            </a:r>
            <a:r>
              <a:rPr lang="uk-UA" dirty="0"/>
              <a:t>тій же мережі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9.1 – MAC- та IP-адреси</a:t>
            </a:r>
          </a:p>
          <a:p>
            <a:pPr rtl="0"/>
            <a:r>
              <a:rPr lang="uk-UA"/>
              <a:t>9.1.2 – Пункт призначення у віддаленій мережі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900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9 – Визначення адрес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9.1 – MAC- та IP-адреси</a:t>
            </a:r>
          </a:p>
          <a:p>
            <a:pPr rtl="0"/>
            <a:r>
              <a:rPr lang="uk-UA"/>
              <a:t>9.1.3 – Packet Tracer – Визначення MAC-адрес та IP-адрес</a:t>
            </a:r>
          </a:p>
          <a:p>
            <a:pPr rtl="0"/>
            <a:r>
              <a:rPr lang="uk-UA"/>
              <a:t>9.1.4 — Питання для самоперевірки — MAC- та IP-адреси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5238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9 - Визначення адрес</a:t>
            </a:r>
          </a:p>
          <a:p>
            <a:pPr rtl="0">
              <a:buFontTx/>
              <a:buNone/>
            </a:pPr>
            <a:r>
              <a:rPr lang="uk-UA" sz="1200" b="0"/>
              <a:t>9.2 ARP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9 – Визначення адрес</a:t>
            </a:r>
          </a:p>
          <a:p>
            <a:pPr rtl="0"/>
            <a:r>
              <a:rPr lang="uk-UA" dirty="0"/>
              <a:t>9.2 — ARP</a:t>
            </a:r>
          </a:p>
          <a:p>
            <a:pPr rtl="0"/>
            <a:r>
              <a:rPr lang="uk-UA" dirty="0"/>
              <a:t>9.2.1 — Огляд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9.2 — ARP</a:t>
            </a:r>
          </a:p>
          <a:p>
            <a:pPr rtl="0"/>
            <a:r>
              <a:rPr lang="uk-UA"/>
              <a:t>9.2.2 – Функції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125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9.2 – ARP</a:t>
            </a:r>
          </a:p>
          <a:p>
            <a:pPr rtl="0"/>
            <a:r>
              <a:rPr lang="uk-UA"/>
              <a:t>9.2.3 – Відео - ARP-запит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97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9.2 – ARP</a:t>
            </a:r>
          </a:p>
          <a:p>
            <a:pPr rtl="0"/>
            <a:r>
              <a:rPr lang="uk-UA"/>
              <a:t>9.2.4 – Відео - Функціонування ARP - ARP-відповідь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478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9.2 — ARP</a:t>
            </a:r>
          </a:p>
          <a:p>
            <a:pPr rtl="0"/>
            <a:r>
              <a:rPr lang="uk-UA"/>
              <a:t>9.2.5 – Відео - Роль ARP в обміні даними з віддаленим хостом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416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9.2 — ARP</a:t>
            </a:r>
          </a:p>
          <a:p>
            <a:pPr rtl="0"/>
            <a:r>
              <a:rPr lang="uk-UA"/>
              <a:t>9.2.6– Видалення записів з ARP-таблиці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664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/>
              <a:pPr algn="r"/>
              <a:t>2</a:t>
            </a:fld>
            <a:endParaRPr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9.2 — ARP</a:t>
            </a:r>
          </a:p>
          <a:p>
            <a:pPr rtl="0"/>
            <a:r>
              <a:rPr lang="uk-UA"/>
              <a:t>9.2.7 – ARP-таблиці на мережних пристроях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97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9.2 — ARP</a:t>
            </a:r>
          </a:p>
          <a:p>
            <a:pPr rtl="0"/>
            <a:r>
              <a:rPr lang="uk-UA"/>
              <a:t>9.2.8 – Проблеми ARP - Широкомовні розсилки ARP та ARP spoofing (підміна)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902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9.2 — ARP</a:t>
            </a:r>
          </a:p>
          <a:p>
            <a:pPr rtl="0"/>
            <a:r>
              <a:rPr lang="uk-UA"/>
              <a:t>9.2.9 – Packet Tracer – Дослідження ARP-таблиці</a:t>
            </a:r>
          </a:p>
          <a:p>
            <a:pPr rtl="0"/>
            <a:r>
              <a:rPr lang="uk-UA"/>
              <a:t>9.2.10 – Питання для самоперевірки - ARP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679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9 - Визначення адрес</a:t>
            </a:r>
          </a:p>
          <a:p>
            <a:pPr rtl="0">
              <a:buFontTx/>
              <a:buNone/>
            </a:pPr>
            <a:r>
              <a:rPr lang="uk-UA" sz="1200" b="0"/>
              <a:t>9.3 Виявлення сусіда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9.3 – Виявлення сусіда IPv6</a:t>
            </a:r>
          </a:p>
          <a:p>
            <a:pPr rtl="0"/>
            <a:r>
              <a:rPr lang="uk-UA"/>
              <a:t>9.3.1 – Відео - Виявлення сусіда (ND)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039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9.3 – Виявлення сусіда IPv6</a:t>
            </a:r>
          </a:p>
          <a:p>
            <a:pPr rtl="0"/>
            <a:r>
              <a:rPr lang="uk-UA"/>
              <a:t>9.3.2 – Повідомлення ND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065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9.3 – Виявлення сусіда IPv6</a:t>
            </a:r>
          </a:p>
          <a:p>
            <a:pPr rtl="0"/>
            <a:r>
              <a:rPr lang="uk-UA"/>
              <a:t>9.3.3 – ND IPv6 - Визначення адрес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29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9.3 – Виявлення сусіда IPv6</a:t>
            </a:r>
          </a:p>
          <a:p>
            <a:pPr rtl="0"/>
            <a:r>
              <a:rPr lang="uk-UA"/>
              <a:t>9.3.4 – Packet Tracer – Виявлення сусіда (ND) IPv6</a:t>
            </a:r>
          </a:p>
          <a:p>
            <a:pPr rtl="0"/>
            <a:r>
              <a:rPr lang="uk-UA"/>
              <a:t>9.3.5 — Питання для самоперевірки — Виявлення сусіда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659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9 - Визначення адрес</a:t>
            </a:r>
          </a:p>
          <a:p>
            <a:pPr rtl="0">
              <a:buFontTx/>
              <a:buNone/>
            </a:pPr>
            <a:r>
              <a:rPr lang="uk-UA" sz="1200" b="0"/>
              <a:t>9.4 Практичне завдання з розділу та контрольна робота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/>
              <a:t>31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9 – Визначення адрес</a:t>
            </a:r>
          </a:p>
          <a:p>
            <a:pPr rtl="0"/>
            <a:r>
              <a:rPr lang="uk-UA" dirty="0"/>
              <a:t>9.4 – Практичне завдання з розділу та контрольна робота</a:t>
            </a:r>
          </a:p>
          <a:p>
            <a:pPr rtl="0"/>
            <a:r>
              <a:rPr lang="uk-UA" dirty="0"/>
              <a:t>9.4.1 – Що ми вивчили у цьому розділі?</a:t>
            </a:r>
          </a:p>
          <a:p>
            <a:pPr rtl="0"/>
            <a:r>
              <a:rPr lang="uk-UA" dirty="0"/>
              <a:t>9.4.2 – </a:t>
            </a:r>
            <a:r>
              <a:rPr lang="uk-UA" dirty="0" smtClean="0"/>
              <a:t>Контрольна робота з Розділу </a:t>
            </a:r>
            <a:r>
              <a:rPr lang="uk-UA" dirty="0"/>
              <a:t>— Визначення адрес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ACE20BE7-F2F3-4E26-9454-50B18F790A4E}" type="slidenum">
              <a:rPr sz="800" b="0">
                <a:ea typeface="ＭＳ Ｐゴシック" pitchFamily="34" charset="-128"/>
              </a:rPr>
              <a:pPr algn="r"/>
              <a:t>5</a:t>
            </a:fld>
            <a:endParaRPr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274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/>
              <a:t>32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 smtClean="0">
                <a:latin typeface="Arial" charset="0"/>
              </a:rPr>
              <a:t>Розділ 9: Визначення адрес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uk-UA" dirty="0" smtClean="0">
                <a:latin typeface="Arial" charset="0"/>
              </a:rPr>
              <a:t>Нові терміни та команди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/>
              <a:t>6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7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60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8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2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 dirty="0"/>
              <a:t>Програма </a:t>
            </a:r>
            <a:r>
              <a:rPr lang="uk-UA" b="0" dirty="0" smtClean="0"/>
              <a:t>мережних академій </a:t>
            </a:r>
            <a:r>
              <a:rPr lang="uk-UA" b="0" dirty="0" err="1"/>
              <a:t>Cisco</a:t>
            </a:r>
            <a:endParaRPr lang="uk-UA" b="0" dirty="0"/>
          </a:p>
          <a:p>
            <a:pPr rtl="0">
              <a:buFontTx/>
              <a:buNone/>
            </a:pPr>
            <a:r>
              <a:rPr lang="uk-UA" b="0" dirty="0"/>
              <a:t>Вступ до мереж </a:t>
            </a:r>
            <a:r>
              <a:rPr lang="uk-UA" b="0" dirty="0" smtClean="0"/>
              <a:t>версія 7.0 </a:t>
            </a:r>
            <a:r>
              <a:rPr lang="uk-UA" b="0" dirty="0"/>
              <a:t>(ITN)</a:t>
            </a:r>
          </a:p>
          <a:p>
            <a:pPr rtl="0">
              <a:buFontTx/>
              <a:buNone/>
            </a:pPr>
            <a:r>
              <a:rPr lang="uk-UA" sz="1200" b="0" dirty="0"/>
              <a:t>Розділ 9: Визначення адрес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/>
              <a:t>10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9 - Визначення адрес</a:t>
            </a:r>
          </a:p>
          <a:p>
            <a:pPr rtl="0">
              <a:buFontTx/>
              <a:buNone/>
            </a:pPr>
            <a:r>
              <a:rPr lang="uk-UA" sz="1200" b="0"/>
              <a:t>9.0.2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9 - Визначення адрес</a:t>
            </a:r>
          </a:p>
          <a:p>
            <a:pPr rtl="0">
              <a:buFontTx/>
              <a:buNone/>
            </a:pPr>
            <a:r>
              <a:rPr lang="uk-UA" sz="1200" b="0"/>
              <a:t>9.1 MAC- та IP-адреси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9: Визначення адрес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pPr rtl="0"/>
            <a:r>
              <a:rPr lang="uk-UA">
                <a:solidFill>
                  <a:schemeClr val="bg2">
                    <a:lumMod val="40000"/>
                    <a:lumOff val="60000"/>
                  </a:schemeClr>
                </a:solidFill>
              </a:rPr>
              <a:t>Матеріали для інструктора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/>
              <a:t>Мета розділу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821755"/>
            <a:ext cx="801257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 розділу: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Визначення адрес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Мета розділу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Пояснити, як ARP і ND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дозволяють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спілкуватися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у мережі</a:t>
            </a: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1861"/>
              </p:ext>
            </p:extLst>
          </p:nvPr>
        </p:nvGraphicFramePr>
        <p:xfrm>
          <a:off x="349704" y="1952562"/>
          <a:ext cx="8444592" cy="152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924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5580668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3232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Назва теми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Мета вивчення теми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MAC- та IP-адреси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Порівняти ролі MAC-адрес та IP-адрес.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3926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ARP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Описати призначення ARP.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Виявлення сусіда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Описати процес виявлення сусіда в IPv6.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9.1 MAC- та IP-адреси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MAC- та IP-адреси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Пункт призначення </a:t>
            </a:r>
            <a:r>
              <a:rPr lang="uk-UA" sz="2400" dirty="0" smtClean="0"/>
              <a:t>у </a:t>
            </a:r>
            <a:r>
              <a:rPr lang="uk-UA" sz="2400" dirty="0"/>
              <a:t>тій </a:t>
            </a:r>
            <a:r>
              <a:rPr lang="uk-UA" sz="2400" dirty="0" smtClean="0"/>
              <a:t>же </a:t>
            </a:r>
            <a:r>
              <a:rPr lang="uk-UA" sz="2400" dirty="0"/>
              <a:t>мережі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731838"/>
            <a:ext cx="8532920" cy="2341300"/>
          </a:xfrm>
        </p:spPr>
        <p:txBody>
          <a:bodyPr/>
          <a:lstStyle/>
          <a:p>
            <a:pPr marL="0" indent="0" algn="just"/>
            <a:r>
              <a:rPr lang="uk-UA" sz="1600" dirty="0" smtClean="0">
                <a:solidFill>
                  <a:srgbClr val="000000"/>
                </a:solidFill>
              </a:rPr>
              <a:t>Пристрою у локальній </a:t>
            </a:r>
            <a:r>
              <a:rPr lang="uk-UA" sz="1600" dirty="0">
                <a:solidFill>
                  <a:srgbClr val="000000"/>
                </a:solidFill>
              </a:rPr>
              <a:t>мережі </a:t>
            </a:r>
            <a:r>
              <a:rPr lang="uk-UA" sz="1600" dirty="0" err="1">
                <a:solidFill>
                  <a:srgbClr val="000000"/>
                </a:solidFill>
              </a:rPr>
              <a:t>Ethernet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smtClean="0">
                <a:solidFill>
                  <a:srgbClr val="000000"/>
                </a:solidFill>
              </a:rPr>
              <a:t> призначаються дві </a:t>
            </a:r>
            <a:r>
              <a:rPr lang="uk-UA" sz="1600" dirty="0">
                <a:solidFill>
                  <a:srgbClr val="000000"/>
                </a:solidFill>
              </a:rPr>
              <a:t>основні </a:t>
            </a:r>
            <a:r>
              <a:rPr lang="uk-UA" sz="1600" dirty="0" smtClean="0">
                <a:solidFill>
                  <a:srgbClr val="000000"/>
                </a:solidFill>
              </a:rPr>
              <a:t>адреси:</a:t>
            </a:r>
            <a:endParaRPr lang="uk-UA" sz="1600" dirty="0">
              <a:solidFill>
                <a:srgbClr val="000000"/>
              </a:solidFill>
            </a:endParaRP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Фізична адреса Рівня 2 (MAC-адреса)</a:t>
            </a:r>
            <a:r>
              <a:rPr lang="uk-UA" sz="1600" dirty="0">
                <a:solidFill>
                  <a:srgbClr val="000000"/>
                </a:solidFill>
              </a:rPr>
              <a:t> – використовується для комунікації між мережними картами (NIC) в одній мережі </a:t>
            </a:r>
            <a:r>
              <a:rPr lang="uk-UA" sz="1600" dirty="0" err="1">
                <a:solidFill>
                  <a:srgbClr val="000000"/>
                </a:solidFill>
              </a:rPr>
              <a:t>Ethernet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Логічна адреса Рівня 3 (IP-адреса)</a:t>
            </a:r>
            <a:r>
              <a:rPr lang="uk-UA" sz="1600" dirty="0">
                <a:solidFill>
                  <a:srgbClr val="000000"/>
                </a:solidFill>
              </a:rPr>
              <a:t> – використовується для </a:t>
            </a:r>
            <a:r>
              <a:rPr lang="uk-UA" sz="1600" dirty="0" smtClean="0">
                <a:solidFill>
                  <a:srgbClr val="000000"/>
                </a:solidFill>
              </a:rPr>
              <a:t>відправлення </a:t>
            </a:r>
            <a:r>
              <a:rPr lang="uk-UA" sz="1600" dirty="0">
                <a:solidFill>
                  <a:srgbClr val="000000"/>
                </a:solidFill>
              </a:rPr>
              <a:t>пакета від джерела до кінцевого пункту призначення.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</a:p>
          <a:p>
            <a:pPr marL="73085" lvl="1" indent="0" algn="just" rtl="0">
              <a:buNone/>
            </a:pPr>
            <a:r>
              <a:rPr lang="uk-UA" sz="1600" dirty="0">
                <a:solidFill>
                  <a:srgbClr val="000000"/>
                </a:solidFill>
              </a:rPr>
              <a:t>Адреси Рівня 2 використовуються для доставки кадрів з одного мережного адаптера до іншого в одній мережі. Якщо IP-адреса призначення знаходиться </a:t>
            </a:r>
            <a:r>
              <a:rPr lang="uk-UA" sz="1600" dirty="0" smtClean="0">
                <a:solidFill>
                  <a:srgbClr val="000000"/>
                </a:solidFill>
              </a:rPr>
              <a:t>у </a:t>
            </a:r>
            <a:r>
              <a:rPr lang="uk-UA" sz="1600" dirty="0">
                <a:solidFill>
                  <a:srgbClr val="000000"/>
                </a:solidFill>
              </a:rPr>
              <a:t>тій самій мережі, MAC-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призначення буде адреса </a:t>
            </a:r>
            <a:r>
              <a:rPr lang="uk-UA" sz="1600" dirty="0" smtClean="0">
                <a:solidFill>
                  <a:srgbClr val="000000"/>
                </a:solidFill>
              </a:rPr>
              <a:t>пристрою-отримувача.</a:t>
            </a:r>
            <a:endParaRPr lang="uk-UA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3295B7-4667-438E-A1A4-0A077F09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28" y="3157730"/>
            <a:ext cx="4352544" cy="17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MAC- та IP-адреси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Пункт призначення у віддаленій мережі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10" y="731837"/>
            <a:ext cx="8448078" cy="1589524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Якщо IP-адреса призначення знаходиться у віддаленій мережі, MAC-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призначення буде адреса шлюзу за замовчуванням.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IPv4 використовує ARP, щоб </a:t>
            </a:r>
            <a:r>
              <a:rPr lang="uk-UA" sz="1600" dirty="0" smtClean="0">
                <a:solidFill>
                  <a:srgbClr val="000000"/>
                </a:solidFill>
              </a:rPr>
              <a:t>пов'язати </a:t>
            </a:r>
            <a:r>
              <a:rPr lang="uk-UA" sz="1600" dirty="0">
                <a:solidFill>
                  <a:srgbClr val="000000"/>
                </a:solidFill>
              </a:rPr>
              <a:t>IPv4-адресу пристрою з MAC-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smtClean="0">
                <a:solidFill>
                  <a:srgbClr val="000000"/>
                </a:solidFill>
              </a:rPr>
              <a:t>його мережного адаптера.</a:t>
            </a:r>
            <a:endParaRPr lang="uk-UA" sz="1600" dirty="0">
              <a:solidFill>
                <a:srgbClr val="000000"/>
              </a:solidFill>
            </a:endParaRP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IPv6 використовує ICMPv6, щоб </a:t>
            </a:r>
            <a:r>
              <a:rPr lang="uk-UA" sz="1600" dirty="0" smtClean="0">
                <a:solidFill>
                  <a:srgbClr val="000000"/>
                </a:solidFill>
              </a:rPr>
              <a:t>пов'язати </a:t>
            </a:r>
            <a:r>
              <a:rPr lang="uk-UA" sz="1600" dirty="0">
                <a:solidFill>
                  <a:srgbClr val="000000"/>
                </a:solidFill>
              </a:rPr>
              <a:t>IPv6-адресу пристрою з MAC-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smtClean="0">
                <a:solidFill>
                  <a:srgbClr val="000000"/>
                </a:solidFill>
              </a:rPr>
              <a:t>його мережного адаптера.</a:t>
            </a:r>
            <a:endParaRPr lang="uk-UA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449E9-3366-4B53-A2F7-3D40251C3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48" y="2321361"/>
            <a:ext cx="6481000" cy="24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0F6F2-5F50-4815-836B-1D55C67A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2" y="67935"/>
            <a:ext cx="9068585" cy="731837"/>
          </a:xfrm>
        </p:spPr>
        <p:txBody>
          <a:bodyPr/>
          <a:lstStyle/>
          <a:p>
            <a:pPr rtl="0"/>
            <a:r>
              <a:rPr lang="uk-UA" sz="1600"/>
              <a:t>MAC- та IP-адреси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Packet Tracer – Визначення MAC-адрес та IP-адрес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05AFC9-8905-4194-A13B-BB325537F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21544"/>
            <a:ext cx="8280057" cy="3073946"/>
          </a:xfrm>
        </p:spPr>
        <p:txBody>
          <a:bodyPr/>
          <a:lstStyle/>
          <a:p>
            <a:pPr algn="l" rtl="0"/>
            <a:r>
              <a:rPr lang="uk-UA" dirty="0">
                <a:solidFill>
                  <a:srgbClr val="000000"/>
                </a:solidFill>
              </a:rPr>
              <a:t>У </a:t>
            </a:r>
            <a:r>
              <a:rPr lang="uk-UA" dirty="0" err="1">
                <a:solidFill>
                  <a:srgbClr val="000000"/>
                </a:solidFill>
              </a:rPr>
              <a:t>Packet</a:t>
            </a: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uk-UA" dirty="0" err="1">
                <a:solidFill>
                  <a:srgbClr val="000000"/>
                </a:solidFill>
              </a:rPr>
              <a:t>Tracer</a:t>
            </a:r>
            <a:r>
              <a:rPr lang="uk-UA" dirty="0">
                <a:solidFill>
                  <a:srgbClr val="000000"/>
                </a:solidFill>
              </a:rPr>
              <a:t> потрібно виконати такі завдання: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Зібрати інформацію PDU для зв'язку в локальній мережі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Зібрати інформацію PDU для віддаленого мережного </a:t>
            </a:r>
            <a:r>
              <a:rPr lang="uk-UA" dirty="0" smtClean="0">
                <a:solidFill>
                  <a:srgbClr val="000000"/>
                </a:solidFill>
              </a:rPr>
              <a:t>з‘єднання</a:t>
            </a:r>
            <a:endParaRPr lang="uk-U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9.2 ARP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Огляд ARP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2" y="883450"/>
            <a:ext cx="4499674" cy="3039781"/>
          </a:xfrm>
        </p:spPr>
        <p:txBody>
          <a:bodyPr/>
          <a:lstStyle/>
          <a:p>
            <a:pPr marL="0" indent="0" algn="just" rtl="0"/>
            <a:r>
              <a:rPr lang="uk-UA" sz="1800" dirty="0">
                <a:solidFill>
                  <a:srgbClr val="000000"/>
                </a:solidFill>
              </a:rPr>
              <a:t>Пристрій використовує ARP для визначення MAC-адреси призначення локального пристрою, коли відома його IPv4-адреса.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 rtl="0"/>
            <a:r>
              <a:rPr lang="uk-UA" sz="1800" dirty="0">
                <a:solidFill>
                  <a:srgbClr val="000000"/>
                </a:solidFill>
              </a:rPr>
              <a:t>ARP забезпечує дві основні функції: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Перетворення IPv4-адреси у MAC-адресу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Ведення ARP-таблиці </a:t>
            </a:r>
            <a:r>
              <a:rPr lang="uk-UA" sz="1800" dirty="0" smtClean="0">
                <a:solidFill>
                  <a:srgbClr val="000000"/>
                </a:solidFill>
              </a:rPr>
              <a:t>відповідності </a:t>
            </a:r>
            <a:r>
              <a:rPr lang="uk-UA" sz="1800" dirty="0" smtClean="0">
                <a:solidFill>
                  <a:srgbClr val="000000"/>
                </a:solidFill>
              </a:rPr>
              <a:t>між адресами IPv4 і MAC-адресами.</a:t>
            </a:r>
            <a:endParaRPr lang="uk-UA" sz="18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1986A-C605-432D-B527-C5259DB4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668" y="844061"/>
            <a:ext cx="4079662" cy="27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Функції ARP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just" rtl="0"/>
            <a:r>
              <a:rPr lang="uk-UA" sz="1600" dirty="0" smtClean="0">
                <a:solidFill>
                  <a:srgbClr val="000000"/>
                </a:solidFill>
              </a:rPr>
              <a:t>Для надсилання кадру </a:t>
            </a:r>
            <a:r>
              <a:rPr lang="uk-UA" sz="1600" dirty="0">
                <a:solidFill>
                  <a:srgbClr val="000000"/>
                </a:solidFill>
              </a:rPr>
              <a:t>пристрій шукатиме в ARP-таблиці MAC-адресу, що відповідає IPv4-адресі призначення.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Якщо IPv4-адреса призначення пакета знаходиться </a:t>
            </a:r>
            <a:r>
              <a:rPr lang="uk-UA" sz="1600" dirty="0" smtClean="0">
                <a:solidFill>
                  <a:srgbClr val="000000"/>
                </a:solidFill>
              </a:rPr>
              <a:t>у </a:t>
            </a:r>
            <a:r>
              <a:rPr lang="uk-UA" sz="1600" dirty="0">
                <a:solidFill>
                  <a:srgbClr val="000000"/>
                </a:solidFill>
              </a:rPr>
              <a:t>тій самій мережі, що і IPv4 адреса джерела, пристрій буде шукати в ARP-таблиці запис для IPv4-адреси призначення.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Якщо IPv4-адреса призначення знаходиться в іншій мережі, пристрій </a:t>
            </a:r>
            <a:r>
              <a:rPr lang="uk-UA" sz="1600" dirty="0" smtClean="0">
                <a:solidFill>
                  <a:srgbClr val="000000"/>
                </a:solidFill>
              </a:rPr>
              <a:t>визначатиме за таблицею ARP </a:t>
            </a:r>
            <a:r>
              <a:rPr lang="uk-UA" sz="1600" dirty="0">
                <a:solidFill>
                  <a:srgbClr val="000000"/>
                </a:solidFill>
              </a:rPr>
              <a:t>IPv4-адресу шлюзу за замовчуванням.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Якщо пристрій знаходить IPv4-адресу, то відповідна їй MAC-адреса </a:t>
            </a:r>
            <a:r>
              <a:rPr lang="uk-UA" sz="1600" dirty="0" smtClean="0">
                <a:solidFill>
                  <a:srgbClr val="000000"/>
                </a:solidFill>
              </a:rPr>
              <a:t>використовується у кадрі як </a:t>
            </a:r>
            <a:r>
              <a:rPr lang="uk-UA" sz="1600" dirty="0">
                <a:solidFill>
                  <a:srgbClr val="000000"/>
                </a:solidFill>
              </a:rPr>
              <a:t>MAC-адреса </a:t>
            </a:r>
            <a:r>
              <a:rPr lang="uk-UA" sz="1600" dirty="0" smtClean="0">
                <a:solidFill>
                  <a:srgbClr val="000000"/>
                </a:solidFill>
              </a:rPr>
              <a:t>призначення. </a:t>
            </a:r>
            <a:endParaRPr lang="uk-UA" sz="1600" dirty="0">
              <a:solidFill>
                <a:srgbClr val="000000"/>
              </a:solidFill>
            </a:endParaRP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Якщо жодного запису в ARP-таблиці не знайдено, пристрій надсилає ARP-запит.</a:t>
            </a:r>
          </a:p>
        </p:txBody>
      </p:sp>
    </p:spTree>
    <p:extLst>
      <p:ext uri="{BB962C8B-B14F-4D97-AF65-F5344CB8AC3E}">
        <p14:creationId xmlns:p14="http://schemas.microsoft.com/office/powerpoint/2010/main" val="7408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Відео - ARP-запит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 rtl="0"/>
            <a:r>
              <a:rPr lang="uk-UA" sz="1800">
                <a:solidFill>
                  <a:srgbClr val="000000"/>
                </a:solidFill>
              </a:rPr>
              <a:t>Це відео демонструє ARP-запит для MAC-адреси.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Відео - Функціонування ARP - ARP-відповідь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 rtl="0"/>
            <a:r>
              <a:rPr lang="uk-UA" sz="1800">
                <a:solidFill>
                  <a:srgbClr val="000000"/>
                </a:solidFill>
              </a:rPr>
              <a:t>Це відео демонструє ARP-відповідь як результат ARP-запиту.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pPr rtl="0"/>
            <a:r>
              <a:rPr lang="uk-UA"/>
              <a:t>Матеріали для інструктора — Розділ 9 Посібник з планування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716437"/>
            <a:ext cx="8715839" cy="3883843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Презентація в PowerPoint розділена на дві частини: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Посібник з планування для інструктора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Інформація, яка допоможе вам ознайомитись з розділом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 smtClean="0"/>
              <a:t>Рекомендації щодо </a:t>
            </a:r>
            <a:r>
              <a:rPr lang="uk-UA" sz="1600" dirty="0" smtClean="0"/>
              <a:t>викладання.</a:t>
            </a:r>
            <a:endParaRPr lang="uk-UA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Презентація для використання інструктором в аудиторії</a:t>
            </a:r>
          </a:p>
          <a:p>
            <a:pPr lvl="1" rtl="0"/>
            <a:r>
              <a:rPr lang="uk-UA" sz="1600" dirty="0"/>
              <a:t>Слайди, які за бажанням можна використати </a:t>
            </a:r>
            <a:r>
              <a:rPr lang="uk-UA" sz="1600" dirty="0" smtClean="0"/>
              <a:t>під час занять</a:t>
            </a:r>
            <a:endParaRPr lang="uk-UA" sz="1600" dirty="0"/>
          </a:p>
          <a:p>
            <a:pPr lvl="1" rtl="0"/>
            <a:r>
              <a:rPr lang="uk-UA" sz="1600" dirty="0"/>
              <a:t>починаються зі слайду №9</a:t>
            </a:r>
          </a:p>
          <a:p>
            <a:pPr marL="142875" lvl="1" indent="0" algn="ctr" rtl="0">
              <a:buNone/>
            </a:pPr>
            <a:r>
              <a:rPr lang="uk-UA" sz="1600" b="1" dirty="0"/>
              <a:t>Примітка</a:t>
            </a:r>
            <a:r>
              <a:rPr lang="uk-UA" sz="1600" dirty="0"/>
              <a:t>: Перш ніж поширювати презентацію, видаліть з неї Посібник з планування.</a:t>
            </a:r>
          </a:p>
          <a:p>
            <a:pPr marL="0" indent="0" algn="just" rtl="0">
              <a:buNone/>
            </a:pPr>
            <a:r>
              <a:rPr lang="uk-UA" sz="1600" b="1" dirty="0">
                <a:solidFill>
                  <a:schemeClr val="accent4"/>
                </a:solidFill>
              </a:rPr>
              <a:t>Щоб отримати додаткову допомогу та ресурси, перейдіть на Головну сторінку інструктора та до Ресурсів курсу. Ви також можете відвідати сайт професійного розвитку на netacad.com, офіційну сторінку мережі </a:t>
            </a:r>
            <a:r>
              <a:rPr lang="uk-UA" sz="1600" b="1" dirty="0" err="1">
                <a:solidFill>
                  <a:schemeClr val="accent4"/>
                </a:solidFill>
              </a:rPr>
              <a:t>Cisco</a:t>
            </a:r>
            <a:r>
              <a:rPr lang="uk-UA" sz="1600" b="1" dirty="0">
                <a:solidFill>
                  <a:schemeClr val="accent4"/>
                </a:solidFill>
              </a:rPr>
              <a:t> </a:t>
            </a:r>
            <a:r>
              <a:rPr lang="uk-UA" sz="1600" b="1" dirty="0" err="1">
                <a:solidFill>
                  <a:schemeClr val="accent4"/>
                </a:solidFill>
              </a:rPr>
              <a:t>Networking</a:t>
            </a:r>
            <a:r>
              <a:rPr lang="uk-UA" sz="1600" b="1" dirty="0">
                <a:solidFill>
                  <a:schemeClr val="accent4"/>
                </a:solidFill>
              </a:rPr>
              <a:t> </a:t>
            </a:r>
            <a:r>
              <a:rPr lang="uk-UA" sz="1600" b="1" dirty="0" err="1">
                <a:solidFill>
                  <a:schemeClr val="accent4"/>
                </a:solidFill>
              </a:rPr>
              <a:t>Academy</a:t>
            </a:r>
            <a:r>
              <a:rPr lang="uk-UA" sz="1600" b="1" dirty="0">
                <a:solidFill>
                  <a:schemeClr val="accent4"/>
                </a:solidFill>
              </a:rPr>
              <a:t> у </a:t>
            </a:r>
            <a:r>
              <a:rPr lang="uk-UA" sz="1600" b="1" dirty="0" err="1">
                <a:solidFill>
                  <a:schemeClr val="accent4"/>
                </a:solidFill>
              </a:rPr>
              <a:t>Facebook</a:t>
            </a:r>
            <a:r>
              <a:rPr lang="uk-UA" sz="1600" b="1" dirty="0">
                <a:solidFill>
                  <a:schemeClr val="accent4"/>
                </a:solidFill>
              </a:rPr>
              <a:t> або </a:t>
            </a:r>
            <a:r>
              <a:rPr lang="uk-UA" sz="1600" b="1" dirty="0" err="1">
                <a:solidFill>
                  <a:schemeClr val="accent4"/>
                </a:solidFill>
              </a:rPr>
              <a:t>Facebook</a:t>
            </a:r>
            <a:r>
              <a:rPr lang="uk-UA" sz="1600" b="1" dirty="0">
                <a:solidFill>
                  <a:schemeClr val="accent4"/>
                </a:solidFill>
              </a:rPr>
              <a:t>-групу, призначену тільки для інструкторів.</a:t>
            </a:r>
          </a:p>
          <a:p>
            <a:pPr marL="0" indent="0">
              <a:buNone/>
            </a:pP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Відео - Роль ARP в обміні даними з віддаленим хостом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 rtl="0"/>
            <a:r>
              <a:rPr lang="uk-UA" sz="1800">
                <a:solidFill>
                  <a:srgbClr val="000000"/>
                </a:solidFill>
              </a:rPr>
              <a:t>У цьому відео показано, як ARP-запит надає хосту MAC-адресу основного шлюзу.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Видалення записів з ARP-таблиці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1134506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Записи в ARP-таблиці не є постійними і видаляються, коли таймер ARP-кешу </a:t>
            </a:r>
            <a:r>
              <a:rPr lang="uk-UA" sz="1600" dirty="0" err="1">
                <a:solidFill>
                  <a:srgbClr val="000000"/>
                </a:solidFill>
              </a:rPr>
              <a:t>обнуляється</a:t>
            </a:r>
            <a:r>
              <a:rPr lang="uk-UA" sz="1600" dirty="0">
                <a:solidFill>
                  <a:srgbClr val="000000"/>
                </a:solidFill>
              </a:rPr>
              <a:t> після вказаного періоду часу.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Цей період може бути різним і залежить від операційної системи пристрою.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Записи ARP-таблиці також можуть </a:t>
            </a:r>
            <a:r>
              <a:rPr lang="uk-UA" sz="1600" dirty="0" smtClean="0">
                <a:solidFill>
                  <a:srgbClr val="000000"/>
                </a:solidFill>
              </a:rPr>
              <a:t>видалятися вручну адміністратором. </a:t>
            </a: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E1F9DB-BF06-458F-943E-47F1D805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392" y="1978568"/>
            <a:ext cx="4998720" cy="26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ARP таблиці на мережних пристроях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731837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Команда </a:t>
            </a:r>
            <a:r>
              <a:rPr lang="uk-UA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uk-UA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uk-UA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</a:t>
            </a:r>
            <a:r>
              <a:rPr lang="uk-UA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виводить ARP-таблицю на маршрутизаторі </a:t>
            </a:r>
            <a:r>
              <a:rPr lang="uk-UA" sz="1600" dirty="0" err="1">
                <a:solidFill>
                  <a:srgbClr val="000000"/>
                </a:solidFill>
              </a:rPr>
              <a:t>Cisco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Команда </a:t>
            </a:r>
            <a:r>
              <a:rPr lang="uk-UA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</a:t>
            </a:r>
            <a:r>
              <a:rPr lang="uk-UA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—a</a:t>
            </a:r>
            <a:r>
              <a:rPr lang="uk-UA" sz="1600" dirty="0">
                <a:solidFill>
                  <a:srgbClr val="000000"/>
                </a:solidFill>
              </a:rPr>
              <a:t> відображає ARP-таблицю на ПК під </a:t>
            </a:r>
            <a:r>
              <a:rPr lang="uk-UA" sz="1600" dirty="0" smtClean="0">
                <a:solidFill>
                  <a:srgbClr val="000000"/>
                </a:solidFill>
              </a:rPr>
              <a:t>керуванням </a:t>
            </a:r>
            <a:r>
              <a:rPr lang="uk-UA" sz="1600" dirty="0">
                <a:solidFill>
                  <a:srgbClr val="000000"/>
                </a:solidFill>
              </a:rPr>
              <a:t>Windows 10.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4B50D-6EE1-40FE-8374-1A9F3109A798}"/>
              </a:ext>
            </a:extLst>
          </p:cNvPr>
          <p:cNvSpPr txBox="1"/>
          <p:nvPr/>
        </p:nvSpPr>
        <p:spPr>
          <a:xfrm>
            <a:off x="629914" y="1756301"/>
            <a:ext cx="7715574" cy="830997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rtl="0"/>
            <a:r>
              <a:rPr lang="uk-UA" sz="120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uk-UA" sz="1200" b="1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show ip arp </a:t>
            </a:r>
          </a:p>
          <a:p>
            <a:pPr rtl="0"/>
            <a:r>
              <a:rPr lang="uk-UA" sz="120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Protocol Address Age (min) Hardware Addr Type Interface</a:t>
            </a:r>
          </a:p>
          <a:p>
            <a:pPr rtl="0"/>
            <a:r>
              <a:rPr lang="uk-UA" sz="120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Internet 192.168.10.1 - a0e0.af0d.e140 ARPA GigabitEthernet0/0/0</a:t>
            </a:r>
          </a:p>
          <a:p>
            <a:endParaRPr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B87D4-C52D-48F9-8660-B3A9C2BB16B8}"/>
              </a:ext>
            </a:extLst>
          </p:cNvPr>
          <p:cNvSpPr txBox="1"/>
          <p:nvPr/>
        </p:nvSpPr>
        <p:spPr>
          <a:xfrm>
            <a:off x="629914" y="3011424"/>
            <a:ext cx="7715574" cy="12003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C:\Users\PC&gt;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 -a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Interface: 192.168.1.124 --- 0x10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Internet Address Physical Address Type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192.168.1.1 c8-d7-19-cc-a0-86 dynamic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192.168.1.101 08-3e-0c-f5-f7-77 dynamic</a:t>
            </a:r>
          </a:p>
        </p:txBody>
      </p:sp>
    </p:spTree>
    <p:extLst>
      <p:ext uri="{BB962C8B-B14F-4D97-AF65-F5344CB8AC3E}">
        <p14:creationId xmlns:p14="http://schemas.microsoft.com/office/powerpoint/2010/main" val="26513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Проблеми ARP – Широкомовні розсилки ARP та </a:t>
            </a:r>
            <a:r>
              <a:rPr lang="uk-UA" sz="2400" dirty="0" smtClean="0"/>
              <a:t>ARP </a:t>
            </a:r>
            <a:r>
              <a:rPr lang="uk-UA" sz="2400" dirty="0" err="1"/>
              <a:t>spoofing</a:t>
            </a:r>
            <a:r>
              <a:rPr lang="uk-UA" sz="2400" dirty="0"/>
              <a:t> (</a:t>
            </a:r>
            <a:r>
              <a:rPr lang="uk-UA" sz="2400" dirty="0" smtClean="0"/>
              <a:t>підміна</a:t>
            </a:r>
            <a:r>
              <a:rPr lang="uk-UA" sz="2400" dirty="0"/>
              <a:t>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1210981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ARP-запити отримують та обробляють всі пристрої в локальній мережі.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Надмірні широкомовні розсилки ARP можуть викликати деяке зниження продуктивності.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ARP-відповіді можуть бути підроблені зловмисником для здійснення атаки "отруєння" ARP (підробки ARP-кешу).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Комутатори корпоративного рівня </a:t>
            </a:r>
            <a:r>
              <a:rPr lang="uk-UA" sz="1500" dirty="0" smtClean="0">
                <a:solidFill>
                  <a:srgbClr val="000000"/>
                </a:solidFill>
              </a:rPr>
              <a:t>містять засоби пом'якшення </a:t>
            </a:r>
            <a:r>
              <a:rPr lang="uk-UA" sz="1500" dirty="0">
                <a:solidFill>
                  <a:srgbClr val="000000"/>
                </a:solidFill>
              </a:rPr>
              <a:t>наслідків для захисту від ARP-атак.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F65C2E-4429-4EE0-B587-6BE1F19A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482" y="2492726"/>
            <a:ext cx="5023104" cy="26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381FF45-3B65-47D1-8A90-CFC6E13D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33" y="125263"/>
            <a:ext cx="8425042" cy="731837"/>
          </a:xfrm>
        </p:spPr>
        <p:txBody>
          <a:bodyPr/>
          <a:lstStyle/>
          <a:p>
            <a:pPr rtl="0"/>
            <a:r>
              <a:rPr lang="uk-UA" sz="1600" dirty="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 err="1"/>
              <a:t>Packet</a:t>
            </a:r>
            <a:r>
              <a:rPr lang="uk-UA" sz="2400" dirty="0"/>
              <a:t> </a:t>
            </a:r>
            <a:r>
              <a:rPr lang="uk-UA" sz="2400" dirty="0" err="1"/>
              <a:t>Tracer</a:t>
            </a:r>
            <a:r>
              <a:rPr lang="uk-UA" sz="2400" dirty="0"/>
              <a:t> – Дослідження ARP-таблиці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1873196-5222-45C6-8B28-9A608C212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49825"/>
            <a:ext cx="8280057" cy="3073946"/>
          </a:xfrm>
        </p:spPr>
        <p:txBody>
          <a:bodyPr/>
          <a:lstStyle/>
          <a:p>
            <a:pPr algn="l" rtl="0"/>
            <a:r>
              <a:rPr lang="uk-UA" dirty="0">
                <a:solidFill>
                  <a:srgbClr val="000000"/>
                </a:solidFill>
              </a:rPr>
              <a:t>У </a:t>
            </a:r>
            <a:r>
              <a:rPr lang="uk-UA" dirty="0" err="1">
                <a:solidFill>
                  <a:srgbClr val="000000"/>
                </a:solidFill>
              </a:rPr>
              <a:t>Packet</a:t>
            </a: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uk-UA" dirty="0" err="1">
                <a:solidFill>
                  <a:srgbClr val="000000"/>
                </a:solidFill>
              </a:rPr>
              <a:t>Tracer</a:t>
            </a:r>
            <a:r>
              <a:rPr lang="uk-UA" dirty="0">
                <a:solidFill>
                  <a:srgbClr val="000000"/>
                </a:solidFill>
              </a:rPr>
              <a:t> ви виконаєте </a:t>
            </a:r>
            <a:r>
              <a:rPr lang="uk-UA" dirty="0" smtClean="0">
                <a:solidFill>
                  <a:srgbClr val="000000"/>
                </a:solidFill>
              </a:rPr>
              <a:t>такі </a:t>
            </a:r>
            <a:r>
              <a:rPr lang="uk-UA" dirty="0">
                <a:solidFill>
                  <a:srgbClr val="000000"/>
                </a:solidFill>
              </a:rPr>
              <a:t>завдання: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</a:rPr>
              <a:t>Дослідження ARP-запитів</a:t>
            </a:r>
            <a:endParaRPr lang="uk-UA" dirty="0">
              <a:solidFill>
                <a:srgbClr val="000000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</a:rPr>
              <a:t>Дослідження </a:t>
            </a:r>
            <a:r>
              <a:rPr lang="uk-UA" dirty="0">
                <a:solidFill>
                  <a:srgbClr val="000000"/>
                </a:solidFill>
              </a:rPr>
              <a:t>таблиці MAC-адрес комутатора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</a:rPr>
              <a:t>Дослідження процесу </a:t>
            </a:r>
            <a:r>
              <a:rPr lang="uk-UA" dirty="0">
                <a:solidFill>
                  <a:srgbClr val="000000"/>
                </a:solidFill>
              </a:rPr>
              <a:t>ARP з віддаленим зв'язком</a:t>
            </a:r>
          </a:p>
        </p:txBody>
      </p:sp>
    </p:spTree>
    <p:extLst>
      <p:ext uri="{BB962C8B-B14F-4D97-AF65-F5344CB8AC3E}">
        <p14:creationId xmlns:p14="http://schemas.microsoft.com/office/powerpoint/2010/main" val="37545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9.3 Виявлення сусіда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Виявлення сусіда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Відео — Виявлення сусіда (ND) IPv6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0" y="848412"/>
            <a:ext cx="8547329" cy="3573322"/>
          </a:xfrm>
        </p:spPr>
        <p:txBody>
          <a:bodyPr/>
          <a:lstStyle/>
          <a:p>
            <a:pPr marL="0" indent="0" algn="l" rtl="0"/>
            <a:r>
              <a:rPr lang="uk-UA" sz="1800">
                <a:solidFill>
                  <a:srgbClr val="000000"/>
                </a:solidFill>
              </a:rPr>
              <a:t>Це відео пояснює процес того, як IPv6 здійснює визначення адреси за допомогою процесів ICMPv6 Виявлення сусіда і Анонсування сусіда.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Виявлення сусіда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Повідомлення ND IPv6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 rtl="0"/>
            <a:r>
              <a:rPr lang="uk-UA" sz="1800" dirty="0">
                <a:solidFill>
                  <a:srgbClr val="000000"/>
                </a:solidFill>
              </a:rPr>
              <a:t>Протокол IPv6 Виявлення сусіда (ND) забезпечує: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Визначення адрес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Виявлення маршрутизатора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Послуги </a:t>
            </a:r>
            <a:r>
              <a:rPr lang="uk-UA" sz="1800" dirty="0" err="1">
                <a:solidFill>
                  <a:srgbClr val="000000"/>
                </a:solidFill>
              </a:rPr>
              <a:t>перенаправлення</a:t>
            </a:r>
            <a:endParaRPr lang="uk-UA" sz="18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Повідомлення ICMPv6 </a:t>
            </a:r>
            <a:r>
              <a:rPr lang="uk-UA" sz="1800" dirty="0" smtClean="0">
                <a:solidFill>
                  <a:srgbClr val="000000"/>
                </a:solidFill>
              </a:rPr>
              <a:t>Запит </a:t>
            </a:r>
            <a:r>
              <a:rPr lang="uk-UA" sz="1800" dirty="0">
                <a:solidFill>
                  <a:srgbClr val="000000"/>
                </a:solidFill>
              </a:rPr>
              <a:t>сусіда та Анонсування сусіда використовуються для обміну повідомленнями </a:t>
            </a:r>
            <a:r>
              <a:rPr lang="uk-UA" sz="1800" dirty="0" smtClean="0">
                <a:solidFill>
                  <a:srgbClr val="000000"/>
                </a:solidFill>
              </a:rPr>
              <a:t>між пристроями, </a:t>
            </a:r>
            <a:r>
              <a:rPr lang="uk-UA" sz="1800" dirty="0">
                <a:solidFill>
                  <a:srgbClr val="000000"/>
                </a:solidFill>
              </a:rPr>
              <a:t>наприклад, </a:t>
            </a:r>
            <a:r>
              <a:rPr lang="uk-UA" sz="1800" dirty="0" smtClean="0">
                <a:solidFill>
                  <a:srgbClr val="000000"/>
                </a:solidFill>
              </a:rPr>
              <a:t>для визначення </a:t>
            </a:r>
            <a:r>
              <a:rPr lang="uk-UA" sz="1800" dirty="0">
                <a:solidFill>
                  <a:srgbClr val="000000"/>
                </a:solidFill>
              </a:rPr>
              <a:t>адреси.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Повідомлення ICMPv6 </a:t>
            </a:r>
            <a:r>
              <a:rPr lang="uk-UA" sz="1800" dirty="0" smtClean="0">
                <a:solidFill>
                  <a:srgbClr val="000000"/>
                </a:solidFill>
              </a:rPr>
              <a:t>Запит </a:t>
            </a:r>
            <a:r>
              <a:rPr lang="uk-UA" sz="1800" dirty="0">
                <a:solidFill>
                  <a:srgbClr val="000000"/>
                </a:solidFill>
              </a:rPr>
              <a:t>маршрутизатора та Анонсування маршрутизатора призначені для обміну повідомленнями між пристроями та маршрутизаторами.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Повідомлення переадресації ICMPv6 використовуються маршрутизаторами для кращого вибору наступного переходу.</a:t>
            </a:r>
          </a:p>
        </p:txBody>
      </p:sp>
    </p:spTree>
    <p:extLst>
      <p:ext uri="{BB962C8B-B14F-4D97-AF65-F5344CB8AC3E}">
        <p14:creationId xmlns:p14="http://schemas.microsoft.com/office/powerpoint/2010/main" val="37219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" y="95099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Виявлення сусіда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ND IPv6 - Визначення адрес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202" y="826936"/>
            <a:ext cx="3773496" cy="2728697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Пристрої IPv6 використовують Визначення сусіда (ND) для визначення MAC-адреси пристрою за відомою </a:t>
            </a:r>
            <a:r>
              <a:rPr lang="uk-UA" sz="1800" dirty="0" err="1">
                <a:solidFill>
                  <a:srgbClr val="000000"/>
                </a:solidFill>
              </a:rPr>
              <a:t>адресою</a:t>
            </a:r>
            <a:r>
              <a:rPr lang="uk-UA" sz="1800" dirty="0">
                <a:solidFill>
                  <a:srgbClr val="000000"/>
                </a:solidFill>
              </a:rPr>
              <a:t> IPv6.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Повідомлення ICMPv6 Запит сусіда надсилаються за допомогою спеціальних групових </a:t>
            </a:r>
            <a:r>
              <a:rPr lang="uk-UA" sz="1800" dirty="0" err="1">
                <a:solidFill>
                  <a:srgbClr val="000000"/>
                </a:solidFill>
              </a:rPr>
              <a:t>Ethernet</a:t>
            </a:r>
            <a:r>
              <a:rPr lang="uk-UA" sz="1800" dirty="0">
                <a:solidFill>
                  <a:srgbClr val="000000"/>
                </a:solidFill>
              </a:rPr>
              <a:t>- і IPv6-адрес.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C4A0AF-0003-44FE-BC39-5B53008F41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0" r="8038"/>
          <a:stretch/>
        </p:blipFill>
        <p:spPr>
          <a:xfrm>
            <a:off x="597408" y="899040"/>
            <a:ext cx="4194048" cy="33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FB63644-4EEA-4181-89E6-657F8BF0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63" y="923582"/>
            <a:ext cx="8280057" cy="3073946"/>
          </a:xfrm>
        </p:spPr>
        <p:txBody>
          <a:bodyPr/>
          <a:lstStyle/>
          <a:p>
            <a:pPr algn="l" rtl="0"/>
            <a:r>
              <a:rPr lang="uk-UA" dirty="0">
                <a:solidFill>
                  <a:srgbClr val="000000"/>
                </a:solidFill>
              </a:rPr>
              <a:t>У </a:t>
            </a:r>
            <a:r>
              <a:rPr lang="uk-UA" dirty="0" err="1">
                <a:solidFill>
                  <a:srgbClr val="000000"/>
                </a:solidFill>
              </a:rPr>
              <a:t>Packet</a:t>
            </a: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uk-UA" dirty="0" err="1">
                <a:solidFill>
                  <a:srgbClr val="000000"/>
                </a:solidFill>
              </a:rPr>
              <a:t>Tracer</a:t>
            </a:r>
            <a:r>
              <a:rPr lang="uk-UA" dirty="0">
                <a:solidFill>
                  <a:srgbClr val="000000"/>
                </a:solidFill>
              </a:rPr>
              <a:t> Ви виконаєте </a:t>
            </a:r>
            <a:r>
              <a:rPr lang="uk-UA" dirty="0" smtClean="0">
                <a:solidFill>
                  <a:srgbClr val="000000"/>
                </a:solidFill>
              </a:rPr>
              <a:t>такі </a:t>
            </a:r>
            <a:r>
              <a:rPr lang="uk-UA" dirty="0">
                <a:solidFill>
                  <a:srgbClr val="000000"/>
                </a:solidFill>
              </a:rPr>
              <a:t>завдання: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Частина 1: Виявлення сусіда IPv6 у локальній мережі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Частина 2: Виявлення сусіда IPv6 у віддаленій мережі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7E5C6E2-3BAE-4B94-9B14-1208CF2D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36"/>
            <a:ext cx="9068585" cy="731837"/>
          </a:xfrm>
        </p:spPr>
        <p:txBody>
          <a:bodyPr/>
          <a:lstStyle/>
          <a:p>
            <a:pPr rtl="0"/>
            <a:r>
              <a:rPr lang="uk-UA" sz="1600"/>
              <a:t>Виявлення сусіда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Packet Tracer — Виявлення сусіда (ND) IPv6</a:t>
            </a:r>
          </a:p>
        </p:txBody>
      </p:sp>
    </p:spTree>
    <p:extLst>
      <p:ext uri="{BB962C8B-B14F-4D97-AF65-F5344CB8AC3E}">
        <p14:creationId xmlns:p14="http://schemas.microsoft.com/office/powerpoint/2010/main" val="6605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DE137-350D-6D47-BD51-750CD198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4" y="798945"/>
            <a:ext cx="8999935" cy="346366"/>
          </a:xfrm>
        </p:spPr>
        <p:txBody>
          <a:bodyPr/>
          <a:lstStyle/>
          <a:p>
            <a:pPr rtl="0"/>
            <a:r>
              <a:rPr lang="uk-UA" dirty="0"/>
              <a:t>Для полегшення навчання цей розділ може включати такі функції графічного інтерфейсу (GUI):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38"/>
            <a:ext cx="9144000" cy="609708"/>
          </a:xfrm>
        </p:spPr>
        <p:txBody>
          <a:bodyPr/>
          <a:lstStyle/>
          <a:p>
            <a:pPr rtl="0"/>
            <a:r>
              <a:rPr lang="uk-UA"/>
              <a:t>Чого очікувати в цьому розділі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EE699F-A87C-2246-9235-C1DFDF6B2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51637"/>
              </p:ext>
            </p:extLst>
          </p:nvPr>
        </p:nvGraphicFramePr>
        <p:xfrm>
          <a:off x="301658" y="1145310"/>
          <a:ext cx="8557528" cy="321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Функція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Анімації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/>
                        <a:t>Ознайомлять учнів з новими навичками та концепціями.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Відеоролики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/>
                        <a:t>Ознайомлять учнів з новими навичками та концепціями.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Питання для самоперевірки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Контрольні роботи по темах,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допоможуть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учням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оцінити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розуміння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змісту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курсу.</a:t>
                      </a:r>
                      <a:endParaRPr lang="uk-U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Інтерактивні завдання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Різноманітні формати,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допоможуть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учням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оцінити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розуміння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змісту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курсу.</a:t>
                      </a:r>
                      <a:endParaRPr lang="uk-U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Перевірка синтаксису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Невеликі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симуляції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допомагають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слухачам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виробити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практичні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навички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налаштування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командного рядка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Cisco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Завдання у 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Завдання з моделювання призначені для вивчення, оволодіння, зміцнення та розширення навичок.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215396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9.4 Практичне завдання з розділу та контрольна робота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40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Що ми вивчили у цьому розділі?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Фізичні адреси Рівня 2 (тобто, MAC-адреси </a:t>
            </a:r>
            <a:r>
              <a:rPr lang="uk-UA" dirty="0" err="1"/>
              <a:t>Ethernet</a:t>
            </a:r>
            <a:r>
              <a:rPr lang="uk-UA" dirty="0"/>
              <a:t>) використовуються для </a:t>
            </a:r>
            <a:r>
              <a:rPr lang="uk-UA" dirty="0" smtClean="0"/>
              <a:t>передавання кадру </a:t>
            </a:r>
            <a:r>
              <a:rPr lang="uk-UA" dirty="0"/>
              <a:t>канального рівня з </a:t>
            </a:r>
            <a:r>
              <a:rPr lang="uk-UA" dirty="0" err="1"/>
              <a:t>інкапсульованим</a:t>
            </a:r>
            <a:r>
              <a:rPr lang="uk-UA" dirty="0"/>
              <a:t> IP-пакетом від однієї мережної карти до іншої в одній мережі. 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Якщо IP-адреса призначення знаходиться в тій самій мережі, MAC-</a:t>
            </a:r>
            <a:r>
              <a:rPr lang="uk-UA" dirty="0" err="1"/>
              <a:t>адресою</a:t>
            </a:r>
            <a:r>
              <a:rPr lang="uk-UA" dirty="0"/>
              <a:t> призначення буде адреса </a:t>
            </a:r>
            <a:r>
              <a:rPr lang="uk-UA" dirty="0" smtClean="0"/>
              <a:t>пристрою-отримувача. </a:t>
            </a:r>
            <a:endParaRPr lang="uk-UA" dirty="0"/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Якщо IP-адреса (IPv4 чи IPv6) призначення </a:t>
            </a:r>
            <a:r>
              <a:rPr lang="uk-UA" dirty="0" smtClean="0"/>
              <a:t>перебуває </a:t>
            </a:r>
            <a:r>
              <a:rPr lang="uk-UA" dirty="0"/>
              <a:t>у віддаленій мережі, MAC-</a:t>
            </a:r>
            <a:r>
              <a:rPr lang="uk-UA" dirty="0" err="1"/>
              <a:t>адресою</a:t>
            </a:r>
            <a:r>
              <a:rPr lang="uk-UA" dirty="0"/>
              <a:t> призначення буде адреса шлюзу за замовчуванням (тобто інтерфейс маршрутизатора).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Пристрій IPv4 використовує ARP для визначення MAC-адреси призначення локального пристрою, коли відома його IPv4 -адреса.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ARP забезпечує дві основні функції: зіставлення IPv4-адрес </a:t>
            </a:r>
            <a:r>
              <a:rPr lang="uk-UA" dirty="0" smtClean="0"/>
              <a:t>із MAC-адресами </a:t>
            </a:r>
            <a:r>
              <a:rPr lang="uk-UA" dirty="0"/>
              <a:t>і ведення таблиці відповідності </a:t>
            </a:r>
            <a:r>
              <a:rPr lang="uk-UA" dirty="0" smtClean="0"/>
              <a:t>IPv4- </a:t>
            </a:r>
            <a:r>
              <a:rPr lang="uk-UA" dirty="0"/>
              <a:t>до MAC-адрес.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Після отримання ARP-відповіді, пристрій </a:t>
            </a:r>
            <a:r>
              <a:rPr lang="uk-UA" dirty="0" smtClean="0"/>
              <a:t>додає </a:t>
            </a:r>
            <a:r>
              <a:rPr lang="uk-UA" dirty="0"/>
              <a:t>IPv4-адресу та відповідну MAC-адресу до своєї АRP-таблиці.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На кожному пристрої є таймер кешу ARP, який видаляє з таблиці ARP записи, що не використовувались протягом зазначеного періоду часу.</a:t>
            </a:r>
          </a:p>
          <a:p>
            <a:pPr marL="115887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Для визначення МАС-адрес IPv6 </a:t>
            </a:r>
            <a:r>
              <a:rPr lang="uk-UA" dirty="0"/>
              <a:t>не </a:t>
            </a:r>
            <a:r>
              <a:rPr lang="uk-UA" dirty="0" smtClean="0"/>
              <a:t>замість ARP використовує протокол ND. </a:t>
            </a:r>
            <a:endParaRPr lang="uk-UA" dirty="0"/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Зокрема, пристрій </a:t>
            </a:r>
            <a:r>
              <a:rPr lang="uk-UA" dirty="0"/>
              <a:t>IPv6 використовує ND протоколу ICMPv6 для визначення MAC-адреси призначення локального пристрою, коли відома його IPv6-адреса.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rtl="0" eaLnBrk="1" hangingPunct="1"/>
            <a:r>
              <a:rPr lang="uk-UA" sz="1400" dirty="0">
                <a:latin typeface="Arial" charset="0"/>
              </a:rPr>
              <a:t>Розділ 9: Визначення адрес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 dirty="0">
                <a:latin typeface="Arial" charset="0"/>
              </a:rPr>
              <a:t>Нові терміни та команди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165738"/>
              </p:ext>
            </p:extLst>
          </p:nvPr>
        </p:nvGraphicFramePr>
        <p:xfrm>
          <a:off x="144463" y="798513"/>
          <a:ext cx="8853486" cy="3962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9549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193937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Address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Resolution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Protocol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(ARP)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ARP-таблиця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show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ip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arp</a:t>
                      </a:r>
                      <a:endParaRPr lang="uk-UA" sz="1600" b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arpr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-a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Протокол виявлення сусідів (ND або NDP -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Neighbor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Discovery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Protocol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) 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Повідомлення ICMPv6 Запит сусіда (NS -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Neighbor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Solicitation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) </a:t>
                      </a:r>
                    </a:p>
                    <a:p>
                      <a:pPr marL="285750" marR="0" lvl="0" indent="-28575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Повідомлення ICMPv6 Анонсування сусіда (NA -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Neighbor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Advertisement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marR="0" lvl="0" indent="-28575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Повідомлення ICMPv6 Запит маршрутизатора (RS -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Router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Solicitation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marR="0" lvl="0" indent="-28575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Повідомлення ICMPv6 Анонсування маршрутизатора (RA -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Router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Advertisement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Повідомлення  ICMPv6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перенаправлення</a:t>
                      </a:r>
                      <a:endParaRPr lang="uk-UA" sz="1600" b="0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D52CCD-9D1E-4CC4-815A-A5967A08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696885"/>
              </p:ext>
            </p:extLst>
          </p:nvPr>
        </p:nvGraphicFramePr>
        <p:xfrm>
          <a:off x="106756" y="1279280"/>
          <a:ext cx="8595235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65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Функція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Практичні лабораторні роботи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Лабораторні роботи для виконання на реальному обладнанні.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Завдання для виконання в аудиторії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Їх можна знайти на сторінці Ресурсів інструктора. Завдання для виконання в аудиторії розроблені для полегшення навчання, проведення обговорень і організації співпраці під час занять.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Контрольні роботи з Розділів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Самооцінювання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охоплює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поняття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навички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засвоєні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протягом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вивчення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низки тем,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поданих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розділі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Підсумок розділу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Коротко резюмує зміст розділу.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2D10C50B-ED86-4E5D-BD0F-658911D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85"/>
            <a:ext cx="9144000" cy="757238"/>
          </a:xfrm>
        </p:spPr>
        <p:txBody>
          <a:bodyPr/>
          <a:lstStyle/>
          <a:p>
            <a:pPr rtl="0"/>
            <a:r>
              <a:rPr lang="uk-UA"/>
              <a:t>Чого очікувати в цьому розділі (продовж.)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1D3D35-BC84-421A-A5F0-48081A310F8E}"/>
              </a:ext>
            </a:extLst>
          </p:cNvPr>
          <p:cNvSpPr txBox="1">
            <a:spLocks/>
          </p:cNvSpPr>
          <p:nvPr/>
        </p:nvSpPr>
        <p:spPr bwMode="auto">
          <a:xfrm>
            <a:off x="106756" y="668963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uk-UA"/>
              <a:t>Для полегшення навчання в цей розділ можуть бути включені такі елементи: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0580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 dirty="0"/>
              <a:t>Питання для самоперевірки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600" dirty="0" err="1"/>
              <a:t>Завдання</a:t>
            </a:r>
            <a:r>
              <a:rPr lang="ru-RU" sz="1600" dirty="0"/>
              <a:t> для </a:t>
            </a:r>
            <a:r>
              <a:rPr lang="ru-RU" sz="1600" dirty="0" err="1"/>
              <a:t>самоперевірки</a:t>
            </a:r>
            <a:r>
              <a:rPr lang="ru-RU" sz="1600" dirty="0"/>
              <a:t> </a:t>
            </a:r>
            <a:r>
              <a:rPr lang="ru-RU" sz="1600" dirty="0" err="1"/>
              <a:t>дають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студентам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визначити</a:t>
            </a:r>
            <a:r>
              <a:rPr lang="ru-RU" sz="1600" dirty="0"/>
              <a:t>,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розуміють</a:t>
            </a:r>
            <a:r>
              <a:rPr lang="ru-RU" sz="1600" dirty="0"/>
              <a:t> вони </a:t>
            </a:r>
            <a:r>
              <a:rPr lang="ru-RU" sz="1600" dirty="0" err="1"/>
              <a:t>зміст</a:t>
            </a:r>
            <a:r>
              <a:rPr lang="ru-RU" sz="1600" dirty="0"/>
              <a:t> і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продовжувати</a:t>
            </a:r>
            <a:r>
              <a:rPr lang="ru-RU" sz="1600" dirty="0"/>
              <a:t> </a:t>
            </a:r>
            <a:r>
              <a:rPr lang="ru-RU" sz="1600" dirty="0" err="1"/>
              <a:t>вивчення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пройдений</a:t>
            </a:r>
            <a:r>
              <a:rPr lang="ru-RU" sz="1600" dirty="0"/>
              <a:t> </a:t>
            </a:r>
            <a:r>
              <a:rPr lang="ru-RU" sz="1600" dirty="0" err="1"/>
              <a:t>матеріал</a:t>
            </a:r>
            <a:r>
              <a:rPr lang="ru-RU" sz="1600" dirty="0"/>
              <a:t> </a:t>
            </a:r>
            <a:r>
              <a:rPr lang="ru-RU" sz="1600" dirty="0" err="1"/>
              <a:t>потребує</a:t>
            </a:r>
            <a:r>
              <a:rPr lang="ru-RU" sz="1600" dirty="0"/>
              <a:t> повторного перегляду.</a:t>
            </a:r>
          </a:p>
          <a:p>
            <a:pPr rtl="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 smtClean="0"/>
              <a:t>Завдання </a:t>
            </a:r>
            <a:r>
              <a:rPr lang="uk-UA" sz="1600" dirty="0"/>
              <a:t>на перевірку розуміння </a:t>
            </a:r>
            <a:r>
              <a:rPr lang="uk-UA" sz="1600" b="1" i="1" dirty="0"/>
              <a:t>не </a:t>
            </a:r>
            <a:r>
              <a:rPr lang="uk-UA" sz="1600" dirty="0"/>
              <a:t>впливають на оцінки учнів.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/>
              <a:t>Окремих слайдів PPT  для цих завдань немає. Вони зазначені у примітках до слайду, що з’являється перед цими завданнями</a:t>
            </a:r>
            <a:r>
              <a:rPr lang="uk-UA" sz="1600" dirty="0" smtClean="0"/>
              <a:t>.</a:t>
            </a:r>
            <a:endParaRPr lang="en-US" dirty="0"/>
          </a:p>
          <a:p>
            <a:pPr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270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495935"/>
          </a:xfrm>
        </p:spPr>
        <p:txBody>
          <a:bodyPr/>
          <a:lstStyle/>
          <a:p>
            <a:pPr rtl="0" eaLnBrk="1" hangingPunct="1"/>
            <a:r>
              <a:rPr lang="uk-UA"/>
              <a:t>Розділ 9: Завдання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431965"/>
            <a:ext cx="8695135" cy="348414"/>
          </a:xfrm>
        </p:spPr>
        <p:txBody>
          <a:bodyPr/>
          <a:lstStyle/>
          <a:p>
            <a:pPr marL="0" indent="0" rtl="0">
              <a:spcBef>
                <a:spcPct val="30000"/>
              </a:spcBef>
              <a:buNone/>
            </a:pPr>
            <a:r>
              <a:rPr lang="uk-UA"/>
              <a:t>Які завдання передбачені в цьому розділі?</a:t>
            </a: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133189"/>
              </p:ext>
            </p:extLst>
          </p:nvPr>
        </p:nvGraphicFramePr>
        <p:xfrm>
          <a:off x="457291" y="902261"/>
          <a:ext cx="8229418" cy="3809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913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3368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434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Сторінка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Тип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Назва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Вибіркове?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9.1.3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Визначення MAC-адрес та IP-адрес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9.1.4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dirty="0" smtClean="0"/>
                        <a:t>MAC- </a:t>
                      </a:r>
                      <a:r>
                        <a:rPr lang="uk-UA" sz="1100" dirty="0"/>
                        <a:t>та </a:t>
                      </a:r>
                      <a:r>
                        <a:rPr lang="uk-UA" sz="1100" dirty="0" smtClean="0"/>
                        <a:t>IP-адреси</a:t>
                      </a:r>
                      <a:endParaRPr lang="uk-UA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9.2.3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Функціонування ARP - ARP-запит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3592917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9.2.4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Функціонування ARP - ARP-відповідь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48063314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9.2.5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Роль ARP в обміні даними з віддаленим хостом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82792498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9.2.9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Дослідження ARP-таблиці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9.2.10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ARP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9.3.1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Виявлення сусіда (ND) IPv6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20424507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9.3.4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Виявлення сусіда (ND) IPv6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22544737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9.3.5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Виявлення сусіда (ND) IPv6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117246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/>
              <a:t>Розділ 9: Найкращі практики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84644"/>
            <a:ext cx="8853286" cy="4155319"/>
          </a:xfrm>
        </p:spPr>
        <p:txBody>
          <a:bodyPr/>
          <a:lstStyle/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dirty="0"/>
              <a:t>Перед викладанням Розділу 9 інструктор повинен:</a:t>
            </a:r>
          </a:p>
          <a:p>
            <a:pPr rtl="0"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dirty="0"/>
              <a:t>Переглянути завдання та оцінювання для цього розділу.</a:t>
            </a:r>
          </a:p>
          <a:p>
            <a:pPr algn="just" rtl="0"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dirty="0"/>
              <a:t>Спробувати охопити якомога більше запитань, щоб зацікавити студентів під час презентації в аудиторії.</a:t>
            </a:r>
          </a:p>
          <a:p>
            <a:pPr marL="0" indent="0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dirty="0"/>
              <a:t>Тема 9.1</a:t>
            </a:r>
          </a:p>
          <a:p>
            <a:pPr lvl="1" rtl="0">
              <a:lnSpc>
                <a:spcPct val="85000"/>
              </a:lnSpc>
              <a:spcBef>
                <a:spcPct val="30000"/>
              </a:spcBef>
            </a:pPr>
            <a:r>
              <a:rPr lang="uk-UA" sz="1500" dirty="0"/>
              <a:t>Запитайте студентів або влаштуйте </a:t>
            </a:r>
            <a:r>
              <a:rPr lang="uk-UA" sz="1500" dirty="0" smtClean="0"/>
              <a:t>обговорення:</a:t>
            </a:r>
            <a:endParaRPr lang="uk-UA" sz="1500" dirty="0"/>
          </a:p>
          <a:p>
            <a:pPr lvl="2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500" dirty="0"/>
              <a:t>Попросіть студентів обговорити </a:t>
            </a:r>
            <a:r>
              <a:rPr lang="uk-UA" sz="1500" dirty="0" smtClean="0"/>
              <a:t>перетворення IP- </a:t>
            </a:r>
            <a:r>
              <a:rPr lang="uk-UA" sz="1500" dirty="0"/>
              <a:t>та </a:t>
            </a:r>
            <a:r>
              <a:rPr lang="uk-UA" sz="1500" dirty="0" smtClean="0"/>
              <a:t>MAC-адрес </a:t>
            </a:r>
            <a:r>
              <a:rPr lang="uk-UA" sz="1500" dirty="0"/>
              <a:t>від джерела до </a:t>
            </a:r>
            <a:r>
              <a:rPr lang="uk-UA" sz="1500" dirty="0" smtClean="0"/>
              <a:t>отримувача </a:t>
            </a:r>
            <a:r>
              <a:rPr lang="uk-UA" sz="1500" dirty="0"/>
              <a:t>за умови </a:t>
            </a:r>
            <a:r>
              <a:rPr lang="uk-UA" sz="1500" dirty="0" smtClean="0"/>
              <a:t>пересилань між декількома маршрутизаторами.</a:t>
            </a:r>
            <a:endParaRPr lang="uk-UA" sz="1500" dirty="0"/>
          </a:p>
          <a:p>
            <a:pPr lvl="2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500" dirty="0" smtClean="0"/>
              <a:t>Проаналізуйте які адреси </a:t>
            </a:r>
            <a:r>
              <a:rPr lang="uk-UA" sz="1500" dirty="0"/>
              <a:t>Рівня </a:t>
            </a:r>
            <a:r>
              <a:rPr lang="uk-UA" sz="1500" dirty="0" smtClean="0"/>
              <a:t>2 використовуються</a:t>
            </a:r>
            <a:r>
              <a:rPr lang="uk-UA" sz="1500" dirty="0"/>
              <a:t>, коли пункт призначення знаходиться в одній локальній мережі, і коли він знаходиться у віддаленій мережі.</a:t>
            </a:r>
          </a:p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dirty="0"/>
              <a:t>Тема 9.2</a:t>
            </a:r>
          </a:p>
          <a:p>
            <a:pPr lvl="1" rtl="0">
              <a:lnSpc>
                <a:spcPct val="85000"/>
              </a:lnSpc>
              <a:spcBef>
                <a:spcPct val="30000"/>
              </a:spcBef>
            </a:pPr>
            <a:r>
              <a:rPr lang="uk-UA" sz="1500" dirty="0"/>
              <a:t>Запитайте студентів або влаштуйте </a:t>
            </a:r>
            <a:r>
              <a:rPr lang="uk-UA" sz="1500" dirty="0" smtClean="0"/>
              <a:t>обговорення:</a:t>
            </a:r>
            <a:endParaRPr lang="uk-UA" sz="1500" dirty="0"/>
          </a:p>
          <a:p>
            <a:pPr lvl="2" rtl="0">
              <a:lnSpc>
                <a:spcPct val="85000"/>
              </a:lnSpc>
              <a:spcBef>
                <a:spcPct val="30000"/>
              </a:spcBef>
            </a:pPr>
            <a:r>
              <a:rPr lang="uk-UA" sz="1500" dirty="0"/>
              <a:t>Який вплив мають ARP-запити на мережу та інші локальні пристрої?</a:t>
            </a:r>
          </a:p>
          <a:p>
            <a:pPr lvl="2" rtl="0">
              <a:lnSpc>
                <a:spcPct val="85000"/>
              </a:lnSpc>
              <a:spcBef>
                <a:spcPct val="30000"/>
              </a:spcBef>
            </a:pPr>
            <a:r>
              <a:rPr lang="uk-UA" sz="1500" dirty="0"/>
              <a:t>Які ризики безпеки пов'язані з ARP?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3176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/>
              <a:t>Розділ 9: Найкращі практики (Продовж.)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84644"/>
            <a:ext cx="8853286" cy="4155319"/>
          </a:xfrm>
        </p:spPr>
        <p:txBody>
          <a:bodyPr/>
          <a:lstStyle/>
          <a:p>
            <a:pPr marL="0" indent="0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 Тема 9.3</a:t>
            </a:r>
          </a:p>
          <a:p>
            <a:pPr lvl="1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 студентів або влаштуйте </a:t>
            </a:r>
            <a:r>
              <a:rPr lang="uk-UA" sz="1600" dirty="0" smtClean="0"/>
              <a:t>обговорення:</a:t>
            </a:r>
            <a:endParaRPr lang="uk-UA" sz="1600" dirty="0"/>
          </a:p>
          <a:p>
            <a:pPr lvl="2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Чому ви припускаєте, що повідомлення ICMPv6 Запит сусіда надсилаються </a:t>
            </a:r>
            <a:r>
              <a:rPr lang="uk-UA" sz="1600" dirty="0" smtClean="0"/>
              <a:t>шляхом  групової, </a:t>
            </a:r>
            <a:r>
              <a:rPr lang="uk-UA" sz="1600" dirty="0"/>
              <a:t>а не </a:t>
            </a:r>
            <a:r>
              <a:rPr lang="uk-UA" sz="1600" dirty="0" smtClean="0"/>
              <a:t>широкомовної розсилки?</a:t>
            </a:r>
            <a:endParaRPr lang="uk-UA" sz="1600" dirty="0"/>
          </a:p>
          <a:p>
            <a:pPr lvl="2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Обговоріть схожість і відмінності між процесами ARP та ND протоколу ICMPv6.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4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57605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567543"/>
            <a:ext cx="6672708" cy="1080143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9: Визначення адрес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91417" y="3400223"/>
            <a:ext cx="2368954" cy="902174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9323</TotalTime>
  <Words>1803</Words>
  <Application>Microsoft Office PowerPoint</Application>
  <PresentationFormat>Экран (16:9)</PresentationFormat>
  <Paragraphs>350</Paragraphs>
  <Slides>33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Courier New</vt:lpstr>
      <vt:lpstr>Wingdings</vt:lpstr>
      <vt:lpstr>Default Theme</vt:lpstr>
      <vt:lpstr>Розділ 9: Визначення адрес</vt:lpstr>
      <vt:lpstr>Матеріали для інструктора — Розділ 9 Посібник з планування</vt:lpstr>
      <vt:lpstr>Чого очікувати в цьому розділі</vt:lpstr>
      <vt:lpstr>Чого очікувати в цьому розділі (продовж.)</vt:lpstr>
      <vt:lpstr>Питання для самоперевірки</vt:lpstr>
      <vt:lpstr>Розділ 9: Завдання</vt:lpstr>
      <vt:lpstr>Розділ 9: Найкращі практики</vt:lpstr>
      <vt:lpstr>Розділ 9: Найкращі практики (Продовж.)</vt:lpstr>
      <vt:lpstr>Розділ 9: Визначення адрес</vt:lpstr>
      <vt:lpstr>Мета розділу</vt:lpstr>
      <vt:lpstr>9.1 MAC- та IP-адреси</vt:lpstr>
      <vt:lpstr>MAC- та IP-адреси Пункт призначення у тій же мережі</vt:lpstr>
      <vt:lpstr>MAC- та IP-адреси Пункт призначення у віддаленій мережі</vt:lpstr>
      <vt:lpstr>MAC- та IP-адреси Packet Tracer – Визначення MAC-адрес та IP-адрес</vt:lpstr>
      <vt:lpstr>9.2 ARP</vt:lpstr>
      <vt:lpstr>ARP Огляд ARP</vt:lpstr>
      <vt:lpstr>ARP Функції ARP</vt:lpstr>
      <vt:lpstr>ARP Відео - ARP-запит</vt:lpstr>
      <vt:lpstr>ARP Відео - Функціонування ARP - ARP-відповідь</vt:lpstr>
      <vt:lpstr>ARP Відео - Роль ARP в обміні даними з віддаленим хостом</vt:lpstr>
      <vt:lpstr>ARP Видалення записів з ARP-таблиці</vt:lpstr>
      <vt:lpstr>ARP ARP таблиці на мережних пристроях</vt:lpstr>
      <vt:lpstr>ARP Проблеми ARP – Широкомовні розсилки ARP та ARP spoofing (підміна)</vt:lpstr>
      <vt:lpstr>ARP Packet Tracer – Дослідження ARP-таблиці</vt:lpstr>
      <vt:lpstr>9.3 Виявлення сусіда</vt:lpstr>
      <vt:lpstr>Виявлення сусіда IPv6 Відео — Виявлення сусіда (ND) IPv6</vt:lpstr>
      <vt:lpstr>Виявлення сусіда IPv6 Повідомлення ND IPv6</vt:lpstr>
      <vt:lpstr>Виявлення сусіда IPv6 ND IPv6 - Визначення адрес</vt:lpstr>
      <vt:lpstr>Виявлення сусіда IPv6 Packet Tracer — Виявлення сусіда (ND) IPv6</vt:lpstr>
      <vt:lpstr>9.4 Практичне завдання з розділу та контрольна робота</vt:lpstr>
      <vt:lpstr>Практичне завдання з розділу та контрольна робота Що ми вивчили у цьому розділі?</vt:lpstr>
      <vt:lpstr>Розділ 9: Визначення адрес Нові терміни та команди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ADMIN</cp:lastModifiedBy>
  <cp:revision>254</cp:revision>
  <dcterms:created xsi:type="dcterms:W3CDTF">2019-10-18T06:21:22Z</dcterms:created>
  <dcterms:modified xsi:type="dcterms:W3CDTF">2020-09-02T07:59:35Z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