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91" r:id="rId2"/>
    <p:sldId id="257" r:id="rId3"/>
    <p:sldId id="258" r:id="rId4"/>
    <p:sldId id="280" r:id="rId5"/>
    <p:sldId id="308" r:id="rId6"/>
    <p:sldId id="315" r:id="rId7"/>
    <p:sldId id="316" r:id="rId8"/>
    <p:sldId id="319" r:id="rId9"/>
    <p:sldId id="317" r:id="rId10"/>
    <p:sldId id="320" r:id="rId11"/>
    <p:sldId id="318" r:id="rId12"/>
    <p:sldId id="282" r:id="rId13"/>
    <p:sldId id="321" r:id="rId14"/>
    <p:sldId id="273" r:id="rId15"/>
    <p:sldId id="322" r:id="rId16"/>
    <p:sldId id="324" r:id="rId17"/>
    <p:sldId id="326" r:id="rId18"/>
    <p:sldId id="327" r:id="rId19"/>
    <p:sldId id="328" r:id="rId20"/>
    <p:sldId id="329" r:id="rId21"/>
    <p:sldId id="330" r:id="rId22"/>
    <p:sldId id="331" r:id="rId23"/>
    <p:sldId id="332" r:id="rId24"/>
    <p:sldId id="333" r:id="rId25"/>
    <p:sldId id="334" r:id="rId26"/>
    <p:sldId id="335" r:id="rId27"/>
    <p:sldId id="336" r:id="rId28"/>
    <p:sldId id="337" r:id="rId29"/>
    <p:sldId id="338" r:id="rId30"/>
    <p:sldId id="339" r:id="rId31"/>
    <p:sldId id="340" r:id="rId32"/>
    <p:sldId id="341" r:id="rId33"/>
    <p:sldId id="342" r:id="rId34"/>
    <p:sldId id="343" r:id="rId3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0AC1E6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48" autoAdjust="0"/>
    <p:restoredTop sz="94660"/>
  </p:normalViewPr>
  <p:slideViewPr>
    <p:cSldViewPr>
      <p:cViewPr varScale="1">
        <p:scale>
          <a:sx n="115" d="100"/>
          <a:sy n="115" d="100"/>
        </p:scale>
        <p:origin x="14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D5E50A-DF65-428B-9AA4-207932304AB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D6E5BB5-A72B-4454-8C5D-E714066882D9}">
      <dgm:prSet phldrT="[Текст]"/>
      <dgm:spPr/>
      <dgm:t>
        <a:bodyPr/>
        <a:lstStyle/>
        <a:p>
          <a:r>
            <a:rPr lang="ru-RU" dirty="0" smtClean="0"/>
            <a:t> </a:t>
          </a:r>
          <a:r>
            <a:rPr lang="uk-UA" noProof="0" dirty="0" smtClean="0"/>
            <a:t>витрати на </a:t>
          </a:r>
          <a:r>
            <a:rPr lang="uk-UA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пошук інформації</a:t>
          </a:r>
          <a:r>
            <a:rPr lang="uk-UA" noProof="0" dirty="0" smtClean="0"/>
            <a:t> про ціни, наміри конкурентів, споживачів, що потребує певного часу й коштів</a:t>
          </a:r>
          <a:endParaRPr lang="uk-UA" noProof="0" dirty="0"/>
        </a:p>
      </dgm:t>
    </dgm:pt>
    <dgm:pt modelId="{3CD77DE5-A61F-4F4C-94B3-81F26D252A0E}" type="parTrans" cxnId="{04CCBD0F-7EF9-45B1-9A69-BE0DD0780C81}">
      <dgm:prSet/>
      <dgm:spPr/>
      <dgm:t>
        <a:bodyPr/>
        <a:lstStyle/>
        <a:p>
          <a:endParaRPr lang="uk-UA"/>
        </a:p>
      </dgm:t>
    </dgm:pt>
    <dgm:pt modelId="{C7B2FE8B-EC0A-4119-9F14-FE6C3E71C9E0}" type="sibTrans" cxnId="{04CCBD0F-7EF9-45B1-9A69-BE0DD0780C81}">
      <dgm:prSet/>
      <dgm:spPr/>
      <dgm:t>
        <a:bodyPr/>
        <a:lstStyle/>
        <a:p>
          <a:endParaRPr lang="uk-UA"/>
        </a:p>
      </dgm:t>
    </dgm:pt>
    <dgm:pt modelId="{35C5DB2C-55ED-43E6-A725-E5CC712FACB1}">
      <dgm:prSet phldrT="[Текст]"/>
      <dgm:spPr/>
      <dgm:t>
        <a:bodyPr/>
        <a:lstStyle/>
        <a:p>
          <a:r>
            <a:rPr lang="uk-UA" noProof="0" dirty="0" smtClean="0"/>
            <a:t>витрати,  пов’язані  з  проведенням  </a:t>
          </a:r>
          <a:r>
            <a:rPr lang="uk-UA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переговорів,  прийняттям рішень, укладенням угод, </a:t>
          </a:r>
          <a:r>
            <a:rPr lang="uk-UA" noProof="0" dirty="0" smtClean="0"/>
            <a:t>юридичним оформленням тощо</a:t>
          </a:r>
          <a:endParaRPr lang="uk-UA" noProof="0" dirty="0"/>
        </a:p>
      </dgm:t>
    </dgm:pt>
    <dgm:pt modelId="{61BD4FA8-49CA-46B6-8EF1-A045EBE830ED}" type="parTrans" cxnId="{3280E0B0-BD3B-4F79-8F25-27019474A73C}">
      <dgm:prSet/>
      <dgm:spPr/>
      <dgm:t>
        <a:bodyPr/>
        <a:lstStyle/>
        <a:p>
          <a:endParaRPr lang="uk-UA"/>
        </a:p>
      </dgm:t>
    </dgm:pt>
    <dgm:pt modelId="{AD0FE02A-F93B-47D9-A59C-07AE0866F128}" type="sibTrans" cxnId="{3280E0B0-BD3B-4F79-8F25-27019474A73C}">
      <dgm:prSet/>
      <dgm:spPr/>
      <dgm:t>
        <a:bodyPr/>
        <a:lstStyle/>
        <a:p>
          <a:endParaRPr lang="uk-UA"/>
        </a:p>
      </dgm:t>
    </dgm:pt>
    <dgm:pt modelId="{5D851F7B-FD8A-4628-8D30-D05918950267}">
      <dgm:prSet phldrT="[Текст]"/>
      <dgm:spPr/>
      <dgm:t>
        <a:bodyPr/>
        <a:lstStyle/>
        <a:p>
          <a:r>
            <a:rPr lang="ru-RU" dirty="0" smtClean="0"/>
            <a:t> </a:t>
          </a:r>
          <a:r>
            <a:rPr lang="uk-UA" noProof="0" dirty="0" smtClean="0"/>
            <a:t>витрати</a:t>
          </a:r>
          <a:r>
            <a:rPr lang="ru-RU" dirty="0" smtClean="0"/>
            <a:t>, </a:t>
          </a:r>
          <a:r>
            <a:rPr lang="uk-UA" noProof="0" dirty="0" smtClean="0"/>
            <a:t>пов’язані  з  </a:t>
          </a:r>
          <a:r>
            <a:rPr lang="uk-UA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контролем за  якістю  </a:t>
          </a:r>
          <a:r>
            <a:rPr lang="uk-UA" noProof="0" dirty="0" smtClean="0"/>
            <a:t>та  кількістю</a:t>
          </a:r>
          <a:r>
            <a:rPr lang="ru-RU" dirty="0" smtClean="0"/>
            <a:t>  </a:t>
          </a:r>
          <a:r>
            <a:rPr lang="uk-UA" noProof="0" dirty="0" smtClean="0"/>
            <a:t>продукції</a:t>
          </a:r>
          <a:r>
            <a:rPr lang="uk-UA" dirty="0" smtClean="0"/>
            <a:t>, допущеними помилками</a:t>
          </a:r>
          <a:endParaRPr lang="uk-UA" dirty="0"/>
        </a:p>
      </dgm:t>
    </dgm:pt>
    <dgm:pt modelId="{1BC431D2-15A8-4D26-8F5F-4DEAEF3C7D2F}" type="parTrans" cxnId="{F9A4380C-12C6-429D-B9DC-782CD57EC32D}">
      <dgm:prSet/>
      <dgm:spPr/>
      <dgm:t>
        <a:bodyPr/>
        <a:lstStyle/>
        <a:p>
          <a:endParaRPr lang="uk-UA"/>
        </a:p>
      </dgm:t>
    </dgm:pt>
    <dgm:pt modelId="{0478213A-DF3B-48DE-903C-AF4385CD18D1}" type="sibTrans" cxnId="{F9A4380C-12C6-429D-B9DC-782CD57EC32D}">
      <dgm:prSet/>
      <dgm:spPr/>
      <dgm:t>
        <a:bodyPr/>
        <a:lstStyle/>
        <a:p>
          <a:endParaRPr lang="uk-UA"/>
        </a:p>
      </dgm:t>
    </dgm:pt>
    <dgm:pt modelId="{107BDF0D-4E20-436C-8945-4D886AF1ABC2}">
      <dgm:prSet phldrT="[Текст]"/>
      <dgm:spPr/>
      <dgm:t>
        <a:bodyPr/>
        <a:lstStyle/>
        <a:p>
          <a:r>
            <a:rPr lang="ru-RU" dirty="0" smtClean="0"/>
            <a:t> </a:t>
          </a:r>
          <a:r>
            <a:rPr lang="uk-UA" noProof="0" dirty="0" smtClean="0"/>
            <a:t>витрати на </a:t>
          </a:r>
          <a:r>
            <a:rPr lang="uk-UA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оплату послуг </a:t>
          </a:r>
          <a:r>
            <a:rPr lang="uk-UA" noProof="0" dirty="0" smtClean="0"/>
            <a:t>державних, судових органів щодо </a:t>
          </a:r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захисту прав власності</a:t>
          </a:r>
          <a:endParaRPr lang="uk-UA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2E98F20-E5D8-475D-BB4F-E193F9610267}" type="parTrans" cxnId="{71557A2D-4BAE-4CCF-A5FD-5BB62303141C}">
      <dgm:prSet/>
      <dgm:spPr/>
      <dgm:t>
        <a:bodyPr/>
        <a:lstStyle/>
        <a:p>
          <a:endParaRPr lang="uk-UA"/>
        </a:p>
      </dgm:t>
    </dgm:pt>
    <dgm:pt modelId="{D68A9BDB-6E08-4B38-A143-F546736D1F64}" type="sibTrans" cxnId="{71557A2D-4BAE-4CCF-A5FD-5BB62303141C}">
      <dgm:prSet/>
      <dgm:spPr/>
      <dgm:t>
        <a:bodyPr/>
        <a:lstStyle/>
        <a:p>
          <a:endParaRPr lang="uk-UA"/>
        </a:p>
      </dgm:t>
    </dgm:pt>
    <dgm:pt modelId="{B09D6ADA-673E-47B4-8FDA-7AB5E23E59F2}">
      <dgm:prSet phldrT="[Текст]"/>
      <dgm:spPr/>
      <dgm:t>
        <a:bodyPr/>
        <a:lstStyle/>
        <a:p>
          <a:r>
            <a:rPr lang="ru-RU" dirty="0" smtClean="0"/>
            <a:t> </a:t>
          </a:r>
          <a:r>
            <a:rPr lang="uk-UA" noProof="0" dirty="0" smtClean="0"/>
            <a:t>витрати, що виникають через </a:t>
          </a:r>
          <a:r>
            <a:rPr lang="uk-UA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опортуністичну поведінку </a:t>
          </a:r>
          <a:r>
            <a:rPr lang="ru-RU" dirty="0" smtClean="0"/>
            <a:t>контр</a:t>
          </a:r>
          <a:r>
            <a:rPr lang="uk-UA" dirty="0" smtClean="0"/>
            <a:t>агента </a:t>
          </a:r>
          <a:endParaRPr lang="uk-UA" dirty="0"/>
        </a:p>
      </dgm:t>
    </dgm:pt>
    <dgm:pt modelId="{93EABAEE-71B9-46F9-95D4-035ED169DA90}" type="parTrans" cxnId="{2E3DE739-EBE8-4CFE-AC63-3FC6ABED411D}">
      <dgm:prSet/>
      <dgm:spPr/>
      <dgm:t>
        <a:bodyPr/>
        <a:lstStyle/>
        <a:p>
          <a:endParaRPr lang="uk-UA"/>
        </a:p>
      </dgm:t>
    </dgm:pt>
    <dgm:pt modelId="{2F2BB9FD-A5F1-45F7-80BF-CDEF3799612B}" type="sibTrans" cxnId="{2E3DE739-EBE8-4CFE-AC63-3FC6ABED411D}">
      <dgm:prSet/>
      <dgm:spPr/>
      <dgm:t>
        <a:bodyPr/>
        <a:lstStyle/>
        <a:p>
          <a:endParaRPr lang="uk-UA"/>
        </a:p>
      </dgm:t>
    </dgm:pt>
    <dgm:pt modelId="{3C5DAFBB-8CA4-4C67-9E88-23F2804523EC}" type="pres">
      <dgm:prSet presAssocID="{15D5E50A-DF65-428B-9AA4-207932304AB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FAE95152-8776-4C54-9720-51905D2EB4F4}" type="pres">
      <dgm:prSet presAssocID="{1D6E5BB5-A72B-4454-8C5D-E714066882D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134311B-92E7-4777-95D1-E3B52B239BEB}" type="pres">
      <dgm:prSet presAssocID="{C7B2FE8B-EC0A-4119-9F14-FE6C3E71C9E0}" presName="sibTrans" presStyleCnt="0"/>
      <dgm:spPr/>
    </dgm:pt>
    <dgm:pt modelId="{93C979DD-1E7D-4FE1-B74B-259295A37BCE}" type="pres">
      <dgm:prSet presAssocID="{35C5DB2C-55ED-43E6-A725-E5CC712FACB1}" presName="node" presStyleLbl="node1" presStyleIdx="1" presStyleCnt="5" custLinFactNeighborX="-399" custLinFactNeighborY="-35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848F182-D1B7-406E-A1F7-1E261B55DCE0}" type="pres">
      <dgm:prSet presAssocID="{AD0FE02A-F93B-47D9-A59C-07AE0866F128}" presName="sibTrans" presStyleCnt="0"/>
      <dgm:spPr/>
    </dgm:pt>
    <dgm:pt modelId="{5D077FF3-693F-4D3C-9C42-D3966A237C76}" type="pres">
      <dgm:prSet presAssocID="{5D851F7B-FD8A-4628-8D30-D0591895026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442D01D-F3A7-4814-85A1-F57DEFE457BF}" type="pres">
      <dgm:prSet presAssocID="{0478213A-DF3B-48DE-903C-AF4385CD18D1}" presName="sibTrans" presStyleCnt="0"/>
      <dgm:spPr/>
    </dgm:pt>
    <dgm:pt modelId="{F633FCF1-B2EC-4A54-93CC-DB15D575EEAC}" type="pres">
      <dgm:prSet presAssocID="{107BDF0D-4E20-436C-8945-4D886AF1ABC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2761641-E92C-4DE9-B7FE-7AE63481D979}" type="pres">
      <dgm:prSet presAssocID="{D68A9BDB-6E08-4B38-A143-F546736D1F64}" presName="sibTrans" presStyleCnt="0"/>
      <dgm:spPr/>
    </dgm:pt>
    <dgm:pt modelId="{F8C69E51-14E6-40EA-8330-0F8D557407AD}" type="pres">
      <dgm:prSet presAssocID="{B09D6ADA-673E-47B4-8FDA-7AB5E23E59F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3280E0B0-BD3B-4F79-8F25-27019474A73C}" srcId="{15D5E50A-DF65-428B-9AA4-207932304AB7}" destId="{35C5DB2C-55ED-43E6-A725-E5CC712FACB1}" srcOrd="1" destOrd="0" parTransId="{61BD4FA8-49CA-46B6-8EF1-A045EBE830ED}" sibTransId="{AD0FE02A-F93B-47D9-A59C-07AE0866F128}"/>
    <dgm:cxn modelId="{D9C769C4-7682-4341-83DF-3745CE22F4C9}" type="presOf" srcId="{107BDF0D-4E20-436C-8945-4D886AF1ABC2}" destId="{F633FCF1-B2EC-4A54-93CC-DB15D575EEAC}" srcOrd="0" destOrd="0" presId="urn:microsoft.com/office/officeart/2005/8/layout/default"/>
    <dgm:cxn modelId="{DFB9FA7A-F0F3-42AC-86EF-41B439EBC4AB}" type="presOf" srcId="{35C5DB2C-55ED-43E6-A725-E5CC712FACB1}" destId="{93C979DD-1E7D-4FE1-B74B-259295A37BCE}" srcOrd="0" destOrd="0" presId="urn:microsoft.com/office/officeart/2005/8/layout/default"/>
    <dgm:cxn modelId="{2E3DE739-EBE8-4CFE-AC63-3FC6ABED411D}" srcId="{15D5E50A-DF65-428B-9AA4-207932304AB7}" destId="{B09D6ADA-673E-47B4-8FDA-7AB5E23E59F2}" srcOrd="4" destOrd="0" parTransId="{93EABAEE-71B9-46F9-95D4-035ED169DA90}" sibTransId="{2F2BB9FD-A5F1-45F7-80BF-CDEF3799612B}"/>
    <dgm:cxn modelId="{ACD19C45-D283-4624-8319-1A815ECA5111}" type="presOf" srcId="{1D6E5BB5-A72B-4454-8C5D-E714066882D9}" destId="{FAE95152-8776-4C54-9720-51905D2EB4F4}" srcOrd="0" destOrd="0" presId="urn:microsoft.com/office/officeart/2005/8/layout/default"/>
    <dgm:cxn modelId="{F9A4380C-12C6-429D-B9DC-782CD57EC32D}" srcId="{15D5E50A-DF65-428B-9AA4-207932304AB7}" destId="{5D851F7B-FD8A-4628-8D30-D05918950267}" srcOrd="2" destOrd="0" parTransId="{1BC431D2-15A8-4D26-8F5F-4DEAEF3C7D2F}" sibTransId="{0478213A-DF3B-48DE-903C-AF4385CD18D1}"/>
    <dgm:cxn modelId="{43351109-B783-4578-954B-1D7A8116B64E}" type="presOf" srcId="{15D5E50A-DF65-428B-9AA4-207932304AB7}" destId="{3C5DAFBB-8CA4-4C67-9E88-23F2804523EC}" srcOrd="0" destOrd="0" presId="urn:microsoft.com/office/officeart/2005/8/layout/default"/>
    <dgm:cxn modelId="{DE2F17B2-E3A5-43C5-9DAC-DDF7C4464340}" type="presOf" srcId="{5D851F7B-FD8A-4628-8D30-D05918950267}" destId="{5D077FF3-693F-4D3C-9C42-D3966A237C76}" srcOrd="0" destOrd="0" presId="urn:microsoft.com/office/officeart/2005/8/layout/default"/>
    <dgm:cxn modelId="{71557A2D-4BAE-4CCF-A5FD-5BB62303141C}" srcId="{15D5E50A-DF65-428B-9AA4-207932304AB7}" destId="{107BDF0D-4E20-436C-8945-4D886AF1ABC2}" srcOrd="3" destOrd="0" parTransId="{92E98F20-E5D8-475D-BB4F-E193F9610267}" sibTransId="{D68A9BDB-6E08-4B38-A143-F546736D1F64}"/>
    <dgm:cxn modelId="{04CCBD0F-7EF9-45B1-9A69-BE0DD0780C81}" srcId="{15D5E50A-DF65-428B-9AA4-207932304AB7}" destId="{1D6E5BB5-A72B-4454-8C5D-E714066882D9}" srcOrd="0" destOrd="0" parTransId="{3CD77DE5-A61F-4F4C-94B3-81F26D252A0E}" sibTransId="{C7B2FE8B-EC0A-4119-9F14-FE6C3E71C9E0}"/>
    <dgm:cxn modelId="{DE92B3FE-93C8-45FF-8C87-9AA427FDD46B}" type="presOf" srcId="{B09D6ADA-673E-47B4-8FDA-7AB5E23E59F2}" destId="{F8C69E51-14E6-40EA-8330-0F8D557407AD}" srcOrd="0" destOrd="0" presId="urn:microsoft.com/office/officeart/2005/8/layout/default"/>
    <dgm:cxn modelId="{F6274679-9EBC-4DA4-A6CE-2E9EA5591FFB}" type="presParOf" srcId="{3C5DAFBB-8CA4-4C67-9E88-23F2804523EC}" destId="{FAE95152-8776-4C54-9720-51905D2EB4F4}" srcOrd="0" destOrd="0" presId="urn:microsoft.com/office/officeart/2005/8/layout/default"/>
    <dgm:cxn modelId="{94A7EBC7-5BD4-4E4B-83F9-3BEA523094B4}" type="presParOf" srcId="{3C5DAFBB-8CA4-4C67-9E88-23F2804523EC}" destId="{8134311B-92E7-4777-95D1-E3B52B239BEB}" srcOrd="1" destOrd="0" presId="urn:microsoft.com/office/officeart/2005/8/layout/default"/>
    <dgm:cxn modelId="{32323BF5-8726-4A80-B1FE-EEB453F08545}" type="presParOf" srcId="{3C5DAFBB-8CA4-4C67-9E88-23F2804523EC}" destId="{93C979DD-1E7D-4FE1-B74B-259295A37BCE}" srcOrd="2" destOrd="0" presId="urn:microsoft.com/office/officeart/2005/8/layout/default"/>
    <dgm:cxn modelId="{1B5A3D03-EC54-4ECD-B876-136A45E81B8C}" type="presParOf" srcId="{3C5DAFBB-8CA4-4C67-9E88-23F2804523EC}" destId="{D848F182-D1B7-406E-A1F7-1E261B55DCE0}" srcOrd="3" destOrd="0" presId="urn:microsoft.com/office/officeart/2005/8/layout/default"/>
    <dgm:cxn modelId="{EE9538F3-0CCB-460F-8BBA-6EF0AE60DCFB}" type="presParOf" srcId="{3C5DAFBB-8CA4-4C67-9E88-23F2804523EC}" destId="{5D077FF3-693F-4D3C-9C42-D3966A237C76}" srcOrd="4" destOrd="0" presId="urn:microsoft.com/office/officeart/2005/8/layout/default"/>
    <dgm:cxn modelId="{11EE4246-A2BB-4CD3-BEA7-B956123AB382}" type="presParOf" srcId="{3C5DAFBB-8CA4-4C67-9E88-23F2804523EC}" destId="{1442D01D-F3A7-4814-85A1-F57DEFE457BF}" srcOrd="5" destOrd="0" presId="urn:microsoft.com/office/officeart/2005/8/layout/default"/>
    <dgm:cxn modelId="{93EFE61B-3D9F-46C8-9581-25AA6A53C44C}" type="presParOf" srcId="{3C5DAFBB-8CA4-4C67-9E88-23F2804523EC}" destId="{F633FCF1-B2EC-4A54-93CC-DB15D575EEAC}" srcOrd="6" destOrd="0" presId="urn:microsoft.com/office/officeart/2005/8/layout/default"/>
    <dgm:cxn modelId="{20C8F4C8-5908-47AA-9AA2-3369D96F88FE}" type="presParOf" srcId="{3C5DAFBB-8CA4-4C67-9E88-23F2804523EC}" destId="{82761641-E92C-4DE9-B7FE-7AE63481D979}" srcOrd="7" destOrd="0" presId="urn:microsoft.com/office/officeart/2005/8/layout/default"/>
    <dgm:cxn modelId="{B069B72E-36B7-4354-B5CC-05608B010683}" type="presParOf" srcId="{3C5DAFBB-8CA4-4C67-9E88-23F2804523EC}" destId="{F8C69E51-14E6-40EA-8330-0F8D557407A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D5E50A-DF65-428B-9AA4-207932304AB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D6E5BB5-A72B-4454-8C5D-E714066882D9}">
      <dgm:prSet phldrT="[Текст]"/>
      <dgm:spPr/>
      <dgm:t>
        <a:bodyPr/>
        <a:lstStyle/>
        <a:p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Методологічний індивідуалізм </a:t>
          </a:r>
          <a:r>
            <a:rPr lang="uk-UA" dirty="0" smtClean="0"/>
            <a:t>(</a:t>
          </a:r>
          <a:r>
            <a:rPr lang="uk-UA" noProof="0" dirty="0" smtClean="0"/>
            <a:t>гіпотези слідування особистому інтересу, повноти та транзитивності  уподобань)</a:t>
          </a:r>
          <a:endParaRPr lang="uk-UA" noProof="0" dirty="0"/>
        </a:p>
      </dgm:t>
    </dgm:pt>
    <dgm:pt modelId="{3CD77DE5-A61F-4F4C-94B3-81F26D252A0E}" type="parTrans" cxnId="{04CCBD0F-7EF9-45B1-9A69-BE0DD0780C81}">
      <dgm:prSet/>
      <dgm:spPr/>
      <dgm:t>
        <a:bodyPr/>
        <a:lstStyle/>
        <a:p>
          <a:endParaRPr lang="uk-UA"/>
        </a:p>
      </dgm:t>
    </dgm:pt>
    <dgm:pt modelId="{C7B2FE8B-EC0A-4119-9F14-FE6C3E71C9E0}" type="sibTrans" cxnId="{04CCBD0F-7EF9-45B1-9A69-BE0DD0780C81}">
      <dgm:prSet/>
      <dgm:spPr/>
      <dgm:t>
        <a:bodyPr/>
        <a:lstStyle/>
        <a:p>
          <a:endParaRPr lang="uk-UA"/>
        </a:p>
      </dgm:t>
    </dgm:pt>
    <dgm:pt modelId="{35C5DB2C-55ED-43E6-A725-E5CC712FACB1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Концепція «</a:t>
          </a:r>
          <a:r>
            <a:rPr lang="en-US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homo </a:t>
          </a:r>
          <a:r>
            <a:rPr lang="en-US" noProof="0" dirty="0" err="1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economicus</a:t>
          </a:r>
          <a:r>
            <a:rPr lang="uk-UA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» </a:t>
          </a:r>
          <a:r>
            <a:rPr lang="uk-UA" noProof="0" dirty="0" smtClean="0"/>
            <a:t>(гіпотези раціональної  максимізації  цільової</a:t>
          </a:r>
          <a:r>
            <a:rPr lang="ru-RU" dirty="0" smtClean="0"/>
            <a:t> </a:t>
          </a:r>
          <a:r>
            <a:rPr lang="uk-UA" dirty="0" smtClean="0"/>
            <a:t>функції)</a:t>
          </a:r>
          <a:endParaRPr lang="uk-UA" noProof="0" dirty="0" smtClean="0"/>
        </a:p>
        <a:p>
          <a:pPr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noProof="0" dirty="0"/>
        </a:p>
      </dgm:t>
    </dgm:pt>
    <dgm:pt modelId="{61BD4FA8-49CA-46B6-8EF1-A045EBE830ED}" type="parTrans" cxnId="{3280E0B0-BD3B-4F79-8F25-27019474A73C}">
      <dgm:prSet/>
      <dgm:spPr/>
      <dgm:t>
        <a:bodyPr/>
        <a:lstStyle/>
        <a:p>
          <a:endParaRPr lang="uk-UA"/>
        </a:p>
      </dgm:t>
    </dgm:pt>
    <dgm:pt modelId="{AD0FE02A-F93B-47D9-A59C-07AE0866F128}" type="sibTrans" cxnId="{3280E0B0-BD3B-4F79-8F25-27019474A73C}">
      <dgm:prSet/>
      <dgm:spPr/>
      <dgm:t>
        <a:bodyPr/>
        <a:lstStyle/>
        <a:p>
          <a:endParaRPr lang="uk-UA"/>
        </a:p>
      </dgm:t>
    </dgm:pt>
    <dgm:pt modelId="{5D851F7B-FD8A-4628-8D30-D05918950267}">
      <dgm:prSet phldrT="[Текст]"/>
      <dgm:spPr/>
      <dgm:t>
        <a:bodyPr/>
        <a:lstStyle/>
        <a:p>
          <a:r>
            <a:rPr lang="ru-RU" dirty="0" smtClean="0"/>
            <a:t>  </a:t>
          </a:r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</a:t>
          </a:r>
          <a:r>
            <a:rPr lang="uk-UA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наліз політики як процесу обміну </a:t>
          </a:r>
          <a:r>
            <a:rPr lang="uk-UA" noProof="0" dirty="0" smtClean="0"/>
            <a:t>(відноси</a:t>
          </a:r>
          <a:r>
            <a:rPr lang="ru-RU" noProof="0" dirty="0" smtClean="0"/>
            <a:t>ни </a:t>
          </a:r>
          <a:r>
            <a:rPr lang="uk-UA" noProof="0" dirty="0" smtClean="0"/>
            <a:t>між людьми в політичній сфері можуть бути описані </a:t>
          </a:r>
          <a:r>
            <a:rPr lang="ru-RU" noProof="0" dirty="0" smtClean="0"/>
            <a:t>в </a:t>
          </a:r>
          <a:r>
            <a:rPr lang="uk-UA" noProof="0" dirty="0" smtClean="0"/>
            <a:t>термінах взаємовигідного обміну)</a:t>
          </a:r>
          <a:endParaRPr lang="uk-UA" noProof="0" dirty="0"/>
        </a:p>
      </dgm:t>
    </dgm:pt>
    <dgm:pt modelId="{1BC431D2-15A8-4D26-8F5F-4DEAEF3C7D2F}" type="parTrans" cxnId="{F9A4380C-12C6-429D-B9DC-782CD57EC32D}">
      <dgm:prSet/>
      <dgm:spPr/>
      <dgm:t>
        <a:bodyPr/>
        <a:lstStyle/>
        <a:p>
          <a:endParaRPr lang="uk-UA"/>
        </a:p>
      </dgm:t>
    </dgm:pt>
    <dgm:pt modelId="{0478213A-DF3B-48DE-903C-AF4385CD18D1}" type="sibTrans" cxnId="{F9A4380C-12C6-429D-B9DC-782CD57EC32D}">
      <dgm:prSet/>
      <dgm:spPr/>
      <dgm:t>
        <a:bodyPr/>
        <a:lstStyle/>
        <a:p>
          <a:endParaRPr lang="uk-UA"/>
        </a:p>
      </dgm:t>
    </dgm:pt>
    <dgm:pt modelId="{3C5DAFBB-8CA4-4C67-9E88-23F2804523EC}" type="pres">
      <dgm:prSet presAssocID="{15D5E50A-DF65-428B-9AA4-207932304AB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FAE95152-8776-4C54-9720-51905D2EB4F4}" type="pres">
      <dgm:prSet presAssocID="{1D6E5BB5-A72B-4454-8C5D-E714066882D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134311B-92E7-4777-95D1-E3B52B239BEB}" type="pres">
      <dgm:prSet presAssocID="{C7B2FE8B-EC0A-4119-9F14-FE6C3E71C9E0}" presName="sibTrans" presStyleCnt="0"/>
      <dgm:spPr/>
    </dgm:pt>
    <dgm:pt modelId="{93C979DD-1E7D-4FE1-B74B-259295A37BCE}" type="pres">
      <dgm:prSet presAssocID="{35C5DB2C-55ED-43E6-A725-E5CC712FACB1}" presName="node" presStyleLbl="node1" presStyleIdx="1" presStyleCnt="3" custLinFactNeighborX="-399" custLinFactNeighborY="-35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848F182-D1B7-406E-A1F7-1E261B55DCE0}" type="pres">
      <dgm:prSet presAssocID="{AD0FE02A-F93B-47D9-A59C-07AE0866F128}" presName="sibTrans" presStyleCnt="0"/>
      <dgm:spPr/>
    </dgm:pt>
    <dgm:pt modelId="{5D077FF3-693F-4D3C-9C42-D3966A237C76}" type="pres">
      <dgm:prSet presAssocID="{5D851F7B-FD8A-4628-8D30-D05918950267}" presName="node" presStyleLbl="node1" presStyleIdx="2" presStyleCnt="3" custLinFactNeighborX="70" custLinFactNeighborY="-259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8B7C6A1-36CB-4E36-A144-4C9A3542CA6F}" type="presOf" srcId="{15D5E50A-DF65-428B-9AA4-207932304AB7}" destId="{3C5DAFBB-8CA4-4C67-9E88-23F2804523EC}" srcOrd="0" destOrd="0" presId="urn:microsoft.com/office/officeart/2005/8/layout/default"/>
    <dgm:cxn modelId="{3280E0B0-BD3B-4F79-8F25-27019474A73C}" srcId="{15D5E50A-DF65-428B-9AA4-207932304AB7}" destId="{35C5DB2C-55ED-43E6-A725-E5CC712FACB1}" srcOrd="1" destOrd="0" parTransId="{61BD4FA8-49CA-46B6-8EF1-A045EBE830ED}" sibTransId="{AD0FE02A-F93B-47D9-A59C-07AE0866F128}"/>
    <dgm:cxn modelId="{76851696-A991-433B-A52C-6BE40D769E99}" type="presOf" srcId="{35C5DB2C-55ED-43E6-A725-E5CC712FACB1}" destId="{93C979DD-1E7D-4FE1-B74B-259295A37BCE}" srcOrd="0" destOrd="0" presId="urn:microsoft.com/office/officeart/2005/8/layout/default"/>
    <dgm:cxn modelId="{ECF06B5E-CF26-4695-A2CC-4BC5EB6D032D}" type="presOf" srcId="{1D6E5BB5-A72B-4454-8C5D-E714066882D9}" destId="{FAE95152-8776-4C54-9720-51905D2EB4F4}" srcOrd="0" destOrd="0" presId="urn:microsoft.com/office/officeart/2005/8/layout/default"/>
    <dgm:cxn modelId="{04CCBD0F-7EF9-45B1-9A69-BE0DD0780C81}" srcId="{15D5E50A-DF65-428B-9AA4-207932304AB7}" destId="{1D6E5BB5-A72B-4454-8C5D-E714066882D9}" srcOrd="0" destOrd="0" parTransId="{3CD77DE5-A61F-4F4C-94B3-81F26D252A0E}" sibTransId="{C7B2FE8B-EC0A-4119-9F14-FE6C3E71C9E0}"/>
    <dgm:cxn modelId="{1813D16B-C786-4056-9B9B-D4B04BC7A980}" type="presOf" srcId="{5D851F7B-FD8A-4628-8D30-D05918950267}" destId="{5D077FF3-693F-4D3C-9C42-D3966A237C76}" srcOrd="0" destOrd="0" presId="urn:microsoft.com/office/officeart/2005/8/layout/default"/>
    <dgm:cxn modelId="{F9A4380C-12C6-429D-B9DC-782CD57EC32D}" srcId="{15D5E50A-DF65-428B-9AA4-207932304AB7}" destId="{5D851F7B-FD8A-4628-8D30-D05918950267}" srcOrd="2" destOrd="0" parTransId="{1BC431D2-15A8-4D26-8F5F-4DEAEF3C7D2F}" sibTransId="{0478213A-DF3B-48DE-903C-AF4385CD18D1}"/>
    <dgm:cxn modelId="{C95850F5-D9EE-4B9C-96E4-327921DEB9C7}" type="presParOf" srcId="{3C5DAFBB-8CA4-4C67-9E88-23F2804523EC}" destId="{FAE95152-8776-4C54-9720-51905D2EB4F4}" srcOrd="0" destOrd="0" presId="urn:microsoft.com/office/officeart/2005/8/layout/default"/>
    <dgm:cxn modelId="{E12D0B56-EFB8-49CA-B300-A29EF1A6F863}" type="presParOf" srcId="{3C5DAFBB-8CA4-4C67-9E88-23F2804523EC}" destId="{8134311B-92E7-4777-95D1-E3B52B239BEB}" srcOrd="1" destOrd="0" presId="urn:microsoft.com/office/officeart/2005/8/layout/default"/>
    <dgm:cxn modelId="{DAC0F39F-BE7C-4113-9D10-27E14BFB29AF}" type="presParOf" srcId="{3C5DAFBB-8CA4-4C67-9E88-23F2804523EC}" destId="{93C979DD-1E7D-4FE1-B74B-259295A37BCE}" srcOrd="2" destOrd="0" presId="urn:microsoft.com/office/officeart/2005/8/layout/default"/>
    <dgm:cxn modelId="{24960D21-746B-4091-9334-979177A00FFE}" type="presParOf" srcId="{3C5DAFBB-8CA4-4C67-9E88-23F2804523EC}" destId="{D848F182-D1B7-406E-A1F7-1E261B55DCE0}" srcOrd="3" destOrd="0" presId="urn:microsoft.com/office/officeart/2005/8/layout/default"/>
    <dgm:cxn modelId="{53CDBDA1-8DC7-4B80-8598-7664E7CB62D0}" type="presParOf" srcId="{3C5DAFBB-8CA4-4C67-9E88-23F2804523EC}" destId="{5D077FF3-693F-4D3C-9C42-D3966A237C76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8F1C94-DA31-442B-8628-88FF74AA942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B975CD3-8106-4FA9-B77A-933D2A61CA7E}">
      <dgm:prSet phldrT="[Текст]"/>
      <dgm:spPr/>
      <dgm:t>
        <a:bodyPr/>
        <a:lstStyle/>
        <a:p>
          <a:r>
            <a:rPr lang="uk-UA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Інституції</a:t>
          </a:r>
          <a:endParaRPr lang="uk-UA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EC5B205-B9AD-4299-A980-98A901BA1D04}" type="parTrans" cxnId="{BD01AEDC-6EEC-4F40-BF95-0E484194EC5E}">
      <dgm:prSet/>
      <dgm:spPr/>
      <dgm:t>
        <a:bodyPr/>
        <a:lstStyle/>
        <a:p>
          <a:endParaRPr lang="uk-UA"/>
        </a:p>
      </dgm:t>
    </dgm:pt>
    <dgm:pt modelId="{77D030AE-AA8D-4480-AFB5-8A88971FE3AE}" type="sibTrans" cxnId="{BD01AEDC-6EEC-4F40-BF95-0E484194EC5E}">
      <dgm:prSet/>
      <dgm:spPr/>
      <dgm:t>
        <a:bodyPr/>
        <a:lstStyle/>
        <a:p>
          <a:endParaRPr lang="uk-UA"/>
        </a:p>
      </dgm:t>
    </dgm:pt>
    <dgm:pt modelId="{55D574DF-5871-4D8D-8D08-D5D309931CFC}">
      <dgm:prSet phldrT="[Текст]" custT="1"/>
      <dgm:spPr/>
      <dgm:t>
        <a:bodyPr/>
        <a:lstStyle/>
        <a:p>
          <a:r>
            <a:rPr lang="uk-UA" sz="3600" dirty="0" smtClean="0">
              <a:solidFill>
                <a:srgbClr val="FFFF00"/>
              </a:solidFill>
            </a:rPr>
            <a:t>Неформальні</a:t>
          </a:r>
        </a:p>
        <a:p>
          <a:r>
            <a:rPr lang="uk-UA" sz="2400" dirty="0" smtClean="0">
              <a:solidFill>
                <a:srgbClr val="FFFF00"/>
              </a:solidFill>
            </a:rPr>
            <a:t> </a:t>
          </a:r>
          <a:r>
            <a:rPr lang="uk-UA" sz="2400" dirty="0" smtClean="0"/>
            <a:t>(обмеження, що незакріплені юридично) </a:t>
          </a:r>
          <a:endParaRPr lang="uk-UA" sz="2400" dirty="0"/>
        </a:p>
      </dgm:t>
    </dgm:pt>
    <dgm:pt modelId="{F6EC1F37-014E-401A-9B17-63B2381F30F9}" type="parTrans" cxnId="{FE4FA69A-7C6D-4068-BC9D-90294402A3FA}">
      <dgm:prSet/>
      <dgm:spPr/>
      <dgm:t>
        <a:bodyPr/>
        <a:lstStyle/>
        <a:p>
          <a:endParaRPr lang="uk-UA"/>
        </a:p>
      </dgm:t>
    </dgm:pt>
    <dgm:pt modelId="{0FD42F6A-6B23-42A8-BADF-93FF89D249C7}" type="sibTrans" cxnId="{FE4FA69A-7C6D-4068-BC9D-90294402A3FA}">
      <dgm:prSet/>
      <dgm:spPr/>
      <dgm:t>
        <a:bodyPr/>
        <a:lstStyle/>
        <a:p>
          <a:endParaRPr lang="uk-UA"/>
        </a:p>
      </dgm:t>
    </dgm:pt>
    <dgm:pt modelId="{89DB5A37-6037-4889-B342-0846DA457F1A}">
      <dgm:prSet phldrT="[Текст]" custT="1"/>
      <dgm:spPr/>
      <dgm:t>
        <a:bodyPr/>
        <a:lstStyle/>
        <a:p>
          <a:r>
            <a:rPr lang="uk-UA" sz="3600" dirty="0" smtClean="0">
              <a:solidFill>
                <a:srgbClr val="FFFF00"/>
              </a:solidFill>
            </a:rPr>
            <a:t>Формальні </a:t>
          </a:r>
        </a:p>
        <a:p>
          <a:r>
            <a:rPr lang="uk-UA" sz="2400" dirty="0" smtClean="0"/>
            <a:t>(закріплені в офіційних інформаційних джерелах правила і норми поведінки)</a:t>
          </a:r>
          <a:endParaRPr lang="uk-UA" sz="2400" dirty="0"/>
        </a:p>
      </dgm:t>
    </dgm:pt>
    <dgm:pt modelId="{C8555EB2-ADD3-4691-A46E-2B70FC71FF85}" type="parTrans" cxnId="{A086B1AA-AF3D-45C9-AF7D-85E395FDC9F8}">
      <dgm:prSet/>
      <dgm:spPr/>
      <dgm:t>
        <a:bodyPr/>
        <a:lstStyle/>
        <a:p>
          <a:endParaRPr lang="uk-UA"/>
        </a:p>
      </dgm:t>
    </dgm:pt>
    <dgm:pt modelId="{1C793C0F-97B8-4BA2-9CCC-8170A6E771CF}" type="sibTrans" cxnId="{A086B1AA-AF3D-45C9-AF7D-85E395FDC9F8}">
      <dgm:prSet/>
      <dgm:spPr/>
      <dgm:t>
        <a:bodyPr/>
        <a:lstStyle/>
        <a:p>
          <a:endParaRPr lang="uk-UA"/>
        </a:p>
      </dgm:t>
    </dgm:pt>
    <dgm:pt modelId="{BDDD93C4-4EE8-432B-96F1-A3A17CDB6BCE}" type="pres">
      <dgm:prSet presAssocID="{E18F1C94-DA31-442B-8628-88FF74AA942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3BB30C9A-DF55-41D0-B312-CB8ACCAA1F30}" type="pres">
      <dgm:prSet presAssocID="{5B975CD3-8106-4FA9-B77A-933D2A61CA7E}" presName="hierRoot1" presStyleCnt="0">
        <dgm:presLayoutVars>
          <dgm:hierBranch val="init"/>
        </dgm:presLayoutVars>
      </dgm:prSet>
      <dgm:spPr/>
    </dgm:pt>
    <dgm:pt modelId="{B4E66164-CDE5-4FA7-BC30-4BB25C8BCD25}" type="pres">
      <dgm:prSet presAssocID="{5B975CD3-8106-4FA9-B77A-933D2A61CA7E}" presName="rootComposite1" presStyleCnt="0"/>
      <dgm:spPr/>
    </dgm:pt>
    <dgm:pt modelId="{E152CFC8-C1F0-448F-8C7E-B31F7AB48668}" type="pres">
      <dgm:prSet presAssocID="{5B975CD3-8106-4FA9-B77A-933D2A61CA7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86D47C8B-F5A2-4ECE-9180-2F78901E6030}" type="pres">
      <dgm:prSet presAssocID="{5B975CD3-8106-4FA9-B77A-933D2A61CA7E}" presName="rootConnector1" presStyleLbl="node1" presStyleIdx="0" presStyleCnt="0"/>
      <dgm:spPr/>
      <dgm:t>
        <a:bodyPr/>
        <a:lstStyle/>
        <a:p>
          <a:endParaRPr lang="uk-UA"/>
        </a:p>
      </dgm:t>
    </dgm:pt>
    <dgm:pt modelId="{6F54AF8C-6A26-456F-A490-D2B90C4B4CB7}" type="pres">
      <dgm:prSet presAssocID="{5B975CD3-8106-4FA9-B77A-933D2A61CA7E}" presName="hierChild2" presStyleCnt="0"/>
      <dgm:spPr/>
    </dgm:pt>
    <dgm:pt modelId="{4576D5E9-29A3-4D37-B718-7A0728012040}" type="pres">
      <dgm:prSet presAssocID="{F6EC1F37-014E-401A-9B17-63B2381F30F9}" presName="Name37" presStyleLbl="parChTrans1D2" presStyleIdx="0" presStyleCnt="2"/>
      <dgm:spPr/>
      <dgm:t>
        <a:bodyPr/>
        <a:lstStyle/>
        <a:p>
          <a:endParaRPr lang="uk-UA"/>
        </a:p>
      </dgm:t>
    </dgm:pt>
    <dgm:pt modelId="{E2DE89A9-5F40-4595-8F32-A9E95F160A89}" type="pres">
      <dgm:prSet presAssocID="{55D574DF-5871-4D8D-8D08-D5D309931CFC}" presName="hierRoot2" presStyleCnt="0">
        <dgm:presLayoutVars>
          <dgm:hierBranch val="init"/>
        </dgm:presLayoutVars>
      </dgm:prSet>
      <dgm:spPr/>
    </dgm:pt>
    <dgm:pt modelId="{8A423DF3-8D69-4640-83C7-1889D8E7B9DA}" type="pres">
      <dgm:prSet presAssocID="{55D574DF-5871-4D8D-8D08-D5D309931CFC}" presName="rootComposite" presStyleCnt="0"/>
      <dgm:spPr/>
    </dgm:pt>
    <dgm:pt modelId="{0F9F2B72-C36F-4791-B0DA-046C030B9FAA}" type="pres">
      <dgm:prSet presAssocID="{55D574DF-5871-4D8D-8D08-D5D309931CFC}" presName="rootText" presStyleLbl="node2" presStyleIdx="0" presStyleCnt="2" custScaleX="101835" custScaleY="13022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166D4759-0D9A-413F-95FA-2B9A5C5CD529}" type="pres">
      <dgm:prSet presAssocID="{55D574DF-5871-4D8D-8D08-D5D309931CFC}" presName="rootConnector" presStyleLbl="node2" presStyleIdx="0" presStyleCnt="2"/>
      <dgm:spPr/>
      <dgm:t>
        <a:bodyPr/>
        <a:lstStyle/>
        <a:p>
          <a:endParaRPr lang="uk-UA"/>
        </a:p>
      </dgm:t>
    </dgm:pt>
    <dgm:pt modelId="{A437F54E-AD3F-49E3-92A6-E357C9623678}" type="pres">
      <dgm:prSet presAssocID="{55D574DF-5871-4D8D-8D08-D5D309931CFC}" presName="hierChild4" presStyleCnt="0"/>
      <dgm:spPr/>
    </dgm:pt>
    <dgm:pt modelId="{4770C169-2B7C-41FB-BD2F-4820D4D09020}" type="pres">
      <dgm:prSet presAssocID="{55D574DF-5871-4D8D-8D08-D5D309931CFC}" presName="hierChild5" presStyleCnt="0"/>
      <dgm:spPr/>
    </dgm:pt>
    <dgm:pt modelId="{36F9F061-59B7-4DAA-B56C-724A7CB7EA5E}" type="pres">
      <dgm:prSet presAssocID="{C8555EB2-ADD3-4691-A46E-2B70FC71FF85}" presName="Name37" presStyleLbl="parChTrans1D2" presStyleIdx="1" presStyleCnt="2"/>
      <dgm:spPr/>
      <dgm:t>
        <a:bodyPr/>
        <a:lstStyle/>
        <a:p>
          <a:endParaRPr lang="uk-UA"/>
        </a:p>
      </dgm:t>
    </dgm:pt>
    <dgm:pt modelId="{31C09E4D-A136-41E5-9F68-0C4E703F69BA}" type="pres">
      <dgm:prSet presAssocID="{89DB5A37-6037-4889-B342-0846DA457F1A}" presName="hierRoot2" presStyleCnt="0">
        <dgm:presLayoutVars>
          <dgm:hierBranch val="init"/>
        </dgm:presLayoutVars>
      </dgm:prSet>
      <dgm:spPr/>
    </dgm:pt>
    <dgm:pt modelId="{18F25D54-F73B-4CFD-B0D2-48CC4B14B7D2}" type="pres">
      <dgm:prSet presAssocID="{89DB5A37-6037-4889-B342-0846DA457F1A}" presName="rootComposite" presStyleCnt="0"/>
      <dgm:spPr/>
    </dgm:pt>
    <dgm:pt modelId="{7FB0D339-4E64-47A4-B6EC-78004DEA3958}" type="pres">
      <dgm:prSet presAssocID="{89DB5A37-6037-4889-B342-0846DA457F1A}" presName="rootText" presStyleLbl="node2" presStyleIdx="1" presStyleCnt="2" custScaleY="12498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52387ACB-94A2-4D2B-9148-F7146354EB77}" type="pres">
      <dgm:prSet presAssocID="{89DB5A37-6037-4889-B342-0846DA457F1A}" presName="rootConnector" presStyleLbl="node2" presStyleIdx="1" presStyleCnt="2"/>
      <dgm:spPr/>
      <dgm:t>
        <a:bodyPr/>
        <a:lstStyle/>
        <a:p>
          <a:endParaRPr lang="uk-UA"/>
        </a:p>
      </dgm:t>
    </dgm:pt>
    <dgm:pt modelId="{16FD7904-9CB1-4038-9E82-E7F4F237B06D}" type="pres">
      <dgm:prSet presAssocID="{89DB5A37-6037-4889-B342-0846DA457F1A}" presName="hierChild4" presStyleCnt="0"/>
      <dgm:spPr/>
    </dgm:pt>
    <dgm:pt modelId="{9F226E4B-777E-453F-9C4C-7A0E62D6BA09}" type="pres">
      <dgm:prSet presAssocID="{89DB5A37-6037-4889-B342-0846DA457F1A}" presName="hierChild5" presStyleCnt="0"/>
      <dgm:spPr/>
    </dgm:pt>
    <dgm:pt modelId="{23BEE5AE-04A6-4711-84DC-737C70FE5352}" type="pres">
      <dgm:prSet presAssocID="{5B975CD3-8106-4FA9-B77A-933D2A61CA7E}" presName="hierChild3" presStyleCnt="0"/>
      <dgm:spPr/>
    </dgm:pt>
  </dgm:ptLst>
  <dgm:cxnLst>
    <dgm:cxn modelId="{125953F8-91F1-466C-B6A4-A6FE7BDA9D81}" type="presOf" srcId="{5B975CD3-8106-4FA9-B77A-933D2A61CA7E}" destId="{86D47C8B-F5A2-4ECE-9180-2F78901E6030}" srcOrd="1" destOrd="0" presId="urn:microsoft.com/office/officeart/2005/8/layout/orgChart1"/>
    <dgm:cxn modelId="{A086B1AA-AF3D-45C9-AF7D-85E395FDC9F8}" srcId="{5B975CD3-8106-4FA9-B77A-933D2A61CA7E}" destId="{89DB5A37-6037-4889-B342-0846DA457F1A}" srcOrd="1" destOrd="0" parTransId="{C8555EB2-ADD3-4691-A46E-2B70FC71FF85}" sibTransId="{1C793C0F-97B8-4BA2-9CCC-8170A6E771CF}"/>
    <dgm:cxn modelId="{8112DE32-4217-45A9-B19E-509A582E836D}" type="presOf" srcId="{89DB5A37-6037-4889-B342-0846DA457F1A}" destId="{7FB0D339-4E64-47A4-B6EC-78004DEA3958}" srcOrd="0" destOrd="0" presId="urn:microsoft.com/office/officeart/2005/8/layout/orgChart1"/>
    <dgm:cxn modelId="{BD01AEDC-6EEC-4F40-BF95-0E484194EC5E}" srcId="{E18F1C94-DA31-442B-8628-88FF74AA9420}" destId="{5B975CD3-8106-4FA9-B77A-933D2A61CA7E}" srcOrd="0" destOrd="0" parTransId="{8EC5B205-B9AD-4299-A980-98A901BA1D04}" sibTransId="{77D030AE-AA8D-4480-AFB5-8A88971FE3AE}"/>
    <dgm:cxn modelId="{4A180D9A-8AF8-462B-BCA5-6D4E5E1CC2B1}" type="presOf" srcId="{89DB5A37-6037-4889-B342-0846DA457F1A}" destId="{52387ACB-94A2-4D2B-9148-F7146354EB77}" srcOrd="1" destOrd="0" presId="urn:microsoft.com/office/officeart/2005/8/layout/orgChart1"/>
    <dgm:cxn modelId="{C9DBADD4-B11B-4DDA-87C1-CFC8C7C90644}" type="presOf" srcId="{F6EC1F37-014E-401A-9B17-63B2381F30F9}" destId="{4576D5E9-29A3-4D37-B718-7A0728012040}" srcOrd="0" destOrd="0" presId="urn:microsoft.com/office/officeart/2005/8/layout/orgChart1"/>
    <dgm:cxn modelId="{838CB0B5-F00B-4C61-ADE8-1F887AA732C8}" type="presOf" srcId="{E18F1C94-DA31-442B-8628-88FF74AA9420}" destId="{BDDD93C4-4EE8-432B-96F1-A3A17CDB6BCE}" srcOrd="0" destOrd="0" presId="urn:microsoft.com/office/officeart/2005/8/layout/orgChart1"/>
    <dgm:cxn modelId="{2878F5A2-265D-463E-B76A-8C33D375472C}" type="presOf" srcId="{55D574DF-5871-4D8D-8D08-D5D309931CFC}" destId="{0F9F2B72-C36F-4791-B0DA-046C030B9FAA}" srcOrd="0" destOrd="0" presId="urn:microsoft.com/office/officeart/2005/8/layout/orgChart1"/>
    <dgm:cxn modelId="{47BB74DC-54A1-44E3-8080-364D42024244}" type="presOf" srcId="{C8555EB2-ADD3-4691-A46E-2B70FC71FF85}" destId="{36F9F061-59B7-4DAA-B56C-724A7CB7EA5E}" srcOrd="0" destOrd="0" presId="urn:microsoft.com/office/officeart/2005/8/layout/orgChart1"/>
    <dgm:cxn modelId="{3A4BBF11-64CE-4EAC-868E-F7AEEC7132A0}" type="presOf" srcId="{55D574DF-5871-4D8D-8D08-D5D309931CFC}" destId="{166D4759-0D9A-413F-95FA-2B9A5C5CD529}" srcOrd="1" destOrd="0" presId="urn:microsoft.com/office/officeart/2005/8/layout/orgChart1"/>
    <dgm:cxn modelId="{FE4FA69A-7C6D-4068-BC9D-90294402A3FA}" srcId="{5B975CD3-8106-4FA9-B77A-933D2A61CA7E}" destId="{55D574DF-5871-4D8D-8D08-D5D309931CFC}" srcOrd="0" destOrd="0" parTransId="{F6EC1F37-014E-401A-9B17-63B2381F30F9}" sibTransId="{0FD42F6A-6B23-42A8-BADF-93FF89D249C7}"/>
    <dgm:cxn modelId="{DBB998B0-888B-4F2A-A7C7-F92E5A31F85A}" type="presOf" srcId="{5B975CD3-8106-4FA9-B77A-933D2A61CA7E}" destId="{E152CFC8-C1F0-448F-8C7E-B31F7AB48668}" srcOrd="0" destOrd="0" presId="urn:microsoft.com/office/officeart/2005/8/layout/orgChart1"/>
    <dgm:cxn modelId="{28F94189-AA64-49F1-AE5E-1F81886E2D6D}" type="presParOf" srcId="{BDDD93C4-4EE8-432B-96F1-A3A17CDB6BCE}" destId="{3BB30C9A-DF55-41D0-B312-CB8ACCAA1F30}" srcOrd="0" destOrd="0" presId="urn:microsoft.com/office/officeart/2005/8/layout/orgChart1"/>
    <dgm:cxn modelId="{3850F77D-299C-4AFA-B2B4-D4B759E8E5CE}" type="presParOf" srcId="{3BB30C9A-DF55-41D0-B312-CB8ACCAA1F30}" destId="{B4E66164-CDE5-4FA7-BC30-4BB25C8BCD25}" srcOrd="0" destOrd="0" presId="urn:microsoft.com/office/officeart/2005/8/layout/orgChart1"/>
    <dgm:cxn modelId="{B5C904BF-067F-4394-A38B-1F53CD30066C}" type="presParOf" srcId="{B4E66164-CDE5-4FA7-BC30-4BB25C8BCD25}" destId="{E152CFC8-C1F0-448F-8C7E-B31F7AB48668}" srcOrd="0" destOrd="0" presId="urn:microsoft.com/office/officeart/2005/8/layout/orgChart1"/>
    <dgm:cxn modelId="{EF46C984-3EBE-4380-81FA-A4BFDEBB3A5C}" type="presParOf" srcId="{B4E66164-CDE5-4FA7-BC30-4BB25C8BCD25}" destId="{86D47C8B-F5A2-4ECE-9180-2F78901E6030}" srcOrd="1" destOrd="0" presId="urn:microsoft.com/office/officeart/2005/8/layout/orgChart1"/>
    <dgm:cxn modelId="{68D68343-D0B2-4E72-9F63-06F4267ED067}" type="presParOf" srcId="{3BB30C9A-DF55-41D0-B312-CB8ACCAA1F30}" destId="{6F54AF8C-6A26-456F-A490-D2B90C4B4CB7}" srcOrd="1" destOrd="0" presId="urn:microsoft.com/office/officeart/2005/8/layout/orgChart1"/>
    <dgm:cxn modelId="{BD3B3759-8A9B-45AC-8101-9533772612FB}" type="presParOf" srcId="{6F54AF8C-6A26-456F-A490-D2B90C4B4CB7}" destId="{4576D5E9-29A3-4D37-B718-7A0728012040}" srcOrd="0" destOrd="0" presId="urn:microsoft.com/office/officeart/2005/8/layout/orgChart1"/>
    <dgm:cxn modelId="{BF30E3B7-08B2-4EE0-8DDB-EF597E4C450B}" type="presParOf" srcId="{6F54AF8C-6A26-456F-A490-D2B90C4B4CB7}" destId="{E2DE89A9-5F40-4595-8F32-A9E95F160A89}" srcOrd="1" destOrd="0" presId="urn:microsoft.com/office/officeart/2005/8/layout/orgChart1"/>
    <dgm:cxn modelId="{8CBC4BCC-156D-4012-B530-6855CE15D6EB}" type="presParOf" srcId="{E2DE89A9-5F40-4595-8F32-A9E95F160A89}" destId="{8A423DF3-8D69-4640-83C7-1889D8E7B9DA}" srcOrd="0" destOrd="0" presId="urn:microsoft.com/office/officeart/2005/8/layout/orgChart1"/>
    <dgm:cxn modelId="{EB290505-1E0E-4031-8460-3D259172A32F}" type="presParOf" srcId="{8A423DF3-8D69-4640-83C7-1889D8E7B9DA}" destId="{0F9F2B72-C36F-4791-B0DA-046C030B9FAA}" srcOrd="0" destOrd="0" presId="urn:microsoft.com/office/officeart/2005/8/layout/orgChart1"/>
    <dgm:cxn modelId="{F46F1EBF-2611-439E-954D-D78B03D4AFF3}" type="presParOf" srcId="{8A423DF3-8D69-4640-83C7-1889D8E7B9DA}" destId="{166D4759-0D9A-413F-95FA-2B9A5C5CD529}" srcOrd="1" destOrd="0" presId="urn:microsoft.com/office/officeart/2005/8/layout/orgChart1"/>
    <dgm:cxn modelId="{554523C8-28B7-4055-B82D-2D851A7FC1CD}" type="presParOf" srcId="{E2DE89A9-5F40-4595-8F32-A9E95F160A89}" destId="{A437F54E-AD3F-49E3-92A6-E357C9623678}" srcOrd="1" destOrd="0" presId="urn:microsoft.com/office/officeart/2005/8/layout/orgChart1"/>
    <dgm:cxn modelId="{686A6345-B6AF-4190-87D1-BCBD81C9E438}" type="presParOf" srcId="{E2DE89A9-5F40-4595-8F32-A9E95F160A89}" destId="{4770C169-2B7C-41FB-BD2F-4820D4D09020}" srcOrd="2" destOrd="0" presId="urn:microsoft.com/office/officeart/2005/8/layout/orgChart1"/>
    <dgm:cxn modelId="{461C34A3-3A41-42DA-8327-B3350B660B80}" type="presParOf" srcId="{6F54AF8C-6A26-456F-A490-D2B90C4B4CB7}" destId="{36F9F061-59B7-4DAA-B56C-724A7CB7EA5E}" srcOrd="2" destOrd="0" presId="urn:microsoft.com/office/officeart/2005/8/layout/orgChart1"/>
    <dgm:cxn modelId="{44A3A104-6AD2-47FF-8276-5EF3026C8EAE}" type="presParOf" srcId="{6F54AF8C-6A26-456F-A490-D2B90C4B4CB7}" destId="{31C09E4D-A136-41E5-9F68-0C4E703F69BA}" srcOrd="3" destOrd="0" presId="urn:microsoft.com/office/officeart/2005/8/layout/orgChart1"/>
    <dgm:cxn modelId="{FC067762-265A-4166-9CAB-084D2AC0A7A1}" type="presParOf" srcId="{31C09E4D-A136-41E5-9F68-0C4E703F69BA}" destId="{18F25D54-F73B-4CFD-B0D2-48CC4B14B7D2}" srcOrd="0" destOrd="0" presId="urn:microsoft.com/office/officeart/2005/8/layout/orgChart1"/>
    <dgm:cxn modelId="{CE6DE30E-06B1-4C83-9FF4-E89BAC50699C}" type="presParOf" srcId="{18F25D54-F73B-4CFD-B0D2-48CC4B14B7D2}" destId="{7FB0D339-4E64-47A4-B6EC-78004DEA3958}" srcOrd="0" destOrd="0" presId="urn:microsoft.com/office/officeart/2005/8/layout/orgChart1"/>
    <dgm:cxn modelId="{4B2356BF-CF51-4072-AE85-2C926F64990F}" type="presParOf" srcId="{18F25D54-F73B-4CFD-B0D2-48CC4B14B7D2}" destId="{52387ACB-94A2-4D2B-9148-F7146354EB77}" srcOrd="1" destOrd="0" presId="urn:microsoft.com/office/officeart/2005/8/layout/orgChart1"/>
    <dgm:cxn modelId="{334542B3-5FA1-40D8-84B3-71CD8F1CF6DD}" type="presParOf" srcId="{31C09E4D-A136-41E5-9F68-0C4E703F69BA}" destId="{16FD7904-9CB1-4038-9E82-E7F4F237B06D}" srcOrd="1" destOrd="0" presId="urn:microsoft.com/office/officeart/2005/8/layout/orgChart1"/>
    <dgm:cxn modelId="{5AFEB9F6-3653-48B7-80F8-D0CDE915868D}" type="presParOf" srcId="{31C09E4D-A136-41E5-9F68-0C4E703F69BA}" destId="{9F226E4B-777E-453F-9C4C-7A0E62D6BA09}" srcOrd="2" destOrd="0" presId="urn:microsoft.com/office/officeart/2005/8/layout/orgChart1"/>
    <dgm:cxn modelId="{F2586CEA-DBA8-419B-A28C-C32421A946A4}" type="presParOf" srcId="{3BB30C9A-DF55-41D0-B312-CB8ACCAA1F30}" destId="{23BEE5AE-04A6-4711-84DC-737C70FE535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E95152-8776-4C54-9720-51905D2EB4F4}">
      <dsp:nvSpPr>
        <dsp:cNvPr id="0" name=""/>
        <dsp:cNvSpPr/>
      </dsp:nvSpPr>
      <dsp:spPr>
        <a:xfrm>
          <a:off x="1446861" y="2953"/>
          <a:ext cx="2805358" cy="1683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 </a:t>
          </a:r>
          <a:r>
            <a:rPr lang="uk-UA" sz="1700" kern="1200" noProof="0" dirty="0" smtClean="0"/>
            <a:t>витрати на </a:t>
          </a:r>
          <a:r>
            <a:rPr lang="uk-UA" sz="1700" kern="120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пошук інформації</a:t>
          </a:r>
          <a:r>
            <a:rPr lang="uk-UA" sz="1700" kern="1200" noProof="0" dirty="0" smtClean="0"/>
            <a:t> про ціни, наміри конкурентів, споживачів, що потребує певного часу й коштів</a:t>
          </a:r>
          <a:endParaRPr lang="uk-UA" sz="1700" kern="1200" noProof="0" dirty="0"/>
        </a:p>
      </dsp:txBody>
      <dsp:txXfrm>
        <a:off x="1446861" y="2953"/>
        <a:ext cx="2805358" cy="1683215"/>
      </dsp:txXfrm>
    </dsp:sp>
    <dsp:sp modelId="{93C979DD-1E7D-4FE1-B74B-259295A37BCE}">
      <dsp:nvSpPr>
        <dsp:cNvPr id="0" name=""/>
        <dsp:cNvSpPr/>
      </dsp:nvSpPr>
      <dsp:spPr>
        <a:xfrm>
          <a:off x="4521562" y="0"/>
          <a:ext cx="2805358" cy="1683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kern="1200" noProof="0" dirty="0" smtClean="0"/>
            <a:t>витрати,  пов’язані  з  проведенням  </a:t>
          </a:r>
          <a:r>
            <a:rPr lang="uk-UA" sz="1700" kern="120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переговорів,  прийняттям рішень, укладенням угод, </a:t>
          </a:r>
          <a:r>
            <a:rPr lang="uk-UA" sz="1700" kern="1200" noProof="0" dirty="0" smtClean="0"/>
            <a:t>юридичним оформленням тощо</a:t>
          </a:r>
          <a:endParaRPr lang="uk-UA" sz="1700" kern="1200" noProof="0" dirty="0"/>
        </a:p>
      </dsp:txBody>
      <dsp:txXfrm>
        <a:off x="4521562" y="0"/>
        <a:ext cx="2805358" cy="1683215"/>
      </dsp:txXfrm>
    </dsp:sp>
    <dsp:sp modelId="{5D077FF3-693F-4D3C-9C42-D3966A237C76}">
      <dsp:nvSpPr>
        <dsp:cNvPr id="0" name=""/>
        <dsp:cNvSpPr/>
      </dsp:nvSpPr>
      <dsp:spPr>
        <a:xfrm>
          <a:off x="1446861" y="1966704"/>
          <a:ext cx="2805358" cy="1683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 </a:t>
          </a:r>
          <a:r>
            <a:rPr lang="uk-UA" sz="1700" kern="1200" noProof="0" dirty="0" smtClean="0"/>
            <a:t>витрати</a:t>
          </a:r>
          <a:r>
            <a:rPr lang="ru-RU" sz="1700" kern="1200" dirty="0" smtClean="0"/>
            <a:t>, </a:t>
          </a:r>
          <a:r>
            <a:rPr lang="uk-UA" sz="1700" kern="1200" noProof="0" dirty="0" smtClean="0"/>
            <a:t>пов’язані  з  </a:t>
          </a:r>
          <a:r>
            <a:rPr lang="uk-UA" sz="1700" kern="120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контролем за  якістю  </a:t>
          </a:r>
          <a:r>
            <a:rPr lang="uk-UA" sz="1700" kern="1200" noProof="0" dirty="0" smtClean="0"/>
            <a:t>та  кількістю</a:t>
          </a:r>
          <a:r>
            <a:rPr lang="ru-RU" sz="1700" kern="1200" dirty="0" smtClean="0"/>
            <a:t>  </a:t>
          </a:r>
          <a:r>
            <a:rPr lang="uk-UA" sz="1700" kern="1200" noProof="0" dirty="0" smtClean="0"/>
            <a:t>продукції</a:t>
          </a:r>
          <a:r>
            <a:rPr lang="uk-UA" sz="1700" kern="1200" dirty="0" smtClean="0"/>
            <a:t>, допущеними помилками</a:t>
          </a:r>
          <a:endParaRPr lang="uk-UA" sz="1700" kern="1200" dirty="0"/>
        </a:p>
      </dsp:txBody>
      <dsp:txXfrm>
        <a:off x="1446861" y="1966704"/>
        <a:ext cx="2805358" cy="1683215"/>
      </dsp:txXfrm>
    </dsp:sp>
    <dsp:sp modelId="{F633FCF1-B2EC-4A54-93CC-DB15D575EEAC}">
      <dsp:nvSpPr>
        <dsp:cNvPr id="0" name=""/>
        <dsp:cNvSpPr/>
      </dsp:nvSpPr>
      <dsp:spPr>
        <a:xfrm>
          <a:off x="4532755" y="1966704"/>
          <a:ext cx="2805358" cy="1683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 </a:t>
          </a:r>
          <a:r>
            <a:rPr lang="uk-UA" sz="1700" kern="1200" noProof="0" dirty="0" smtClean="0"/>
            <a:t>витрати на </a:t>
          </a:r>
          <a:r>
            <a:rPr lang="uk-UA" sz="1700" kern="120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оплату послуг </a:t>
          </a:r>
          <a:r>
            <a:rPr lang="uk-UA" sz="1700" kern="1200" noProof="0" dirty="0" smtClean="0"/>
            <a:t>державних, судових органів щодо </a:t>
          </a:r>
          <a:r>
            <a:rPr lang="uk-UA" sz="17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захисту прав власності</a:t>
          </a:r>
          <a:endParaRPr lang="uk-UA" sz="17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532755" y="1966704"/>
        <a:ext cx="2805358" cy="1683215"/>
      </dsp:txXfrm>
    </dsp:sp>
    <dsp:sp modelId="{F8C69E51-14E6-40EA-8330-0F8D557407AD}">
      <dsp:nvSpPr>
        <dsp:cNvPr id="0" name=""/>
        <dsp:cNvSpPr/>
      </dsp:nvSpPr>
      <dsp:spPr>
        <a:xfrm>
          <a:off x="2989808" y="3930455"/>
          <a:ext cx="2805358" cy="16832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 </a:t>
          </a:r>
          <a:r>
            <a:rPr lang="uk-UA" sz="1700" kern="1200" noProof="0" dirty="0" smtClean="0"/>
            <a:t>витрати, що виникають через </a:t>
          </a:r>
          <a:r>
            <a:rPr lang="uk-UA" sz="1700" kern="120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опортуністичну поведінку </a:t>
          </a:r>
          <a:r>
            <a:rPr lang="ru-RU" sz="1700" kern="1200" dirty="0" smtClean="0"/>
            <a:t>контр</a:t>
          </a:r>
          <a:r>
            <a:rPr lang="uk-UA" sz="1700" kern="1200" dirty="0" smtClean="0"/>
            <a:t>агента </a:t>
          </a:r>
          <a:endParaRPr lang="uk-UA" sz="1700" kern="1200" dirty="0"/>
        </a:p>
      </dsp:txBody>
      <dsp:txXfrm>
        <a:off x="2989808" y="3930455"/>
        <a:ext cx="2805358" cy="16832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E95152-8776-4C54-9720-51905D2EB4F4}">
      <dsp:nvSpPr>
        <dsp:cNvPr id="0" name=""/>
        <dsp:cNvSpPr/>
      </dsp:nvSpPr>
      <dsp:spPr>
        <a:xfrm>
          <a:off x="1072" y="89816"/>
          <a:ext cx="4182300" cy="25093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Методологічний індивідуалізм </a:t>
          </a:r>
          <a:r>
            <a:rPr lang="uk-UA" sz="2500" kern="1200" dirty="0" smtClean="0"/>
            <a:t>(</a:t>
          </a:r>
          <a:r>
            <a:rPr lang="uk-UA" sz="2500" kern="1200" noProof="0" dirty="0" smtClean="0"/>
            <a:t>гіпотези слідування особистому інтересу, повноти та транзитивності  уподобань)</a:t>
          </a:r>
          <a:endParaRPr lang="uk-UA" sz="2500" kern="1200" noProof="0" dirty="0"/>
        </a:p>
      </dsp:txBody>
      <dsp:txXfrm>
        <a:off x="1072" y="89816"/>
        <a:ext cx="4182300" cy="2509380"/>
      </dsp:txXfrm>
    </dsp:sp>
    <dsp:sp modelId="{93C979DD-1E7D-4FE1-B74B-259295A37BCE}">
      <dsp:nvSpPr>
        <dsp:cNvPr id="0" name=""/>
        <dsp:cNvSpPr/>
      </dsp:nvSpPr>
      <dsp:spPr>
        <a:xfrm>
          <a:off x="4584915" y="80858"/>
          <a:ext cx="4182300" cy="25093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500" kern="120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Концепція «</a:t>
          </a:r>
          <a:r>
            <a:rPr lang="en-US" sz="2500" kern="120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homo </a:t>
          </a:r>
          <a:r>
            <a:rPr lang="en-US" sz="2500" kern="1200" noProof="0" dirty="0" err="1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economicus</a:t>
          </a:r>
          <a:r>
            <a:rPr lang="uk-UA" sz="2500" kern="120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» </a:t>
          </a:r>
          <a:r>
            <a:rPr lang="uk-UA" sz="2500" kern="1200" noProof="0" dirty="0" smtClean="0"/>
            <a:t>(гіпотези раціональної  максимізації  цільової</a:t>
          </a:r>
          <a:r>
            <a:rPr lang="ru-RU" sz="2500" kern="1200" dirty="0" smtClean="0"/>
            <a:t> </a:t>
          </a:r>
          <a:r>
            <a:rPr lang="uk-UA" sz="2500" kern="1200" dirty="0" smtClean="0"/>
            <a:t>функції)</a:t>
          </a:r>
          <a:endParaRPr lang="uk-UA" sz="2500" kern="1200" noProof="0" dirty="0" smtClean="0"/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500" kern="1200" noProof="0" dirty="0"/>
        </a:p>
      </dsp:txBody>
      <dsp:txXfrm>
        <a:off x="4584915" y="80858"/>
        <a:ext cx="4182300" cy="2509380"/>
      </dsp:txXfrm>
    </dsp:sp>
    <dsp:sp modelId="{5D077FF3-693F-4D3C-9C42-D3966A237C76}">
      <dsp:nvSpPr>
        <dsp:cNvPr id="0" name=""/>
        <dsp:cNvSpPr/>
      </dsp:nvSpPr>
      <dsp:spPr>
        <a:xfrm>
          <a:off x="2304265" y="2952333"/>
          <a:ext cx="4182300" cy="25093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  </a:t>
          </a:r>
          <a:r>
            <a:rPr lang="uk-UA" sz="25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</a:t>
          </a:r>
          <a:r>
            <a:rPr lang="uk-UA" sz="2500" kern="1200" noProof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наліз політики як процесу обміну </a:t>
          </a:r>
          <a:r>
            <a:rPr lang="uk-UA" sz="2500" kern="1200" noProof="0" dirty="0" smtClean="0"/>
            <a:t>(відноси</a:t>
          </a:r>
          <a:r>
            <a:rPr lang="ru-RU" sz="2500" kern="1200" noProof="0" dirty="0" smtClean="0"/>
            <a:t>ни </a:t>
          </a:r>
          <a:r>
            <a:rPr lang="uk-UA" sz="2500" kern="1200" noProof="0" dirty="0" smtClean="0"/>
            <a:t>між людьми в політичній сфері можуть бути описані </a:t>
          </a:r>
          <a:r>
            <a:rPr lang="ru-RU" sz="2500" kern="1200" noProof="0" dirty="0" smtClean="0"/>
            <a:t>в </a:t>
          </a:r>
          <a:r>
            <a:rPr lang="uk-UA" sz="2500" kern="1200" noProof="0" dirty="0" smtClean="0"/>
            <a:t>термінах взаємовигідного обміну)</a:t>
          </a:r>
          <a:endParaRPr lang="uk-UA" sz="2500" kern="1200" noProof="0" dirty="0"/>
        </a:p>
      </dsp:txBody>
      <dsp:txXfrm>
        <a:off x="2304265" y="2952333"/>
        <a:ext cx="4182300" cy="25093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F9F061-59B7-4DAA-B56C-724A7CB7EA5E}">
      <dsp:nvSpPr>
        <dsp:cNvPr id="0" name=""/>
        <dsp:cNvSpPr/>
      </dsp:nvSpPr>
      <dsp:spPr>
        <a:xfrm>
          <a:off x="4114800" y="2537761"/>
          <a:ext cx="2267452" cy="7752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646"/>
              </a:lnTo>
              <a:lnTo>
                <a:pt x="2267452" y="387646"/>
              </a:lnTo>
              <a:lnTo>
                <a:pt x="2267452" y="775292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76D5E9-29A3-4D37-B718-7A0728012040}">
      <dsp:nvSpPr>
        <dsp:cNvPr id="0" name=""/>
        <dsp:cNvSpPr/>
      </dsp:nvSpPr>
      <dsp:spPr>
        <a:xfrm>
          <a:off x="1881220" y="2537761"/>
          <a:ext cx="2233579" cy="775292"/>
        </a:xfrm>
        <a:custGeom>
          <a:avLst/>
          <a:gdLst/>
          <a:ahLst/>
          <a:cxnLst/>
          <a:rect l="0" t="0" r="0" b="0"/>
          <a:pathLst>
            <a:path>
              <a:moveTo>
                <a:pt x="2233579" y="0"/>
              </a:moveTo>
              <a:lnTo>
                <a:pt x="2233579" y="387646"/>
              </a:lnTo>
              <a:lnTo>
                <a:pt x="0" y="387646"/>
              </a:lnTo>
              <a:lnTo>
                <a:pt x="0" y="775292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52CFC8-C1F0-448F-8C7E-B31F7AB48668}">
      <dsp:nvSpPr>
        <dsp:cNvPr id="0" name=""/>
        <dsp:cNvSpPr/>
      </dsp:nvSpPr>
      <dsp:spPr>
        <a:xfrm>
          <a:off x="2268866" y="691827"/>
          <a:ext cx="3691867" cy="18459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735" tIns="38735" rIns="38735" bIns="38735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61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Інституції</a:t>
          </a:r>
          <a:endParaRPr lang="uk-UA" sz="61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268866" y="691827"/>
        <a:ext cx="3691867" cy="1845933"/>
      </dsp:txXfrm>
    </dsp:sp>
    <dsp:sp modelId="{0F9F2B72-C36F-4791-B0DA-046C030B9FAA}">
      <dsp:nvSpPr>
        <dsp:cNvPr id="0" name=""/>
        <dsp:cNvSpPr/>
      </dsp:nvSpPr>
      <dsp:spPr>
        <a:xfrm>
          <a:off x="1413" y="3313053"/>
          <a:ext cx="3759613" cy="24038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rgbClr val="FFFF00"/>
              </a:solidFill>
            </a:rPr>
            <a:t>Неформальні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rgbClr val="FFFF00"/>
              </a:solidFill>
            </a:rPr>
            <a:t> </a:t>
          </a:r>
          <a:r>
            <a:rPr lang="uk-UA" sz="2400" kern="1200" dirty="0" smtClean="0"/>
            <a:t>(обмеження, що незакріплені юридично) </a:t>
          </a:r>
          <a:endParaRPr lang="uk-UA" sz="2400" kern="1200" dirty="0"/>
        </a:p>
      </dsp:txBody>
      <dsp:txXfrm>
        <a:off x="1413" y="3313053"/>
        <a:ext cx="3759613" cy="2403830"/>
      </dsp:txXfrm>
    </dsp:sp>
    <dsp:sp modelId="{7FB0D339-4E64-47A4-B6EC-78004DEA3958}">
      <dsp:nvSpPr>
        <dsp:cNvPr id="0" name=""/>
        <dsp:cNvSpPr/>
      </dsp:nvSpPr>
      <dsp:spPr>
        <a:xfrm>
          <a:off x="4536318" y="3313053"/>
          <a:ext cx="3691867" cy="23071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600" kern="1200" dirty="0" smtClean="0">
              <a:solidFill>
                <a:srgbClr val="FFFF00"/>
              </a:solidFill>
            </a:rPr>
            <a:t>Формальні 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(закріплені в офіційних інформаційних джерелах правила і норми поведінки)</a:t>
          </a:r>
          <a:endParaRPr lang="uk-UA" sz="2400" kern="1200" dirty="0"/>
        </a:p>
      </dsp:txBody>
      <dsp:txXfrm>
        <a:off x="4536318" y="3313053"/>
        <a:ext cx="3691867" cy="23071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28.11.2023</a:t>
            </a:fld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28.11.2023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28.11.2023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28.11.2023</a:t>
            </a:fld>
            <a:endParaRPr lang="uk-UA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8FCBE05-AC6C-40E8-9B65-D31B53209858}" type="slidenum">
              <a:rPr lang="uk-UA" smtClean="0"/>
              <a:t>‹№›</a:t>
            </a:fld>
            <a:endParaRPr lang="uk-UA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28.11.2023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28.11.2023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28.11.2023</a:t>
            </a:fld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28.11.2023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28.11.2023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28.11.2023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8C07E-946E-41B1-A07D-29A2EB7349D7}" type="datetimeFigureOut">
              <a:rPr lang="uk-UA" smtClean="0"/>
              <a:t>28.11.2023</a:t>
            </a:fld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8FCBE05-AC6C-40E8-9B65-D31B53209858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E48C07E-946E-41B1-A07D-29A2EB7349D7}" type="datetimeFigureOut">
              <a:rPr lang="uk-UA" smtClean="0"/>
              <a:t>28.11.2023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8FCBE05-AC6C-40E8-9B65-D31B53209858}" type="slidenum">
              <a:rPr lang="uk-UA" smtClean="0"/>
              <a:t>‹№›</a:t>
            </a:fld>
            <a:endParaRPr lang="uk-UA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СУЧАСНІ ЕКОНОМІЧНІ ТЕОРІЇ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44338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332656"/>
            <a:ext cx="8579296" cy="6264696"/>
          </a:xfrm>
        </p:spPr>
        <p:txBody>
          <a:bodyPr>
            <a:normAutofit/>
          </a:bodyPr>
          <a:lstStyle/>
          <a:p>
            <a:r>
              <a:rPr lang="uk-UA" sz="2400" dirty="0"/>
              <a:t>На відміну від традиційного інституціоналізму, представники </a:t>
            </a:r>
            <a:r>
              <a:rPr lang="uk-UA" sz="2400" dirty="0" err="1"/>
              <a:t>неоінституціоналізму</a:t>
            </a:r>
            <a:r>
              <a:rPr lang="uk-UA" sz="2400" dirty="0"/>
              <a:t> не відкидають неокласичну модель раціональної поведінки </a:t>
            </a: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sz="2400" i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homo</a:t>
            </a: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i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economicus</a:t>
            </a: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</a:t>
            </a:r>
            <a:r>
              <a:rPr lang="uk-UA" sz="2400" dirty="0"/>
              <a:t>, а навпаки намагаються </a:t>
            </a:r>
            <a:r>
              <a:rPr lang="uk-UA" sz="2400" i="1" dirty="0">
                <a:solidFill>
                  <a:srgbClr val="FFFF00"/>
                </a:solidFill>
              </a:rPr>
              <a:t>пояснити існування інституцій максимізацією функції корисності</a:t>
            </a:r>
            <a:r>
              <a:rPr lang="uk-UA" sz="2400" dirty="0"/>
              <a:t>. </a:t>
            </a:r>
            <a:endParaRPr lang="uk-UA" sz="2400" dirty="0" smtClean="0"/>
          </a:p>
          <a:p>
            <a:r>
              <a:rPr lang="uk-UA" sz="2400" dirty="0"/>
              <a:t>О. </a:t>
            </a:r>
            <a:r>
              <a:rPr lang="uk-UA" sz="2400" dirty="0" err="1"/>
              <a:t>Вільямсон</a:t>
            </a:r>
            <a:r>
              <a:rPr lang="uk-UA" sz="2400" dirty="0"/>
              <a:t> запропонував гіпотезу </a:t>
            </a: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«гібридної людини»</a:t>
            </a:r>
            <a:r>
              <a:rPr lang="uk-UA" sz="2400" dirty="0"/>
              <a:t>, яка є проміжною ланкою між обома моделями. Коли </a:t>
            </a: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sz="2400" i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homo</a:t>
            </a: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i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economicus</a:t>
            </a: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</a:t>
            </a:r>
            <a:r>
              <a:rPr lang="uk-UA" sz="2400" dirty="0"/>
              <a:t>наділена повною раціональністю, має необмежену поінформованість і обрахункові здібності та самостійно визначає свої бажання, то </a:t>
            </a: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sz="2400" i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homo</a:t>
            </a: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i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institutius</a:t>
            </a: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</a:t>
            </a:r>
            <a:r>
              <a:rPr lang="uk-UA" sz="2400" dirty="0"/>
              <a:t>має обмежену поінформованість, а її бажання і раціональність визначаються культурою. Натомість гіпотеза </a:t>
            </a:r>
            <a:r>
              <a:rPr lang="uk-UA" sz="24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«гібридної людини» </a:t>
            </a:r>
            <a:r>
              <a:rPr lang="uk-UA" sz="2400" dirty="0"/>
              <a:t>побудована на </a:t>
            </a:r>
            <a:r>
              <a:rPr lang="uk-UA" sz="2400" i="1" dirty="0">
                <a:solidFill>
                  <a:srgbClr val="FFFF00"/>
                </a:solidFill>
              </a:rPr>
              <a:t>теорії обмеженої раціональності</a:t>
            </a:r>
            <a:r>
              <a:rPr lang="uk-UA" sz="2400" dirty="0"/>
              <a:t> </a:t>
            </a:r>
            <a:r>
              <a:rPr lang="uk-UA" sz="2400" i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Герберта</a:t>
            </a:r>
            <a:r>
              <a:rPr lang="uk-UA" sz="24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i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Саймона</a:t>
            </a:r>
            <a:r>
              <a:rPr lang="uk-UA" sz="2400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/>
              <a:t>(</a:t>
            </a:r>
            <a:r>
              <a:rPr lang="uk-UA" sz="2400" dirty="0" smtClean="0"/>
              <a:t>1916-2001</a:t>
            </a:r>
            <a:r>
              <a:rPr lang="uk-UA" sz="2400" dirty="0"/>
              <a:t>), </a:t>
            </a:r>
            <a:r>
              <a:rPr lang="uk-UA" sz="2400" dirty="0" smtClean="0"/>
              <a:t>яка доповнюється </a:t>
            </a:r>
            <a:r>
              <a:rPr lang="uk-UA" sz="2400" i="1" dirty="0" smtClean="0">
                <a:solidFill>
                  <a:srgbClr val="FFFF00"/>
                </a:solidFill>
              </a:rPr>
              <a:t>економією</a:t>
            </a:r>
            <a:r>
              <a:rPr lang="uk-UA" sz="2400" dirty="0" smtClean="0"/>
              <a:t> </a:t>
            </a:r>
            <a:r>
              <a:rPr lang="uk-UA" sz="2400" dirty="0"/>
              <a:t>«гібридної людини» на </a:t>
            </a:r>
            <a:r>
              <a:rPr lang="uk-UA" sz="2400" i="1" dirty="0" err="1">
                <a:solidFill>
                  <a:srgbClr val="FFFF00"/>
                </a:solidFill>
              </a:rPr>
              <a:t>трансакційних</a:t>
            </a:r>
            <a:r>
              <a:rPr lang="uk-UA" sz="2400" i="1" dirty="0">
                <a:solidFill>
                  <a:srgbClr val="FFFF00"/>
                </a:solidFill>
              </a:rPr>
              <a:t> </a:t>
            </a:r>
            <a:r>
              <a:rPr lang="uk-UA" sz="2400" i="1" dirty="0" smtClean="0">
                <a:solidFill>
                  <a:srgbClr val="FFFF00"/>
                </a:solidFill>
              </a:rPr>
              <a:t>витратах</a:t>
            </a:r>
            <a:endParaRPr lang="uk-UA" sz="24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302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9097032"/>
              </p:ext>
            </p:extLst>
          </p:nvPr>
        </p:nvGraphicFramePr>
        <p:xfrm>
          <a:off x="457200" y="1524000"/>
          <a:ext cx="8229600" cy="4857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97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Arial"/>
                          <a:ea typeface="Times New Roman"/>
                        </a:rPr>
                        <a:t>Характеристика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Arial"/>
                          <a:ea typeface="Times New Roman"/>
                        </a:rPr>
                        <a:t>Людина економічна 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Arial"/>
                          <a:ea typeface="Times New Roman"/>
                        </a:rPr>
                        <a:t>(</a:t>
                      </a:r>
                      <a:r>
                        <a:rPr lang="uk-UA" sz="1800" b="1" dirty="0" err="1">
                          <a:effectLst/>
                          <a:latin typeface="Arial"/>
                          <a:ea typeface="Times New Roman"/>
                        </a:rPr>
                        <a:t>homo</a:t>
                      </a:r>
                      <a:r>
                        <a:rPr lang="uk-UA" sz="1800" b="1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uk-UA" sz="1800" b="1" dirty="0" err="1">
                          <a:effectLst/>
                          <a:latin typeface="Arial"/>
                          <a:ea typeface="Times New Roman"/>
                        </a:rPr>
                        <a:t>economіcus</a:t>
                      </a:r>
                      <a:r>
                        <a:rPr lang="uk-UA" sz="1800" b="1" dirty="0">
                          <a:effectLst/>
                          <a:latin typeface="Arial"/>
                          <a:ea typeface="Times New Roman"/>
                        </a:rPr>
                        <a:t>)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Arial"/>
                          <a:ea typeface="Times New Roman"/>
                        </a:rPr>
                        <a:t>Людина гібридна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Arial"/>
                          <a:ea typeface="Times New Roman"/>
                        </a:rPr>
                        <a:t>Людина інституційна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Arial"/>
                          <a:ea typeface="Times New Roman"/>
                        </a:rPr>
                        <a:t>(</a:t>
                      </a:r>
                      <a:r>
                        <a:rPr lang="uk-UA" sz="1800" b="1" dirty="0" err="1">
                          <a:effectLst/>
                          <a:latin typeface="Arial"/>
                          <a:ea typeface="Times New Roman"/>
                        </a:rPr>
                        <a:t>homo</a:t>
                      </a:r>
                      <a:r>
                        <a:rPr lang="uk-UA" sz="1800" b="1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uk-UA" sz="1800" b="1" dirty="0" err="1">
                          <a:effectLst/>
                          <a:latin typeface="Arial"/>
                          <a:ea typeface="Times New Roman"/>
                        </a:rPr>
                        <a:t>institutius</a:t>
                      </a:r>
                      <a:r>
                        <a:rPr lang="uk-UA" sz="1800" b="1" dirty="0">
                          <a:effectLst/>
                          <a:latin typeface="Arial"/>
                          <a:ea typeface="Times New Roman"/>
                        </a:rPr>
                        <a:t>)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2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1. Підхід </a:t>
                      </a:r>
                      <a:r>
                        <a:rPr lang="ru-RU" sz="1400" dirty="0">
                          <a:effectLst/>
                          <a:latin typeface="Arial"/>
                          <a:ea typeface="Times New Roman"/>
                        </a:rPr>
                        <a:t>в</a:t>
                      </a: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 економічній теорії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Неокласика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О. </a:t>
                      </a:r>
                      <a:r>
                        <a:rPr lang="uk-UA" sz="1400" dirty="0" err="1">
                          <a:effectLst/>
                          <a:latin typeface="Arial"/>
                          <a:ea typeface="Times New Roman"/>
                        </a:rPr>
                        <a:t>Вільямсон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Arial"/>
                          <a:ea typeface="Times New Roman"/>
                        </a:rPr>
                        <a:t>Інституціоналізм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32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Arial"/>
                          <a:ea typeface="Times New Roman"/>
                        </a:rPr>
                        <a:t>2. Мета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Максимізація корисності 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Мінімізація </a:t>
                      </a:r>
                      <a:r>
                        <a:rPr lang="uk-UA" sz="1400" dirty="0" err="1">
                          <a:effectLst/>
                          <a:latin typeface="Arial"/>
                          <a:ea typeface="Times New Roman"/>
                        </a:rPr>
                        <a:t>трансакційних</a:t>
                      </a: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 витрат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Arial"/>
                          <a:ea typeface="Times New Roman"/>
                        </a:rPr>
                        <a:t>Культурна освіченість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32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Arial"/>
                          <a:ea typeface="Times New Roman"/>
                        </a:rPr>
                        <a:t>3. Знання і здібності обрахунку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Необмежені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Обмежені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Arial"/>
                          <a:ea typeface="Times New Roman"/>
                        </a:rPr>
                        <a:t>Обмежені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32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4. Бажання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Визначаються самостійно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Визначаються самостійно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Окреслені 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культурою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21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Arial"/>
                          <a:ea typeface="Times New Roman"/>
                        </a:rPr>
                        <a:t>5. Раціональність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Повна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Обмежена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Культурна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49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Arial"/>
                          <a:ea typeface="Times New Roman"/>
                        </a:rPr>
                        <a:t>6. Опортунізм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Підступність (обман) відсутня і немає змушення 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Підступність наявна, але відсутнє змушення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Наявні підступність і змушення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44352"/>
          </a:xfrm>
        </p:spPr>
        <p:txBody>
          <a:bodyPr>
            <a:noAutofit/>
          </a:bodyPr>
          <a:lstStyle/>
          <a:p>
            <a:pPr algn="ctr"/>
            <a:r>
              <a:rPr lang="uk-UA" sz="2400" b="1" dirty="0" smtClean="0">
                <a:solidFill>
                  <a:srgbClr val="FFC000"/>
                </a:solidFill>
                <a:effectLst/>
              </a:rPr>
              <a:t/>
            </a:r>
            <a:br>
              <a:rPr lang="uk-UA" sz="2400" b="1" dirty="0" smtClean="0">
                <a:solidFill>
                  <a:srgbClr val="FFC000"/>
                </a:solidFill>
                <a:effectLst/>
              </a:rPr>
            </a:br>
            <a:r>
              <a:rPr lang="uk-UA" sz="2400" b="1" dirty="0" smtClean="0">
                <a:solidFill>
                  <a:srgbClr val="FFC000"/>
                </a:solidFill>
                <a:effectLst/>
              </a:rPr>
              <a:t>Порівняльна </a:t>
            </a:r>
            <a:r>
              <a:rPr lang="uk-UA" sz="2400" b="1" dirty="0">
                <a:solidFill>
                  <a:srgbClr val="FFC000"/>
                </a:solidFill>
                <a:effectLst/>
              </a:rPr>
              <a:t>характеристика теоретичних уявлень щодо раціональності </a:t>
            </a:r>
            <a:r>
              <a:rPr lang="uk-UA" sz="2400" b="1" dirty="0" smtClean="0">
                <a:solidFill>
                  <a:srgbClr val="FFC000"/>
                </a:solidFill>
                <a:effectLst/>
              </a:rPr>
              <a:t>індивідуумів</a:t>
            </a:r>
            <a:endParaRPr lang="uk-UA" sz="2400" b="1" dirty="0">
              <a:solidFill>
                <a:srgbClr val="FFC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25787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124744"/>
            <a:ext cx="89644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solidFill>
                  <a:srgbClr val="FF0000"/>
                </a:solidFill>
              </a:rPr>
              <a:t>По-перше</a:t>
            </a:r>
            <a:r>
              <a:rPr lang="uk-UA" sz="2400" dirty="0"/>
              <a:t>, </a:t>
            </a:r>
            <a:r>
              <a:rPr lang="uk-UA" sz="2400" dirty="0">
                <a:solidFill>
                  <a:srgbClr val="FFFF00"/>
                </a:solidFill>
              </a:rPr>
              <a:t>традиційні </a:t>
            </a:r>
            <a:r>
              <a:rPr lang="uk-UA" sz="2400" dirty="0" err="1">
                <a:solidFill>
                  <a:srgbClr val="FFFF00"/>
                </a:solidFill>
              </a:rPr>
              <a:t>інституціоналісти</a:t>
            </a:r>
            <a:r>
              <a:rPr lang="uk-UA" sz="2400" dirty="0"/>
              <a:t>, перебу­ваючи під впливом запозиченого з біології еволюціонізму, до­сліджували </a:t>
            </a:r>
            <a:r>
              <a:rPr lang="uk-UA" sz="2400" i="1" dirty="0">
                <a:solidFill>
                  <a:srgbClr val="FFFF00"/>
                </a:solidFill>
              </a:rPr>
              <a:t>інституції</a:t>
            </a:r>
            <a:r>
              <a:rPr lang="uk-UA" sz="2400" dirty="0"/>
              <a:t>, використовуючи </a:t>
            </a:r>
            <a:r>
              <a:rPr lang="uk-UA" sz="2400" i="1" dirty="0">
                <a:solidFill>
                  <a:srgbClr val="FFFF00"/>
                </a:solidFill>
              </a:rPr>
              <a:t>індуктивну </a:t>
            </a:r>
            <a:r>
              <a:rPr lang="uk-UA" sz="2400" dirty="0"/>
              <a:t>методологію гуманітарних наук (соціології, права, політології). Натомість, прихильники </a:t>
            </a:r>
            <a:r>
              <a:rPr lang="uk-UA" sz="2400" dirty="0" err="1">
                <a:solidFill>
                  <a:srgbClr val="FFFF00"/>
                </a:solidFill>
              </a:rPr>
              <a:t>неоінституціоналізму</a:t>
            </a:r>
            <a:r>
              <a:rPr lang="uk-UA" sz="2400" dirty="0"/>
              <a:t> віддають перевагу </a:t>
            </a:r>
            <a:r>
              <a:rPr lang="uk-UA" sz="2400" i="1" dirty="0">
                <a:solidFill>
                  <a:srgbClr val="FFFF00"/>
                </a:solidFill>
              </a:rPr>
              <a:t>дедукції</a:t>
            </a:r>
            <a:r>
              <a:rPr lang="uk-UA" sz="2400" i="1" dirty="0"/>
              <a:t>, </a:t>
            </a:r>
            <a:r>
              <a:rPr lang="uk-UA" sz="2400" dirty="0"/>
              <a:t>характерній для неокласичної економічної теорії</a:t>
            </a:r>
            <a:r>
              <a:rPr lang="uk-UA" sz="2400" dirty="0" smtClean="0"/>
              <a:t>.</a:t>
            </a:r>
          </a:p>
          <a:p>
            <a:r>
              <a:rPr lang="uk-UA" sz="2400" dirty="0">
                <a:solidFill>
                  <a:srgbClr val="FF0000"/>
                </a:solidFill>
              </a:rPr>
              <a:t>По-друге</a:t>
            </a:r>
            <a:r>
              <a:rPr lang="uk-UA" sz="2400" dirty="0"/>
              <a:t>, перед­умовою аналізу для </a:t>
            </a:r>
            <a:r>
              <a:rPr lang="uk-UA" sz="2400" dirty="0">
                <a:solidFill>
                  <a:srgbClr val="FFFF00"/>
                </a:solidFill>
              </a:rPr>
              <a:t>інституціоналізму</a:t>
            </a:r>
            <a:r>
              <a:rPr lang="uk-UA" sz="2400" dirty="0"/>
              <a:t> є </a:t>
            </a:r>
            <a:r>
              <a:rPr lang="uk-UA" sz="2400" i="1" dirty="0">
                <a:solidFill>
                  <a:srgbClr val="FFFF00"/>
                </a:solidFill>
              </a:rPr>
              <a:t>холізм</a:t>
            </a:r>
            <a:r>
              <a:rPr lang="uk-UA" sz="2400" dirty="0"/>
              <a:t>, тоді як для прибічників </a:t>
            </a:r>
            <a:r>
              <a:rPr lang="uk-UA" sz="2400" dirty="0" err="1">
                <a:solidFill>
                  <a:srgbClr val="FFFF00"/>
                </a:solidFill>
              </a:rPr>
              <a:t>неоінституціоналізму</a:t>
            </a:r>
            <a:r>
              <a:rPr lang="uk-UA" sz="2400" dirty="0"/>
              <a:t> </a:t>
            </a:r>
            <a:r>
              <a:rPr lang="uk-UA" sz="2400" dirty="0" smtClean="0"/>
              <a:t>- </a:t>
            </a:r>
            <a:r>
              <a:rPr lang="uk-UA" sz="2400" dirty="0"/>
              <a:t>традиційний для неокласики </a:t>
            </a:r>
            <a:r>
              <a:rPr lang="uk-UA" sz="2400" i="1" dirty="0">
                <a:solidFill>
                  <a:srgbClr val="FFFF00"/>
                </a:solidFill>
              </a:rPr>
              <a:t>методологічний індивідуалізм</a:t>
            </a:r>
            <a:r>
              <a:rPr lang="uk-UA" sz="2400" dirty="0"/>
              <a:t>. </a:t>
            </a:r>
            <a:endParaRPr lang="uk-UA" sz="2400" dirty="0" smtClean="0"/>
          </a:p>
          <a:p>
            <a:r>
              <a:rPr lang="uk-UA" sz="2400" dirty="0">
                <a:solidFill>
                  <a:srgbClr val="FF0000"/>
                </a:solidFill>
              </a:rPr>
              <a:t>По-третє</a:t>
            </a:r>
            <a:r>
              <a:rPr lang="uk-UA" sz="2400" dirty="0"/>
              <a:t>, у </a:t>
            </a:r>
            <a:r>
              <a:rPr lang="uk-UA" sz="2400" dirty="0">
                <a:solidFill>
                  <a:srgbClr val="FFFF00"/>
                </a:solidFill>
              </a:rPr>
              <a:t>традиційному інституціоналізмі </a:t>
            </a:r>
            <a:r>
              <a:rPr lang="uk-UA" sz="2400" dirty="0"/>
              <a:t>індивідуум змінюється під дією </a:t>
            </a:r>
            <a:r>
              <a:rPr lang="uk-UA" sz="2400" i="1" dirty="0">
                <a:solidFill>
                  <a:srgbClr val="FFFF00"/>
                </a:solidFill>
              </a:rPr>
              <a:t>внутрішніх </a:t>
            </a:r>
            <a:r>
              <a:rPr lang="uk-UA" sz="2400" dirty="0"/>
              <a:t>(ендоген­них) чинників, а інституції формують переваги самих індивідів, а в </a:t>
            </a:r>
            <a:r>
              <a:rPr lang="uk-UA" sz="2400" dirty="0" err="1">
                <a:solidFill>
                  <a:srgbClr val="FFFF00"/>
                </a:solidFill>
              </a:rPr>
              <a:t>неоінституціоналізмі</a:t>
            </a:r>
            <a:r>
              <a:rPr lang="uk-UA" sz="2400" dirty="0"/>
              <a:t> індивідуум розглядається </a:t>
            </a:r>
            <a:r>
              <a:rPr lang="uk-UA" sz="2400" dirty="0" smtClean="0"/>
              <a:t>як об’єкт </a:t>
            </a:r>
            <a:r>
              <a:rPr lang="uk-UA" sz="2400" dirty="0"/>
              <a:t>впливу </a:t>
            </a:r>
            <a:r>
              <a:rPr lang="uk-UA" sz="2400" i="1" dirty="0">
                <a:solidFill>
                  <a:srgbClr val="FFFF00"/>
                </a:solidFill>
              </a:rPr>
              <a:t>зовнішніх</a:t>
            </a:r>
            <a:r>
              <a:rPr lang="uk-UA" sz="2400" dirty="0"/>
              <a:t> (екзогенних) чинників, які створюють зовнішні обмеження для індивіда</a:t>
            </a:r>
            <a:r>
              <a:rPr lang="uk-UA" sz="2400" dirty="0" smtClean="0"/>
              <a:t> </a:t>
            </a:r>
            <a:endParaRPr lang="uk-UA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116632"/>
            <a:ext cx="8712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Висновки порівняльної характеристики  між  </a:t>
            </a:r>
            <a:r>
              <a:rPr lang="uk-UA" sz="2400" spc="-100" dirty="0" err="1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неоінституціоналізмом</a:t>
            </a:r>
            <a:r>
              <a:rPr lang="uk-UA" sz="2400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 та традиційним інституціоналізмом</a:t>
            </a:r>
          </a:p>
        </p:txBody>
      </p:sp>
    </p:spTree>
    <p:extLst>
      <p:ext uri="{BB962C8B-B14F-4D97-AF65-F5344CB8AC3E}">
        <p14:creationId xmlns:p14="http://schemas.microsoft.com/office/powerpoint/2010/main" val="1120725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9555507"/>
              </p:ext>
            </p:extLst>
          </p:nvPr>
        </p:nvGraphicFramePr>
        <p:xfrm>
          <a:off x="503548" y="332656"/>
          <a:ext cx="8136904" cy="6336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Picture" r:id="rId3" imgW="4105656" imgH="3019044" progId="Word.Picture.8">
                  <p:embed/>
                </p:oleObj>
              </mc:Choice>
              <mc:Fallback>
                <p:oleObj name="Picture" r:id="rId3" imgW="4105656" imgH="3019044" progId="Word.Picture.8">
                  <p:embed/>
                  <p:pic>
                    <p:nvPicPr>
                      <p:cNvPr id="0" name="Object 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548" y="332656"/>
                        <a:ext cx="8136904" cy="63367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63134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836712"/>
            <a:ext cx="9001000" cy="5904656"/>
          </a:xfrm>
        </p:spPr>
        <p:txBody>
          <a:bodyPr>
            <a:normAutofit fontScale="92500" lnSpcReduction="20000"/>
          </a:bodyPr>
          <a:lstStyle/>
          <a:p>
            <a:r>
              <a:rPr lang="uk-UA" sz="2400" dirty="0" err="1" smtClean="0"/>
              <a:t>Неоінституціоналісти</a:t>
            </a:r>
            <a:r>
              <a:rPr lang="uk-UA" sz="2400" dirty="0" smtClean="0"/>
              <a:t> ширше, ніж неокласики,  розглядають </a:t>
            </a:r>
            <a:r>
              <a:rPr lang="uk-UA" sz="2400" dirty="0" smtClean="0">
                <a:solidFill>
                  <a:srgbClr val="FFFF00"/>
                </a:solidFill>
              </a:rPr>
              <a:t>спектр </a:t>
            </a:r>
            <a:r>
              <a:rPr lang="uk-UA" sz="2400" dirty="0">
                <a:solidFill>
                  <a:srgbClr val="FFFF00"/>
                </a:solidFill>
              </a:rPr>
              <a:t>форм власності</a:t>
            </a:r>
            <a:r>
              <a:rPr lang="uk-UA" sz="2400" dirty="0"/>
              <a:t> та </a:t>
            </a:r>
            <a:r>
              <a:rPr lang="uk-UA" sz="2400" dirty="0">
                <a:solidFill>
                  <a:srgbClr val="FFFF00"/>
                </a:solidFill>
              </a:rPr>
              <a:t>контрактних форм</a:t>
            </a:r>
            <a:r>
              <a:rPr lang="uk-UA" sz="2400" dirty="0"/>
              <a:t>, на основі яких здійснюється обмін (поряд  із  приватною  власністю  аналізуються  </a:t>
            </a:r>
            <a:r>
              <a:rPr lang="uk-UA" sz="2400" dirty="0" smtClean="0"/>
              <a:t>-  </a:t>
            </a:r>
            <a:r>
              <a:rPr lang="uk-UA" sz="2400" dirty="0"/>
              <a:t>колективна, державна та акціонерна форми й порівнюється їхня ефективність у забезпеченні угод на ринку). Такою є дослідна програма 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теорії прав власності </a:t>
            </a:r>
            <a:r>
              <a:rPr lang="uk-UA" sz="2400" dirty="0">
                <a:solidFill>
                  <a:srgbClr val="00B0F0"/>
                </a:solidFill>
              </a:rPr>
              <a:t>(Р. </a:t>
            </a:r>
            <a:r>
              <a:rPr lang="uk-UA" sz="2400" dirty="0" err="1">
                <a:solidFill>
                  <a:srgbClr val="00B0F0"/>
                </a:solidFill>
              </a:rPr>
              <a:t>Коуз</a:t>
            </a:r>
            <a:r>
              <a:rPr lang="uk-UA" sz="2400" dirty="0">
                <a:solidFill>
                  <a:srgbClr val="00B0F0"/>
                </a:solidFill>
              </a:rPr>
              <a:t>, </a:t>
            </a:r>
            <a:r>
              <a:rPr lang="uk-UA" sz="2400" dirty="0" smtClean="0">
                <a:solidFill>
                  <a:srgbClr val="00B0F0"/>
                </a:solidFill>
              </a:rPr>
              <a:t>Р.</a:t>
            </a:r>
            <a:r>
              <a:rPr lang="uk-UA" sz="2400" dirty="0" err="1" smtClean="0">
                <a:solidFill>
                  <a:srgbClr val="00B0F0"/>
                </a:solidFill>
              </a:rPr>
              <a:t>Познер</a:t>
            </a:r>
            <a:r>
              <a:rPr lang="uk-UA" sz="2400" dirty="0">
                <a:solidFill>
                  <a:srgbClr val="00B0F0"/>
                </a:solidFill>
              </a:rPr>
              <a:t>, С. </a:t>
            </a:r>
            <a:r>
              <a:rPr lang="uk-UA" sz="2400" dirty="0" err="1">
                <a:solidFill>
                  <a:srgbClr val="00B0F0"/>
                </a:solidFill>
              </a:rPr>
              <a:t>Пейович</a:t>
            </a:r>
            <a:r>
              <a:rPr lang="uk-UA" sz="2400" dirty="0">
                <a:solidFill>
                  <a:srgbClr val="00B0F0"/>
                </a:solidFill>
              </a:rPr>
              <a:t>) </a:t>
            </a:r>
            <a:r>
              <a:rPr lang="uk-UA" sz="2400" dirty="0"/>
              <a:t>і 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теорії оптимального контракту </a:t>
            </a:r>
            <a:r>
              <a:rPr lang="uk-UA" sz="2400" dirty="0">
                <a:solidFill>
                  <a:srgbClr val="00B0F0"/>
                </a:solidFill>
              </a:rPr>
              <a:t>(</a:t>
            </a:r>
            <a:r>
              <a:rPr lang="uk-UA" sz="2400" dirty="0" err="1" smtClean="0">
                <a:solidFill>
                  <a:srgbClr val="00B0F0"/>
                </a:solidFill>
              </a:rPr>
              <a:t>Дж.Стігліц</a:t>
            </a:r>
            <a:r>
              <a:rPr lang="uk-UA" sz="2400" dirty="0">
                <a:solidFill>
                  <a:srgbClr val="00B0F0"/>
                </a:solidFill>
              </a:rPr>
              <a:t>, </a:t>
            </a:r>
            <a:r>
              <a:rPr lang="uk-UA" sz="2400" dirty="0" smtClean="0">
                <a:solidFill>
                  <a:srgbClr val="00B0F0"/>
                </a:solidFill>
              </a:rPr>
              <a:t>І.</a:t>
            </a:r>
            <a:r>
              <a:rPr lang="uk-UA" sz="2400" dirty="0" err="1" smtClean="0">
                <a:solidFill>
                  <a:srgbClr val="00B0F0"/>
                </a:solidFill>
              </a:rPr>
              <a:t>Макніл</a:t>
            </a:r>
            <a:r>
              <a:rPr lang="uk-UA" sz="2400" dirty="0">
                <a:solidFill>
                  <a:srgbClr val="00B0F0"/>
                </a:solidFill>
              </a:rPr>
              <a:t>); </a:t>
            </a:r>
          </a:p>
          <a:p>
            <a:r>
              <a:rPr lang="uk-UA" sz="2400" dirty="0" smtClean="0"/>
              <a:t>Поряд  </a:t>
            </a:r>
            <a:r>
              <a:rPr lang="uk-UA" sz="2400" dirty="0"/>
              <a:t>з  виробничими,  або  трансформаційними,  </a:t>
            </a:r>
            <a:r>
              <a:rPr lang="uk-UA" sz="2400" dirty="0" smtClean="0"/>
              <a:t>витратами </a:t>
            </a:r>
            <a:r>
              <a:rPr lang="uk-UA" sz="2400" dirty="0" err="1" smtClean="0"/>
              <a:t>неоінституціоналісти</a:t>
            </a:r>
            <a:r>
              <a:rPr lang="uk-UA" sz="2400" dirty="0" smtClean="0"/>
              <a:t>  допускають  </a:t>
            </a:r>
            <a:r>
              <a:rPr lang="uk-UA" sz="2400" dirty="0"/>
              <a:t>існування  </a:t>
            </a:r>
            <a:r>
              <a:rPr lang="uk-UA" sz="2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трансакційних</a:t>
            </a:r>
            <a:r>
              <a:rPr lang="uk-UA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uk-UA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витрат</a:t>
            </a:r>
            <a:r>
              <a:rPr lang="uk-UA" sz="2400" dirty="0"/>
              <a:t>. Під цим терміном, центральним для 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теорії </a:t>
            </a:r>
            <a:r>
              <a:rPr lang="uk-UA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трансакційних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витрат </a:t>
            </a:r>
            <a:r>
              <a:rPr lang="uk-UA" sz="2400" dirty="0">
                <a:solidFill>
                  <a:srgbClr val="00B0F0"/>
                </a:solidFill>
              </a:rPr>
              <a:t>(Р.</a:t>
            </a:r>
            <a:r>
              <a:rPr lang="uk-UA" sz="2400" dirty="0" err="1">
                <a:solidFill>
                  <a:srgbClr val="00B0F0"/>
                </a:solidFill>
              </a:rPr>
              <a:t>Коуз</a:t>
            </a:r>
            <a:r>
              <a:rPr lang="uk-UA" sz="2400" dirty="0">
                <a:solidFill>
                  <a:srgbClr val="00B0F0"/>
                </a:solidFill>
              </a:rPr>
              <a:t>, О. </a:t>
            </a:r>
            <a:r>
              <a:rPr lang="uk-UA" sz="2400" dirty="0" err="1">
                <a:solidFill>
                  <a:srgbClr val="00B0F0"/>
                </a:solidFill>
              </a:rPr>
              <a:t>Вільямсон</a:t>
            </a:r>
            <a:r>
              <a:rPr lang="uk-UA" sz="2400" dirty="0">
                <a:solidFill>
                  <a:srgbClr val="00B0F0"/>
                </a:solidFill>
              </a:rPr>
              <a:t>)</a:t>
            </a:r>
            <a:r>
              <a:rPr lang="uk-UA" sz="2400" dirty="0"/>
              <a:t>, </a:t>
            </a:r>
            <a:r>
              <a:rPr lang="uk-UA" sz="2400" dirty="0" smtClean="0"/>
              <a:t>розуміють усі </a:t>
            </a:r>
            <a:r>
              <a:rPr lang="uk-UA" sz="2400" dirty="0"/>
              <a:t>витрати, що </a:t>
            </a:r>
            <a:r>
              <a:rPr lang="uk-UA" sz="2400" dirty="0" smtClean="0"/>
              <a:t>виникають </a:t>
            </a:r>
            <a:r>
              <a:rPr lang="uk-UA" sz="2400" dirty="0"/>
              <a:t>під час здійснення угод. </a:t>
            </a:r>
            <a:endParaRPr lang="uk-UA" sz="2400" dirty="0" smtClean="0"/>
          </a:p>
          <a:p>
            <a:r>
              <a:rPr lang="uk-UA" sz="2400" dirty="0" err="1" smtClean="0"/>
              <a:t>Неоінституціональна</a:t>
            </a:r>
            <a:r>
              <a:rPr lang="uk-UA" sz="2400" dirty="0" smtClean="0"/>
              <a:t>  </a:t>
            </a:r>
            <a:r>
              <a:rPr lang="uk-UA" sz="2400" dirty="0"/>
              <a:t>теорія  доповнила  два  види  </a:t>
            </a:r>
            <a:r>
              <a:rPr lang="uk-UA" sz="2400" dirty="0" smtClean="0"/>
              <a:t>обмежень, характерних </a:t>
            </a:r>
            <a:r>
              <a:rPr lang="uk-UA" sz="2400" dirty="0"/>
              <a:t>для неокласики (</a:t>
            </a:r>
            <a:r>
              <a:rPr lang="uk-UA" sz="2400" dirty="0">
                <a:solidFill>
                  <a:srgbClr val="FFFF00"/>
                </a:solidFill>
              </a:rPr>
              <a:t>фізичні</a:t>
            </a:r>
            <a:r>
              <a:rPr lang="uk-UA" sz="2400" dirty="0"/>
              <a:t>, породжені рідкісністю </a:t>
            </a:r>
            <a:r>
              <a:rPr lang="uk-UA" sz="2400" dirty="0" smtClean="0"/>
              <a:t>ресурсів</a:t>
            </a:r>
            <a:r>
              <a:rPr lang="uk-UA" sz="2400" dirty="0"/>
              <a:t>, та </a:t>
            </a:r>
            <a:r>
              <a:rPr lang="uk-UA" sz="2400" dirty="0">
                <a:solidFill>
                  <a:srgbClr val="FFFF00"/>
                </a:solidFill>
              </a:rPr>
              <a:t>технологічні</a:t>
            </a:r>
            <a:r>
              <a:rPr lang="uk-UA" sz="2400" dirty="0"/>
              <a:t>, що відображають рівень знань і </a:t>
            </a:r>
            <a:r>
              <a:rPr lang="uk-UA" sz="2400" dirty="0" smtClean="0"/>
              <a:t>майстерності  </a:t>
            </a:r>
            <a:r>
              <a:rPr lang="uk-UA" sz="2400" dirty="0"/>
              <a:t>економічних  агентів),  ще  одним  видом,  який  </a:t>
            </a:r>
            <a:r>
              <a:rPr lang="uk-UA" sz="2400" dirty="0" smtClean="0"/>
              <a:t>зумовлений </a:t>
            </a:r>
            <a:r>
              <a:rPr lang="uk-UA" sz="2400" dirty="0" smtClean="0">
                <a:solidFill>
                  <a:srgbClr val="FFFF00"/>
                </a:solidFill>
              </a:rPr>
              <a:t>інституційною </a:t>
            </a:r>
            <a:r>
              <a:rPr lang="uk-UA" sz="2400" dirty="0">
                <a:solidFill>
                  <a:srgbClr val="FFFF00"/>
                </a:solidFill>
              </a:rPr>
              <a:t>структурою суспільства </a:t>
            </a:r>
            <a:r>
              <a:rPr lang="uk-UA" sz="2400" dirty="0"/>
              <a:t>і виконує свою роль </a:t>
            </a:r>
            <a:r>
              <a:rPr lang="uk-UA" sz="2400" dirty="0" err="1" smtClean="0"/>
              <a:t>післяекономічного</a:t>
            </a:r>
            <a:r>
              <a:rPr lang="uk-UA" sz="2400" dirty="0" smtClean="0"/>
              <a:t> </a:t>
            </a:r>
            <a:r>
              <a:rPr lang="uk-UA" sz="2400" dirty="0"/>
              <a:t>вибору. 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23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700" dirty="0">
                <a:solidFill>
                  <a:srgbClr val="FFC000"/>
                </a:solidFill>
              </a:rPr>
              <a:t>7.2. </a:t>
            </a:r>
            <a:r>
              <a:rPr lang="uk-UA" sz="2700" dirty="0">
                <a:solidFill>
                  <a:srgbClr val="FFC000"/>
                </a:solidFill>
              </a:rPr>
              <a:t>Основні теоретичні концепції </a:t>
            </a:r>
            <a:r>
              <a:rPr lang="uk-UA" sz="2700" dirty="0" err="1">
                <a:solidFill>
                  <a:srgbClr val="FFC000"/>
                </a:solidFill>
              </a:rPr>
              <a:t>неоінституціоналізму</a:t>
            </a:r>
            <a:endParaRPr lang="uk-UA" sz="27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85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552728"/>
          </a:xfrm>
        </p:spPr>
        <p:txBody>
          <a:bodyPr>
            <a:noAutofit/>
          </a:bodyPr>
          <a:lstStyle/>
          <a:p>
            <a:r>
              <a:rPr lang="uk-UA" sz="2400" dirty="0" err="1" smtClean="0"/>
              <a:t>Неоінституціоналізм</a:t>
            </a:r>
            <a:r>
              <a:rPr lang="uk-UA" sz="2400" dirty="0" smtClean="0"/>
              <a:t>  </a:t>
            </a:r>
            <a:r>
              <a:rPr lang="uk-UA" sz="2400" dirty="0"/>
              <a:t>відмовляється </a:t>
            </a:r>
            <a:r>
              <a:rPr lang="uk-UA" sz="2400" dirty="0" smtClean="0"/>
              <a:t>ідеальних </a:t>
            </a:r>
            <a:r>
              <a:rPr lang="uk-UA" sz="2400" dirty="0"/>
              <a:t>моделей неокласики, </a:t>
            </a:r>
            <a:r>
              <a:rPr lang="uk-UA" sz="2400" dirty="0" smtClean="0"/>
              <a:t>оскільки, </a:t>
            </a:r>
            <a:r>
              <a:rPr lang="uk-UA" sz="2400" dirty="0"/>
              <a:t>економічні агенти </a:t>
            </a:r>
            <a:r>
              <a:rPr lang="uk-UA" sz="2400" dirty="0" smtClean="0"/>
              <a:t>діють в </a:t>
            </a:r>
            <a:r>
              <a:rPr lang="uk-UA" sz="2400" dirty="0"/>
              <a:t>умовах </a:t>
            </a:r>
            <a:r>
              <a:rPr lang="uk-UA" sz="2400" dirty="0">
                <a:solidFill>
                  <a:srgbClr val="FFFF00"/>
                </a:solidFill>
              </a:rPr>
              <a:t>великих </a:t>
            </a:r>
            <a:r>
              <a:rPr lang="uk-UA" sz="2400" dirty="0" err="1">
                <a:solidFill>
                  <a:srgbClr val="FFFF00"/>
                </a:solidFill>
              </a:rPr>
              <a:t>трансакційних</a:t>
            </a:r>
            <a:r>
              <a:rPr lang="uk-UA" sz="2400" dirty="0">
                <a:solidFill>
                  <a:srgbClr val="FFFF00"/>
                </a:solidFill>
              </a:rPr>
              <a:t> витрат</a:t>
            </a:r>
            <a:r>
              <a:rPr lang="uk-UA" sz="2400" dirty="0"/>
              <a:t>, нечітко визначених </a:t>
            </a:r>
            <a:r>
              <a:rPr lang="uk-UA" sz="2400" dirty="0" smtClean="0"/>
              <a:t>прав власності </a:t>
            </a:r>
            <a:r>
              <a:rPr lang="uk-UA" sz="2400" dirty="0"/>
              <a:t>та інституційних обмежень</a:t>
            </a:r>
            <a:r>
              <a:rPr lang="uk-UA" sz="2400" dirty="0" smtClean="0"/>
              <a:t>;</a:t>
            </a:r>
            <a:r>
              <a:rPr lang="ru-RU" sz="2400" dirty="0"/>
              <a:t> </a:t>
            </a:r>
            <a:r>
              <a:rPr lang="uk-UA" sz="2400" dirty="0" smtClean="0"/>
              <a:t>неокласичну  модель  доповнюють поняттям  </a:t>
            </a:r>
            <a:r>
              <a:rPr lang="uk-UA" sz="2400" dirty="0">
                <a:solidFill>
                  <a:srgbClr val="FFFF00"/>
                </a:solidFill>
              </a:rPr>
              <a:t>інформаційних </a:t>
            </a:r>
            <a:r>
              <a:rPr lang="uk-UA" sz="2400" dirty="0" smtClean="0">
                <a:solidFill>
                  <a:srgbClr val="FFFF00"/>
                </a:solidFill>
              </a:rPr>
              <a:t>витрат</a:t>
            </a:r>
            <a:r>
              <a:rPr lang="uk-UA" sz="2400" dirty="0"/>
              <a:t> </a:t>
            </a:r>
            <a:r>
              <a:rPr lang="uk-UA" sz="2400" dirty="0" smtClean="0"/>
              <a:t>(пошук і отримання інформації щодо угоди та ринку)</a:t>
            </a:r>
            <a:r>
              <a:rPr lang="ru-RU" sz="2400" dirty="0" smtClean="0"/>
              <a:t>;</a:t>
            </a:r>
            <a:endParaRPr lang="uk-UA" sz="2400" dirty="0"/>
          </a:p>
          <a:p>
            <a:r>
              <a:rPr lang="uk-UA" sz="2400" dirty="0" smtClean="0"/>
              <a:t>На </a:t>
            </a:r>
            <a:r>
              <a:rPr lang="uk-UA" sz="2400" dirty="0"/>
              <a:t>відміну від неокласики, яка характеризує людину як </a:t>
            </a:r>
            <a:r>
              <a:rPr lang="uk-UA" sz="2400" dirty="0" smtClean="0"/>
              <a:t>істоту </a:t>
            </a:r>
            <a:r>
              <a:rPr lang="uk-UA" sz="2400" dirty="0" err="1">
                <a:solidFill>
                  <a:srgbClr val="FFFF00"/>
                </a:solidFill>
              </a:rPr>
              <a:t>гіперраціональну</a:t>
            </a:r>
            <a:r>
              <a:rPr lang="uk-UA" sz="2400" dirty="0"/>
              <a:t>, у </a:t>
            </a:r>
            <a:r>
              <a:rPr lang="uk-UA" sz="2400" dirty="0" err="1"/>
              <a:t>неоінституціональній</a:t>
            </a:r>
            <a:r>
              <a:rPr lang="uk-UA" sz="2400" dirty="0"/>
              <a:t> концепції </a:t>
            </a:r>
            <a:r>
              <a:rPr lang="uk-UA" sz="2400" dirty="0" smtClean="0"/>
              <a:t>поведінка індивіда </a:t>
            </a:r>
            <a:r>
              <a:rPr lang="uk-UA" sz="2400" dirty="0"/>
              <a:t>подається в реальнішому ключі: через </a:t>
            </a:r>
            <a:r>
              <a:rPr lang="uk-UA" sz="2400" dirty="0">
                <a:solidFill>
                  <a:srgbClr val="FFFF00"/>
                </a:solidFill>
              </a:rPr>
              <a:t>обмежену раціональність та опортуністичну поведінку</a:t>
            </a:r>
            <a:r>
              <a:rPr lang="uk-UA" sz="2400" dirty="0" smtClean="0"/>
              <a:t>.</a:t>
            </a:r>
          </a:p>
          <a:p>
            <a:r>
              <a:rPr lang="uk-UA" sz="2400" dirty="0" smtClean="0"/>
              <a:t>У  своїх  дослідженнях  представники  </a:t>
            </a:r>
            <a:r>
              <a:rPr lang="uk-UA" sz="2400" dirty="0" err="1" smtClean="0"/>
              <a:t>неоінституціоналізму</a:t>
            </a:r>
            <a:r>
              <a:rPr lang="uk-UA" sz="2400" dirty="0" smtClean="0"/>
              <a:t> особливу  увагу  приділяють  питанням  </a:t>
            </a:r>
            <a:r>
              <a:rPr lang="uk-UA" sz="2400" dirty="0">
                <a:solidFill>
                  <a:srgbClr val="FFFF00"/>
                </a:solidFill>
              </a:rPr>
              <a:t>інституційного  середовища</a:t>
            </a:r>
            <a:r>
              <a:rPr lang="uk-UA" sz="2400" dirty="0" smtClean="0"/>
              <a:t>,  у  якому  функціонують  господарюючі  суб’єкти;  проблемам </a:t>
            </a:r>
            <a:r>
              <a:rPr lang="uk-UA" sz="2400" dirty="0">
                <a:solidFill>
                  <a:srgbClr val="FFFF00"/>
                </a:solidFill>
              </a:rPr>
              <a:t>економічної  влади</a:t>
            </a:r>
            <a:r>
              <a:rPr lang="uk-UA" sz="2400" dirty="0" smtClean="0"/>
              <a:t>, процесам </a:t>
            </a:r>
            <a:r>
              <a:rPr lang="uk-UA" sz="2400" dirty="0">
                <a:solidFill>
                  <a:srgbClr val="FFFF00"/>
                </a:solidFill>
              </a:rPr>
              <a:t>монополізації  економіки  </a:t>
            </a:r>
            <a:r>
              <a:rPr lang="uk-UA" sz="2400" dirty="0" smtClean="0"/>
              <a:t>та  зростання  </a:t>
            </a:r>
            <a:r>
              <a:rPr lang="uk-UA" sz="2400" dirty="0">
                <a:solidFill>
                  <a:srgbClr val="FFFF00"/>
                </a:solidFill>
              </a:rPr>
              <a:t>ролі  держави  </a:t>
            </a:r>
            <a:r>
              <a:rPr lang="uk-UA" sz="2400" dirty="0" smtClean="0"/>
              <a:t>в  соціально-економічному розвитку.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5184897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1176"/>
            <a:ext cx="5256584" cy="6541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012159" y="332656"/>
            <a:ext cx="28083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Класифікація  інституціональних концепцій</a:t>
            </a:r>
            <a:endParaRPr lang="uk-UA" sz="2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94747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FFC000"/>
                </a:solidFill>
              </a:rPr>
              <a:t>7.2</a:t>
            </a:r>
            <a:r>
              <a:rPr lang="uk-UA" sz="3200" dirty="0" smtClean="0">
                <a:solidFill>
                  <a:srgbClr val="FFC000"/>
                </a:solidFill>
              </a:rPr>
              <a:t>.</a:t>
            </a:r>
            <a:r>
              <a:rPr lang="en-US" sz="3200" dirty="0" smtClean="0">
                <a:solidFill>
                  <a:srgbClr val="FFC000"/>
                </a:solidFill>
              </a:rPr>
              <a:t>1</a:t>
            </a:r>
            <a:r>
              <a:rPr lang="uk-UA" sz="3200" dirty="0" smtClean="0">
                <a:solidFill>
                  <a:srgbClr val="FFC000"/>
                </a:solidFill>
              </a:rPr>
              <a:t> </a:t>
            </a:r>
            <a:r>
              <a:rPr lang="uk-UA" sz="3200" dirty="0" smtClean="0">
                <a:solidFill>
                  <a:srgbClr val="FFC000"/>
                </a:solidFill>
              </a:rPr>
              <a:t>Рональд </a:t>
            </a:r>
            <a:r>
              <a:rPr lang="uk-UA" sz="3200" dirty="0" err="1" smtClean="0">
                <a:solidFill>
                  <a:srgbClr val="FFC000"/>
                </a:solidFill>
              </a:rPr>
              <a:t>Коуз</a:t>
            </a:r>
            <a:r>
              <a:rPr lang="uk-UA" sz="3200" dirty="0" smtClean="0">
                <a:solidFill>
                  <a:srgbClr val="FFC000"/>
                </a:solidFill>
              </a:rPr>
              <a:t> (1910-2013): </a:t>
            </a:r>
            <a:br>
              <a:rPr lang="uk-UA" sz="3200" dirty="0" smtClean="0">
                <a:solidFill>
                  <a:srgbClr val="FFC000"/>
                </a:solidFill>
              </a:rPr>
            </a:br>
            <a:r>
              <a:rPr lang="uk-UA" sz="3200" dirty="0" smtClean="0">
                <a:solidFill>
                  <a:srgbClr val="FFC000"/>
                </a:solidFill>
              </a:rPr>
              <a:t>Теорія трансакційних витрат</a:t>
            </a:r>
            <a:endParaRPr lang="uk-UA" sz="3200" dirty="0">
              <a:solidFill>
                <a:srgbClr val="FFC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987824" y="1412776"/>
            <a:ext cx="5976664" cy="53285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i="1" dirty="0" smtClean="0">
                <a:solidFill>
                  <a:srgbClr val="00B0F0"/>
                </a:solidFill>
              </a:rPr>
              <a:t>«Природа фірми» (1937)</a:t>
            </a:r>
          </a:p>
          <a:p>
            <a:pPr marL="0" indent="0">
              <a:buNone/>
            </a:pPr>
            <a:r>
              <a:rPr lang="uk-UA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Трансакційні витрати </a:t>
            </a:r>
            <a:r>
              <a:rPr lang="uk-UA" dirty="0" smtClean="0"/>
              <a:t>- «витрати збору та обробки інформації, витрати проведення переговорів і прийняття рішень, витрати контролю та юридичного захисту виконання контракту»</a:t>
            </a:r>
          </a:p>
          <a:p>
            <a:pPr marL="0" indent="0">
              <a:buNone/>
            </a:pPr>
            <a:r>
              <a:rPr lang="uk-UA" dirty="0" smtClean="0"/>
              <a:t>У </a:t>
            </a:r>
            <a:r>
              <a:rPr lang="uk-UA" dirty="0"/>
              <a:t>ринковій </a:t>
            </a:r>
            <a:r>
              <a:rPr lang="uk-UA" dirty="0" smtClean="0"/>
              <a:t>економічній  </a:t>
            </a:r>
            <a:r>
              <a:rPr lang="uk-UA" dirty="0"/>
              <a:t>системі  трансакційні  витрати  визначають  межі  та  </a:t>
            </a:r>
            <a:r>
              <a:rPr lang="uk-UA" dirty="0" smtClean="0"/>
              <a:t>характер взаємодії </a:t>
            </a:r>
            <a:r>
              <a:rPr lang="uk-UA" dirty="0"/>
              <a:t>між </a:t>
            </a:r>
            <a:r>
              <a:rPr lang="uk-UA" dirty="0">
                <a:solidFill>
                  <a:srgbClr val="FFFF00"/>
                </a:solidFill>
              </a:rPr>
              <a:t>ринком</a:t>
            </a:r>
            <a:r>
              <a:rPr lang="uk-UA" dirty="0"/>
              <a:t> та окремими </a:t>
            </a:r>
            <a:r>
              <a:rPr lang="uk-UA" dirty="0" smtClean="0">
                <a:solidFill>
                  <a:srgbClr val="FFFF00"/>
                </a:solidFill>
              </a:rPr>
              <a:t>фірмами.</a:t>
            </a:r>
          </a:p>
          <a:p>
            <a:pPr marL="0" indent="0">
              <a:buNone/>
            </a:pPr>
            <a:r>
              <a:rPr lang="uk-UA" dirty="0" smtClean="0"/>
              <a:t>Фірми </a:t>
            </a:r>
            <a:r>
              <a:rPr lang="uk-UA" dirty="0"/>
              <a:t>зростають  до  того  рівня,  поки  </a:t>
            </a:r>
            <a:r>
              <a:rPr lang="uk-UA" dirty="0" smtClean="0"/>
              <a:t>витрати (</a:t>
            </a:r>
            <a:r>
              <a:rPr lang="uk-UA" dirty="0" smtClean="0">
                <a:solidFill>
                  <a:srgbClr val="FFFF00"/>
                </a:solidFill>
              </a:rPr>
              <a:t>«</a:t>
            </a:r>
            <a:r>
              <a:rPr lang="uk-UA" dirty="0">
                <a:solidFill>
                  <a:srgbClr val="FFFF00"/>
                </a:solidFill>
              </a:rPr>
              <a:t>агентські  витрати</a:t>
            </a:r>
            <a:r>
              <a:rPr lang="uk-UA" dirty="0" smtClean="0">
                <a:solidFill>
                  <a:srgbClr val="FFFF00"/>
                </a:solidFill>
              </a:rPr>
              <a:t>»</a:t>
            </a:r>
            <a:r>
              <a:rPr lang="uk-UA" dirty="0"/>
              <a:t>)</a:t>
            </a:r>
            <a:r>
              <a:rPr lang="uk-UA" dirty="0" smtClean="0">
                <a:solidFill>
                  <a:srgbClr val="FFFF00"/>
                </a:solidFill>
              </a:rPr>
              <a:t> </a:t>
            </a:r>
            <a:r>
              <a:rPr lang="uk-UA" dirty="0" smtClean="0"/>
              <a:t>на  </a:t>
            </a:r>
            <a:r>
              <a:rPr lang="uk-UA" dirty="0"/>
              <a:t>організацію однієї додаткової трансакції всередині фірми </a:t>
            </a:r>
            <a:r>
              <a:rPr lang="uk-UA" dirty="0" smtClean="0"/>
              <a:t>не  </a:t>
            </a:r>
            <a:r>
              <a:rPr lang="uk-UA" dirty="0"/>
              <a:t>зрівняються  з  витратами  на здійснення тієї самої трансакції через обмін на відкритому ринку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1412777"/>
            <a:ext cx="2376264" cy="2376264"/>
          </a:xfrm>
        </p:spPr>
      </p:pic>
    </p:spTree>
    <p:extLst>
      <p:ext uri="{BB962C8B-B14F-4D97-AF65-F5344CB8AC3E}">
        <p14:creationId xmlns:p14="http://schemas.microsoft.com/office/powerpoint/2010/main" val="28699927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4023058"/>
              </p:ext>
            </p:extLst>
          </p:nvPr>
        </p:nvGraphicFramePr>
        <p:xfrm>
          <a:off x="179512" y="980728"/>
          <a:ext cx="8784976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431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dirty="0" smtClean="0">
                <a:solidFill>
                  <a:srgbClr val="FFC000"/>
                </a:solidFill>
              </a:rPr>
              <a:t>Суттєві  елементи  </a:t>
            </a:r>
            <a:r>
              <a:rPr lang="uk-UA" sz="2800" dirty="0" err="1" smtClean="0">
                <a:solidFill>
                  <a:srgbClr val="FFC000"/>
                </a:solidFill>
              </a:rPr>
              <a:t>трансакційних</a:t>
            </a:r>
            <a:r>
              <a:rPr lang="uk-UA" sz="2800" dirty="0" smtClean="0">
                <a:solidFill>
                  <a:srgbClr val="FFC000"/>
                </a:solidFill>
              </a:rPr>
              <a:t>  витрат  (за </a:t>
            </a:r>
            <a:r>
              <a:rPr lang="uk-UA" sz="2800" dirty="0" err="1" smtClean="0">
                <a:solidFill>
                  <a:srgbClr val="FFC000"/>
                </a:solidFill>
              </a:rPr>
              <a:t>Коузом</a:t>
            </a:r>
            <a:r>
              <a:rPr lang="uk-UA" sz="2800" dirty="0" smtClean="0">
                <a:solidFill>
                  <a:srgbClr val="FFC000"/>
                </a:solidFill>
              </a:rPr>
              <a:t>)</a:t>
            </a:r>
            <a:endParaRPr lang="uk-UA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3107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6408712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Подальший розвиток </a:t>
            </a:r>
            <a:r>
              <a:rPr lang="uk-UA" dirty="0" err="1"/>
              <a:t>неоінституціональної</a:t>
            </a:r>
            <a:r>
              <a:rPr lang="uk-UA" dirty="0"/>
              <a:t>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концепції </a:t>
            </a:r>
            <a:r>
              <a:rPr lang="uk-UA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трансакційних</a:t>
            </a: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витрат (</a:t>
            </a:r>
            <a:r>
              <a:rPr lang="ru-RU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Д. </a:t>
            </a:r>
            <a:r>
              <a:rPr lang="ru-RU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Норт</a:t>
            </a:r>
            <a:r>
              <a:rPr lang="ru-RU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  Дж. </a:t>
            </a:r>
            <a:r>
              <a:rPr lang="ru-RU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Волліс</a:t>
            </a: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uk-UA" dirty="0"/>
              <a:t>привів до їх поділу на основні групи, зокрема: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витрати 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 ante </a:t>
            </a:r>
            <a:r>
              <a:rPr lang="en-US" dirty="0"/>
              <a:t>(</a:t>
            </a:r>
            <a:r>
              <a:rPr lang="uk-UA" dirty="0"/>
              <a:t>які виникають ще до здійснення угоди: </a:t>
            </a:r>
            <a:r>
              <a:rPr lang="uk-UA" dirty="0" smtClean="0"/>
              <a:t>витрати </a:t>
            </a:r>
            <a:r>
              <a:rPr lang="uk-UA" dirty="0"/>
              <a:t>на пошук інформації щодо необхідного товару, його </a:t>
            </a:r>
            <a:r>
              <a:rPr lang="uk-UA" dirty="0" smtClean="0"/>
              <a:t>якості та </a:t>
            </a:r>
            <a:r>
              <a:rPr lang="uk-UA" dirty="0"/>
              <a:t>ціни, витрати на ведення переговорного процесу тощо);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витрати 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 interim </a:t>
            </a:r>
            <a:r>
              <a:rPr lang="en-US" dirty="0"/>
              <a:t>(</a:t>
            </a:r>
            <a:r>
              <a:rPr lang="uk-UA" dirty="0"/>
              <a:t>формуються в процесі здійснення </a:t>
            </a:r>
            <a:r>
              <a:rPr lang="uk-UA" dirty="0" smtClean="0"/>
              <a:t>угоди: витрати </a:t>
            </a:r>
            <a:r>
              <a:rPr lang="uk-UA" dirty="0"/>
              <a:t>на оформлення контракту, здійснення розрахунків, </a:t>
            </a:r>
            <a:r>
              <a:rPr lang="uk-UA" dirty="0" smtClean="0"/>
              <a:t>отримання </a:t>
            </a:r>
            <a:r>
              <a:rPr lang="uk-UA" dirty="0"/>
              <a:t>відповідних документів);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витрати </a:t>
            </a:r>
            <a:r>
              <a:rPr lang="uk-UA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ех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 </a:t>
            </a:r>
            <a:r>
              <a:rPr lang="en-US" dirty="0"/>
              <a:t>(</a:t>
            </a:r>
            <a:r>
              <a:rPr lang="uk-UA" dirty="0"/>
              <a:t>які виникають після здійснення угоди: </a:t>
            </a:r>
            <a:r>
              <a:rPr lang="uk-UA" dirty="0" smtClean="0"/>
              <a:t>витрати  </a:t>
            </a:r>
            <a:r>
              <a:rPr lang="uk-UA" dirty="0"/>
              <a:t>виконання  умов  угоди  та  попередження  опортунізму,  </a:t>
            </a:r>
            <a:r>
              <a:rPr lang="uk-UA" dirty="0" smtClean="0"/>
              <a:t>наприклад</a:t>
            </a:r>
            <a:r>
              <a:rPr lang="uk-UA" dirty="0"/>
              <a:t>,  зміни  умов  контракту;  витрати  захисту  прав  </a:t>
            </a:r>
            <a:r>
              <a:rPr lang="uk-UA" dirty="0" smtClean="0"/>
              <a:t>власності від </a:t>
            </a:r>
            <a:r>
              <a:rPr lang="uk-UA" dirty="0"/>
              <a:t>третіх осіб та ін</a:t>
            </a:r>
            <a:r>
              <a:rPr lang="uk-UA" dirty="0" smtClean="0"/>
              <a:t>.).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/>
              <a:t>Неокласична  </a:t>
            </a:r>
            <a:r>
              <a:rPr lang="uk-UA" dirty="0"/>
              <a:t>теорія </a:t>
            </a:r>
            <a:r>
              <a:rPr lang="uk-UA" dirty="0" smtClean="0"/>
              <a:t>звужує  можливості економічного </a:t>
            </a:r>
            <a:r>
              <a:rPr lang="uk-UA" dirty="0"/>
              <a:t>аналізу </a:t>
            </a:r>
            <a:r>
              <a:rPr lang="uk-UA" dirty="0" smtClean="0"/>
              <a:t>вивчаючи лише </a:t>
            </a:r>
            <a:r>
              <a:rPr lang="uk-UA" i="1" dirty="0">
                <a:solidFill>
                  <a:srgbClr val="FFFF00"/>
                </a:solidFill>
              </a:rPr>
              <a:t>трансформаційні  </a:t>
            </a:r>
            <a:r>
              <a:rPr lang="uk-UA" i="1" dirty="0" smtClean="0">
                <a:solidFill>
                  <a:srgbClr val="FFFF00"/>
                </a:solidFill>
              </a:rPr>
              <a:t>витрати </a:t>
            </a:r>
            <a:r>
              <a:rPr lang="uk-UA" dirty="0" smtClean="0"/>
              <a:t>– тобто витрати взаємодії людей  </a:t>
            </a:r>
            <a:r>
              <a:rPr lang="uk-UA" dirty="0"/>
              <a:t>з  </a:t>
            </a:r>
            <a:r>
              <a:rPr lang="uk-UA" dirty="0" smtClean="0"/>
              <a:t>природою.  Предметом вивчення  мають стати також </a:t>
            </a:r>
            <a:r>
              <a:rPr lang="uk-UA" i="1" dirty="0">
                <a:solidFill>
                  <a:srgbClr val="FFFF00"/>
                </a:solidFill>
              </a:rPr>
              <a:t>трансакційні  </a:t>
            </a:r>
            <a:r>
              <a:rPr lang="uk-UA" i="1" dirty="0" smtClean="0">
                <a:solidFill>
                  <a:srgbClr val="FFFF00"/>
                </a:solidFill>
              </a:rPr>
              <a:t>витрати – </a:t>
            </a:r>
            <a:r>
              <a:rPr lang="uk-UA" dirty="0"/>
              <a:t>тобто витрати взаємодії </a:t>
            </a:r>
            <a:r>
              <a:rPr lang="uk-UA" dirty="0" smtClean="0"/>
              <a:t>між людьми за  </a:t>
            </a:r>
            <a:r>
              <a:rPr lang="uk-UA" dirty="0"/>
              <a:t>умов  </a:t>
            </a:r>
            <a:r>
              <a:rPr lang="uk-UA" dirty="0" smtClean="0"/>
              <a:t>ускладненої </a:t>
            </a:r>
            <a:r>
              <a:rPr lang="uk-UA" dirty="0"/>
              <a:t>економічної </a:t>
            </a:r>
            <a:r>
              <a:rPr lang="uk-UA" dirty="0" smtClean="0"/>
              <a:t>координації.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30384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dirty="0" smtClean="0"/>
              <a:t>7.1. Витоки та методологічна основа сучасного інституціоналізму</a:t>
            </a:r>
            <a:r>
              <a:rPr lang="ru-RU" dirty="0" smtClean="0"/>
              <a:t>.</a:t>
            </a:r>
            <a:endParaRPr lang="uk-UA" dirty="0" smtClean="0"/>
          </a:p>
          <a:p>
            <a:pPr lvl="0"/>
            <a:r>
              <a:rPr lang="ru-RU" dirty="0" smtClean="0"/>
              <a:t>7.2. </a:t>
            </a:r>
            <a:r>
              <a:rPr lang="uk-UA" dirty="0"/>
              <a:t>Основні теоретичні концепції </a:t>
            </a:r>
            <a:r>
              <a:rPr lang="uk-UA" dirty="0" err="1"/>
              <a:t>неоінституціоналізму</a:t>
            </a:r>
            <a:r>
              <a:rPr lang="uk-UA" dirty="0" smtClean="0"/>
              <a:t>.</a:t>
            </a:r>
            <a:endParaRPr lang="uk-UA" dirty="0"/>
          </a:p>
          <a:p>
            <a:pPr lvl="0"/>
            <a:r>
              <a:rPr lang="uk-UA" dirty="0" smtClean="0"/>
              <a:t>7.3. Нова інституціональна економічна теорія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7.4.</a:t>
            </a:r>
            <a:r>
              <a:rPr lang="uk-UA" dirty="0"/>
              <a:t> Еволюційна </a:t>
            </a:r>
            <a:r>
              <a:rPr lang="uk-UA" dirty="0" smtClean="0"/>
              <a:t>економіка.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 7. Структура та основні течії сучасного інституціоналізму</a:t>
            </a:r>
            <a:endParaRPr lang="uk-UA" sz="32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98805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431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FFC000"/>
                </a:solidFill>
              </a:rPr>
              <a:t>7.2.2</a:t>
            </a:r>
            <a:r>
              <a:rPr lang="uk-UA" sz="3200" dirty="0" smtClean="0">
                <a:solidFill>
                  <a:srgbClr val="FFC000"/>
                </a:solidFill>
              </a:rPr>
              <a:t>. </a:t>
            </a:r>
            <a:r>
              <a:rPr lang="uk-UA" sz="3200" dirty="0" smtClean="0">
                <a:solidFill>
                  <a:srgbClr val="FFC000"/>
                </a:solidFill>
              </a:rPr>
              <a:t>Теорія прав власності</a:t>
            </a:r>
            <a:endParaRPr lang="uk-UA" sz="3200" dirty="0">
              <a:solidFill>
                <a:srgbClr val="FFC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915816" y="980728"/>
            <a:ext cx="6048672" cy="57606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 власності </a:t>
            </a: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 smtClean="0"/>
              <a:t>- вся </a:t>
            </a:r>
            <a:r>
              <a:rPr lang="uk-UA" dirty="0"/>
              <a:t>сукупність закріплених законами, розпорядженнями, </a:t>
            </a:r>
            <a:r>
              <a:rPr lang="uk-UA" dirty="0" smtClean="0"/>
              <a:t>традиціями</a:t>
            </a:r>
            <a:r>
              <a:rPr lang="uk-UA" dirty="0"/>
              <a:t>,  моральними  й  релігійними  настановами </a:t>
            </a:r>
            <a:r>
              <a:rPr lang="uk-UA" dirty="0" smtClean="0"/>
              <a:t>відносин  між людьми </a:t>
            </a:r>
            <a:r>
              <a:rPr lang="uk-UA" dirty="0"/>
              <a:t>щодо володіння, розпорядження, використання та захисту рідкісних благ.</a:t>
            </a:r>
          </a:p>
          <a:p>
            <a:pPr marL="0" indent="0">
              <a:buNone/>
            </a:pPr>
            <a:r>
              <a:rPr lang="uk-UA" dirty="0"/>
              <a:t>У понятті прав власності інституціоналізму важливим є</a:t>
            </a:r>
            <a:r>
              <a:rPr lang="ru-RU" dirty="0"/>
              <a:t> не </a:t>
            </a:r>
            <a:r>
              <a:rPr lang="uk-UA" dirty="0"/>
              <a:t>відношення</a:t>
            </a:r>
            <a:r>
              <a:rPr lang="ru-RU" dirty="0"/>
              <a:t> </a:t>
            </a:r>
            <a:r>
              <a:rPr lang="uk-UA" dirty="0"/>
              <a:t>людини до </a:t>
            </a:r>
            <a:r>
              <a:rPr lang="uk-UA" i="1" dirty="0" smtClean="0">
                <a:solidFill>
                  <a:srgbClr val="FFFF00"/>
                </a:solidFill>
              </a:rPr>
              <a:t>даної конкретної речі</a:t>
            </a:r>
            <a:r>
              <a:rPr lang="uk-UA" dirty="0" smtClean="0"/>
              <a:t>,  а  насамперед  відносини  </a:t>
            </a:r>
            <a:r>
              <a:rPr lang="uk-UA" i="1" dirty="0">
                <a:solidFill>
                  <a:srgbClr val="FFFF00"/>
                </a:solidFill>
              </a:rPr>
              <a:t>між  економічними  індивідами  </a:t>
            </a:r>
            <a:r>
              <a:rPr lang="uk-UA" dirty="0" smtClean="0"/>
              <a:t>з приводу  об’єкта  власності</a:t>
            </a:r>
            <a:r>
              <a:rPr lang="ru-RU" dirty="0" smtClean="0"/>
              <a:t>.</a:t>
            </a:r>
            <a:endParaRPr lang="uk-UA" dirty="0"/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251520" y="1524000"/>
            <a:ext cx="2808312" cy="4572000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00B0F0"/>
                </a:solidFill>
              </a:rPr>
              <a:t>Р. </a:t>
            </a:r>
            <a:r>
              <a:rPr lang="ru-RU" dirty="0" err="1" smtClean="0">
                <a:solidFill>
                  <a:srgbClr val="00B0F0"/>
                </a:solidFill>
              </a:rPr>
              <a:t>Коуз</a:t>
            </a:r>
            <a:endParaRPr lang="ru-RU" dirty="0" smtClean="0">
              <a:solidFill>
                <a:srgbClr val="00B0F0"/>
              </a:solidFill>
            </a:endParaRPr>
          </a:p>
          <a:p>
            <a:r>
              <a:rPr lang="ru-RU" sz="2400" dirty="0" smtClean="0">
                <a:solidFill>
                  <a:srgbClr val="00B0F0"/>
                </a:solidFill>
              </a:rPr>
              <a:t>А</a:t>
            </a:r>
            <a:r>
              <a:rPr lang="ru-RU" sz="2400" dirty="0">
                <a:solidFill>
                  <a:srgbClr val="00B0F0"/>
                </a:solidFill>
              </a:rPr>
              <a:t>. </a:t>
            </a:r>
            <a:r>
              <a:rPr lang="ru-RU" sz="2400" dirty="0" err="1" smtClean="0">
                <a:solidFill>
                  <a:srgbClr val="00B0F0"/>
                </a:solidFill>
              </a:rPr>
              <a:t>Алчіан</a:t>
            </a:r>
            <a:r>
              <a:rPr lang="ru-RU" sz="2400" dirty="0" smtClean="0">
                <a:solidFill>
                  <a:srgbClr val="00B0F0"/>
                </a:solidFill>
              </a:rPr>
              <a:t>,</a:t>
            </a:r>
          </a:p>
          <a:p>
            <a:r>
              <a:rPr lang="ru-RU" sz="2400" dirty="0" smtClean="0">
                <a:solidFill>
                  <a:srgbClr val="00B0F0"/>
                </a:solidFill>
              </a:rPr>
              <a:t>Л</a:t>
            </a:r>
            <a:r>
              <a:rPr lang="ru-RU" sz="2400" dirty="0">
                <a:solidFill>
                  <a:srgbClr val="00B0F0"/>
                </a:solidFill>
              </a:rPr>
              <a:t>. де </a:t>
            </a:r>
            <a:r>
              <a:rPr lang="ru-RU" sz="2400" dirty="0" err="1" smtClean="0">
                <a:solidFill>
                  <a:srgbClr val="00B0F0"/>
                </a:solidFill>
              </a:rPr>
              <a:t>Алесі</a:t>
            </a:r>
            <a:r>
              <a:rPr lang="ru-RU" sz="2400" dirty="0" smtClean="0">
                <a:solidFill>
                  <a:srgbClr val="00B0F0"/>
                </a:solidFill>
              </a:rPr>
              <a:t> </a:t>
            </a:r>
          </a:p>
          <a:p>
            <a:r>
              <a:rPr lang="ru-RU" sz="2400" dirty="0" smtClean="0">
                <a:solidFill>
                  <a:srgbClr val="00B0F0"/>
                </a:solidFill>
              </a:rPr>
              <a:t>Г. </a:t>
            </a:r>
            <a:r>
              <a:rPr lang="ru-RU" sz="2400" dirty="0" err="1" smtClean="0">
                <a:solidFill>
                  <a:srgbClr val="00B0F0"/>
                </a:solidFill>
              </a:rPr>
              <a:t>Демсец</a:t>
            </a:r>
            <a:endParaRPr lang="ru-RU" sz="2400" dirty="0" smtClean="0">
              <a:solidFill>
                <a:srgbClr val="00B0F0"/>
              </a:solidFill>
            </a:endParaRPr>
          </a:p>
          <a:p>
            <a:r>
              <a:rPr lang="ru-RU" sz="2400" dirty="0" smtClean="0">
                <a:solidFill>
                  <a:srgbClr val="00B0F0"/>
                </a:solidFill>
              </a:rPr>
              <a:t>Й</a:t>
            </a:r>
            <a:r>
              <a:rPr lang="ru-RU" sz="2400" dirty="0">
                <a:solidFill>
                  <a:srgbClr val="00B0F0"/>
                </a:solidFill>
              </a:rPr>
              <a:t>. </a:t>
            </a:r>
            <a:r>
              <a:rPr lang="ru-RU" sz="2400" dirty="0" err="1" smtClean="0">
                <a:solidFill>
                  <a:srgbClr val="00B0F0"/>
                </a:solidFill>
              </a:rPr>
              <a:t>Барцель</a:t>
            </a:r>
            <a:endParaRPr lang="ru-RU" sz="2400" dirty="0" smtClean="0">
              <a:solidFill>
                <a:srgbClr val="00B0F0"/>
              </a:solidFill>
            </a:endParaRPr>
          </a:p>
          <a:p>
            <a:r>
              <a:rPr lang="ru-RU" sz="2400" dirty="0" smtClean="0">
                <a:solidFill>
                  <a:srgbClr val="00B0F0"/>
                </a:solidFill>
              </a:rPr>
              <a:t>О</a:t>
            </a:r>
            <a:r>
              <a:rPr lang="ru-RU" sz="2400" dirty="0">
                <a:solidFill>
                  <a:srgbClr val="00B0F0"/>
                </a:solidFill>
              </a:rPr>
              <a:t>. </a:t>
            </a:r>
            <a:r>
              <a:rPr lang="ru-RU" sz="2400" dirty="0" err="1" smtClean="0">
                <a:solidFill>
                  <a:srgbClr val="00B0F0"/>
                </a:solidFill>
              </a:rPr>
              <a:t>Вільямсон</a:t>
            </a:r>
            <a:endParaRPr lang="ru-RU" sz="2400" dirty="0" smtClean="0">
              <a:solidFill>
                <a:srgbClr val="00B0F0"/>
              </a:solidFill>
            </a:endParaRPr>
          </a:p>
          <a:p>
            <a:r>
              <a:rPr lang="ru-RU" sz="2400" dirty="0" smtClean="0">
                <a:solidFill>
                  <a:srgbClr val="00B0F0"/>
                </a:solidFill>
              </a:rPr>
              <a:t>Д</a:t>
            </a:r>
            <a:r>
              <a:rPr lang="ru-RU" sz="2400" dirty="0">
                <a:solidFill>
                  <a:srgbClr val="00B0F0"/>
                </a:solidFill>
              </a:rPr>
              <a:t>. </a:t>
            </a:r>
            <a:r>
              <a:rPr lang="ru-RU" sz="2400" dirty="0" err="1" smtClean="0">
                <a:solidFill>
                  <a:srgbClr val="00B0F0"/>
                </a:solidFill>
              </a:rPr>
              <a:t>Норт</a:t>
            </a:r>
            <a:endParaRPr lang="ru-RU" sz="2400" dirty="0" smtClean="0">
              <a:solidFill>
                <a:srgbClr val="00B0F0"/>
              </a:solidFill>
            </a:endParaRPr>
          </a:p>
          <a:p>
            <a:r>
              <a:rPr lang="ru-RU" sz="2400" dirty="0" smtClean="0">
                <a:solidFill>
                  <a:srgbClr val="00B0F0"/>
                </a:solidFill>
              </a:rPr>
              <a:t>С</a:t>
            </a:r>
            <a:r>
              <a:rPr lang="ru-RU" sz="2400" dirty="0">
                <a:solidFill>
                  <a:srgbClr val="00B0F0"/>
                </a:solidFill>
              </a:rPr>
              <a:t>. </a:t>
            </a:r>
            <a:r>
              <a:rPr lang="ru-RU" sz="2400" dirty="0" err="1" smtClean="0">
                <a:solidFill>
                  <a:srgbClr val="00B0F0"/>
                </a:solidFill>
              </a:rPr>
              <a:t>Пейович</a:t>
            </a:r>
            <a:endParaRPr lang="ru-RU" sz="2400" dirty="0">
              <a:solidFill>
                <a:srgbClr val="00B0F0"/>
              </a:solidFill>
            </a:endParaRPr>
          </a:p>
          <a:p>
            <a:r>
              <a:rPr lang="ru-RU" sz="2400" dirty="0">
                <a:solidFill>
                  <a:srgbClr val="00B0F0"/>
                </a:solidFill>
              </a:rPr>
              <a:t>Р. </a:t>
            </a:r>
            <a:r>
              <a:rPr lang="ru-RU" sz="2400" dirty="0" smtClean="0">
                <a:solidFill>
                  <a:srgbClr val="00B0F0"/>
                </a:solidFill>
              </a:rPr>
              <a:t>Познер </a:t>
            </a:r>
            <a:endParaRPr lang="uk-UA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7086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«Жмут прав» власності А. </a:t>
            </a:r>
            <a:r>
              <a:rPr lang="uk-UA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Оноре:</a:t>
            </a:r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200" dirty="0" smtClean="0"/>
              <a:t>право  </a:t>
            </a:r>
            <a:r>
              <a:rPr lang="uk-UA" sz="2200" i="1" dirty="0">
                <a:solidFill>
                  <a:srgbClr val="FFFF00"/>
                </a:solidFill>
              </a:rPr>
              <a:t>володіння</a:t>
            </a:r>
            <a:r>
              <a:rPr lang="uk-UA" sz="2200" dirty="0" smtClean="0"/>
              <a:t>,  тобто  право  виняткового  фізичного  контролю над благом та виключення доступу до нього інших агентів</a:t>
            </a:r>
            <a:r>
              <a:rPr lang="ru-RU" sz="2200" dirty="0" smtClean="0"/>
              <a:t>;</a:t>
            </a:r>
            <a:endParaRPr lang="uk-UA" sz="2200" dirty="0"/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ru-RU" sz="2200" dirty="0"/>
              <a:t> </a:t>
            </a:r>
            <a:r>
              <a:rPr lang="uk-UA" sz="2200" dirty="0" smtClean="0"/>
              <a:t>право </a:t>
            </a:r>
            <a:r>
              <a:rPr lang="uk-UA" sz="2200" i="1" dirty="0">
                <a:solidFill>
                  <a:srgbClr val="FFFF00"/>
                </a:solidFill>
              </a:rPr>
              <a:t>використання</a:t>
            </a:r>
            <a:r>
              <a:rPr lang="uk-UA" sz="2200" dirty="0" smtClean="0"/>
              <a:t>, тобто застосування корисних для себе властивостей </a:t>
            </a:r>
            <a:r>
              <a:rPr lang="ru-RU" sz="2200" dirty="0" smtClean="0"/>
              <a:t>блага</a:t>
            </a:r>
            <a:r>
              <a:rPr lang="uk-UA" sz="2200" dirty="0" smtClean="0"/>
              <a:t>;</a:t>
            </a:r>
            <a:endParaRPr lang="uk-UA" sz="2200" dirty="0"/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ru-RU" sz="2200" dirty="0"/>
              <a:t> </a:t>
            </a:r>
            <a:r>
              <a:rPr lang="uk-UA" sz="2200" dirty="0" smtClean="0"/>
              <a:t>право </a:t>
            </a:r>
            <a:r>
              <a:rPr lang="uk-UA" sz="2200" i="1" dirty="0">
                <a:solidFill>
                  <a:srgbClr val="FFFF00"/>
                </a:solidFill>
              </a:rPr>
              <a:t>розпорядження</a:t>
            </a:r>
            <a:r>
              <a:rPr lang="uk-UA" sz="2200" dirty="0" smtClean="0"/>
              <a:t>, тобто рішення щодо того, хто та яким чином забезпечуватиме користування цим благом;</a:t>
            </a:r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200" dirty="0"/>
              <a:t>право </a:t>
            </a:r>
            <a:r>
              <a:rPr lang="uk-UA" sz="2200" i="1" dirty="0">
                <a:solidFill>
                  <a:srgbClr val="FFFF00"/>
                </a:solidFill>
              </a:rPr>
              <a:t>на отримання доходу</a:t>
            </a:r>
            <a:r>
              <a:rPr lang="uk-UA" sz="2200" dirty="0" smtClean="0"/>
              <a:t>;</a:t>
            </a:r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200" dirty="0" smtClean="0"/>
              <a:t>право </a:t>
            </a:r>
            <a:r>
              <a:rPr lang="uk-UA" sz="2200" i="1" dirty="0">
                <a:solidFill>
                  <a:srgbClr val="FFFF00"/>
                </a:solidFill>
              </a:rPr>
              <a:t>суверена</a:t>
            </a:r>
            <a:r>
              <a:rPr lang="uk-UA" sz="2200" dirty="0" smtClean="0"/>
              <a:t>, тобто можливість відчуження, споживання, зміну або знищення </a:t>
            </a:r>
            <a:r>
              <a:rPr lang="ru-RU" sz="2200" dirty="0" smtClean="0"/>
              <a:t>блага</a:t>
            </a:r>
            <a:r>
              <a:rPr lang="uk-UA" sz="2200" dirty="0" smtClean="0"/>
              <a:t>;</a:t>
            </a:r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ru-RU" sz="2200" dirty="0"/>
              <a:t>право  на  </a:t>
            </a:r>
            <a:r>
              <a:rPr lang="uk-UA" sz="2200" i="1" dirty="0">
                <a:solidFill>
                  <a:srgbClr val="FFFF00"/>
                </a:solidFill>
              </a:rPr>
              <a:t>безпеку</a:t>
            </a:r>
            <a:r>
              <a:rPr lang="uk-UA" sz="2200" dirty="0" smtClean="0"/>
              <a:t>,  тобто  захист  об’єкта  власності  від  вилучення та завдання йому шкоди з боку зовнішніх факторів;</a:t>
            </a:r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200" dirty="0" smtClean="0"/>
              <a:t>право на </a:t>
            </a:r>
            <a:r>
              <a:rPr lang="uk-UA" sz="2200" i="1" dirty="0">
                <a:solidFill>
                  <a:srgbClr val="FFFF00"/>
                </a:solidFill>
              </a:rPr>
              <a:t>передачу повноважень у спадщину</a:t>
            </a:r>
            <a:r>
              <a:rPr lang="uk-UA" sz="2200" dirty="0" smtClean="0"/>
              <a:t>;</a:t>
            </a:r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200" dirty="0" smtClean="0"/>
              <a:t>право на </a:t>
            </a:r>
            <a:r>
              <a:rPr lang="uk-UA" sz="2200" i="1" dirty="0">
                <a:solidFill>
                  <a:srgbClr val="FFFF00"/>
                </a:solidFill>
              </a:rPr>
              <a:t>безстрокове володіння </a:t>
            </a:r>
            <a:r>
              <a:rPr lang="uk-UA" sz="2200" dirty="0" smtClean="0"/>
              <a:t>благом;</a:t>
            </a:r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200" i="1" dirty="0">
                <a:solidFill>
                  <a:srgbClr val="FFFF00"/>
                </a:solidFill>
              </a:rPr>
              <a:t>заборона використання блага </a:t>
            </a:r>
            <a:r>
              <a:rPr lang="uk-UA" sz="2200" dirty="0" smtClean="0"/>
              <a:t>в такий спосіб, що завдає шкоди зовнішньому середовищу;</a:t>
            </a:r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200" dirty="0" smtClean="0"/>
              <a:t>право </a:t>
            </a:r>
            <a:r>
              <a:rPr lang="uk-UA" sz="2200" i="1" dirty="0">
                <a:solidFill>
                  <a:srgbClr val="FFFF00"/>
                </a:solidFill>
              </a:rPr>
              <a:t>на відновлення </a:t>
            </a:r>
            <a:r>
              <a:rPr lang="uk-UA" sz="2200" dirty="0" smtClean="0"/>
              <a:t>порушених повноважень</a:t>
            </a:r>
            <a:r>
              <a:rPr lang="ru-RU" sz="2200" dirty="0" smtClean="0"/>
              <a:t>;</a:t>
            </a:r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200" dirty="0" smtClean="0"/>
              <a:t>право </a:t>
            </a:r>
            <a:r>
              <a:rPr lang="uk-UA" sz="2200" i="1" dirty="0">
                <a:solidFill>
                  <a:srgbClr val="FFFF00"/>
                </a:solidFill>
              </a:rPr>
              <a:t>на відповідальність </a:t>
            </a:r>
            <a:r>
              <a:rPr lang="uk-UA" sz="2200" dirty="0" smtClean="0"/>
              <a:t>у вигляді стягнення, тобто </a:t>
            </a:r>
            <a:r>
              <a:rPr lang="uk-UA" sz="2200" dirty="0"/>
              <a:t>право на можливість стягнення блага на сплату</a:t>
            </a:r>
            <a:r>
              <a:rPr lang="ru-RU" sz="2200" dirty="0"/>
              <a:t> </a:t>
            </a:r>
            <a:r>
              <a:rPr lang="ru-RU" sz="2200" dirty="0" smtClean="0"/>
              <a:t>боргу. </a:t>
            </a:r>
            <a:endParaRPr lang="uk-UA" sz="2200" dirty="0"/>
          </a:p>
        </p:txBody>
      </p:sp>
    </p:spTree>
    <p:extLst>
      <p:ext uri="{BB962C8B-B14F-4D97-AF65-F5344CB8AC3E}">
        <p14:creationId xmlns:p14="http://schemas.microsoft.com/office/powerpoint/2010/main" val="34629289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4312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>
                <a:solidFill>
                  <a:srgbClr val="FFC000"/>
                </a:solidFill>
              </a:rPr>
              <a:t>Узагальнене  визначення прав </a:t>
            </a:r>
            <a:r>
              <a:rPr lang="uk-UA" sz="3200" dirty="0">
                <a:solidFill>
                  <a:srgbClr val="FFC000"/>
                </a:solidFill>
              </a:rPr>
              <a:t> </a:t>
            </a:r>
            <a:r>
              <a:rPr lang="uk-UA" sz="3200" dirty="0" smtClean="0">
                <a:solidFill>
                  <a:srgbClr val="FFC000"/>
                </a:solidFill>
              </a:rPr>
              <a:t>власності</a:t>
            </a:r>
            <a:endParaRPr lang="uk-UA" sz="3200" dirty="0">
              <a:solidFill>
                <a:srgbClr val="FFC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55776" y="980728"/>
            <a:ext cx="6408712" cy="57606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400" dirty="0">
                <a:solidFill>
                  <a:srgbClr val="FFFF00"/>
                </a:solidFill>
              </a:rPr>
              <a:t>1) Право користування;</a:t>
            </a:r>
          </a:p>
          <a:p>
            <a:pPr marL="0" indent="0">
              <a:buNone/>
            </a:pPr>
            <a:r>
              <a:rPr lang="uk-UA" sz="2400" dirty="0">
                <a:solidFill>
                  <a:srgbClr val="FFFF00"/>
                </a:solidFill>
              </a:rPr>
              <a:t>2) Право на отримання доходу; </a:t>
            </a:r>
          </a:p>
          <a:p>
            <a:pPr marL="0" indent="0">
              <a:buNone/>
            </a:pPr>
            <a:r>
              <a:rPr lang="uk-UA" sz="2400" dirty="0">
                <a:solidFill>
                  <a:srgbClr val="FFFF00"/>
                </a:solidFill>
              </a:rPr>
              <a:t>3) Право передавати свої  повноваження іншій </a:t>
            </a:r>
            <a:r>
              <a:rPr lang="uk-UA" sz="2400" dirty="0" smtClean="0">
                <a:solidFill>
                  <a:srgbClr val="FFFF00"/>
                </a:solidFill>
              </a:rPr>
              <a:t>особі.</a:t>
            </a:r>
          </a:p>
          <a:p>
            <a:pPr marL="0" indent="0">
              <a:buNone/>
            </a:pPr>
            <a:r>
              <a:rPr lang="uk-UA" sz="2400" dirty="0"/>
              <a:t>Важливою  умовою  ефективної  </a:t>
            </a:r>
            <a:r>
              <a:rPr lang="uk-UA" sz="2400" dirty="0" smtClean="0"/>
              <a:t>реалізації  </a:t>
            </a:r>
            <a:r>
              <a:rPr lang="uk-UA" sz="2400" dirty="0"/>
              <a:t>прав  власності  є  </a:t>
            </a:r>
            <a:r>
              <a:rPr lang="uk-UA" sz="2400" dirty="0" smtClean="0"/>
              <a:t>їх </a:t>
            </a:r>
            <a:r>
              <a:rPr lang="uk-UA" sz="2400" i="1" dirty="0" smtClean="0">
                <a:solidFill>
                  <a:srgbClr val="FFFF00"/>
                </a:solidFill>
              </a:rPr>
              <a:t>«специфікація</a:t>
            </a:r>
            <a:r>
              <a:rPr lang="uk-UA" sz="2400" i="1" dirty="0">
                <a:solidFill>
                  <a:srgbClr val="FFFF00"/>
                </a:solidFill>
              </a:rPr>
              <a:t>», </a:t>
            </a:r>
            <a:r>
              <a:rPr lang="uk-UA" sz="2400" dirty="0"/>
              <a:t>тобто чітке визначення та забезпечення </a:t>
            </a:r>
            <a:r>
              <a:rPr lang="uk-UA" sz="2400" dirty="0" smtClean="0"/>
              <a:t>їхнього надійного </a:t>
            </a:r>
            <a:r>
              <a:rPr lang="uk-UA" sz="2400" dirty="0"/>
              <a:t>захисту</a:t>
            </a:r>
            <a:r>
              <a:rPr lang="uk-UA" sz="2400" dirty="0" smtClean="0"/>
              <a:t>.</a:t>
            </a:r>
          </a:p>
          <a:p>
            <a:pPr marL="0" indent="0">
              <a:buNone/>
            </a:pPr>
            <a:r>
              <a:rPr lang="uk-UA" sz="2400" dirty="0" smtClean="0"/>
              <a:t>Завдяки  послідовно </a:t>
            </a:r>
            <a:r>
              <a:rPr lang="uk-UA" sz="2400" dirty="0"/>
              <a:t>здійснюваному принципу </a:t>
            </a:r>
            <a:r>
              <a:rPr lang="uk-UA" sz="2400" i="1" dirty="0">
                <a:solidFill>
                  <a:srgbClr val="FFFF00"/>
                </a:solidFill>
              </a:rPr>
              <a:t>методологічного індивідуалізму  </a:t>
            </a:r>
            <a:r>
              <a:rPr lang="uk-UA" sz="2400" dirty="0"/>
              <a:t>в  центрі  уваги  інституціональної  теорії  перебувають  </a:t>
            </a:r>
            <a:r>
              <a:rPr lang="uk-UA" sz="2400" dirty="0" smtClean="0"/>
              <a:t>відносини</a:t>
            </a:r>
            <a:r>
              <a:rPr lang="uk-UA" sz="2400" dirty="0"/>
              <a:t>,  що  виникають  </a:t>
            </a:r>
            <a:r>
              <a:rPr lang="uk-UA" sz="2400" i="1" dirty="0">
                <a:solidFill>
                  <a:srgbClr val="FFFF00"/>
                </a:solidFill>
              </a:rPr>
              <a:t>усередині </a:t>
            </a:r>
            <a:r>
              <a:rPr lang="uk-UA" sz="2400" dirty="0"/>
              <a:t> організацій,  тоді  як  у  </a:t>
            </a:r>
            <a:r>
              <a:rPr lang="uk-UA" sz="2400" dirty="0" smtClean="0"/>
              <a:t>неокласичній </a:t>
            </a:r>
            <a:r>
              <a:rPr lang="uk-UA" sz="2400" dirty="0"/>
              <a:t>концепції цей аспект не вивчається, а організація й </a:t>
            </a:r>
            <a:r>
              <a:rPr lang="uk-UA" sz="2400" i="1" dirty="0">
                <a:solidFill>
                  <a:srgbClr val="FFFF00"/>
                </a:solidFill>
              </a:rPr>
              <a:t>фірма</a:t>
            </a:r>
            <a:r>
              <a:rPr lang="uk-UA" sz="2400" dirty="0" smtClean="0"/>
              <a:t> розглядаються </a:t>
            </a:r>
            <a:r>
              <a:rPr lang="uk-UA" sz="2400" dirty="0"/>
              <a:t>як </a:t>
            </a:r>
            <a:r>
              <a:rPr lang="uk-UA" sz="2400" i="1" dirty="0">
                <a:solidFill>
                  <a:srgbClr val="FFFF00"/>
                </a:solidFill>
              </a:rPr>
              <a:t>«чорна скринька</a:t>
            </a:r>
            <a:r>
              <a:rPr lang="uk-UA" sz="2400" i="1" dirty="0" smtClean="0">
                <a:solidFill>
                  <a:srgbClr val="FFFF00"/>
                </a:solidFill>
              </a:rPr>
              <a:t>». </a:t>
            </a:r>
            <a:endParaRPr lang="uk-UA" sz="2400" i="1" dirty="0">
              <a:solidFill>
                <a:srgbClr val="FFFF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251520" y="1052736"/>
            <a:ext cx="2448272" cy="5043264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А</a:t>
            </a:r>
            <a:r>
              <a:rPr lang="ru-RU" sz="2400" dirty="0"/>
              <a:t>. </a:t>
            </a:r>
            <a:r>
              <a:rPr lang="ru-RU" sz="2400" dirty="0" err="1" smtClean="0"/>
              <a:t>Алчіан</a:t>
            </a:r>
            <a:r>
              <a:rPr lang="ru-RU" sz="2400" dirty="0" smtClean="0"/>
              <a:t>,</a:t>
            </a:r>
            <a:endParaRPr lang="ru-RU" sz="2400" dirty="0"/>
          </a:p>
          <a:p>
            <a:r>
              <a:rPr lang="ru-RU" sz="2400" dirty="0"/>
              <a:t>Т. </a:t>
            </a:r>
            <a:r>
              <a:rPr lang="ru-RU" sz="2400" dirty="0" err="1" smtClean="0"/>
              <a:t>Еггертсон</a:t>
            </a:r>
            <a:endParaRPr lang="ru-RU" sz="2400" dirty="0" smtClean="0"/>
          </a:p>
          <a:p>
            <a:r>
              <a:rPr lang="ru-RU" sz="2400" dirty="0" smtClean="0"/>
              <a:t>С</a:t>
            </a:r>
            <a:r>
              <a:rPr lang="ru-RU" sz="2400" dirty="0"/>
              <a:t>. </a:t>
            </a:r>
            <a:r>
              <a:rPr lang="ru-RU" sz="2400" dirty="0" err="1" smtClean="0"/>
              <a:t>Пейович</a:t>
            </a:r>
            <a:endParaRPr lang="ru-RU" sz="24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73295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Clr>
                <a:srgbClr val="00B0F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200" i="1" dirty="0" smtClean="0">
                <a:solidFill>
                  <a:srgbClr val="FFFF00"/>
                </a:solidFill>
              </a:rPr>
              <a:t>«</a:t>
            </a:r>
            <a:r>
              <a:rPr lang="uk-UA" sz="2400" i="1" dirty="0" smtClean="0">
                <a:solidFill>
                  <a:srgbClr val="FFFF00"/>
                </a:solidFill>
              </a:rPr>
              <a:t>Специфікація» прав власності </a:t>
            </a:r>
            <a:r>
              <a:rPr lang="uk-UA" sz="2400" dirty="0" smtClean="0"/>
              <a:t>здійснюється в процесі їх купівлі та продажу</a:t>
            </a:r>
            <a:r>
              <a:rPr lang="ru-RU" sz="2400" dirty="0" smtClean="0"/>
              <a:t>.</a:t>
            </a:r>
            <a:endParaRPr lang="uk-UA" sz="2400" dirty="0"/>
          </a:p>
          <a:p>
            <a:pPr>
              <a:spcBef>
                <a:spcPts val="0"/>
              </a:spcBef>
              <a:buClr>
                <a:srgbClr val="00B0F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400" dirty="0" smtClean="0"/>
              <a:t>У  процесі  обміну права  власності  перетікають  до  тих суб’єктів, для кого вони становлять найбільшу цінність.</a:t>
            </a:r>
            <a:endParaRPr lang="uk-UA" sz="2400" dirty="0"/>
          </a:p>
          <a:p>
            <a:pPr>
              <a:spcBef>
                <a:spcPts val="0"/>
              </a:spcBef>
              <a:buClr>
                <a:srgbClr val="00B0F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400" dirty="0" smtClean="0"/>
              <a:t>Обмін «жмутками прав» власності </a:t>
            </a:r>
            <a:r>
              <a:rPr lang="uk-UA" sz="2400" dirty="0"/>
              <a:t>в сучасній економіці </a:t>
            </a:r>
            <a:r>
              <a:rPr lang="uk-UA" sz="2400" dirty="0" smtClean="0"/>
              <a:t>відбувається </a:t>
            </a:r>
            <a:r>
              <a:rPr lang="uk-UA" sz="2400" dirty="0"/>
              <a:t>за допомогою 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контракту</a:t>
            </a:r>
            <a:r>
              <a:rPr lang="uk-UA" sz="2400" dirty="0"/>
              <a:t> </a:t>
            </a:r>
            <a:r>
              <a:rPr lang="uk-UA" sz="2400" dirty="0" smtClean="0"/>
              <a:t>- </a:t>
            </a:r>
            <a:r>
              <a:rPr lang="uk-UA" sz="2400" i="1" dirty="0">
                <a:solidFill>
                  <a:srgbClr val="FFFF00"/>
                </a:solidFill>
              </a:rPr>
              <a:t>письмової угоди, у якій відображена сукупність правил, що фіксують у просторі й часі, який саме спектр повноважень і на яких умовах підлягає передачі від одних економічних агентів до інших</a:t>
            </a:r>
            <a:r>
              <a:rPr lang="uk-UA" sz="2400" dirty="0"/>
              <a:t>. Контракт, поряд з </a:t>
            </a:r>
            <a:r>
              <a:rPr lang="uk-UA" sz="2400" dirty="0" smtClean="0"/>
              <a:t>поняттями </a:t>
            </a:r>
            <a:r>
              <a:rPr lang="uk-UA" sz="2400" dirty="0"/>
              <a:t>прав власності й  </a:t>
            </a:r>
            <a:r>
              <a:rPr lang="uk-UA" sz="2400" dirty="0" err="1"/>
              <a:t>трансакційних</a:t>
            </a:r>
            <a:r>
              <a:rPr lang="uk-UA" sz="2400" dirty="0"/>
              <a:t> витрат,  є  одним з  </a:t>
            </a:r>
            <a:r>
              <a:rPr lang="uk-UA" sz="2400" dirty="0" smtClean="0"/>
              <a:t>ключових понять </a:t>
            </a:r>
            <a:r>
              <a:rPr lang="uk-UA" sz="2400" dirty="0" err="1" smtClean="0"/>
              <a:t>неоінституціоналізму</a:t>
            </a:r>
            <a:r>
              <a:rPr lang="uk-UA" sz="2400" dirty="0" smtClean="0"/>
              <a:t>.</a:t>
            </a:r>
          </a:p>
          <a:p>
            <a:pPr marL="0" indent="0">
              <a:spcBef>
                <a:spcPts val="0"/>
              </a:spcBef>
              <a:buClr>
                <a:srgbClr val="FFFF00"/>
              </a:buClr>
              <a:buSzPct val="100000"/>
              <a:buNone/>
            </a:pPr>
            <a:r>
              <a:rPr lang="ru-RU" sz="2400" dirty="0" smtClean="0"/>
              <a:t> 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Теорема </a:t>
            </a:r>
            <a:r>
              <a:rPr lang="uk-UA" sz="24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Коуза</a:t>
            </a:r>
            <a:r>
              <a:rPr lang="uk-UA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uk-UA" sz="2400" i="1" dirty="0" smtClean="0">
                <a:solidFill>
                  <a:srgbClr val="FFFF00"/>
                </a:solidFill>
              </a:rPr>
              <a:t>Коли права власності чітко окреслені і трансакційні витрати дорівнюють нулю, то розміщення ресурсів (структура виробництва) буде залишатися незмінною та ефективною незалежно від змін у розподілі прав власності. </a:t>
            </a:r>
            <a:endParaRPr lang="uk-UA" sz="24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9720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FFC000"/>
                </a:solidFill>
              </a:rPr>
              <a:t>7.2.3</a:t>
            </a:r>
            <a:r>
              <a:rPr lang="uk-UA" sz="3200" dirty="0" smtClean="0">
                <a:solidFill>
                  <a:srgbClr val="FFC000"/>
                </a:solidFill>
              </a:rPr>
              <a:t>. </a:t>
            </a:r>
            <a:r>
              <a:rPr lang="ru-RU" sz="3200" dirty="0">
                <a:solidFill>
                  <a:srgbClr val="FFC000"/>
                </a:solidFill>
              </a:rPr>
              <a:t>Джеймс </a:t>
            </a:r>
            <a:r>
              <a:rPr lang="ru-RU" sz="3200" dirty="0" err="1" smtClean="0">
                <a:solidFill>
                  <a:srgbClr val="FFC000"/>
                </a:solidFill>
              </a:rPr>
              <a:t>Б'юкенен</a:t>
            </a:r>
            <a:r>
              <a:rPr lang="ru-RU" sz="3200" dirty="0">
                <a:solidFill>
                  <a:srgbClr val="FFC000"/>
                </a:solidFill>
              </a:rPr>
              <a:t> </a:t>
            </a:r>
            <a:r>
              <a:rPr lang="ru-RU" sz="3200" dirty="0" smtClean="0">
                <a:solidFill>
                  <a:srgbClr val="FFC000"/>
                </a:solidFill>
              </a:rPr>
              <a:t>(1919–2013): </a:t>
            </a:r>
            <a:br>
              <a:rPr lang="ru-RU" sz="3200" dirty="0" smtClean="0">
                <a:solidFill>
                  <a:srgbClr val="FFC000"/>
                </a:solidFill>
              </a:rPr>
            </a:br>
            <a:r>
              <a:rPr lang="uk-UA" sz="3200" dirty="0" smtClean="0">
                <a:solidFill>
                  <a:srgbClr val="FFC000"/>
                </a:solidFill>
              </a:rPr>
              <a:t>Теорія суспільного вибору</a:t>
            </a:r>
            <a:endParaRPr lang="uk-UA" sz="3200" dirty="0">
              <a:solidFill>
                <a:srgbClr val="FFC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987824" y="1412776"/>
            <a:ext cx="5976664" cy="53285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i="1" dirty="0" smtClean="0">
                <a:solidFill>
                  <a:srgbClr val="00B0F0"/>
                </a:solidFill>
              </a:rPr>
              <a:t>«Теорія суспільного вибору» (1972)</a:t>
            </a:r>
          </a:p>
          <a:p>
            <a:pPr marL="0" indent="0">
              <a:buNone/>
            </a:pPr>
            <a:r>
              <a:rPr lang="uk-UA" dirty="0"/>
              <a:t>В основу теорії суспільного вибору покладено ідею виявлення взаємозалежності  економічних  і  політичних  явищ,  а  також  </a:t>
            </a:r>
            <a:r>
              <a:rPr lang="uk-UA" i="1" dirty="0">
                <a:solidFill>
                  <a:srgbClr val="FFFF00"/>
                </a:solidFill>
              </a:rPr>
              <a:t>застосування  методів  економічного  аналізу  до  вивчення  політичних  процесів.</a:t>
            </a:r>
          </a:p>
          <a:p>
            <a:pPr marL="0" indent="0">
              <a:buNone/>
            </a:pP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Теорія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суспільного вибору </a:t>
            </a: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uk-UA" dirty="0" smtClean="0"/>
              <a:t> </a:t>
            </a:r>
            <a:r>
              <a:rPr lang="uk-UA" dirty="0"/>
              <a:t>це теорія регулювання, яка </a:t>
            </a:r>
            <a:r>
              <a:rPr lang="uk-UA" dirty="0" smtClean="0"/>
              <a:t>передбачає  </a:t>
            </a:r>
            <a:r>
              <a:rPr lang="uk-UA" dirty="0"/>
              <a:t>встановлення  органами  нагляду  обмежень,  які  </a:t>
            </a:r>
            <a:r>
              <a:rPr lang="uk-UA" dirty="0" smtClean="0"/>
              <a:t>дають змогу  </a:t>
            </a:r>
            <a:r>
              <a:rPr lang="uk-UA" dirty="0"/>
              <a:t>отримати  прибуток  вищий  за  рівень,  що  </a:t>
            </a:r>
            <a:r>
              <a:rPr lang="uk-UA" dirty="0" smtClean="0"/>
              <a:t>забезпечується за </a:t>
            </a:r>
            <a:r>
              <a:rPr lang="uk-UA" dirty="0"/>
              <a:t>умов досконалої конкуренції, але нижчий за рівень, </a:t>
            </a:r>
            <a:r>
              <a:rPr lang="uk-UA" dirty="0" smtClean="0"/>
              <a:t>забезпечений  </a:t>
            </a:r>
            <a:r>
              <a:rPr lang="uk-UA" dirty="0"/>
              <a:t>встановленням  монопольних  </a:t>
            </a:r>
            <a:r>
              <a:rPr lang="uk-UA" dirty="0" smtClean="0"/>
              <a:t>цін.</a:t>
            </a:r>
            <a:endParaRPr lang="uk-UA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12776"/>
            <a:ext cx="2520280" cy="2520280"/>
          </a:xfrm>
        </p:spPr>
      </p:pic>
    </p:spTree>
    <p:extLst>
      <p:ext uri="{BB962C8B-B14F-4D97-AF65-F5344CB8AC3E}">
        <p14:creationId xmlns:p14="http://schemas.microsoft.com/office/powerpoint/2010/main" val="6365576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5089718"/>
              </p:ext>
            </p:extLst>
          </p:nvPr>
        </p:nvGraphicFramePr>
        <p:xfrm>
          <a:off x="179512" y="980728"/>
          <a:ext cx="8784976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431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dirty="0" smtClean="0">
                <a:solidFill>
                  <a:srgbClr val="FFC000"/>
                </a:solidFill>
              </a:rPr>
              <a:t>Основні постулати теорії суспільного вибору </a:t>
            </a:r>
            <a:br>
              <a:rPr lang="uk-UA" sz="2800" dirty="0" smtClean="0">
                <a:solidFill>
                  <a:srgbClr val="FFC000"/>
                </a:solidFill>
              </a:rPr>
            </a:br>
            <a:r>
              <a:rPr lang="uk-UA" sz="2800" dirty="0" smtClean="0">
                <a:solidFill>
                  <a:srgbClr val="FFC000"/>
                </a:solidFill>
              </a:rPr>
              <a:t>(за Дж. </a:t>
            </a:r>
            <a:r>
              <a:rPr lang="ru-RU" sz="2800" dirty="0" err="1" smtClean="0">
                <a:solidFill>
                  <a:srgbClr val="FFC000"/>
                </a:solidFill>
              </a:rPr>
              <a:t>Б'юкененом</a:t>
            </a:r>
            <a:r>
              <a:rPr lang="uk-UA" sz="2800" dirty="0" smtClean="0">
                <a:solidFill>
                  <a:srgbClr val="FFC000"/>
                </a:solidFill>
              </a:rPr>
              <a:t>)</a:t>
            </a:r>
            <a:endParaRPr lang="uk-UA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5613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16632"/>
            <a:ext cx="8928992" cy="6624736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uk-UA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Об'єкт </a:t>
            </a:r>
            <a:r>
              <a:rPr lang="uk-UA" sz="2400" dirty="0"/>
              <a:t>вивчення теорій політичного </a:t>
            </a:r>
            <a:r>
              <a:rPr lang="uk-UA" sz="2400" dirty="0" smtClean="0"/>
              <a:t>ринку:</a:t>
            </a:r>
            <a:endParaRPr lang="uk-UA" sz="2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400" dirty="0" smtClean="0"/>
              <a:t>поведінка виборців;</a:t>
            </a:r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400" dirty="0" smtClean="0"/>
              <a:t>виборчий процес у цілому;</a:t>
            </a:r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400" dirty="0" smtClean="0"/>
              <a:t>діяльність депутатів і чиновників;</a:t>
            </a:r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400" dirty="0" smtClean="0"/>
              <a:t> політика  державного  регулювання</a:t>
            </a:r>
            <a:r>
              <a:rPr lang="ru-RU" sz="2400" dirty="0" smtClean="0"/>
              <a:t>.</a:t>
            </a:r>
            <a:endParaRPr lang="uk-UA" sz="2400" dirty="0"/>
          </a:p>
          <a:p>
            <a:pPr marL="0" indent="0" algn="ctr">
              <a:spcBef>
                <a:spcPts val="0"/>
              </a:spcBef>
              <a:buClr>
                <a:srgbClr val="FFFF00"/>
              </a:buClr>
              <a:buSzPct val="100000"/>
              <a:buNone/>
            </a:pPr>
            <a:r>
              <a:rPr lang="ru-RU" sz="2400" dirty="0"/>
              <a:t> </a:t>
            </a:r>
            <a:endParaRPr lang="ru-RU" sz="2400" dirty="0" smtClean="0"/>
          </a:p>
          <a:p>
            <a:pPr marL="0" indent="0" algn="ctr">
              <a:spcBef>
                <a:spcPts val="0"/>
              </a:spcBef>
              <a:buClr>
                <a:srgbClr val="FFFF00"/>
              </a:buClr>
              <a:buSzPct val="100000"/>
              <a:buNone/>
            </a:pPr>
            <a:r>
              <a:rPr lang="uk-UA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Предметом</a:t>
            </a:r>
            <a:r>
              <a:rPr lang="uk-UA" sz="2400" dirty="0" smtClean="0"/>
              <a:t> </a:t>
            </a:r>
            <a:r>
              <a:rPr lang="uk-UA" sz="2400" dirty="0"/>
              <a:t>вивчення теорій політичного ринку:</a:t>
            </a:r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400" dirty="0" smtClean="0"/>
              <a:t> </a:t>
            </a:r>
            <a:r>
              <a:rPr lang="uk-UA" sz="2400" dirty="0"/>
              <a:t>логіка  колективних  дій</a:t>
            </a:r>
            <a:r>
              <a:rPr lang="uk-UA" sz="2400" dirty="0" smtClean="0"/>
              <a:t>;</a:t>
            </a:r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400" dirty="0" smtClean="0"/>
              <a:t>процедура  голосування;</a:t>
            </a:r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400" dirty="0" smtClean="0"/>
              <a:t>парадокс </a:t>
            </a:r>
            <a:r>
              <a:rPr lang="uk-UA" sz="2400" dirty="0"/>
              <a:t>голосування; </a:t>
            </a:r>
            <a:endParaRPr lang="uk-UA" sz="2400" dirty="0" smtClean="0"/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400" dirty="0" smtClean="0"/>
              <a:t>маніпулювання </a:t>
            </a:r>
            <a:r>
              <a:rPr lang="uk-UA" sz="2400" dirty="0"/>
              <a:t>під час </a:t>
            </a:r>
            <a:r>
              <a:rPr lang="uk-UA" sz="2400" dirty="0" smtClean="0"/>
              <a:t>голосування;</a:t>
            </a:r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400" dirty="0" smtClean="0"/>
              <a:t>проблеми </a:t>
            </a:r>
            <a:r>
              <a:rPr lang="uk-UA" sz="2400" dirty="0"/>
              <a:t>суспільного добробуту; </a:t>
            </a:r>
            <a:endParaRPr lang="uk-UA" sz="2400" dirty="0" smtClean="0"/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400" dirty="0" smtClean="0"/>
              <a:t>групи </a:t>
            </a:r>
            <a:r>
              <a:rPr lang="uk-UA" sz="2400" dirty="0"/>
              <a:t>особливих </a:t>
            </a:r>
            <a:r>
              <a:rPr lang="uk-UA" sz="2400" dirty="0" smtClean="0"/>
              <a:t>інтересів, лобізм</a:t>
            </a:r>
            <a:r>
              <a:rPr lang="uk-UA" sz="2400" dirty="0"/>
              <a:t>, </a:t>
            </a:r>
            <a:r>
              <a:rPr lang="uk-UA" sz="2400" dirty="0" err="1" smtClean="0"/>
              <a:t>логролінг</a:t>
            </a:r>
            <a:r>
              <a:rPr lang="uk-UA" sz="2400" dirty="0" smtClean="0"/>
              <a:t> (торгівля голосами); </a:t>
            </a:r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400" dirty="0" smtClean="0"/>
              <a:t>багатопартійні </a:t>
            </a:r>
            <a:r>
              <a:rPr lang="uk-UA" sz="2400" dirty="0"/>
              <a:t>системи; </a:t>
            </a:r>
            <a:endParaRPr lang="uk-UA" sz="2400" dirty="0" smtClean="0"/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400" dirty="0" smtClean="0"/>
              <a:t>економіка бюрократії, пошук  </a:t>
            </a:r>
            <a:r>
              <a:rPr lang="uk-UA" sz="2400" dirty="0"/>
              <a:t>політичної  ренти</a:t>
            </a:r>
            <a:r>
              <a:rPr lang="uk-UA" sz="2400" dirty="0" smtClean="0"/>
              <a:t>;</a:t>
            </a:r>
          </a:p>
          <a:p>
            <a:pPr>
              <a:spcBef>
                <a:spcPts val="0"/>
              </a:spcBef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400" dirty="0" smtClean="0"/>
              <a:t>конституційна  економіка,  діяльність урядових структур</a:t>
            </a:r>
            <a:r>
              <a:rPr lang="uk-UA" sz="2200" dirty="0" smtClean="0"/>
              <a:t>.</a:t>
            </a:r>
            <a:endParaRPr lang="uk-UA" sz="2200" dirty="0"/>
          </a:p>
        </p:txBody>
      </p:sp>
    </p:spTree>
    <p:extLst>
      <p:ext uri="{BB962C8B-B14F-4D97-AF65-F5344CB8AC3E}">
        <p14:creationId xmlns:p14="http://schemas.microsoft.com/office/powerpoint/2010/main" val="40034169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0643275"/>
              </p:ext>
            </p:extLst>
          </p:nvPr>
        </p:nvGraphicFramePr>
        <p:xfrm>
          <a:off x="179512" y="836712"/>
          <a:ext cx="8784976" cy="5796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2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8505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Стадії функціонування договірної</a:t>
                      </a:r>
                      <a:r>
                        <a:rPr lang="uk-UA" baseline="0" dirty="0" smtClean="0"/>
                        <a:t> (контрактної) суспільної системи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Роль держави</a:t>
                      </a:r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5540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Початкова </a:t>
                      </a:r>
                      <a:r>
                        <a:rPr kumimoji="0" lang="uk-UA" kern="12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конституційна стадія: </a:t>
                      </a:r>
                      <a:r>
                        <a:rPr lang="uk-UA" dirty="0" smtClean="0"/>
                        <a:t>розробка економічної теорії конституції, </a:t>
                      </a:r>
                      <a:r>
                        <a:rPr lang="uk-UA" baseline="0" dirty="0" smtClean="0"/>
                        <a:t> визначення і захист прав власності, політичні правила способів фінансування бюджету, системи оподаткування, виробництва суспільних благ та ухвалення державних законів </a:t>
                      </a:r>
                      <a:r>
                        <a:rPr kumimoji="0" lang="uk-UA" kern="1200" baseline="0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(теорії конституційного вибору)</a:t>
                      </a:r>
                      <a:endParaRPr kumimoji="0" lang="uk-UA" kern="1200" baseline="0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Держава із </a:t>
                      </a:r>
                      <a:r>
                        <a:rPr lang="uk-UA" b="1" dirty="0" smtClean="0">
                          <a:solidFill>
                            <a:srgbClr val="FF0000"/>
                          </a:solidFill>
                        </a:rPr>
                        <a:t>захисними функціями </a:t>
                      </a:r>
                      <a:r>
                        <a:rPr lang="uk-UA" dirty="0" smtClean="0"/>
                        <a:t>- </a:t>
                      </a:r>
                      <a:r>
                        <a:rPr lang="ru-RU" dirty="0" smtClean="0"/>
                        <a:t>структура, </a:t>
                      </a:r>
                      <a:r>
                        <a:rPr lang="uk-UA" noProof="0" dirty="0" smtClean="0"/>
                        <a:t>що встановлюється в законодавчому порядку,визначає права власності й контролю економічних індивідів над ресурсами, стимулює приватні контракти, обмежує розростання владних структур</a:t>
                      </a:r>
                      <a:endParaRPr lang="uk-UA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5540">
                <a:tc>
                  <a:txBody>
                    <a:bodyPr/>
                    <a:lstStyle/>
                    <a:p>
                      <a:r>
                        <a:rPr kumimoji="0" lang="uk-UA" kern="1200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Постконституційна</a:t>
                      </a:r>
                      <a:r>
                        <a:rPr kumimoji="0" lang="uk-UA" kern="12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стадія: </a:t>
                      </a:r>
                      <a:r>
                        <a:rPr lang="uk-UA" dirty="0" smtClean="0"/>
                        <a:t>здійснюється розробка економічної теорії політичних установ; формуються відносини обміну між економічними суб’єктами відповідно до визначених  раніше  прав  власності;  приймаються,  спираючись  на затверджені правила, рішення про виробництво суспільних благ </a:t>
                      </a:r>
                      <a:r>
                        <a:rPr kumimoji="0" lang="uk-UA" kern="1200" baseline="0" dirty="0" smtClean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(теорії суспільного вибору)</a:t>
                      </a:r>
                      <a:endParaRPr kumimoji="0" lang="uk-UA" kern="1200" baseline="0" dirty="0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Продуктивна (виробнича) </a:t>
                      </a:r>
                      <a:r>
                        <a:rPr lang="uk-UA" dirty="0" smtClean="0"/>
                        <a:t>держава - </a:t>
                      </a:r>
                      <a:r>
                        <a:rPr lang="ru-RU" dirty="0" smtClean="0"/>
                        <a:t> орган, за </a:t>
                      </a:r>
                      <a:r>
                        <a:rPr lang="uk-UA" noProof="0" dirty="0" smtClean="0"/>
                        <a:t>допомогою якого індивіди забезпечують себе суспільними благами. Вироблення  конституційних  правил  і  норм,  які  б  забороняли утворення дефіциту бюджету чи обмежували їх розміри</a:t>
                      </a:r>
                      <a:endParaRPr lang="uk-UA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12304"/>
          </a:xfrm>
        </p:spPr>
        <p:txBody>
          <a:bodyPr>
            <a:normAutofit/>
          </a:bodyPr>
          <a:lstStyle/>
          <a:p>
            <a:pPr algn="ctr"/>
            <a:r>
              <a:rPr lang="uk-UA" sz="3200" dirty="0">
                <a:solidFill>
                  <a:srgbClr val="FFC000"/>
                </a:solidFill>
              </a:rPr>
              <a:t>Теорія конституційного вибору</a:t>
            </a:r>
          </a:p>
        </p:txBody>
      </p:sp>
    </p:spTree>
    <p:extLst>
      <p:ext uri="{BB962C8B-B14F-4D97-AF65-F5344CB8AC3E}">
        <p14:creationId xmlns:p14="http://schemas.microsoft.com/office/powerpoint/2010/main" val="25549362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FFC000"/>
                </a:solidFill>
              </a:rPr>
              <a:t>7.2.4</a:t>
            </a:r>
            <a:r>
              <a:rPr lang="uk-UA" sz="3200" dirty="0" smtClean="0">
                <a:solidFill>
                  <a:srgbClr val="FFC000"/>
                </a:solidFill>
              </a:rPr>
              <a:t>. </a:t>
            </a:r>
            <a:r>
              <a:rPr lang="uk-UA" sz="3200" dirty="0" smtClean="0">
                <a:solidFill>
                  <a:srgbClr val="FFC000"/>
                </a:solidFill>
              </a:rPr>
              <a:t>Дуглас </a:t>
            </a:r>
            <a:r>
              <a:rPr lang="uk-UA" sz="3200" dirty="0" err="1" smtClean="0">
                <a:solidFill>
                  <a:srgbClr val="FFC000"/>
                </a:solidFill>
              </a:rPr>
              <a:t>Норт</a:t>
            </a:r>
            <a:r>
              <a:rPr lang="uk-UA" sz="3200" dirty="0" smtClean="0">
                <a:solidFill>
                  <a:srgbClr val="FFC000"/>
                </a:solidFill>
              </a:rPr>
              <a:t>(1920-2015): </a:t>
            </a:r>
            <a:br>
              <a:rPr lang="uk-UA" sz="3200" dirty="0" smtClean="0">
                <a:solidFill>
                  <a:srgbClr val="FFC000"/>
                </a:solidFill>
              </a:rPr>
            </a:br>
            <a:r>
              <a:rPr lang="uk-UA" sz="3200" dirty="0" smtClean="0">
                <a:solidFill>
                  <a:srgbClr val="FFC000"/>
                </a:solidFill>
              </a:rPr>
              <a:t>Теорія інституцій</a:t>
            </a:r>
            <a:endParaRPr lang="uk-UA" sz="3200" dirty="0">
              <a:solidFill>
                <a:srgbClr val="FFC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771800" y="1412776"/>
            <a:ext cx="6192688" cy="532859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i="1" dirty="0" smtClean="0">
                <a:solidFill>
                  <a:srgbClr val="00B0F0"/>
                </a:solidFill>
              </a:rPr>
              <a:t>«Інституції, інституційна зміна  та функціонування економіки» (1990)</a:t>
            </a:r>
          </a:p>
          <a:p>
            <a:pPr marL="0" indent="0">
              <a:buNone/>
            </a:pPr>
            <a:r>
              <a:rPr lang="uk-UA" dirty="0"/>
              <a:t>Наукові  праці Д. </a:t>
            </a:r>
            <a:r>
              <a:rPr lang="uk-UA" dirty="0" err="1"/>
              <a:t>Норта</a:t>
            </a:r>
            <a:r>
              <a:rPr lang="uk-UA" dirty="0"/>
              <a:t>  та  його  прихильників  (С. </a:t>
            </a:r>
            <a:r>
              <a:rPr lang="uk-UA" dirty="0" err="1"/>
              <a:t>Енгермана</a:t>
            </a:r>
            <a:r>
              <a:rPr lang="uk-UA" dirty="0"/>
              <a:t>,  Р. </a:t>
            </a:r>
            <a:r>
              <a:rPr lang="uk-UA" dirty="0" err="1"/>
              <a:t>Фогеля</a:t>
            </a:r>
            <a:r>
              <a:rPr lang="uk-UA" dirty="0"/>
              <a:t>, Р. Міллера)  створили 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концепцію  інституцій  та  інституціональної  динаміки</a:t>
            </a:r>
            <a:r>
              <a:rPr lang="uk-UA" dirty="0"/>
              <a:t>,  що  розвинула  основні  надбання  </a:t>
            </a:r>
            <a:r>
              <a:rPr lang="uk-UA" dirty="0" err="1" smtClean="0"/>
              <a:t>неоінституціональної</a:t>
            </a:r>
            <a:r>
              <a:rPr lang="uk-UA" dirty="0" smtClean="0"/>
              <a:t>  теорії,  </a:t>
            </a:r>
            <a:r>
              <a:rPr lang="uk-UA" dirty="0"/>
              <a:t>претендуючи  на  пояснення  загальних  закономірностей  розвитку людського  суспільства  на  основі  вивчення  історичного</a:t>
            </a:r>
            <a:r>
              <a:rPr lang="uk-UA" i="1" dirty="0">
                <a:solidFill>
                  <a:srgbClr val="FFFF00"/>
                </a:solidFill>
              </a:rPr>
              <a:t>  економічного розвитку в контексті провідних інституційних змін та еволюції </a:t>
            </a:r>
            <a:r>
              <a:rPr lang="uk-UA" i="1" dirty="0" smtClean="0">
                <a:solidFill>
                  <a:srgbClr val="FFFF00"/>
                </a:solidFill>
              </a:rPr>
              <a:t>інституцій</a:t>
            </a:r>
            <a:endParaRPr lang="uk-UA" i="1" dirty="0">
              <a:solidFill>
                <a:srgbClr val="FFFF0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84784"/>
            <a:ext cx="2381250" cy="3429000"/>
          </a:xfrm>
        </p:spPr>
      </p:pic>
    </p:spTree>
    <p:extLst>
      <p:ext uri="{BB962C8B-B14F-4D97-AF65-F5344CB8AC3E}">
        <p14:creationId xmlns:p14="http://schemas.microsoft.com/office/powerpoint/2010/main" val="25709818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6408712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>
                <a:solidFill>
                  <a:srgbClr val="FFC000"/>
                </a:solidFill>
              </a:rPr>
              <a:t>Інституції -</a:t>
            </a:r>
            <a:r>
              <a:rPr lang="uk-UA" dirty="0" smtClean="0"/>
              <a:t> </a:t>
            </a:r>
            <a:r>
              <a:rPr lang="uk-UA" dirty="0">
                <a:solidFill>
                  <a:srgbClr val="FFC000"/>
                </a:solidFill>
              </a:rPr>
              <a:t>«</a:t>
            </a:r>
            <a:r>
              <a:rPr lang="uk-UA" dirty="0" smtClean="0">
                <a:solidFill>
                  <a:srgbClr val="FFC000"/>
                </a:solidFill>
              </a:rPr>
              <a:t>правила </a:t>
            </a:r>
            <a:r>
              <a:rPr lang="uk-UA" dirty="0">
                <a:solidFill>
                  <a:srgbClr val="FFC000"/>
                </a:solidFill>
              </a:rPr>
              <a:t>гри в </a:t>
            </a:r>
            <a:r>
              <a:rPr lang="uk-UA" dirty="0" smtClean="0">
                <a:solidFill>
                  <a:srgbClr val="FFC000"/>
                </a:solidFill>
              </a:rPr>
              <a:t>суспільстві»</a:t>
            </a:r>
            <a:r>
              <a:rPr lang="uk-UA" dirty="0" smtClean="0"/>
              <a:t>, тобто сукупність  </a:t>
            </a:r>
            <a:r>
              <a:rPr lang="uk-UA" dirty="0"/>
              <a:t>обмежень,  що  надають  форми  </a:t>
            </a:r>
            <a:r>
              <a:rPr lang="uk-UA" dirty="0" smtClean="0"/>
              <a:t>людським  </a:t>
            </a:r>
            <a:r>
              <a:rPr lang="uk-UA" dirty="0"/>
              <a:t>взаєминам  і  структурують  стимули  в  галузі  </a:t>
            </a:r>
            <a:r>
              <a:rPr lang="uk-UA" dirty="0" smtClean="0"/>
              <a:t>політичного, соціального </a:t>
            </a:r>
            <a:r>
              <a:rPr lang="uk-UA" dirty="0"/>
              <a:t>та економічного обміну. У цій ролі </a:t>
            </a:r>
            <a:r>
              <a:rPr lang="uk-UA" i="1" dirty="0">
                <a:solidFill>
                  <a:srgbClr val="FFFF00"/>
                </a:solidFill>
              </a:rPr>
              <a:t>інституції </a:t>
            </a:r>
            <a:r>
              <a:rPr lang="uk-UA" i="1" dirty="0" smtClean="0">
                <a:solidFill>
                  <a:srgbClr val="FFFF00"/>
                </a:solidFill>
              </a:rPr>
              <a:t>організують  </a:t>
            </a:r>
            <a:r>
              <a:rPr lang="uk-UA" i="1" dirty="0">
                <a:solidFill>
                  <a:srgbClr val="FFFF00"/>
                </a:solidFill>
              </a:rPr>
              <a:t>взаємодію  між  людьми,  зменшують  економічну  </a:t>
            </a:r>
            <a:r>
              <a:rPr lang="uk-UA" i="1" dirty="0" smtClean="0">
                <a:solidFill>
                  <a:srgbClr val="FFFF00"/>
                </a:solidFill>
              </a:rPr>
              <a:t>невизначеність  </a:t>
            </a:r>
            <a:r>
              <a:rPr lang="uk-UA" dirty="0"/>
              <a:t>за  допомогою  структурування  </a:t>
            </a:r>
            <a:r>
              <a:rPr lang="uk-UA" dirty="0" smtClean="0"/>
              <a:t>повсякденного життя, передбачають </a:t>
            </a:r>
            <a:r>
              <a:rPr lang="uk-UA" dirty="0"/>
              <a:t>систему механізмів, що </a:t>
            </a:r>
            <a:r>
              <a:rPr lang="uk-UA" dirty="0" smtClean="0"/>
              <a:t>забезпечує </a:t>
            </a:r>
            <a:r>
              <a:rPr lang="uk-UA" dirty="0"/>
              <a:t>їх </a:t>
            </a:r>
            <a:r>
              <a:rPr lang="uk-UA" dirty="0" smtClean="0"/>
              <a:t>виконання.</a:t>
            </a:r>
          </a:p>
          <a:p>
            <a:r>
              <a:rPr lang="uk-UA" dirty="0"/>
              <a:t>Інституції  охоплюють  </a:t>
            </a:r>
            <a:r>
              <a:rPr lang="uk-UA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формальні  правила  </a:t>
            </a:r>
            <a:r>
              <a:rPr lang="uk-UA" dirty="0"/>
              <a:t>й  </a:t>
            </a:r>
            <a:r>
              <a:rPr lang="uk-UA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неформальні  обмеження  </a:t>
            </a:r>
            <a:r>
              <a:rPr lang="uk-UA" dirty="0"/>
              <a:t>(загальновизнані  норми  поведінки,  досягнуті  </a:t>
            </a:r>
            <a:r>
              <a:rPr lang="uk-UA" dirty="0" smtClean="0"/>
              <a:t>угоди, внутрішні  </a:t>
            </a:r>
            <a:r>
              <a:rPr lang="uk-UA" dirty="0"/>
              <a:t>обмеження  діяльності),  а  також  певний  </a:t>
            </a:r>
            <a:r>
              <a:rPr lang="uk-UA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примус</a:t>
            </a:r>
            <a:r>
              <a:rPr lang="uk-UA" dirty="0" smtClean="0"/>
              <a:t>  </a:t>
            </a:r>
            <a:r>
              <a:rPr lang="uk-UA" dirty="0"/>
              <a:t>до  </a:t>
            </a:r>
            <a:r>
              <a:rPr lang="uk-UA" dirty="0" smtClean="0"/>
              <a:t>їх виконання</a:t>
            </a:r>
            <a:r>
              <a:rPr lang="uk-UA" dirty="0"/>
              <a:t>, який може здійснюватися через </a:t>
            </a:r>
            <a:r>
              <a:rPr lang="uk-UA" i="1" dirty="0">
                <a:solidFill>
                  <a:srgbClr val="FFFF00"/>
                </a:solidFill>
              </a:rPr>
              <a:t>внутрішні </a:t>
            </a:r>
            <a:r>
              <a:rPr lang="uk-UA" i="1" dirty="0" smtClean="0">
                <a:solidFill>
                  <a:srgbClr val="FFFF00"/>
                </a:solidFill>
              </a:rPr>
              <a:t>обмеження суб’єкта  </a:t>
            </a:r>
            <a:r>
              <a:rPr lang="uk-UA" dirty="0"/>
              <a:t>(пов’язані  з  менталітетом,  життєвими  </a:t>
            </a:r>
            <a:r>
              <a:rPr lang="uk-UA" dirty="0" smtClean="0"/>
              <a:t>принципами),  </a:t>
            </a:r>
            <a:r>
              <a:rPr lang="uk-UA" i="1" dirty="0">
                <a:solidFill>
                  <a:srgbClr val="FFFF00"/>
                </a:solidFill>
              </a:rPr>
              <a:t>страх  перед  покаранням  </a:t>
            </a:r>
            <a:r>
              <a:rPr lang="uk-UA" dirty="0"/>
              <a:t>за  порушення  правових  норм  </a:t>
            </a:r>
            <a:r>
              <a:rPr lang="uk-UA" dirty="0" smtClean="0"/>
              <a:t>або через </a:t>
            </a:r>
            <a:r>
              <a:rPr lang="uk-UA" dirty="0"/>
              <a:t>суспільні </a:t>
            </a:r>
            <a:r>
              <a:rPr lang="uk-UA" dirty="0" smtClean="0"/>
              <a:t>санкції.</a:t>
            </a:r>
          </a:p>
          <a:p>
            <a:r>
              <a:rPr lang="uk-UA" dirty="0" smtClean="0"/>
              <a:t>Основна </a:t>
            </a:r>
            <a:r>
              <a:rPr lang="uk-UA" i="1" dirty="0">
                <a:solidFill>
                  <a:srgbClr val="FFFF00"/>
                </a:solidFill>
              </a:rPr>
              <a:t>функція</a:t>
            </a:r>
            <a:r>
              <a:rPr lang="uk-UA" dirty="0"/>
              <a:t> соціальних інституцій полягає </a:t>
            </a:r>
            <a:r>
              <a:rPr lang="uk-UA" dirty="0" smtClean="0"/>
              <a:t>у </a:t>
            </a:r>
            <a:r>
              <a:rPr lang="uk-UA" i="1" dirty="0">
                <a:solidFill>
                  <a:srgbClr val="FFFF00"/>
                </a:solidFill>
              </a:rPr>
              <a:t>зниженні </a:t>
            </a:r>
            <a:r>
              <a:rPr lang="uk-UA" i="1" dirty="0" err="1">
                <a:solidFill>
                  <a:srgbClr val="FFFF00"/>
                </a:solidFill>
              </a:rPr>
              <a:t>трансакційних</a:t>
            </a:r>
            <a:r>
              <a:rPr lang="uk-UA" i="1" dirty="0">
                <a:solidFill>
                  <a:srgbClr val="FFFF00"/>
                </a:solidFill>
              </a:rPr>
              <a:t> витрат.</a:t>
            </a:r>
          </a:p>
          <a:p>
            <a:pPr marL="0" indent="0">
              <a:buClr>
                <a:srgbClr val="FFFF00"/>
              </a:buClr>
              <a:buSzPct val="100000"/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18506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00336"/>
          </a:xfrm>
        </p:spPr>
        <p:txBody>
          <a:bodyPr>
            <a:noAutofit/>
          </a:bodyPr>
          <a:lstStyle/>
          <a:p>
            <a:pPr algn="ctr"/>
            <a:r>
              <a:rPr lang="uk-UA" sz="2800" dirty="0" smtClean="0">
                <a:solidFill>
                  <a:srgbClr val="FFC000"/>
                </a:solidFill>
              </a:rPr>
              <a:t>7.1</a:t>
            </a:r>
            <a:r>
              <a:rPr lang="uk-UA" sz="2800" dirty="0">
                <a:solidFill>
                  <a:srgbClr val="FFC000"/>
                </a:solidFill>
              </a:rPr>
              <a:t>. Витоки </a:t>
            </a:r>
            <a:r>
              <a:rPr lang="uk-UA" sz="2800" dirty="0" smtClean="0">
                <a:solidFill>
                  <a:srgbClr val="FFC000"/>
                </a:solidFill>
              </a:rPr>
              <a:t> та  методологічна  </a:t>
            </a:r>
            <a:r>
              <a:rPr lang="uk-UA" sz="2800" dirty="0">
                <a:solidFill>
                  <a:srgbClr val="FFC000"/>
                </a:solidFill>
              </a:rPr>
              <a:t>основа </a:t>
            </a:r>
            <a:r>
              <a:rPr lang="uk-UA" sz="2800" dirty="0" smtClean="0">
                <a:solidFill>
                  <a:srgbClr val="FFC000"/>
                </a:solidFill>
              </a:rPr>
              <a:t> сучасного </a:t>
            </a:r>
            <a:r>
              <a:rPr lang="uk-UA" sz="2800" dirty="0">
                <a:solidFill>
                  <a:srgbClr val="FFC000"/>
                </a:solidFill>
              </a:rPr>
              <a:t>інституціоналізму</a:t>
            </a: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79512" y="1124744"/>
            <a:ext cx="8507288" cy="5616624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Серед течій сучасної економічної науки </a:t>
            </a:r>
            <a:r>
              <a:rPr lang="uk-UA" dirty="0" smtClean="0"/>
              <a:t>інституціоналізм </a:t>
            </a:r>
            <a:r>
              <a:rPr lang="uk-UA" dirty="0"/>
              <a:t>має найскладнішу й найбільш розгалужену структуру, а тому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існує єдиної парадигми, єдиної дослідної програми інституційної економічної теорії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Інституціоналізм</a:t>
            </a:r>
            <a:r>
              <a:rPr lang="uk-UA" dirty="0" smtClean="0"/>
              <a:t> є </a:t>
            </a:r>
            <a:r>
              <a:rPr lang="uk-UA" dirty="0"/>
              <a:t>певною сукупністю шкіл, що відріз­няються одна від одної предметом і методологією </a:t>
            </a:r>
            <a:r>
              <a:rPr lang="uk-UA" dirty="0" smtClean="0"/>
              <a:t>дослідження: принцип </a:t>
            </a:r>
            <a:r>
              <a:rPr lang="uk-UA" i="1" dirty="0">
                <a:solidFill>
                  <a:srgbClr val="FFFF00"/>
                </a:solidFill>
              </a:rPr>
              <a:t>єдності теорії </a:t>
            </a:r>
            <a:r>
              <a:rPr lang="uk-UA" dirty="0"/>
              <a:t>поступився місцем принципу </a:t>
            </a:r>
            <a:r>
              <a:rPr lang="uk-UA" i="1" dirty="0">
                <a:solidFill>
                  <a:srgbClr val="FFFF00"/>
                </a:solidFill>
              </a:rPr>
              <a:t>співіснування конкуруючих </a:t>
            </a:r>
            <a:r>
              <a:rPr lang="uk-UA" i="1" dirty="0" smtClean="0">
                <a:solidFill>
                  <a:srgbClr val="FFFF00"/>
                </a:solidFill>
              </a:rPr>
              <a:t>концепцій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uk-UA" dirty="0" smtClean="0"/>
              <a:t> </a:t>
            </a:r>
          </a:p>
          <a:p>
            <a:r>
              <a:rPr lang="uk-UA" dirty="0" smtClean="0"/>
              <a:t>У складній </a:t>
            </a:r>
            <a:r>
              <a:rPr lang="uk-UA" dirty="0"/>
              <a:t>структурі сучасного інституціоналізму </a:t>
            </a:r>
            <a:r>
              <a:rPr lang="uk-UA" dirty="0" smtClean="0"/>
              <a:t>наявні дві </a:t>
            </a:r>
            <a:r>
              <a:rPr lang="uk-UA" dirty="0"/>
              <a:t>основні дослідні програми</a:t>
            </a:r>
            <a:r>
              <a:rPr lang="uk-UA" dirty="0" smtClean="0"/>
              <a:t>:</a:t>
            </a:r>
          </a:p>
          <a:p>
            <a:r>
              <a:rPr lang="uk-UA" dirty="0" smtClean="0"/>
              <a:t>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</a:t>
            </a:r>
            <a:r>
              <a:rPr lang="ru-RU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традиційного інституціоналізму</a:t>
            </a:r>
            <a:r>
              <a:rPr lang="uk-UA" dirty="0"/>
              <a:t>, яка є радикальною альтернативою методологічним засадам неокласики, і формує власну </a:t>
            </a:r>
            <a:r>
              <a:rPr lang="uk-UA" i="1" dirty="0">
                <a:solidFill>
                  <a:srgbClr val="FFFF00"/>
                </a:solidFill>
              </a:rPr>
              <a:t>дослідницьку парадигму на основі заперечення (антитези) неокласики </a:t>
            </a:r>
            <a:r>
              <a:rPr lang="uk-UA" dirty="0"/>
              <a:t>та вдосконаленні традицій класичного інституціоналізму</a:t>
            </a:r>
            <a:r>
              <a:rPr lang="uk-UA" dirty="0" smtClean="0"/>
              <a:t>;</a:t>
            </a:r>
          </a:p>
          <a:p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</a:t>
            </a:r>
            <a:r>
              <a:rPr lang="ru-RU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нового інституціоналізму</a:t>
            </a:r>
            <a:r>
              <a:rPr lang="uk-UA" dirty="0"/>
              <a:t>, що є своєрідним синтезом </a:t>
            </a:r>
            <a:r>
              <a:rPr lang="uk-UA" i="1" dirty="0">
                <a:solidFill>
                  <a:srgbClr val="FFFF00"/>
                </a:solidFill>
              </a:rPr>
              <a:t>інституціоналізму і неокласики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039430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0254805"/>
              </p:ext>
            </p:extLst>
          </p:nvPr>
        </p:nvGraphicFramePr>
        <p:xfrm>
          <a:off x="457200" y="332656"/>
          <a:ext cx="8229600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94612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1938666"/>
              </p:ext>
            </p:extLst>
          </p:nvPr>
        </p:nvGraphicFramePr>
        <p:xfrm>
          <a:off x="215516" y="332656"/>
          <a:ext cx="8712968" cy="63367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Picture" r:id="rId3" imgW="4076700" imgH="2429256" progId="Word.Picture.8">
                  <p:embed/>
                </p:oleObj>
              </mc:Choice>
              <mc:Fallback>
                <p:oleObj name="Picture" r:id="rId3" imgW="4076700" imgH="2429256" progId="Word.Pictur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16" y="332656"/>
                        <a:ext cx="8712968" cy="63367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95475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688632"/>
          </a:xfrm>
        </p:spPr>
        <p:txBody>
          <a:bodyPr>
            <a:normAutofit fontScale="92500"/>
          </a:bodyPr>
          <a:lstStyle/>
          <a:p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Нова </a:t>
            </a:r>
            <a:r>
              <a:rPr lang="uk-UA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інстиуціональна</a:t>
            </a:r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економічна теорія </a:t>
            </a:r>
            <a:r>
              <a:rPr lang="uk-UA" dirty="0" smtClean="0"/>
              <a:t>(НЕІТ) сформувалася </a:t>
            </a:r>
            <a:r>
              <a:rPr lang="ru-RU" dirty="0" smtClean="0"/>
              <a:t>в 80- 90-х </a:t>
            </a:r>
            <a:r>
              <a:rPr lang="ru-RU" dirty="0"/>
              <a:t>роках ХХ ст. </a:t>
            </a:r>
            <a:endParaRPr lang="ru-RU" dirty="0" smtClean="0"/>
          </a:p>
          <a:p>
            <a:r>
              <a:rPr lang="uk-UA" dirty="0" smtClean="0"/>
              <a:t>Послідовники НІЕТ, декларуючи як мету </a:t>
            </a:r>
            <a:r>
              <a:rPr lang="uk-UA" i="1" dirty="0" smtClean="0">
                <a:solidFill>
                  <a:srgbClr val="FFFF00"/>
                </a:solidFill>
              </a:rPr>
              <a:t>створення нової теорії інституцій</a:t>
            </a:r>
            <a:r>
              <a:rPr lang="uk-UA" dirty="0" smtClean="0"/>
              <a:t>,  найрадикальніше  протиставляють</a:t>
            </a:r>
            <a:r>
              <a:rPr lang="ru-RU" dirty="0" smtClean="0"/>
              <a:t>  себе «</a:t>
            </a:r>
            <a:r>
              <a:rPr lang="en-US" dirty="0"/>
              <a:t>m</a:t>
            </a:r>
            <a:r>
              <a:rPr lang="ru-RU" dirty="0"/>
              <a:t>е</a:t>
            </a:r>
            <a:r>
              <a:rPr lang="en-US" dirty="0" err="1" smtClean="0"/>
              <a:t>instream</a:t>
            </a:r>
            <a:r>
              <a:rPr lang="uk-UA" dirty="0" smtClean="0"/>
              <a:t> </a:t>
            </a:r>
            <a:r>
              <a:rPr lang="en-US" dirty="0" smtClean="0"/>
              <a:t>economics</a:t>
            </a:r>
            <a:r>
              <a:rPr lang="en-US" dirty="0"/>
              <a:t>»  </a:t>
            </a:r>
            <a:r>
              <a:rPr lang="uk-UA" dirty="0" smtClean="0"/>
              <a:t>у  методологічному  та  теоретичному  контексті, виходячи за межі вивчення ринкового господарства</a:t>
            </a:r>
          </a:p>
          <a:p>
            <a:r>
              <a:rPr lang="uk-UA" dirty="0" smtClean="0"/>
              <a:t>НЕІТ представлена сьогодні </a:t>
            </a:r>
            <a:r>
              <a:rPr lang="uk-UA" dirty="0"/>
              <a:t>такими основними концепціями</a:t>
            </a:r>
            <a:r>
              <a:rPr lang="uk-UA" dirty="0" smtClean="0"/>
              <a:t>:</a:t>
            </a:r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теорією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ігор </a:t>
            </a:r>
            <a:r>
              <a:rPr lang="uk-UA" dirty="0"/>
              <a:t>(Дж. фон </a:t>
            </a:r>
            <a:r>
              <a:rPr lang="uk-UA" dirty="0" err="1"/>
              <a:t>Нейман</a:t>
            </a:r>
            <a:r>
              <a:rPr lang="uk-UA" dirty="0"/>
              <a:t>, О. Моргенштерн, Дж. </a:t>
            </a:r>
            <a:r>
              <a:rPr lang="uk-UA" dirty="0" err="1"/>
              <a:t>Неш</a:t>
            </a:r>
            <a:r>
              <a:rPr lang="uk-UA" dirty="0"/>
              <a:t>);</a:t>
            </a:r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теорією неповної раціональності </a:t>
            </a:r>
            <a:r>
              <a:rPr lang="uk-UA" dirty="0"/>
              <a:t>(Г. </a:t>
            </a:r>
            <a:r>
              <a:rPr lang="uk-UA" dirty="0" err="1"/>
              <a:t>Саймон</a:t>
            </a:r>
            <a:r>
              <a:rPr lang="uk-UA" dirty="0"/>
              <a:t>);</a:t>
            </a:r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теорією економіки угод </a:t>
            </a:r>
            <a:r>
              <a:rPr lang="uk-UA" dirty="0"/>
              <a:t>(Л. </a:t>
            </a:r>
            <a:r>
              <a:rPr lang="uk-UA" dirty="0" err="1"/>
              <a:t>Тевено</a:t>
            </a:r>
            <a:r>
              <a:rPr lang="uk-UA" dirty="0"/>
              <a:t>, О. </a:t>
            </a:r>
            <a:r>
              <a:rPr lang="uk-UA" dirty="0" err="1"/>
              <a:t>Фавро</a:t>
            </a:r>
            <a:r>
              <a:rPr lang="uk-UA" dirty="0"/>
              <a:t>, А. Орлеан, </a:t>
            </a:r>
            <a:r>
              <a:rPr lang="uk-UA" dirty="0" smtClean="0"/>
              <a:t>Р.</a:t>
            </a:r>
            <a:r>
              <a:rPr lang="uk-UA" dirty="0" err="1" smtClean="0"/>
              <a:t>Буайє</a:t>
            </a:r>
            <a:r>
              <a:rPr lang="uk-UA" dirty="0"/>
              <a:t>, Ф. </a:t>
            </a:r>
            <a:r>
              <a:rPr lang="uk-UA" dirty="0" err="1"/>
              <a:t>Емар-Дюверне</a:t>
            </a:r>
            <a:r>
              <a:rPr lang="uk-UA" dirty="0"/>
              <a:t>, Л. </a:t>
            </a:r>
            <a:r>
              <a:rPr lang="uk-UA" dirty="0" err="1"/>
              <a:t>Болтянськи</a:t>
            </a:r>
            <a:r>
              <a:rPr lang="uk-UA" dirty="0"/>
              <a:t>).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56320"/>
          </a:xfrm>
        </p:spPr>
        <p:txBody>
          <a:bodyPr>
            <a:normAutofit/>
          </a:bodyPr>
          <a:lstStyle/>
          <a:p>
            <a:pPr algn="ctr"/>
            <a:r>
              <a:rPr lang="uk-UA" sz="2800" dirty="0">
                <a:solidFill>
                  <a:srgbClr val="FFC000"/>
                </a:solidFill>
              </a:rPr>
              <a:t>7.3. Нова інституціональна економічна теорія</a:t>
            </a:r>
          </a:p>
        </p:txBody>
      </p:sp>
    </p:spTree>
    <p:extLst>
      <p:ext uri="{BB962C8B-B14F-4D97-AF65-F5344CB8AC3E}">
        <p14:creationId xmlns:p14="http://schemas.microsoft.com/office/powerpoint/2010/main" val="3607141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260648"/>
            <a:ext cx="8507288" cy="5835352"/>
          </a:xfrm>
        </p:spPr>
        <p:txBody>
          <a:bodyPr>
            <a:normAutofit/>
          </a:bodyPr>
          <a:lstStyle/>
          <a:p>
            <a:r>
              <a:rPr lang="uk-UA" dirty="0"/>
              <a:t>На  відміну  від  </a:t>
            </a:r>
            <a:r>
              <a:rPr lang="uk-UA" dirty="0" err="1"/>
              <a:t>неоінституціоналізму</a:t>
            </a:r>
            <a:r>
              <a:rPr lang="uk-UA" dirty="0"/>
              <a:t>,  який  зберіг  «</a:t>
            </a:r>
            <a:r>
              <a:rPr lang="uk-UA" dirty="0" smtClean="0"/>
              <a:t>жорстке ядро</a:t>
            </a:r>
            <a:r>
              <a:rPr lang="uk-UA" dirty="0"/>
              <a:t>»  неокласики,  методологія  основних  концепцій  нової  </a:t>
            </a:r>
            <a:r>
              <a:rPr lang="uk-UA" dirty="0" smtClean="0"/>
              <a:t>інституціональної </a:t>
            </a:r>
            <a:r>
              <a:rPr lang="uk-UA" dirty="0"/>
              <a:t>економіки передбачала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суттєві зміни й у «</a:t>
            </a:r>
            <a:r>
              <a:rPr lang="uk-UA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жорсткому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ядрі» </a:t>
            </a:r>
            <a:r>
              <a:rPr lang="uk-UA" dirty="0"/>
              <a:t>неокласичної </a:t>
            </a:r>
            <a:r>
              <a:rPr lang="uk-UA" dirty="0" smtClean="0"/>
              <a:t>парадигми</a:t>
            </a:r>
          </a:p>
          <a:p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Теорія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ігор</a:t>
            </a:r>
            <a:r>
              <a:rPr lang="uk-UA" dirty="0"/>
              <a:t> </a:t>
            </a:r>
            <a:r>
              <a:rPr lang="uk-UA" dirty="0" smtClean="0"/>
              <a:t>завдала  </a:t>
            </a:r>
            <a:r>
              <a:rPr lang="uk-UA" dirty="0"/>
              <a:t>удару  по  моделі  загальної  рівноваги  </a:t>
            </a:r>
            <a:r>
              <a:rPr lang="uk-UA" dirty="0" err="1"/>
              <a:t>Вальраса</a:t>
            </a:r>
            <a:r>
              <a:rPr lang="uk-UA" dirty="0"/>
              <a:t> </a:t>
            </a:r>
            <a:r>
              <a:rPr lang="uk-UA" dirty="0" smtClean="0"/>
              <a:t>- </a:t>
            </a:r>
            <a:r>
              <a:rPr lang="uk-UA" dirty="0" err="1" smtClean="0"/>
              <a:t>Ерроу</a:t>
            </a:r>
            <a:r>
              <a:rPr lang="uk-UA" dirty="0" smtClean="0"/>
              <a:t> - </a:t>
            </a:r>
            <a:r>
              <a:rPr lang="uk-UA" dirty="0" err="1"/>
              <a:t>Дебре</a:t>
            </a:r>
            <a:r>
              <a:rPr lang="uk-UA" dirty="0"/>
              <a:t>, оскільки принцип існування єдиної ринкової </a:t>
            </a:r>
            <a:r>
              <a:rPr lang="uk-UA" dirty="0" smtClean="0"/>
              <a:t>рівноваги </a:t>
            </a:r>
            <a:r>
              <a:rPr lang="uk-UA" dirty="0"/>
              <a:t>був замінений </a:t>
            </a:r>
            <a:r>
              <a:rPr lang="uk-UA" i="1" dirty="0">
                <a:solidFill>
                  <a:srgbClr val="FFFF00"/>
                </a:solidFill>
              </a:rPr>
              <a:t>аналізом </a:t>
            </a:r>
            <a:r>
              <a:rPr lang="uk-UA" i="1" dirty="0" smtClean="0">
                <a:solidFill>
                  <a:srgbClr val="FFFF00"/>
                </a:solidFill>
              </a:rPr>
              <a:t>реальних </a:t>
            </a:r>
            <a:r>
              <a:rPr lang="uk-UA" i="1" dirty="0">
                <a:solidFill>
                  <a:srgbClr val="FFFF00"/>
                </a:solidFill>
              </a:rPr>
              <a:t>варіантів з </a:t>
            </a:r>
            <a:r>
              <a:rPr lang="uk-UA" dirty="0"/>
              <a:t>господарської  </a:t>
            </a:r>
            <a:r>
              <a:rPr lang="uk-UA" dirty="0" smtClean="0"/>
              <a:t>практики;</a:t>
            </a:r>
          </a:p>
          <a:p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Теорія неповної раціональності </a:t>
            </a:r>
            <a:r>
              <a:rPr lang="uk-UA" dirty="0"/>
              <a:t>Г. </a:t>
            </a:r>
            <a:r>
              <a:rPr lang="uk-UA" dirty="0" err="1" smtClean="0"/>
              <a:t>Саймона</a:t>
            </a:r>
            <a:r>
              <a:rPr lang="uk-UA" dirty="0" smtClean="0"/>
              <a:t> обґрунтувала </a:t>
            </a:r>
            <a:r>
              <a:rPr lang="uk-UA" dirty="0"/>
              <a:t>стратегію поведінки індивіда й прийняття </a:t>
            </a:r>
            <a:r>
              <a:rPr lang="uk-UA" dirty="0" smtClean="0"/>
              <a:t>рішень</a:t>
            </a:r>
            <a:r>
              <a:rPr lang="uk-UA" dirty="0"/>
              <a:t>, виходячи з принципів </a:t>
            </a:r>
            <a:r>
              <a:rPr lang="uk-UA" i="1" dirty="0">
                <a:solidFill>
                  <a:srgbClr val="FFFF00"/>
                </a:solidFill>
              </a:rPr>
              <a:t>«обмеженої раціональності» </a:t>
            </a:r>
            <a:r>
              <a:rPr lang="uk-UA" dirty="0"/>
              <a:t>та </a:t>
            </a:r>
            <a:r>
              <a:rPr lang="uk-UA" i="1" dirty="0">
                <a:solidFill>
                  <a:srgbClr val="FFFF00"/>
                </a:solidFill>
              </a:rPr>
              <a:t>«задоволеності»</a:t>
            </a:r>
          </a:p>
        </p:txBody>
      </p:sp>
    </p:spTree>
    <p:extLst>
      <p:ext uri="{BB962C8B-B14F-4D97-AF65-F5344CB8AC3E}">
        <p14:creationId xmlns:p14="http://schemas.microsoft.com/office/powerpoint/2010/main" val="7386443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052736"/>
            <a:ext cx="7324359" cy="4113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1222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idx="1"/>
          </p:nvPr>
        </p:nvSpPr>
        <p:spPr>
          <a:xfrm>
            <a:off x="179512" y="260350"/>
            <a:ext cx="8856984" cy="6481018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/>
              <a:t>Основні </a:t>
            </a:r>
            <a:r>
              <a:rPr lang="uk-UA" i="1" dirty="0" smtClean="0">
                <a:solidFill>
                  <a:srgbClr val="FFFF00"/>
                </a:solidFill>
              </a:rPr>
              <a:t>напрями </a:t>
            </a:r>
            <a:r>
              <a:rPr lang="uk-UA" i="1" dirty="0">
                <a:solidFill>
                  <a:srgbClr val="FFFF00"/>
                </a:solidFill>
              </a:rPr>
              <a:t>сучасного інституціоналізму </a:t>
            </a:r>
            <a:r>
              <a:rPr lang="uk-UA" dirty="0"/>
              <a:t>сформувалися протягом тривалого періоду під впливом, або на основі, неокласики. </a:t>
            </a:r>
            <a:r>
              <a:rPr lang="uk-UA" dirty="0" smtClean="0"/>
              <a:t>Загальновизнаним </a:t>
            </a:r>
            <a:r>
              <a:rPr lang="uk-UA" dirty="0"/>
              <a:t>є дуалізм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традиційного інституціоналізму </a:t>
            </a:r>
            <a:r>
              <a:rPr lang="uk-UA" dirty="0"/>
              <a:t>та </a:t>
            </a:r>
            <a:r>
              <a:rPr lang="uk-UA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неоінституційних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теорій</a:t>
            </a:r>
            <a:r>
              <a:rPr lang="uk-UA" dirty="0" smtClean="0"/>
              <a:t>.</a:t>
            </a:r>
          </a:p>
          <a:p>
            <a:r>
              <a:rPr lang="uk-UA" dirty="0">
                <a:solidFill>
                  <a:srgbClr val="92D050"/>
                </a:solidFill>
              </a:rPr>
              <a:t>Відмінності</a:t>
            </a:r>
            <a:r>
              <a:rPr lang="uk-UA" dirty="0"/>
              <a:t> між двома його основними дослідними </a:t>
            </a:r>
            <a:r>
              <a:rPr lang="uk-UA" dirty="0" smtClean="0"/>
              <a:t>програми у </a:t>
            </a:r>
            <a:r>
              <a:rPr lang="uk-UA" dirty="0"/>
              <a:t>методології </a:t>
            </a:r>
            <a:r>
              <a:rPr lang="uk-UA" dirty="0" smtClean="0"/>
              <a:t>аналізу найкраще </a:t>
            </a:r>
            <a:r>
              <a:rPr lang="uk-UA" dirty="0" err="1" smtClean="0"/>
              <a:t>прявляються</a:t>
            </a:r>
            <a:r>
              <a:rPr lang="uk-UA" dirty="0" smtClean="0"/>
              <a:t> у порівнянні </a:t>
            </a:r>
            <a:r>
              <a:rPr lang="uk-UA" dirty="0"/>
              <a:t>з парадигмою сучасної неокласичної </a:t>
            </a:r>
            <a:r>
              <a:rPr lang="uk-UA" dirty="0" smtClean="0"/>
              <a:t>науки.</a:t>
            </a:r>
          </a:p>
          <a:p>
            <a:r>
              <a:rPr lang="uk-UA" dirty="0"/>
              <a:t>До </a:t>
            </a:r>
            <a:r>
              <a:rPr lang="uk-UA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«жорсткого ядра» неокласичної парадигми </a:t>
            </a:r>
            <a:r>
              <a:rPr lang="uk-UA" dirty="0" smtClean="0"/>
              <a:t>зараховують</a:t>
            </a:r>
            <a:r>
              <a:rPr lang="uk-UA" dirty="0"/>
              <a:t>:</a:t>
            </a:r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/>
              <a:t>1) </a:t>
            </a:r>
            <a:r>
              <a:rPr lang="uk-UA" i="1" dirty="0">
                <a:solidFill>
                  <a:srgbClr val="FFC000"/>
                </a:solidFill>
              </a:rPr>
              <a:t>методологічний індивідуалізм </a:t>
            </a:r>
            <a:r>
              <a:rPr lang="uk-UA" dirty="0"/>
              <a:t>(стійкі переваги екзогенного змісту),</a:t>
            </a:r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/>
              <a:t>2) </a:t>
            </a:r>
            <a:r>
              <a:rPr lang="uk-UA" i="1" dirty="0">
                <a:solidFill>
                  <a:srgbClr val="FFC000"/>
                </a:solidFill>
              </a:rPr>
              <a:t>раціональний вибір </a:t>
            </a:r>
            <a:r>
              <a:rPr lang="uk-UA" dirty="0"/>
              <a:t>(принцип оптимізації цільової функції),</a:t>
            </a:r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/>
              <a:t>3) </a:t>
            </a:r>
            <a:r>
              <a:rPr lang="uk-UA" i="1" dirty="0">
                <a:solidFill>
                  <a:srgbClr val="FFC000"/>
                </a:solidFill>
              </a:rPr>
              <a:t>рівноважний аналіз </a:t>
            </a:r>
            <a:r>
              <a:rPr lang="uk-UA" dirty="0"/>
              <a:t>(рівновага на всіх ринках</a:t>
            </a:r>
            <a:r>
              <a:rPr lang="uk-UA" dirty="0" smtClean="0"/>
              <a:t>), а </a:t>
            </a:r>
            <a:r>
              <a:rPr lang="uk-UA" dirty="0"/>
              <a:t>до її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«захисного пояса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», </a:t>
            </a:r>
            <a:r>
              <a:rPr lang="uk-UA" dirty="0"/>
              <a:t>зміни у якому тільки модифікують, а не заперечують парадигму, належать: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/>
              <a:t>1) </a:t>
            </a:r>
            <a:r>
              <a:rPr lang="uk-UA" i="1" dirty="0">
                <a:solidFill>
                  <a:srgbClr val="FFFF00"/>
                </a:solidFill>
              </a:rPr>
              <a:t>незмінні й чітко окреслені права власності</a:t>
            </a:r>
            <a:r>
              <a:rPr lang="uk-UA" dirty="0"/>
              <a:t>, 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/>
              <a:t>2) </a:t>
            </a:r>
            <a:r>
              <a:rPr lang="uk-UA" i="1" dirty="0">
                <a:solidFill>
                  <a:srgbClr val="FFFF00"/>
                </a:solidFill>
              </a:rPr>
              <a:t>повнота й доступність інформації </a:t>
            </a:r>
            <a:r>
              <a:rPr lang="uk-UA" dirty="0"/>
              <a:t>(відсутність витрат),</a:t>
            </a:r>
          </a:p>
          <a:p>
            <a:pPr>
              <a:buClr>
                <a:srgbClr val="FFFF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dirty="0"/>
              <a:t>3) </a:t>
            </a:r>
            <a:r>
              <a:rPr lang="uk-UA" i="1" dirty="0">
                <a:solidFill>
                  <a:srgbClr val="FFFF00"/>
                </a:solidFill>
              </a:rPr>
              <a:t>відсутність витрат при здійсненні обміну на ринках </a:t>
            </a:r>
            <a:r>
              <a:rPr lang="uk-UA" dirty="0"/>
              <a:t>(витрати виробництва — єдиний вид витрат).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2846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idx="1"/>
          </p:nvPr>
        </p:nvSpPr>
        <p:spPr>
          <a:xfrm>
            <a:off x="179512" y="260350"/>
            <a:ext cx="8856984" cy="6481018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Неокласики </a:t>
            </a:r>
            <a:r>
              <a:rPr lang="uk-UA" dirty="0" smtClean="0"/>
              <a:t>зосереджені </a:t>
            </a:r>
            <a:r>
              <a:rPr lang="uk-UA" dirty="0"/>
              <a:t>на обміні і пов’язаних із ним процесах прийняття рішень, натомість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ігнорують вплив часу і соціально-економічного середовища </a:t>
            </a:r>
            <a:r>
              <a:rPr lang="uk-UA" dirty="0"/>
              <a:t>на формування індивідуальних потреб і технологічних змін</a:t>
            </a:r>
            <a:r>
              <a:rPr lang="ru-RU" dirty="0"/>
              <a:t>. </a:t>
            </a:r>
            <a:endParaRPr lang="uk-UA" dirty="0"/>
          </a:p>
          <a:p>
            <a:r>
              <a:rPr lang="uk-UA" dirty="0"/>
              <a:t>Вони тільки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ринок</a:t>
            </a:r>
            <a:r>
              <a:rPr lang="uk-UA" dirty="0"/>
              <a:t> розглядають як </a:t>
            </a:r>
            <a:r>
              <a:rPr lang="uk-UA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єдину інституцію</a:t>
            </a:r>
            <a:r>
              <a:rPr lang="uk-UA" dirty="0" smtClean="0"/>
              <a:t>, що варта уваги, </a:t>
            </a:r>
            <a:r>
              <a:rPr lang="uk-UA" dirty="0"/>
              <a:t>а тому </a:t>
            </a:r>
            <a:r>
              <a:rPr lang="uk-UA" dirty="0" smtClean="0"/>
              <a:t>абстрагуються від впливу інших інституцій. </a:t>
            </a:r>
          </a:p>
          <a:p>
            <a:r>
              <a:rPr lang="uk-UA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Відмінність</a:t>
            </a:r>
            <a:r>
              <a:rPr lang="uk-UA" dirty="0" smtClean="0"/>
              <a:t> між </a:t>
            </a:r>
            <a:r>
              <a:rPr lang="uk-UA" dirty="0"/>
              <a:t>неокласичною та інституційною </a:t>
            </a:r>
            <a:r>
              <a:rPr lang="uk-UA" dirty="0" smtClean="0"/>
              <a:t>теорією існує у кількості інституцій для аналізу: </a:t>
            </a:r>
          </a:p>
          <a:p>
            <a:r>
              <a:rPr lang="uk-UA" dirty="0" smtClean="0"/>
              <a:t>перша </a:t>
            </a:r>
            <a:r>
              <a:rPr lang="uk-UA" dirty="0"/>
              <a:t>обмежується вивченням єдиної інституції </a:t>
            </a:r>
            <a:r>
              <a:rPr lang="uk-UA" dirty="0" smtClean="0"/>
              <a:t>- </a:t>
            </a:r>
            <a:r>
              <a:rPr lang="uk-UA" i="1" dirty="0">
                <a:solidFill>
                  <a:srgbClr val="FFFF00"/>
                </a:solidFill>
              </a:rPr>
              <a:t>ринку</a:t>
            </a:r>
            <a:r>
              <a:rPr lang="uk-UA" dirty="0"/>
              <a:t>; </a:t>
            </a:r>
            <a:endParaRPr lang="uk-UA" dirty="0" smtClean="0"/>
          </a:p>
          <a:p>
            <a:r>
              <a:rPr lang="uk-UA" dirty="0" smtClean="0"/>
              <a:t>друга </a:t>
            </a:r>
            <a:r>
              <a:rPr lang="uk-UA" dirty="0"/>
              <a:t>-</a:t>
            </a:r>
            <a:r>
              <a:rPr lang="uk-UA" dirty="0" smtClean="0"/>
              <a:t> </a:t>
            </a:r>
            <a:r>
              <a:rPr lang="uk-UA" dirty="0"/>
              <a:t>залучає до </a:t>
            </a:r>
            <a:r>
              <a:rPr lang="uk-UA" dirty="0" smtClean="0"/>
              <a:t>аналізу </a:t>
            </a:r>
            <a:r>
              <a:rPr lang="uk-UA" i="1" dirty="0">
                <a:solidFill>
                  <a:srgbClr val="FFFF00"/>
                </a:solidFill>
              </a:rPr>
              <a:t>широкий набір соціально-економічних інституцій</a:t>
            </a:r>
            <a:r>
              <a:rPr lang="uk-UA" dirty="0"/>
              <a:t>, які </a:t>
            </a:r>
            <a:r>
              <a:rPr lang="uk-UA" dirty="0" smtClean="0"/>
              <a:t>впливають </a:t>
            </a:r>
            <a:r>
              <a:rPr lang="uk-UA" dirty="0"/>
              <a:t>на розвиток </a:t>
            </a:r>
            <a:r>
              <a:rPr lang="uk-UA" dirty="0" smtClean="0"/>
              <a:t>економіки.</a:t>
            </a:r>
          </a:p>
        </p:txBody>
      </p:sp>
    </p:spTree>
    <p:extLst>
      <p:ext uri="{BB962C8B-B14F-4D97-AF65-F5344CB8AC3E}">
        <p14:creationId xmlns:p14="http://schemas.microsoft.com/office/powerpoint/2010/main" val="712342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5760640"/>
          </a:xfrm>
        </p:spPr>
        <p:txBody>
          <a:bodyPr>
            <a:noAutofit/>
          </a:bodyPr>
          <a:lstStyle/>
          <a:p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Традиційний інституціоналізм </a:t>
            </a:r>
            <a:r>
              <a:rPr lang="uk-UA" sz="2400" dirty="0"/>
              <a:t>використовує </a:t>
            </a:r>
            <a:r>
              <a:rPr lang="uk-UA" sz="2400" i="1" dirty="0">
                <a:solidFill>
                  <a:srgbClr val="FFFF00"/>
                </a:solidFill>
              </a:rPr>
              <a:t>методологію</a:t>
            </a:r>
            <a:r>
              <a:rPr lang="uk-UA" sz="2400" dirty="0"/>
              <a:t> </a:t>
            </a:r>
            <a:r>
              <a:rPr lang="uk-UA" sz="2400" i="1" dirty="0">
                <a:solidFill>
                  <a:srgbClr val="FFFF00"/>
                </a:solidFill>
              </a:rPr>
              <a:t>холізму</a:t>
            </a:r>
            <a:r>
              <a:rPr lang="uk-UA" sz="2400" dirty="0"/>
              <a:t>, відправним пунктом якої є не індивіди (методологічний індивідуалізм), а </a:t>
            </a:r>
            <a:r>
              <a:rPr lang="uk-UA" sz="2400" i="1" dirty="0">
                <a:solidFill>
                  <a:srgbClr val="FFFF00"/>
                </a:solidFill>
              </a:rPr>
              <a:t>інституції</a:t>
            </a:r>
            <a:r>
              <a:rPr lang="uk-UA" sz="2400" dirty="0"/>
              <a:t>, тобто дії окремих суб’єктів ставилися у залежність від дії суспільних інституцій. На місце моделі 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homo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economicus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</a:t>
            </a:r>
            <a:r>
              <a:rPr lang="uk-UA" sz="2400" dirty="0"/>
              <a:t>було запропоновано модель 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homo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institutius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</a:t>
            </a:r>
            <a:r>
              <a:rPr lang="uk-UA" sz="2400" dirty="0"/>
              <a:t>(людини інституційної), названої так </a:t>
            </a:r>
            <a:r>
              <a:rPr lang="uk-UA" sz="2400" dirty="0" smtClean="0"/>
              <a:t>Н</a:t>
            </a:r>
            <a:r>
              <a:rPr lang="uk-UA" sz="2400" dirty="0"/>
              <a:t>. </a:t>
            </a:r>
            <a:r>
              <a:rPr lang="uk-UA" sz="2400" dirty="0" err="1" smtClean="0"/>
              <a:t>Брунссоном</a:t>
            </a:r>
            <a:r>
              <a:rPr lang="uk-UA" sz="2400" dirty="0" smtClean="0"/>
              <a:t>.</a:t>
            </a:r>
          </a:p>
          <a:p>
            <a:r>
              <a:rPr lang="uk-UA" sz="2400" dirty="0">
                <a:solidFill>
                  <a:srgbClr val="FFC000"/>
                </a:solidFill>
              </a:rPr>
              <a:t>Модель «</a:t>
            </a:r>
            <a:r>
              <a:rPr lang="uk-UA" sz="2400" dirty="0" err="1">
                <a:solidFill>
                  <a:srgbClr val="FFC000"/>
                </a:solidFill>
              </a:rPr>
              <a:t>homo</a:t>
            </a:r>
            <a:r>
              <a:rPr lang="uk-UA" sz="2400" dirty="0">
                <a:solidFill>
                  <a:srgbClr val="FFC000"/>
                </a:solidFill>
              </a:rPr>
              <a:t> </a:t>
            </a:r>
            <a:r>
              <a:rPr lang="uk-UA" sz="2400" dirty="0" err="1">
                <a:solidFill>
                  <a:srgbClr val="FFC000"/>
                </a:solidFill>
              </a:rPr>
              <a:t>institutius</a:t>
            </a:r>
            <a:r>
              <a:rPr lang="uk-UA" sz="2400" dirty="0">
                <a:solidFill>
                  <a:srgbClr val="FFC000"/>
                </a:solidFill>
              </a:rPr>
              <a:t>» </a:t>
            </a:r>
            <a:r>
              <a:rPr lang="uk-UA" sz="2400" dirty="0"/>
              <a:t>позбавлена раціональності, натомість, справно дотримується правил та сприяє реалізації прав інших людей, що вдало імплантує до неї </a:t>
            </a:r>
            <a:r>
              <a:rPr lang="uk-UA" sz="2400" i="1" dirty="0">
                <a:solidFill>
                  <a:srgbClr val="FFFF00"/>
                </a:solidFill>
              </a:rPr>
              <a:t>неекономічні мотиви поведінки людини.</a:t>
            </a:r>
          </a:p>
          <a:p>
            <a:r>
              <a:rPr lang="uk-UA" sz="2400" dirty="0"/>
              <a:t>Заперечуючи принцип</a:t>
            </a:r>
            <a:r>
              <a:rPr lang="uk-UA" sz="2400" i="1" dirty="0">
                <a:solidFill>
                  <a:srgbClr val="FFFF00"/>
                </a:solidFill>
              </a:rPr>
              <a:t> </a:t>
            </a:r>
            <a:r>
              <a:rPr lang="uk-UA" sz="2400" i="1" dirty="0" smtClean="0">
                <a:solidFill>
                  <a:srgbClr val="FFFF00"/>
                </a:solidFill>
              </a:rPr>
              <a:t>оптимізації цільової функції</a:t>
            </a:r>
            <a:r>
              <a:rPr lang="uk-UA" sz="2400" dirty="0" smtClean="0"/>
              <a:t>, </a:t>
            </a:r>
            <a:r>
              <a:rPr lang="uk-UA" sz="2400" dirty="0" err="1"/>
              <a:t>інституціоналісти</a:t>
            </a:r>
            <a:r>
              <a:rPr lang="uk-UA" sz="2400" dirty="0"/>
              <a:t> вважали, що економічні суб’єкти у своїх діях </a:t>
            </a:r>
            <a:r>
              <a:rPr lang="uk-UA" sz="2400" dirty="0" smtClean="0"/>
              <a:t>покладаються на усталені звички, </a:t>
            </a:r>
            <a:r>
              <a:rPr lang="uk-UA" sz="2400" i="1" dirty="0" smtClean="0">
                <a:solidFill>
                  <a:srgbClr val="FFFF00"/>
                </a:solidFill>
              </a:rPr>
              <a:t>унормовані правила поведінки</a:t>
            </a:r>
            <a:r>
              <a:rPr lang="uk-UA" sz="2400" dirty="0" smtClean="0"/>
              <a:t>, що відкриває дорогу для  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моделювання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інституцій</a:t>
            </a:r>
            <a:endParaRPr lang="uk-UA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68288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solidFill>
                  <a:srgbClr val="FFC000"/>
                </a:solidFill>
              </a:rPr>
              <a:t>Традиційний інституціоналізм</a:t>
            </a:r>
            <a:endParaRPr lang="uk-UA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4711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836712"/>
            <a:ext cx="8856984" cy="5976664"/>
          </a:xfrm>
        </p:spPr>
        <p:txBody>
          <a:bodyPr>
            <a:normAutofit lnSpcReduction="10000"/>
          </a:bodyPr>
          <a:lstStyle/>
          <a:p>
            <a:r>
              <a:rPr lang="uk-UA" sz="2400" dirty="0"/>
              <a:t>На відміну від традиційного інституціоналізму, прихильники </a:t>
            </a:r>
            <a:r>
              <a:rPr lang="uk-UA" sz="2400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неоінституціоналізму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/>
              <a:t>намагалися </a:t>
            </a:r>
            <a:r>
              <a:rPr lang="uk-UA" sz="2400" i="1" dirty="0">
                <a:solidFill>
                  <a:srgbClr val="FFFF00"/>
                </a:solidFill>
              </a:rPr>
              <a:t>інтегрувати методологічний апарат неокласики </a:t>
            </a:r>
            <a:r>
              <a:rPr lang="uk-UA" sz="2400" dirty="0"/>
              <a:t>до вивчення </a:t>
            </a:r>
            <a:r>
              <a:rPr lang="uk-UA" sz="2400" i="1" dirty="0">
                <a:solidFill>
                  <a:srgbClr val="FFFF00"/>
                </a:solidFill>
              </a:rPr>
              <a:t>політичних, ідеологічних, правових </a:t>
            </a:r>
            <a:r>
              <a:rPr lang="uk-UA" sz="2400" dirty="0"/>
              <a:t>проблем. Вони прагнули «покращити» неокласику, оскільки вважали, що вона не враховує динамічні процеси в економіці та розбудовує свої моделі на нереалістичних посиланнях і обмеженнях</a:t>
            </a:r>
            <a:r>
              <a:rPr lang="uk-UA" sz="2400" dirty="0" smtClean="0"/>
              <a:t>.</a:t>
            </a:r>
          </a:p>
          <a:p>
            <a:r>
              <a:rPr lang="uk-UA" sz="2400" dirty="0"/>
              <a:t>Відродження інституціоналізму супроводжувалося широкою диференціацією досліджень, побудованих на </a:t>
            </a:r>
            <a:r>
              <a:rPr lang="uk-UA" sz="2400" i="1" dirty="0">
                <a:solidFill>
                  <a:srgbClr val="FFFF00"/>
                </a:solidFill>
              </a:rPr>
              <a:t>різній методологічній платформі</a:t>
            </a:r>
            <a:r>
              <a:rPr lang="uk-UA" sz="2400" dirty="0"/>
              <a:t>. </a:t>
            </a:r>
            <a:r>
              <a:rPr lang="uk-UA" sz="2400" dirty="0" err="1"/>
              <a:t>Неоінституціоналізм</a:t>
            </a:r>
            <a:r>
              <a:rPr lang="uk-UA" sz="2400" dirty="0"/>
              <a:t> </a:t>
            </a:r>
            <a:r>
              <a:rPr lang="uk-UA" sz="2400" dirty="0" smtClean="0"/>
              <a:t>відрізняє </a:t>
            </a:r>
            <a:r>
              <a:rPr lang="uk-UA" sz="2400" dirty="0"/>
              <a:t>від неокласичної теорії та традиційного інституціоналізму дві загальні установки</a:t>
            </a:r>
            <a:r>
              <a:rPr lang="uk-UA" sz="2400" dirty="0" smtClean="0"/>
              <a:t>:</a:t>
            </a:r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400" dirty="0" smtClean="0"/>
              <a:t> </a:t>
            </a:r>
            <a:r>
              <a:rPr lang="uk-UA" sz="2400" dirty="0"/>
              <a:t>1) </a:t>
            </a:r>
            <a:r>
              <a:rPr lang="uk-UA" sz="2400" i="1" dirty="0">
                <a:solidFill>
                  <a:srgbClr val="FFFF00"/>
                </a:solidFill>
              </a:rPr>
              <a:t>соціально-економічні інституції мають значення </a:t>
            </a:r>
            <a:r>
              <a:rPr lang="uk-UA" sz="2400" dirty="0"/>
              <a:t>(</a:t>
            </a:r>
            <a:r>
              <a:rPr lang="uk-UA" sz="2400" dirty="0" err="1"/>
              <a:t>institutions</a:t>
            </a:r>
            <a:r>
              <a:rPr lang="uk-UA" sz="2400" dirty="0"/>
              <a:t> </a:t>
            </a:r>
            <a:r>
              <a:rPr lang="uk-UA" sz="2400" dirty="0" err="1"/>
              <a:t>matter</a:t>
            </a:r>
            <a:r>
              <a:rPr lang="uk-UA" sz="2400" dirty="0" smtClean="0"/>
              <a:t>);</a:t>
            </a:r>
          </a:p>
          <a:p>
            <a:pPr>
              <a:buClr>
                <a:srgbClr val="FFC00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2400" dirty="0" smtClean="0"/>
              <a:t> </a:t>
            </a:r>
            <a:r>
              <a:rPr lang="uk-UA" sz="2400" dirty="0"/>
              <a:t>2) вони </a:t>
            </a:r>
            <a:r>
              <a:rPr lang="uk-UA" sz="2400" i="1" dirty="0">
                <a:solidFill>
                  <a:srgbClr val="FFFF00"/>
                </a:solidFill>
              </a:rPr>
              <a:t>аналізуються за допомогою понять і методів, створених економічною наукою</a:t>
            </a:r>
            <a:r>
              <a:rPr lang="uk-UA" sz="2400" dirty="0" smtClean="0"/>
              <a:t>.</a:t>
            </a:r>
            <a:endParaRPr lang="uk-UA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dirty="0" err="1">
                <a:solidFill>
                  <a:srgbClr val="FFC000"/>
                </a:solidFill>
              </a:rPr>
              <a:t>Неоінституціоналізм</a:t>
            </a:r>
            <a:endParaRPr lang="uk-UA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785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/>
          </a:bodyPr>
          <a:lstStyle/>
          <a:p>
            <a:r>
              <a:rPr lang="uk-UA" sz="2400" dirty="0"/>
              <a:t>Представники </a:t>
            </a:r>
            <a:r>
              <a:rPr lang="uk-UA" sz="2400" dirty="0" err="1"/>
              <a:t>неоінституціоналізму</a:t>
            </a:r>
            <a:r>
              <a:rPr lang="uk-UA" sz="2400" dirty="0"/>
              <a:t>, залишаючи поза критикою </a:t>
            </a:r>
            <a:r>
              <a:rPr lang="uk-UA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«жорстке ядро» </a:t>
            </a:r>
            <a:r>
              <a:rPr lang="uk-UA" sz="2400" dirty="0"/>
              <a:t>неокласики, обмежуються </a:t>
            </a:r>
            <a:r>
              <a:rPr lang="uk-UA" sz="2400" i="1" dirty="0"/>
              <a:t>критикою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захис­ного </a:t>
            </a:r>
            <a:r>
              <a:rPr lang="uk-U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поясу» </a:t>
            </a:r>
            <a:r>
              <a:rPr lang="uk-UA" sz="2400" dirty="0"/>
              <a:t>неокласичної парадигми</a:t>
            </a:r>
            <a:r>
              <a:rPr lang="uk-UA" sz="2400" dirty="0" smtClean="0"/>
              <a:t>.</a:t>
            </a:r>
          </a:p>
          <a:p>
            <a:r>
              <a:rPr lang="uk-UA" sz="2400" dirty="0">
                <a:solidFill>
                  <a:srgbClr val="00B0F0"/>
                </a:solidFill>
              </a:rPr>
              <a:t>Наприклад</a:t>
            </a:r>
            <a:r>
              <a:rPr lang="uk-UA" sz="2400" dirty="0"/>
              <a:t>, заперечується, що обмін відбувається без втрат. </a:t>
            </a:r>
            <a:r>
              <a:rPr lang="uk-UA" sz="2400" dirty="0">
                <a:solidFill>
                  <a:srgbClr val="FFC000"/>
                </a:solidFill>
              </a:rPr>
              <a:t>Концепція </a:t>
            </a:r>
            <a:r>
              <a:rPr lang="uk-UA" sz="2400" dirty="0" err="1">
                <a:solidFill>
                  <a:srgbClr val="FFC000"/>
                </a:solidFill>
              </a:rPr>
              <a:t>трансакційних</a:t>
            </a:r>
            <a:r>
              <a:rPr lang="uk-UA" sz="2400" dirty="0">
                <a:solidFill>
                  <a:srgbClr val="FFC000"/>
                </a:solidFill>
              </a:rPr>
              <a:t> витрат Р. </a:t>
            </a:r>
            <a:r>
              <a:rPr lang="uk-UA" sz="2400" dirty="0" err="1">
                <a:solidFill>
                  <a:srgbClr val="FFC000"/>
                </a:solidFill>
              </a:rPr>
              <a:t>Коуза</a:t>
            </a:r>
            <a:r>
              <a:rPr lang="uk-UA" sz="2400" dirty="0">
                <a:solidFill>
                  <a:srgbClr val="FFC000"/>
                </a:solidFill>
              </a:rPr>
              <a:t> </a:t>
            </a:r>
            <a:r>
              <a:rPr lang="uk-UA" sz="2400" dirty="0"/>
              <a:t>заперечує тезу неокласиків, що витрати функціонування ринкового механізму дорівнюють нулю, яка дозволяла їм не враховувати вплив інституцій в економічному аналізі. Якщо ж такі витрати існують, то, на думку прихильників нової течії, слід обов’язково враховувати </a:t>
            </a:r>
            <a:r>
              <a:rPr lang="uk-UA" sz="2400" i="1" dirty="0">
                <a:solidFill>
                  <a:srgbClr val="FFFF00"/>
                </a:solidFill>
              </a:rPr>
              <a:t>вплив соціально-економічних інституцій на функціонування економічної системи</a:t>
            </a:r>
            <a:r>
              <a:rPr lang="uk-UA" sz="2400" dirty="0"/>
              <a:t>; переглянути тезу про доступність і повноту інформації </a:t>
            </a:r>
            <a:r>
              <a:rPr lang="uk-UA" sz="2400" dirty="0" smtClean="0"/>
              <a:t> (інформаційні </a:t>
            </a:r>
            <a:r>
              <a:rPr lang="uk-UA" sz="2400" dirty="0"/>
              <a:t>витрати), а також тезу про нейтральність </a:t>
            </a:r>
            <a:r>
              <a:rPr lang="uk-UA" sz="2400" dirty="0" smtClean="0"/>
              <a:t>розподілу.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423574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2231710"/>
              </p:ext>
            </p:extLst>
          </p:nvPr>
        </p:nvGraphicFramePr>
        <p:xfrm>
          <a:off x="179512" y="1052736"/>
          <a:ext cx="8784975" cy="54261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8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8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37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Arial"/>
                          <a:ea typeface="Times New Roman"/>
                        </a:rPr>
                        <a:t>Ознака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uk-UA" sz="1800" b="1" kern="1200" dirty="0">
                          <a:solidFill>
                            <a:schemeClr val="lt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Традиційний інституціоналізм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0" lang="uk-UA" sz="1800" b="1" kern="1200" dirty="0" err="1">
                          <a:solidFill>
                            <a:schemeClr val="lt1"/>
                          </a:solidFill>
                          <a:effectLst/>
                          <a:latin typeface="Arial"/>
                          <a:ea typeface="Times New Roman"/>
                          <a:cs typeface="+mn-cs"/>
                        </a:rPr>
                        <a:t>Неоінституціоналізм</a:t>
                      </a:r>
                      <a:endParaRPr kumimoji="0" lang="uk-UA" sz="1800" b="1" kern="1200" dirty="0">
                        <a:solidFill>
                          <a:schemeClr val="lt1"/>
                        </a:solidFill>
                        <a:effectLst/>
                        <a:latin typeface="Arial"/>
                        <a:ea typeface="Times New Roman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82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Період виникнення і основоположники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20-30-і рр. ХХ ст.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Т. </a:t>
                      </a:r>
                      <a:r>
                        <a:rPr lang="uk-UA" sz="1400" dirty="0" err="1">
                          <a:effectLst/>
                          <a:latin typeface="Arial"/>
                          <a:ea typeface="Times New Roman"/>
                        </a:rPr>
                        <a:t>Веблен</a:t>
                      </a: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, Дж. </a:t>
                      </a:r>
                      <a:r>
                        <a:rPr lang="uk-UA" sz="1400" dirty="0" err="1">
                          <a:effectLst/>
                          <a:latin typeface="Arial"/>
                          <a:ea typeface="Times New Roman"/>
                        </a:rPr>
                        <a:t>Коммонс</a:t>
                      </a: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,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В. </a:t>
                      </a:r>
                      <a:r>
                        <a:rPr lang="uk-UA" sz="1400" dirty="0" err="1">
                          <a:effectLst/>
                          <a:latin typeface="Arial"/>
                          <a:ea typeface="Times New Roman"/>
                        </a:rPr>
                        <a:t>Мітчел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Arial"/>
                          <a:ea typeface="Times New Roman"/>
                        </a:rPr>
                        <a:t>Кінець ХХ ст.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Arial"/>
                          <a:ea typeface="Times New Roman"/>
                        </a:rPr>
                        <a:t>Р. Коуз, О. Вільямсон, Дж. Б’юкенен, Г. Беккер, Д.Норт та ін.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61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Підґрунтя виникнення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заперечення  методологічного ядра дослідної  програми неокласиків 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модифікація «захисного поясу» неокласичної дослідної програми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02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Методологія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гуманітарні науки (соціологія, право)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 + біологія (органічний і еволюційні підходи) 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неокласична економічна теорія (методологічний індивідуалізм, </a:t>
                      </a:r>
                      <a:r>
                        <a:rPr lang="en-US" sz="1400" dirty="0">
                          <a:effectLst/>
                          <a:latin typeface="Arial"/>
                          <a:ea typeface="Times New Roman"/>
                        </a:rPr>
                        <a:t>homo </a:t>
                      </a:r>
                      <a:r>
                        <a:rPr lang="en-US" sz="1400" dirty="0" err="1" smtClean="0">
                          <a:effectLst/>
                          <a:latin typeface="Arial"/>
                          <a:ea typeface="Times New Roman"/>
                        </a:rPr>
                        <a:t>economicus</a:t>
                      </a: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, рівноважний і оптимізаційний підходи)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32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Рух думки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від соціології, права до аналізу господарства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від економіки до соціології, політики, права 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32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</a:rPr>
                        <a:t>Передумова аналізу</a:t>
                      </a:r>
                      <a:endParaRPr lang="uk-UA" sz="1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</a:rPr>
                        <a:t>холізм: пріоритетність цілого стосовно його складових частин</a:t>
                      </a:r>
                      <a:endParaRPr lang="uk-UA" sz="1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FF0000"/>
                          </a:solidFill>
                          <a:effectLst/>
                          <a:latin typeface="Arial"/>
                          <a:ea typeface="Times New Roman"/>
                        </a:rPr>
                        <a:t>методологічний індивідуалізм</a:t>
                      </a:r>
                      <a:endParaRPr lang="uk-UA" sz="1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61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Інституції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формують переваги і вподобання індивідуумів 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формують зовнішні обмеження для індивідуумів через умови вибору та інформацію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732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Вподобання та цілі індивідуумів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ендогенні, породжуються внутрішніми причинами 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Arial"/>
                          <a:ea typeface="Times New Roman"/>
                        </a:rPr>
                        <a:t>екзогенні, породжуються зовнішніми причинами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507288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400" b="1" dirty="0" smtClean="0">
                <a:effectLst/>
              </a:rPr>
              <a:t/>
            </a:r>
            <a:br>
              <a:rPr lang="uk-UA" sz="2400" b="1" dirty="0" smtClean="0">
                <a:effectLst/>
              </a:rPr>
            </a:br>
            <a:r>
              <a:rPr lang="uk-UA" sz="2400" b="1" dirty="0">
                <a:effectLst/>
              </a:rPr>
              <a:t/>
            </a:r>
            <a:br>
              <a:rPr lang="uk-UA" sz="2400" b="1" dirty="0">
                <a:effectLst/>
              </a:rPr>
            </a:br>
            <a:r>
              <a:rPr lang="uk-UA" sz="2400" b="1" dirty="0" smtClean="0">
                <a:effectLst/>
              </a:rPr>
              <a:t/>
            </a:r>
            <a:br>
              <a:rPr lang="uk-UA" sz="2400" b="1" dirty="0" smtClean="0">
                <a:effectLst/>
              </a:rPr>
            </a:br>
            <a:r>
              <a:rPr lang="uk-UA" sz="2400" b="1" dirty="0">
                <a:effectLst/>
              </a:rPr>
              <a:t/>
            </a:r>
            <a:br>
              <a:rPr lang="uk-UA" sz="2400" b="1" dirty="0">
                <a:effectLst/>
              </a:rPr>
            </a:br>
            <a:r>
              <a:rPr lang="uk-UA" sz="2700" b="1" dirty="0" smtClean="0">
                <a:solidFill>
                  <a:srgbClr val="FFC000"/>
                </a:solidFill>
                <a:effectLst/>
              </a:rPr>
              <a:t>Порівняльна  характеристика  традиційного </a:t>
            </a:r>
            <a:r>
              <a:rPr lang="uk-UA" sz="2700" b="1" dirty="0">
                <a:solidFill>
                  <a:srgbClr val="FFC000"/>
                </a:solidFill>
                <a:effectLst/>
              </a:rPr>
              <a:t>(старого</a:t>
            </a:r>
            <a:r>
              <a:rPr lang="uk-UA" sz="2700" b="1" dirty="0" smtClean="0">
                <a:solidFill>
                  <a:srgbClr val="FFC000"/>
                </a:solidFill>
                <a:effectLst/>
              </a:rPr>
              <a:t>)   </a:t>
            </a:r>
            <a:r>
              <a:rPr lang="uk-UA" sz="2700" b="1" dirty="0">
                <a:solidFill>
                  <a:srgbClr val="FFC000"/>
                </a:solidFill>
                <a:effectLst/>
              </a:rPr>
              <a:t>і </a:t>
            </a:r>
            <a:r>
              <a:rPr lang="uk-UA" sz="2700" b="1" dirty="0" err="1" smtClean="0">
                <a:solidFill>
                  <a:srgbClr val="FFC000"/>
                </a:solidFill>
                <a:effectLst/>
              </a:rPr>
              <a:t>неоінституціоналізму</a:t>
            </a:r>
            <a:endParaRPr lang="uk-UA" sz="27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8549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Базовая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629DD1"/>
    </a:accent1>
    <a:accent2>
      <a:srgbClr val="297FD5"/>
    </a:accent2>
    <a:accent3>
      <a:srgbClr val="7F8FA9"/>
    </a:accent3>
    <a:accent4>
      <a:srgbClr val="4A66AC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2052</TotalTime>
  <Words>2676</Words>
  <Application>Microsoft Office PowerPoint</Application>
  <PresentationFormat>Екран (4:3)</PresentationFormat>
  <Paragraphs>218</Paragraphs>
  <Slides>34</Slides>
  <Notes>0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34</vt:i4>
      </vt:variant>
    </vt:vector>
  </HeadingPairs>
  <TitlesOfParts>
    <vt:vector size="41" baseType="lpstr">
      <vt:lpstr>Arial</vt:lpstr>
      <vt:lpstr>Constantia</vt:lpstr>
      <vt:lpstr>Times New Roman</vt:lpstr>
      <vt:lpstr>Wingdings</vt:lpstr>
      <vt:lpstr>Wingdings 2</vt:lpstr>
      <vt:lpstr>Бумажная</vt:lpstr>
      <vt:lpstr>Picture</vt:lpstr>
      <vt:lpstr>СУЧАСНІ ЕКОНОМІЧНІ ТЕОРІЇ</vt:lpstr>
      <vt:lpstr>Тема 7. Структура та основні течії сучасного інституціоналізму</vt:lpstr>
      <vt:lpstr>7.1. Витоки  та  методологічна  основа  сучасного інституціоналізму</vt:lpstr>
      <vt:lpstr>Презентація PowerPoint</vt:lpstr>
      <vt:lpstr>Презентація PowerPoint</vt:lpstr>
      <vt:lpstr>Традиційний інституціоналізм</vt:lpstr>
      <vt:lpstr>Неоінституціоналізм</vt:lpstr>
      <vt:lpstr>Презентація PowerPoint</vt:lpstr>
      <vt:lpstr>    Порівняльна  характеристика  традиційного (старого)   і неоінституціоналізму</vt:lpstr>
      <vt:lpstr>Презентація PowerPoint</vt:lpstr>
      <vt:lpstr> Порівняльна характеристика теоретичних уявлень щодо раціональності індивідуумів</vt:lpstr>
      <vt:lpstr>Презентація PowerPoint</vt:lpstr>
      <vt:lpstr>Презентація PowerPoint</vt:lpstr>
      <vt:lpstr>  7.2. Основні теоретичні концепції неоінституціоналізму</vt:lpstr>
      <vt:lpstr>Презентація PowerPoint</vt:lpstr>
      <vt:lpstr>Презентація PowerPoint</vt:lpstr>
      <vt:lpstr>7.2.1 Рональд Коуз (1910-2013):  Теорія трансакційних витрат</vt:lpstr>
      <vt:lpstr>Суттєві  елементи  трансакційних  витрат  (за Коузом)</vt:lpstr>
      <vt:lpstr>Презентація PowerPoint</vt:lpstr>
      <vt:lpstr>7.2.2. Теорія прав власності</vt:lpstr>
      <vt:lpstr>Презентація PowerPoint</vt:lpstr>
      <vt:lpstr>Узагальнене  визначення прав  власності</vt:lpstr>
      <vt:lpstr>Презентація PowerPoint</vt:lpstr>
      <vt:lpstr>7.2.3. Джеймс Б'юкенен (1919–2013):  Теорія суспільного вибору</vt:lpstr>
      <vt:lpstr>Основні постулати теорії суспільного вибору  (за Дж. Б'юкененом)</vt:lpstr>
      <vt:lpstr>Презентація PowerPoint</vt:lpstr>
      <vt:lpstr>Теорія конституційного вибору</vt:lpstr>
      <vt:lpstr>7.2.4. Дуглас Норт(1920-2015):  Теорія інституцій</vt:lpstr>
      <vt:lpstr>Презентація PowerPoint</vt:lpstr>
      <vt:lpstr>Презентація PowerPoint</vt:lpstr>
      <vt:lpstr>Презентація PowerPoint</vt:lpstr>
      <vt:lpstr>7.3. Нова інституціональна економічна теорія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СУЧАСНІ ЕКОНОМІЧНІ ТЕОРІЇ</dc:title>
  <dc:creator>Юрій У</dc:creator>
  <cp:lastModifiedBy>Ущаповський Юрій Володимирович</cp:lastModifiedBy>
  <cp:revision>143</cp:revision>
  <dcterms:created xsi:type="dcterms:W3CDTF">2023-02-06T18:05:54Z</dcterms:created>
  <dcterms:modified xsi:type="dcterms:W3CDTF">2023-11-28T09:45:58Z</dcterms:modified>
</cp:coreProperties>
</file>