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5"/>
  </p:notesMasterIdLst>
  <p:sldIdLst>
    <p:sldId id="256" r:id="rId2"/>
    <p:sldId id="257" r:id="rId3"/>
    <p:sldId id="282" r:id="rId4"/>
    <p:sldId id="283" r:id="rId5"/>
    <p:sldId id="258" r:id="rId6"/>
    <p:sldId id="259" r:id="rId7"/>
    <p:sldId id="284" r:id="rId8"/>
    <p:sldId id="285" r:id="rId9"/>
    <p:sldId id="287" r:id="rId10"/>
    <p:sldId id="260" r:id="rId11"/>
    <p:sldId id="261" r:id="rId12"/>
    <p:sldId id="288" r:id="rId13"/>
    <p:sldId id="289" r:id="rId14"/>
    <p:sldId id="262" r:id="rId15"/>
    <p:sldId id="263" r:id="rId16"/>
    <p:sldId id="264" r:id="rId17"/>
    <p:sldId id="265" r:id="rId18"/>
    <p:sldId id="266" r:id="rId19"/>
    <p:sldId id="290" r:id="rId20"/>
    <p:sldId id="291" r:id="rId21"/>
    <p:sldId id="267" r:id="rId22"/>
    <p:sldId id="292" r:id="rId23"/>
    <p:sldId id="313" r:id="rId24"/>
    <p:sldId id="268" r:id="rId25"/>
    <p:sldId id="312" r:id="rId26"/>
    <p:sldId id="294" r:id="rId27"/>
    <p:sldId id="295" r:id="rId28"/>
    <p:sldId id="269" r:id="rId29"/>
    <p:sldId id="271" r:id="rId30"/>
    <p:sldId id="272" r:id="rId31"/>
    <p:sldId id="273" r:id="rId32"/>
    <p:sldId id="274" r:id="rId33"/>
    <p:sldId id="275" r:id="rId34"/>
    <p:sldId id="297" r:id="rId35"/>
    <p:sldId id="298" r:id="rId36"/>
    <p:sldId id="299" r:id="rId37"/>
    <p:sldId id="300" r:id="rId38"/>
    <p:sldId id="276" r:id="rId39"/>
    <p:sldId id="277" r:id="rId40"/>
    <p:sldId id="278" r:id="rId41"/>
    <p:sldId id="301" r:id="rId42"/>
    <p:sldId id="302" r:id="rId43"/>
    <p:sldId id="303" r:id="rId44"/>
    <p:sldId id="304" r:id="rId45"/>
    <p:sldId id="311" r:id="rId46"/>
    <p:sldId id="305" r:id="rId47"/>
    <p:sldId id="306" r:id="rId48"/>
    <p:sldId id="307" r:id="rId49"/>
    <p:sldId id="308" r:id="rId50"/>
    <p:sldId id="309" r:id="rId51"/>
    <p:sldId id="279" r:id="rId52"/>
    <p:sldId id="280" r:id="rId53"/>
    <p:sldId id="281" r:id="rId5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307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8BE14F-DE7D-46BB-B2C1-ADB208DB575D}" type="datetimeFigureOut">
              <a:rPr lang="uk-UA" smtClean="0"/>
              <a:t>05.03.2026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E3B6D-D30E-4412-B342-046E135EDF8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8236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0E3B6D-D30E-4412-B342-046E135EDF88}" type="slidenum">
              <a:rPr lang="uk-UA" smtClean="0"/>
              <a:t>49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6575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7A05-C706-4DEF-8089-76626E8CD535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D33A-80FC-4231-A138-DD5B2D92EFB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2976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7A05-C706-4DEF-8089-76626E8CD535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D33A-80FC-4231-A138-DD5B2D92EFB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9980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7A05-C706-4DEF-8089-76626E8CD535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D33A-80FC-4231-A138-DD5B2D92EFBB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795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7A05-C706-4DEF-8089-76626E8CD535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D33A-80FC-4231-A138-DD5B2D92EFB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7852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7A05-C706-4DEF-8089-76626E8CD535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D33A-80FC-4231-A138-DD5B2D92EFBB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6698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7A05-C706-4DEF-8089-76626E8CD535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D33A-80FC-4231-A138-DD5B2D92EFB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53861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7A05-C706-4DEF-8089-76626E8CD535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D33A-80FC-4231-A138-DD5B2D92EFB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41964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7A05-C706-4DEF-8089-76626E8CD535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D33A-80FC-4231-A138-DD5B2D92EFB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3729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7A05-C706-4DEF-8089-76626E8CD535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D33A-80FC-4231-A138-DD5B2D92EFB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72948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7A05-C706-4DEF-8089-76626E8CD535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D33A-80FC-4231-A138-DD5B2D92EFB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87439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7A05-C706-4DEF-8089-76626E8CD535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D33A-80FC-4231-A138-DD5B2D92EFB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92531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7A05-C706-4DEF-8089-76626E8CD535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D33A-80FC-4231-A138-DD5B2D92EFB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7836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7A05-C706-4DEF-8089-76626E8CD535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D33A-80FC-4231-A138-DD5B2D92EFB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6036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7A05-C706-4DEF-8089-76626E8CD535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D33A-80FC-4231-A138-DD5B2D92EFB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14710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7A05-C706-4DEF-8089-76626E8CD535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D33A-80FC-4231-A138-DD5B2D92EFB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2360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7A05-C706-4DEF-8089-76626E8CD535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D33A-80FC-4231-A138-DD5B2D92EFB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6754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F7A05-C706-4DEF-8089-76626E8CD535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897D33A-80FC-4231-A138-DD5B2D92EFB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8275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45810" y="957943"/>
            <a:ext cx="8751630" cy="4188822"/>
          </a:xfrm>
        </p:spPr>
        <p:txBody>
          <a:bodyPr/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Тема 4</a:t>
            </a:r>
            <a:br>
              <a:rPr lang="uk-UA" dirty="0">
                <a:solidFill>
                  <a:schemeClr val="tx1"/>
                </a:solidFill>
              </a:rPr>
            </a:br>
            <a:r>
              <a:rPr lang="ru-RU" dirty="0" err="1">
                <a:solidFill>
                  <a:schemeClr val="tx1"/>
                </a:solidFill>
              </a:rPr>
              <a:t>Контролінг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управління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витратами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системі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фінансового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управління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підприємством</a:t>
            </a:r>
            <a:r>
              <a:rPr lang="ru-RU" dirty="0">
                <a:solidFill>
                  <a:schemeClr val="tx1"/>
                </a:solidFill>
              </a:rPr>
              <a:t> </a:t>
            </a:r>
            <a:endParaRPr lang="uk-U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143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9967" t="30130" r="25421" b="39752"/>
          <a:stretch/>
        </p:blipFill>
        <p:spPr>
          <a:xfrm>
            <a:off x="203088" y="766608"/>
            <a:ext cx="9332798" cy="4568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080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356" t="20723" r="25760" b="8856"/>
          <a:stretch/>
        </p:blipFill>
        <p:spPr>
          <a:xfrm>
            <a:off x="2512210" y="0"/>
            <a:ext cx="5734807" cy="670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439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dirty="0"/>
              <a:t>Головна </a:t>
            </a:r>
            <a:r>
              <a:rPr lang="ru-RU" sz="2400" b="1" dirty="0"/>
              <a:t>мета </a:t>
            </a:r>
            <a:r>
              <a:rPr lang="ru-RU" sz="2400" b="1" dirty="0" err="1"/>
              <a:t>контролінгу</a:t>
            </a:r>
            <a:r>
              <a:rPr lang="ru-RU" sz="2400" b="1" dirty="0"/>
              <a:t> </a:t>
            </a:r>
            <a:r>
              <a:rPr lang="ru-RU" sz="2400" dirty="0"/>
              <a:t>в </a:t>
            </a:r>
            <a:r>
              <a:rPr lang="ru-RU" sz="2400" dirty="0" err="1"/>
              <a:t>управлінні</a:t>
            </a:r>
            <a:r>
              <a:rPr lang="ru-RU" sz="2400" dirty="0"/>
              <a:t> </a:t>
            </a:r>
            <a:r>
              <a:rPr lang="ru-RU" sz="2400" dirty="0" err="1"/>
              <a:t>витратами</a:t>
            </a:r>
            <a:r>
              <a:rPr lang="ru-RU" sz="2400" dirty="0"/>
              <a:t> – </a:t>
            </a:r>
            <a:r>
              <a:rPr lang="ru-RU" sz="2400" dirty="0" err="1"/>
              <a:t>побудова</a:t>
            </a:r>
            <a:r>
              <a:rPr lang="ru-RU" sz="2400" dirty="0"/>
              <a:t> </a:t>
            </a:r>
            <a:r>
              <a:rPr lang="ru-RU" sz="2400" dirty="0" err="1"/>
              <a:t>системи</a:t>
            </a:r>
            <a:r>
              <a:rPr lang="ru-RU" sz="2400" dirty="0"/>
              <a:t> </a:t>
            </a:r>
            <a:r>
              <a:rPr lang="ru-RU" sz="2400" dirty="0" err="1"/>
              <a:t>ухвалення</a:t>
            </a:r>
            <a:r>
              <a:rPr lang="ru-RU" sz="2400" dirty="0"/>
              <a:t> </a:t>
            </a:r>
            <a:r>
              <a:rPr lang="ru-RU" sz="2400" dirty="0" err="1"/>
              <a:t>й</a:t>
            </a:r>
            <a:r>
              <a:rPr lang="ru-RU" sz="2400" dirty="0"/>
              <a:t> </a:t>
            </a:r>
            <a:r>
              <a:rPr lang="ru-RU" sz="2400" dirty="0" err="1"/>
              <a:t>реалізації</a:t>
            </a:r>
            <a:r>
              <a:rPr lang="ru-RU" sz="2400" dirty="0"/>
              <a:t> </a:t>
            </a:r>
            <a:r>
              <a:rPr lang="ru-RU" sz="2400" dirty="0" err="1"/>
              <a:t>управлінських</a:t>
            </a:r>
            <a:r>
              <a:rPr lang="ru-RU" sz="2400" dirty="0"/>
              <a:t> </a:t>
            </a:r>
            <a:r>
              <a:rPr lang="ru-RU" sz="2400" dirty="0" err="1"/>
              <a:t>рішень</a:t>
            </a:r>
            <a:r>
              <a:rPr lang="ru-RU" sz="2400" dirty="0"/>
              <a:t> </a:t>
            </a:r>
            <a:r>
              <a:rPr lang="ru-RU" sz="2400" dirty="0" err="1"/>
              <a:t>щодо</a:t>
            </a:r>
            <a:r>
              <a:rPr lang="ru-RU" sz="2400" dirty="0"/>
              <a:t> </a:t>
            </a:r>
            <a:r>
              <a:rPr lang="ru-RU" sz="2400" dirty="0" err="1"/>
              <a:t>оптимізації</a:t>
            </a:r>
            <a:r>
              <a:rPr lang="ru-RU" sz="2400" dirty="0"/>
              <a:t> </a:t>
            </a:r>
            <a:r>
              <a:rPr lang="ru-RU" sz="2400" dirty="0" err="1"/>
              <a:t>рівня</a:t>
            </a:r>
            <a:r>
              <a:rPr lang="ru-RU" sz="2400" dirty="0"/>
              <a:t> </a:t>
            </a:r>
            <a:r>
              <a:rPr lang="ru-RU" sz="2400" dirty="0" err="1"/>
              <a:t>витрат</a:t>
            </a:r>
            <a:r>
              <a:rPr lang="ru-RU" sz="2400" dirty="0"/>
              <a:t> </a:t>
            </a:r>
            <a:r>
              <a:rPr lang="ru-RU" sz="2400" dirty="0" err="1"/>
              <a:t>підприємства</a:t>
            </a:r>
            <a:r>
              <a:rPr lang="ru-RU" sz="2400" dirty="0"/>
              <a:t> на </a:t>
            </a:r>
            <a:r>
              <a:rPr lang="ru-RU" sz="2400" dirty="0" err="1"/>
              <a:t>основі</a:t>
            </a:r>
            <a:r>
              <a:rPr lang="ru-RU" sz="2400" dirty="0"/>
              <a:t> </a:t>
            </a:r>
            <a:r>
              <a:rPr lang="ru-RU" sz="2400" dirty="0" err="1"/>
              <a:t>оцінювання</a:t>
            </a:r>
            <a:r>
              <a:rPr lang="ru-RU" sz="2400" dirty="0"/>
              <a:t> </a:t>
            </a:r>
            <a:r>
              <a:rPr lang="ru-RU" sz="2400" dirty="0" err="1"/>
              <a:t>економічної</a:t>
            </a:r>
            <a:r>
              <a:rPr lang="ru-RU" sz="2400" dirty="0"/>
              <a:t> </a:t>
            </a:r>
            <a:r>
              <a:rPr lang="ru-RU" sz="2400" dirty="0" err="1"/>
              <a:t>ситуації</a:t>
            </a:r>
            <a:r>
              <a:rPr lang="ru-RU" sz="2400" dirty="0"/>
              <a:t> для </a:t>
            </a:r>
            <a:r>
              <a:rPr lang="ru-RU" sz="2400" dirty="0" err="1"/>
              <a:t>забезпечення</a:t>
            </a:r>
            <a:r>
              <a:rPr lang="ru-RU" sz="2400" dirty="0"/>
              <a:t> </a:t>
            </a:r>
            <a:r>
              <a:rPr lang="ru-RU" sz="2400" dirty="0" err="1"/>
              <a:t>ефективної</a:t>
            </a:r>
            <a:r>
              <a:rPr lang="ru-RU" sz="2400" dirty="0"/>
              <a:t> </a:t>
            </a:r>
            <a:r>
              <a:rPr lang="ru-RU" sz="2400" dirty="0" err="1"/>
              <a:t>діяльності</a:t>
            </a:r>
            <a:r>
              <a:rPr lang="ru-RU" sz="2400" dirty="0"/>
              <a:t> </a:t>
            </a:r>
            <a:r>
              <a:rPr lang="ru-RU" sz="2400" dirty="0" err="1"/>
              <a:t>підприємства</a:t>
            </a:r>
            <a:r>
              <a:rPr lang="ru-RU" sz="2400" dirty="0"/>
              <a:t> та </a:t>
            </a:r>
            <a:r>
              <a:rPr lang="ru-RU" sz="2400" dirty="0" err="1"/>
              <a:t>отримання</a:t>
            </a:r>
            <a:r>
              <a:rPr lang="ru-RU" sz="2400" dirty="0"/>
              <a:t> оптимального </a:t>
            </a:r>
            <a:r>
              <a:rPr lang="ru-RU" sz="2400" dirty="0" err="1"/>
              <a:t>фінансового</a:t>
            </a:r>
            <a:r>
              <a:rPr lang="ru-RU" sz="2400" dirty="0"/>
              <a:t> результату.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914400"/>
            <a:ext cx="8596668" cy="40655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/>
              <a:t>		</a:t>
            </a:r>
            <a:r>
              <a:rPr lang="ru-RU" sz="2400" dirty="0"/>
              <a:t>	</a:t>
            </a:r>
            <a:r>
              <a:rPr lang="ru-RU" sz="2800" b="1" dirty="0" err="1"/>
              <a:t>Стратегічне</a:t>
            </a:r>
            <a:r>
              <a:rPr lang="ru-RU" sz="2800" b="1" dirty="0"/>
              <a:t> </a:t>
            </a:r>
            <a:r>
              <a:rPr lang="ru-RU" sz="2800" b="1" dirty="0" err="1"/>
              <a:t>управління</a:t>
            </a:r>
            <a:r>
              <a:rPr lang="ru-RU" sz="2800" b="1" dirty="0"/>
              <a:t> </a:t>
            </a:r>
            <a:r>
              <a:rPr lang="ru-RU" sz="2800" b="1" dirty="0" err="1"/>
              <a:t>витратами</a:t>
            </a:r>
            <a:r>
              <a:rPr lang="ru-RU" sz="2800" b="1" dirty="0"/>
              <a:t> </a:t>
            </a:r>
            <a:r>
              <a:rPr lang="ru-RU" sz="2800" dirty="0" err="1"/>
              <a:t>може</a:t>
            </a:r>
            <a:r>
              <a:rPr lang="ru-RU" sz="2800" dirty="0"/>
              <a:t> </a:t>
            </a:r>
            <a:r>
              <a:rPr lang="ru-RU" sz="2800" dirty="0" err="1"/>
              <a:t>ґрунтуватися</a:t>
            </a:r>
            <a:r>
              <a:rPr lang="ru-RU" sz="2800" dirty="0"/>
              <a:t> на реактивному (</a:t>
            </a:r>
            <a:r>
              <a:rPr lang="ru-RU" sz="2800" dirty="0" err="1"/>
              <a:t>від</a:t>
            </a:r>
            <a:r>
              <a:rPr lang="ru-RU" sz="2800" dirty="0"/>
              <a:t> лат. </a:t>
            </a:r>
            <a:r>
              <a:rPr lang="en-US" sz="2800" dirty="0" err="1"/>
              <a:t>reactio</a:t>
            </a:r>
            <a:r>
              <a:rPr lang="en-US" sz="2800" dirty="0"/>
              <a:t> – </a:t>
            </a:r>
            <a:r>
              <a:rPr lang="ru-RU" sz="2800" dirty="0" err="1"/>
              <a:t>дія</a:t>
            </a:r>
            <a:r>
              <a:rPr lang="ru-RU" sz="2800" dirty="0"/>
              <a:t> у </a:t>
            </a:r>
            <a:r>
              <a:rPr lang="ru-RU" sz="2800" dirty="0" err="1"/>
              <a:t>відповідь</a:t>
            </a:r>
            <a:r>
              <a:rPr lang="ru-RU" sz="2800" dirty="0"/>
              <a:t>) </a:t>
            </a:r>
            <a:r>
              <a:rPr lang="ru-RU" sz="2800" dirty="0" err="1"/>
              <a:t>підході</a:t>
            </a:r>
            <a:r>
              <a:rPr lang="ru-RU" sz="2800" dirty="0"/>
              <a:t>, </a:t>
            </a:r>
            <a:r>
              <a:rPr lang="ru-RU" sz="2800" dirty="0" err="1"/>
              <a:t>сутність</a:t>
            </a:r>
            <a:r>
              <a:rPr lang="ru-RU" sz="2800" dirty="0"/>
              <a:t> </a:t>
            </a:r>
            <a:r>
              <a:rPr lang="ru-RU" sz="2800" dirty="0" err="1"/>
              <a:t>якого</a:t>
            </a:r>
            <a:r>
              <a:rPr lang="ru-RU" sz="2800" dirty="0"/>
              <a:t> </a:t>
            </a:r>
            <a:r>
              <a:rPr lang="ru-RU" sz="2800" dirty="0" err="1"/>
              <a:t>полягає</a:t>
            </a:r>
            <a:r>
              <a:rPr lang="ru-RU" sz="2800" dirty="0"/>
              <a:t> в </a:t>
            </a:r>
            <a:r>
              <a:rPr lang="ru-RU" sz="2800" dirty="0" err="1"/>
              <a:t>швидкому</a:t>
            </a:r>
            <a:r>
              <a:rPr lang="ru-RU" sz="2800" dirty="0"/>
              <a:t> </a:t>
            </a:r>
            <a:r>
              <a:rPr lang="ru-RU" sz="2800" dirty="0" err="1"/>
              <a:t>реагуванні</a:t>
            </a:r>
            <a:r>
              <a:rPr lang="ru-RU" sz="2800" dirty="0"/>
              <a:t> на </a:t>
            </a:r>
            <a:r>
              <a:rPr lang="ru-RU" sz="2800" dirty="0" err="1"/>
              <a:t>зміни</a:t>
            </a:r>
            <a:r>
              <a:rPr lang="ru-RU" sz="2800" dirty="0"/>
              <a:t> в </a:t>
            </a:r>
            <a:r>
              <a:rPr lang="ru-RU" sz="2800" dirty="0" err="1"/>
              <a:t>навколишньому</a:t>
            </a:r>
            <a:r>
              <a:rPr lang="ru-RU" sz="2800" dirty="0"/>
              <a:t> </a:t>
            </a:r>
            <a:r>
              <a:rPr lang="ru-RU" sz="2800" dirty="0" err="1"/>
              <a:t>середовищі</a:t>
            </a:r>
            <a:r>
              <a:rPr lang="ru-RU" sz="2800" dirty="0"/>
              <a:t> </a:t>
            </a:r>
            <a:r>
              <a:rPr lang="ru-RU" sz="2800" dirty="0" err="1"/>
              <a:t>з</a:t>
            </a:r>
            <a:r>
              <a:rPr lang="ru-RU" sz="2800" dirty="0"/>
              <a:t> метою </a:t>
            </a:r>
            <a:r>
              <a:rPr lang="ru-RU" sz="2800" dirty="0" err="1"/>
              <a:t>заощадження</a:t>
            </a:r>
            <a:r>
              <a:rPr lang="ru-RU" sz="2800" dirty="0"/>
              <a:t> </a:t>
            </a:r>
            <a:r>
              <a:rPr lang="ru-RU" sz="2800" dirty="0" err="1"/>
              <a:t>витрат</a:t>
            </a:r>
            <a:r>
              <a:rPr lang="ru-RU" sz="2800" dirty="0"/>
              <a:t>, та на </a:t>
            </a:r>
            <a:r>
              <a:rPr lang="ru-RU" sz="2800" b="1" dirty="0" err="1"/>
              <a:t>проактивному</a:t>
            </a:r>
            <a:r>
              <a:rPr lang="ru-RU" sz="2800" b="1" dirty="0"/>
              <a:t> </a:t>
            </a:r>
            <a:r>
              <a:rPr lang="ru-RU" sz="2800" dirty="0"/>
              <a:t>(</a:t>
            </a:r>
            <a:r>
              <a:rPr lang="ru-RU" sz="2800" dirty="0" err="1"/>
              <a:t>від</a:t>
            </a:r>
            <a:r>
              <a:rPr lang="ru-RU" sz="2800" dirty="0"/>
              <a:t> лат. </a:t>
            </a:r>
            <a:r>
              <a:rPr lang="en-US" sz="2800" dirty="0"/>
              <a:t>pro – </a:t>
            </a:r>
            <a:r>
              <a:rPr lang="ru-RU" sz="2800" dirty="0"/>
              <a:t>перед та </a:t>
            </a:r>
            <a:r>
              <a:rPr lang="en-US" sz="2800" dirty="0" err="1"/>
              <a:t>activus</a:t>
            </a:r>
            <a:r>
              <a:rPr lang="en-US" sz="2800" dirty="0"/>
              <a:t> –</a:t>
            </a:r>
            <a:r>
              <a:rPr lang="ru-RU" sz="2800" dirty="0" err="1"/>
              <a:t>діяльність</a:t>
            </a:r>
            <a:r>
              <a:rPr lang="ru-RU" sz="2800" dirty="0"/>
              <a:t>) </a:t>
            </a:r>
            <a:r>
              <a:rPr lang="ru-RU" sz="2800" dirty="0" err="1"/>
              <a:t>підході</a:t>
            </a:r>
            <a:r>
              <a:rPr lang="ru-RU" sz="2800" dirty="0"/>
              <a:t>, </a:t>
            </a:r>
            <a:r>
              <a:rPr lang="ru-RU" sz="2800" dirty="0" err="1"/>
              <a:t>сутність</a:t>
            </a:r>
            <a:r>
              <a:rPr lang="ru-RU" sz="2800" dirty="0"/>
              <a:t> </a:t>
            </a:r>
            <a:r>
              <a:rPr lang="ru-RU" sz="2800" dirty="0" err="1"/>
              <a:t>якого</a:t>
            </a:r>
            <a:r>
              <a:rPr lang="ru-RU" sz="2800" dirty="0"/>
              <a:t> </a:t>
            </a:r>
            <a:r>
              <a:rPr lang="ru-RU" sz="2800" dirty="0" err="1"/>
              <a:t>полягає</a:t>
            </a:r>
            <a:r>
              <a:rPr lang="ru-RU" sz="2800" dirty="0"/>
              <a:t> в </a:t>
            </a:r>
            <a:r>
              <a:rPr lang="ru-RU" sz="2800" dirty="0" err="1"/>
              <a:t>упередженні</a:t>
            </a:r>
            <a:r>
              <a:rPr lang="ru-RU" sz="2800" dirty="0"/>
              <a:t> </a:t>
            </a:r>
            <a:r>
              <a:rPr lang="ru-RU" sz="2800" dirty="0" err="1"/>
              <a:t>впливу</a:t>
            </a:r>
            <a:r>
              <a:rPr lang="ru-RU" sz="2800" dirty="0"/>
              <a:t> на причини,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генерують</a:t>
            </a:r>
            <a:r>
              <a:rPr lang="ru-RU" sz="2800" dirty="0"/>
              <a:t> </a:t>
            </a:r>
            <a:r>
              <a:rPr lang="ru-RU" sz="2800" dirty="0" err="1"/>
              <a:t>витрати</a:t>
            </a:r>
            <a:r>
              <a:rPr lang="ru-RU" sz="2800"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260" t="18824" r="25663" b="42600"/>
          <a:stretch/>
        </p:blipFill>
        <p:spPr>
          <a:xfrm>
            <a:off x="787576" y="426721"/>
            <a:ext cx="8643578" cy="5503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9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356" t="27885" r="25809" b="24908"/>
          <a:stretch/>
        </p:blipFill>
        <p:spPr>
          <a:xfrm>
            <a:off x="1266885" y="222279"/>
            <a:ext cx="7728555" cy="606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903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599" t="24607" r="26148" b="27497"/>
          <a:stretch/>
        </p:blipFill>
        <p:spPr>
          <a:xfrm>
            <a:off x="1154519" y="250688"/>
            <a:ext cx="7730410" cy="626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37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2055" t="16580" r="27071" b="4973"/>
          <a:stretch/>
        </p:blipFill>
        <p:spPr>
          <a:xfrm>
            <a:off x="2011680" y="1"/>
            <a:ext cx="7498080" cy="679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231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3511" t="29525" r="27994" b="38716"/>
          <a:stretch/>
        </p:blipFill>
        <p:spPr>
          <a:xfrm>
            <a:off x="1068871" y="626087"/>
            <a:ext cx="8447286" cy="529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886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829995"/>
            <a:ext cx="8596668" cy="5211368"/>
          </a:xfrm>
        </p:spPr>
        <p:txBody>
          <a:bodyPr>
            <a:normAutofit/>
          </a:bodyPr>
          <a:lstStyle/>
          <a:p>
            <a:pPr algn="just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Калькуляція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лат.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calculatio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обчислення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розрахунок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грошовому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вимірнику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результату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будь-якого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господарського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заготівлі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матеріальних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основному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допоміжних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цехах,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матеріальних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цінностей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втрат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браку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Проте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основним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призначенням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калькуляції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отримання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собівартість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процесом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контролю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рівнем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3790" y="809896"/>
            <a:ext cx="9084976" cy="4032069"/>
          </a:xfrm>
        </p:spPr>
        <p:txBody>
          <a:bodyPr>
            <a:normAutofit/>
          </a:bodyPr>
          <a:lstStyle/>
          <a:p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 4.1. </a:t>
            </a:r>
            <a:r>
              <a:rPr lang="ru-RU" dirty="0" err="1">
                <a:solidFill>
                  <a:schemeClr val="tx1"/>
                </a:solidFill>
              </a:rPr>
              <a:t>Сутність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контролінгу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управління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витратами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його</a:t>
            </a:r>
            <a:r>
              <a:rPr lang="ru-RU" dirty="0">
                <a:solidFill>
                  <a:schemeClr val="tx1"/>
                </a:solidFill>
              </a:rPr>
              <a:t> роль в </a:t>
            </a:r>
            <a:r>
              <a:rPr lang="ru-RU" dirty="0" err="1">
                <a:solidFill>
                  <a:schemeClr val="tx1"/>
                </a:solidFill>
              </a:rPr>
              <a:t>ухваленні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фінансових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рішень</a:t>
            </a:r>
            <a:r>
              <a:rPr lang="ru-RU" dirty="0">
                <a:solidFill>
                  <a:schemeClr val="tx1"/>
                </a:solidFill>
              </a:rPr>
              <a:t>. </a:t>
            </a:r>
            <a:br>
              <a:rPr lang="ru-RU" dirty="0">
                <a:solidFill>
                  <a:schemeClr val="tx1"/>
                </a:solidFill>
              </a:rPr>
            </a:b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4.2. </a:t>
            </a:r>
            <a:r>
              <a:rPr lang="ru-RU" dirty="0" err="1">
                <a:solidFill>
                  <a:schemeClr val="tx1"/>
                </a:solidFill>
              </a:rPr>
              <a:t>Калькулювання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витрат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підприємства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системі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контролінгу</a:t>
            </a:r>
            <a:r>
              <a:rPr lang="ru-RU" dirty="0">
                <a:solidFill>
                  <a:schemeClr val="tx1"/>
                </a:solidFill>
              </a:rPr>
              <a:t>. </a:t>
            </a:r>
            <a:endParaRPr lang="uk-U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718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618979"/>
            <a:ext cx="8596668" cy="5422384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допомогою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калькулювання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вирішуються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величини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одиницю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конкурентоспроможної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рентабельності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виготовлюваної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обґрунтовне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виробництвом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витратами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5)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організаційно-економічних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заходів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шляхів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поліпшення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2638" t="32460" r="28187" b="26548"/>
          <a:stretch/>
        </p:blipFill>
        <p:spPr>
          <a:xfrm>
            <a:off x="1361918" y="527334"/>
            <a:ext cx="7596761" cy="6004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77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942535"/>
            <a:ext cx="8596668" cy="5098827"/>
          </a:xfrm>
        </p:spPr>
        <p:txBody>
          <a:bodyPr/>
          <a:lstStyle/>
          <a:p>
            <a:pPr algn="just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Калькулювання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повним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розподілом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реалізованою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продукцією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залишками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складі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собівартість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входять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усі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зокрема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накладні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), 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саме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прямі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матеріальні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пряма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праця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загальновиробничі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загальногосподарські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включаються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собівартість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реалізованої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загальною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су-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мою без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розподілу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види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Таке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калькулювання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дістало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назву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абсорпшн-костинг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Директ-костинг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часто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називають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методом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неповної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собівартості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покладено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чіткий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розподіл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змінні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постійні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При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постійні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вважаються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витратами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періоду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розподіляються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виробами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а прямо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відносяться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результат. Метод "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директ-костинг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два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варіанти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простий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директ-костинг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розвинутий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директ-костинг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".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24C53A5-C3EC-7500-7C09-E898996155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«Директ-костинг»,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складу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собівартості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запровадив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американський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економіст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Джонатан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Гаррісон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1936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наш час система «Директ-костинг» широко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розвинених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92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1327" t="34617" r="26926" b="40615"/>
          <a:stretch/>
        </p:blipFill>
        <p:spPr>
          <a:xfrm>
            <a:off x="261257" y="1324039"/>
            <a:ext cx="9553303" cy="419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90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91C038B-7A91-F64C-03A4-F3B00A4A0A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7894" y="1323976"/>
            <a:ext cx="8096250" cy="4610894"/>
          </a:xfrm>
        </p:spPr>
      </p:pic>
    </p:spTree>
    <p:extLst>
      <p:ext uri="{BB962C8B-B14F-4D97-AF65-F5344CB8AC3E}">
        <p14:creationId xmlns:p14="http://schemas.microsoft.com/office/powerpoint/2010/main" val="375935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984739"/>
            <a:ext cx="8596668" cy="5056624"/>
          </a:xfrm>
        </p:spPr>
        <p:txBody>
          <a:bodyPr/>
          <a:lstStyle/>
          <a:p>
            <a:pPr algn="just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Відмінність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розвинутого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директ-костингу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простого в тому,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модель "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витрати-випуск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" стала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діяти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центрах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відповідальності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самому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межами,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викликало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необхідність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результатів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(маржа,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нмаржа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за сегментами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маркетинговому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аспекті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Розвинутий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директ-костинг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собівартість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поряд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змінними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витратами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включаються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прямі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постійні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815926"/>
            <a:ext cx="8596668" cy="522543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озвинутий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директ-костинг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декілька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підвидів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а) система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багатоступеневого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яка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калькулювання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собівартості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змінними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але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прямими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постійними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витратами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б) система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залежно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завантаження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виробничих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потужностей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яка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віднесення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собівартості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змінних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постійних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визначених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залежно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коефіцієнта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виробничих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потужностей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Загальним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же для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цих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варіантів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той факт,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будь-якому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випадку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калькулюється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повна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часткова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собівартість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Виникнення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простого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директ-костингу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пов’язано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як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підкреслює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К.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Друрі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була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відкрита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згубна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роль, яку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відіграє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розподіл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постійних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виробами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завжди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правильно обрати базу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розподілу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Як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наслідок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виникла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нова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концепція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управлінського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побудована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розмежуванні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постійні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змінні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3706" t="35911" r="28770" b="42168"/>
          <a:stretch/>
        </p:blipFill>
        <p:spPr>
          <a:xfrm>
            <a:off x="738621" y="881807"/>
            <a:ext cx="8762430" cy="392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7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2055" t="23397" r="27362" b="38976"/>
          <a:stretch/>
        </p:blipFill>
        <p:spPr>
          <a:xfrm>
            <a:off x="1098632" y="614081"/>
            <a:ext cx="8034374" cy="556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33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928469"/>
            <a:ext cx="8596668" cy="5112894"/>
          </a:xfrm>
        </p:spPr>
        <p:txBody>
          <a:bodyPr>
            <a:normAutofit/>
          </a:bodyPr>
          <a:lstStyle/>
          <a:p>
            <a:pPr algn="just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онтролінг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виокремлена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саморегулівна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підсистема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ефективного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загального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підприємством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планування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контролю,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координації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інформаційного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урахуванням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продукцію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яка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виробляється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надані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послуги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забезпечує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стійке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економічне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функціонування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стратегічному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періоді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2007" t="29180" r="27217" b="47950"/>
          <a:stretch/>
        </p:blipFill>
        <p:spPr>
          <a:xfrm>
            <a:off x="454029" y="1156633"/>
            <a:ext cx="9282154" cy="387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271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2007" t="34962" r="27314" b="18263"/>
          <a:stretch/>
        </p:blipFill>
        <p:spPr>
          <a:xfrm>
            <a:off x="1438275" y="416575"/>
            <a:ext cx="7380243" cy="610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87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2007" t="22104" r="27362" b="45707"/>
          <a:stretch/>
        </p:blipFill>
        <p:spPr>
          <a:xfrm>
            <a:off x="845915" y="507041"/>
            <a:ext cx="8467717" cy="500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877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2346" t="17961" r="27702" b="26548"/>
          <a:stretch/>
        </p:blipFill>
        <p:spPr>
          <a:xfrm>
            <a:off x="2388515" y="150581"/>
            <a:ext cx="6298320" cy="656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57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520505"/>
            <a:ext cx="8596668" cy="5520857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  <a:buNone/>
            </a:pPr>
            <a:r>
              <a:rPr lang="ru-RU" dirty="0"/>
              <a:t>	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Інформація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генерується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калькуляційної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системою "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АВС-костинг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",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призначена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стратегічних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управлінських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області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ціноутворення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вибору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перспективних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реінжинірингу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бізнес-процесів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Вона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використовуватися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для оперативного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випадку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методика АВС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розподілу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непрямих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вводиться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традиційну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систему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калькулювання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абсорбшен-костинг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err="1"/>
              <a:t>Основний</a:t>
            </a:r>
            <a:r>
              <a:rPr lang="ru-RU" sz="2400" dirty="0"/>
              <a:t> словник АВС </a:t>
            </a:r>
            <a:r>
              <a:rPr lang="ru-RU" sz="2400" dirty="0" err="1"/>
              <a:t>включає</a:t>
            </a:r>
            <a:r>
              <a:rPr lang="ru-RU" sz="2400" dirty="0"/>
              <a:t> </a:t>
            </a:r>
            <a:r>
              <a:rPr lang="ru-RU" sz="2400" dirty="0" err="1"/>
              <a:t>наступні</a:t>
            </a:r>
            <a:r>
              <a:rPr lang="ru-RU" sz="2400" dirty="0"/>
              <a:t> </a:t>
            </a:r>
            <a:r>
              <a:rPr lang="ru-RU" sz="2400" dirty="0" err="1"/>
              <a:t>ключові</a:t>
            </a:r>
            <a:r>
              <a:rPr lang="ru-RU" sz="2400" dirty="0"/>
              <a:t> </a:t>
            </a:r>
            <a:r>
              <a:rPr lang="ru-RU" sz="2400" dirty="0" err="1"/>
              <a:t>терміни</a:t>
            </a:r>
            <a:r>
              <a:rPr lang="ru-RU" sz="2400" dirty="0"/>
              <a:t>:</a:t>
            </a:r>
          </a:p>
          <a:p>
            <a:r>
              <a:rPr lang="ru-RU" sz="2400" dirty="0"/>
              <a:t>• </a:t>
            </a:r>
            <a:r>
              <a:rPr lang="ru-RU" sz="2400" dirty="0" err="1"/>
              <a:t>група</a:t>
            </a:r>
            <a:r>
              <a:rPr lang="ru-RU" sz="2400" dirty="0"/>
              <a:t> </a:t>
            </a:r>
            <a:r>
              <a:rPr lang="ru-RU" sz="2400" dirty="0" err="1"/>
              <a:t>непрямих</a:t>
            </a:r>
            <a:r>
              <a:rPr lang="ru-RU" sz="2400" dirty="0"/>
              <a:t> </a:t>
            </a:r>
            <a:r>
              <a:rPr lang="ru-RU" sz="2400" dirty="0" err="1"/>
              <a:t>витрат</a:t>
            </a:r>
            <a:r>
              <a:rPr lang="ru-RU" sz="2400" dirty="0"/>
              <a:t>;</a:t>
            </a:r>
          </a:p>
          <a:p>
            <a:r>
              <a:rPr lang="ru-RU" sz="2400" dirty="0"/>
              <a:t>• драйвер </a:t>
            </a:r>
            <a:r>
              <a:rPr lang="ru-RU" sz="2400" dirty="0" err="1"/>
              <a:t>витрат</a:t>
            </a:r>
            <a:r>
              <a:rPr lang="ru-RU" sz="2400" dirty="0"/>
              <a:t> (</a:t>
            </a:r>
            <a:r>
              <a:rPr lang="ru-RU" sz="2400" dirty="0" err="1"/>
              <a:t>інакше</a:t>
            </a:r>
            <a:r>
              <a:rPr lang="ru-RU" sz="2400" dirty="0"/>
              <a:t> </a:t>
            </a:r>
            <a:r>
              <a:rPr lang="ru-RU" sz="2400" dirty="0" err="1"/>
              <a:t>носій</a:t>
            </a:r>
            <a:r>
              <a:rPr lang="ru-RU" sz="2400" dirty="0"/>
              <a:t> </a:t>
            </a:r>
            <a:r>
              <a:rPr lang="ru-RU" sz="2400" dirty="0" err="1"/>
              <a:t>витрат</a:t>
            </a:r>
            <a:r>
              <a:rPr lang="ru-RU" sz="2400" dirty="0"/>
              <a:t>);</a:t>
            </a:r>
          </a:p>
          <a:p>
            <a:r>
              <a:rPr lang="ru-RU" sz="2400" dirty="0"/>
              <a:t>• </a:t>
            </a:r>
            <a:r>
              <a:rPr lang="ru-RU" sz="2400" dirty="0" err="1"/>
              <a:t>проміжний</a:t>
            </a:r>
            <a:r>
              <a:rPr lang="ru-RU" sz="2400" dirty="0"/>
              <a:t> </a:t>
            </a:r>
            <a:r>
              <a:rPr lang="ru-RU" sz="2400" dirty="0" err="1"/>
              <a:t>об'єкт</a:t>
            </a:r>
            <a:r>
              <a:rPr lang="ru-RU" sz="2400" dirty="0"/>
              <a:t> </a:t>
            </a:r>
            <a:r>
              <a:rPr lang="ru-RU" sz="2400" dirty="0" err="1"/>
              <a:t>калькулювання</a:t>
            </a:r>
            <a:r>
              <a:rPr lang="ru-RU" sz="2400" dirty="0"/>
              <a:t>;</a:t>
            </a:r>
          </a:p>
          <a:p>
            <a:r>
              <a:rPr lang="ru-RU" sz="2400" dirty="0"/>
              <a:t>• </a:t>
            </a:r>
            <a:r>
              <a:rPr lang="ru-RU" sz="2400" dirty="0" err="1"/>
              <a:t>підсумковий</a:t>
            </a:r>
            <a:r>
              <a:rPr lang="ru-RU" sz="2400" dirty="0"/>
              <a:t> </a:t>
            </a:r>
            <a:r>
              <a:rPr lang="ru-RU" sz="2400" dirty="0" err="1"/>
              <a:t>об'єкт</a:t>
            </a:r>
            <a:r>
              <a:rPr lang="ru-RU" sz="2400" dirty="0"/>
              <a:t> </a:t>
            </a:r>
            <a:r>
              <a:rPr lang="ru-RU" sz="2400" dirty="0" err="1"/>
              <a:t>калькулювання</a:t>
            </a:r>
            <a:r>
              <a:rPr lang="ru-RU" sz="2400" dirty="0"/>
              <a:t>.</a:t>
            </a:r>
          </a:p>
          <a:p>
            <a:pPr algn="just">
              <a:spcBef>
                <a:spcPts val="0"/>
              </a:spcBef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661183"/>
            <a:ext cx="8596668" cy="5380180"/>
          </a:xfrm>
        </p:spPr>
        <p:txBody>
          <a:bodyPr/>
          <a:lstStyle/>
          <a:p>
            <a:pPr algn="just"/>
            <a:r>
              <a:rPr lang="ru-RU" dirty="0" err="1"/>
              <a:t>Поняття</a:t>
            </a:r>
            <a:r>
              <a:rPr lang="ru-RU" dirty="0"/>
              <a:t> "</a:t>
            </a:r>
            <a:r>
              <a:rPr lang="ru-RU" dirty="0" err="1"/>
              <a:t>група</a:t>
            </a:r>
            <a:r>
              <a:rPr lang="ru-RU" dirty="0"/>
              <a:t> </a:t>
            </a:r>
            <a:r>
              <a:rPr lang="ru-RU" dirty="0" err="1"/>
              <a:t>непрямих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" </a:t>
            </a:r>
            <a:r>
              <a:rPr lang="ru-RU" dirty="0" err="1"/>
              <a:t>відображає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використаних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 (</a:t>
            </a:r>
            <a:r>
              <a:rPr lang="ru-RU" dirty="0" err="1"/>
              <a:t>матеріалів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ін</a:t>
            </a:r>
            <a:r>
              <a:rPr lang="ru-RU" dirty="0"/>
              <a:t>.),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віднести</a:t>
            </a:r>
            <a:r>
              <a:rPr lang="ru-RU" dirty="0"/>
              <a:t> на </a:t>
            </a:r>
            <a:r>
              <a:rPr lang="ru-RU" dirty="0" err="1"/>
              <a:t>об'єкти</a:t>
            </a:r>
            <a:r>
              <a:rPr lang="ru-RU" dirty="0"/>
              <a:t> </a:t>
            </a:r>
            <a:r>
              <a:rPr lang="ru-RU" dirty="0" err="1"/>
              <a:t>калькулювання</a:t>
            </a:r>
            <a:r>
              <a:rPr lang="ru-RU" dirty="0"/>
              <a:t>, </a:t>
            </a:r>
            <a:r>
              <a:rPr lang="ru-RU" dirty="0" err="1"/>
              <a:t>розподіливши</a:t>
            </a:r>
            <a:r>
              <a:rPr lang="ru-RU" dirty="0"/>
              <a:t> </a:t>
            </a:r>
            <a:r>
              <a:rPr lang="ru-RU" dirty="0" err="1"/>
              <a:t>певним</a:t>
            </a:r>
            <a:r>
              <a:rPr lang="ru-RU" dirty="0"/>
              <a:t> чином.</a:t>
            </a:r>
          </a:p>
          <a:p>
            <a:pPr algn="just"/>
            <a:r>
              <a:rPr lang="ru-RU" dirty="0" err="1"/>
              <a:t>Ключове</a:t>
            </a:r>
            <a:r>
              <a:rPr lang="ru-RU" dirty="0"/>
              <a:t> </a:t>
            </a:r>
            <a:r>
              <a:rPr lang="ru-RU" dirty="0" err="1"/>
              <a:t>поняття</a:t>
            </a:r>
            <a:r>
              <a:rPr lang="ru-RU" dirty="0"/>
              <a:t> "драйвер </a:t>
            </a:r>
            <a:r>
              <a:rPr lang="ru-RU" dirty="0" err="1"/>
              <a:t>витрат</a:t>
            </a:r>
            <a:r>
              <a:rPr lang="ru-RU" dirty="0"/>
              <a:t>" схоже на </a:t>
            </a:r>
            <a:r>
              <a:rPr lang="ru-RU" dirty="0" err="1"/>
              <a:t>звичний</a:t>
            </a:r>
            <a:r>
              <a:rPr lang="ru-RU" dirty="0"/>
              <a:t> </a:t>
            </a:r>
            <a:r>
              <a:rPr lang="ru-RU" dirty="0" err="1"/>
              <a:t>термін</a:t>
            </a:r>
            <a:r>
              <a:rPr lang="ru-RU" dirty="0"/>
              <a:t> "база </a:t>
            </a:r>
            <a:r>
              <a:rPr lang="ru-RU" dirty="0" err="1"/>
              <a:t>розподілу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". З точки </a:t>
            </a:r>
            <a:r>
              <a:rPr lang="ru-RU" dirty="0" err="1"/>
              <a:t>зору</a:t>
            </a:r>
            <a:r>
              <a:rPr lang="ru-RU" dirty="0"/>
              <a:t> </a:t>
            </a:r>
            <a:r>
              <a:rPr lang="ru-RU" dirty="0" err="1"/>
              <a:t>техніки</a:t>
            </a:r>
            <a:r>
              <a:rPr lang="ru-RU" dirty="0"/>
              <a:t> </a:t>
            </a:r>
            <a:r>
              <a:rPr lang="ru-RU" dirty="0" err="1"/>
              <a:t>розподілу</a:t>
            </a:r>
            <a:r>
              <a:rPr lang="ru-RU" dirty="0"/>
              <a:t> </a:t>
            </a:r>
            <a:r>
              <a:rPr lang="ru-RU" dirty="0" err="1"/>
              <a:t>відмінностей</a:t>
            </a:r>
            <a:r>
              <a:rPr lang="ru-RU" dirty="0"/>
              <a:t> </a:t>
            </a:r>
            <a:r>
              <a:rPr lang="ru-RU" dirty="0" err="1"/>
              <a:t>немає</a:t>
            </a:r>
            <a:r>
              <a:rPr lang="ru-RU" dirty="0"/>
              <a:t> - </a:t>
            </a:r>
            <a:r>
              <a:rPr lang="ru-RU" dirty="0" err="1"/>
              <a:t>це</a:t>
            </a:r>
            <a:r>
              <a:rPr lang="ru-RU" dirty="0"/>
              <a:t> та величина, </a:t>
            </a:r>
            <a:r>
              <a:rPr lang="ru-RU" dirty="0" err="1"/>
              <a:t>пропорційно</a:t>
            </a:r>
            <a:r>
              <a:rPr lang="ru-RU" dirty="0"/>
              <a:t>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розподіляються</a:t>
            </a:r>
            <a:r>
              <a:rPr lang="ru-RU" dirty="0"/>
              <a:t> </a:t>
            </a:r>
            <a:r>
              <a:rPr lang="ru-RU" dirty="0" err="1"/>
              <a:t>непрямі</a:t>
            </a:r>
            <a:r>
              <a:rPr lang="ru-RU" dirty="0"/>
              <a:t> </a:t>
            </a:r>
            <a:r>
              <a:rPr lang="ru-RU" dirty="0" err="1"/>
              <a:t>витрати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3" y="815927"/>
            <a:ext cx="9423269" cy="5225436"/>
          </a:xfrm>
        </p:spPr>
        <p:txBody>
          <a:bodyPr>
            <a:noAutofit/>
          </a:bodyPr>
          <a:lstStyle/>
          <a:p>
            <a:pPr algn="just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Особливістю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даної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те,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використовуються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два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об’єкти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кальку-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лювання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проміжний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операція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підсумковий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продукція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послуга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Процес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розрахунку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собівартості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за системою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АВС-костинг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три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етапи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калькулювання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етап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Розподіл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ресурси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Вартість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переносять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ресурси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пропорційно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обраних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драйверів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Ресурсом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системі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АВС-костинг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носій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певних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функцій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(«те,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виконує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операції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хто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виконують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операції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») – персонал,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приміщення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транспорт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етап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Перенесення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вартості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операції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Усі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операції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бути точно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співвіднесені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необхідними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ресурсами.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Розробляють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перелік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процес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виготовлення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продукту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визначають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драйвер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параметр,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пропорційно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вартість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ресурсу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переносять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вартість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операції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вартість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складу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готової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вартість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ресурсу)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розподіляють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операціями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приймання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відвантаження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пропорційно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людино-годин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необхідні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даних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(драйвер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675249"/>
            <a:ext cx="8596668" cy="5366113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етап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Перенесення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вартості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об’єкти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Вартість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поглинається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об’єктами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пропорційно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драйверів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вартість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(вар-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операції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розподіляється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видами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об’єкти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пропорційно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обсягу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(драйвер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Розподіл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використанням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драйверів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дозволяє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уникнути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застарілих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баз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розподілу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заробітної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плати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виробничих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робітників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трудомісткості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таким чином,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підвищити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точність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розрахунку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показника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собівартості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продукту.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2735" t="26160" r="27023" b="36904"/>
          <a:stretch/>
        </p:blipFill>
        <p:spPr>
          <a:xfrm>
            <a:off x="1423216" y="586757"/>
            <a:ext cx="7955916" cy="546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540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2055" t="24348" r="27411" b="37076"/>
          <a:stretch/>
        </p:blipFill>
        <p:spPr>
          <a:xfrm>
            <a:off x="898335" y="363391"/>
            <a:ext cx="8250506" cy="586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09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787791"/>
            <a:ext cx="8596668" cy="6070209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Чинники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необхідності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упровадження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сучасних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контролінгу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системі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витратами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	1)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підвищення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нестабільності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зовнішнього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середовища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яке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висуває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додаткові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підприємством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особливо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розрізі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2)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зміщення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акценту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контролю за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виконанням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планових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майбутньої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величини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собівартості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3)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необхідність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безперервного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змін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впливають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величину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	4)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ускладнення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підприємством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яка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вимагає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механізму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координації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всередині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5)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інформаційний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бум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поряд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нестачею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релевантної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вимагає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побудови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спеціальної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інформаційного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витратами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як базового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елемента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результату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1958" t="32547" r="27168" b="5490"/>
          <a:stretch/>
        </p:blipFill>
        <p:spPr>
          <a:xfrm>
            <a:off x="2883551" y="61849"/>
            <a:ext cx="5912105" cy="6674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09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731521"/>
            <a:ext cx="8596668" cy="5309842"/>
          </a:xfrm>
        </p:spPr>
        <p:txBody>
          <a:bodyPr>
            <a:normAutofit/>
          </a:bodyPr>
          <a:lstStyle/>
          <a:p>
            <a:pPr algn="just">
              <a:buNone/>
            </a:pP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Таргет-костинг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кайзен-костинг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таргет-костинг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виражений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часовий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вектор 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майбутнє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Основна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ідея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полягає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розрахунку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собівартості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майбутнього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інноваційного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продукту,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виходячи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Важливе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приділяють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маркетинговим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дослідженням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оскільки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точності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прогнозної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залежить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кінцевий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успіх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проекту.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визначити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цільову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собівартість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продукту,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прогнозної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яка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фактично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ринковою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ціною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віднімають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бажану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суму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Іншими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словами,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визначають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якою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повинна бути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собівартість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продукту,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тій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ціні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яка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склалася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ринку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отримало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бажаний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розпочинають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проектування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майбутнього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продукту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дотриманням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заздалегідь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встановленої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рентабельності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забезпеченням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високої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подальшому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усі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учасники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виробничого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працюють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над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пошуком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шляхів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досягнення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цільового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Виробляють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види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розрахункова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кошторисна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собівартість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перевищує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цільову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858130"/>
            <a:ext cx="8596668" cy="4389120"/>
          </a:xfrm>
        </p:spPr>
        <p:txBody>
          <a:bodyPr>
            <a:noAutofit/>
          </a:bodyPr>
          <a:lstStyle/>
          <a:p>
            <a:pPr algn="just">
              <a:buNone/>
            </a:pP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Зміст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кайзен-костинг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полягає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досягненні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цільової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собівартості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пошуку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шляхів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зниження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цільового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стадії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По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таргет-костинг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кайзен-костинг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вирішують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одне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те ж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пов’язане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зниженням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собівартості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кінцевого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продукту до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прийнятного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але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стадіях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життєвого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циклу продукту: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таргет-костинг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стадії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проектування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кайзен-костинг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стадії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534572"/>
            <a:ext cx="8596668" cy="550679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/>
              <a:t>	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Калькулювання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собівартості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стадіями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життєвого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циклу продукту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life-cycle costing (LCC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Традиційні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калькуляційні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орієнтовані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здебільшого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виробничий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етап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життєвого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циклу продукту. Через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довиробничі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післявиробничі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співвідносяться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продуктом,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джерелом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виникнення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Як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наслідок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менеджери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отримують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викривлену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інформацію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собівартість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продукту,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бути причиною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прийняття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невірного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управлінського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системі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LCC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собівартість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продукту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послідовно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включають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виробничої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стадії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усіх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стадій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починаючи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моменту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розробки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дослідного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зразка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закінчуючи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виведенням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продукту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ринку.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довиробничій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стадії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обліковують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без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здійснення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перейти до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виробничої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стадії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підготовку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освоєння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розробку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технологічного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проекту,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дослідного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зразка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сертифікацію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703385"/>
            <a:ext cx="8596668" cy="5337977"/>
          </a:xfrm>
        </p:spPr>
        <p:txBody>
          <a:bodyPr/>
          <a:lstStyle/>
          <a:p>
            <a:pPr algn="just">
              <a:buNone/>
            </a:pPr>
            <a:r>
              <a:rPr lang="ru-RU" dirty="0"/>
              <a:t>			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виробничої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стадії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обумовлені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технологією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організацією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оплати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виробничих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робітників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наладчиків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операторів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устаткування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матеріали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частина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накладних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виробничого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цеху,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пов’язаних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споживанням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електроенергії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ремонтом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обслуговуванням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устаткування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післявиробничої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стадії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пов’язані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гарантійним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обслуговуванням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клієнтів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виникають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знятті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продукту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					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Впровадження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LCC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дасть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можливість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приймати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обґрунтовані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розробки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проектування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просування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пошуку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резервів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скорочення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787791"/>
            <a:ext cx="8596668" cy="5253571"/>
          </a:xfrm>
        </p:spPr>
        <p:txBody>
          <a:bodyPr/>
          <a:lstStyle/>
          <a:p>
            <a:pPr algn="just"/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b="1" u="sng" dirty="0" err="1">
                <a:latin typeface="Times New Roman" pitchFamily="18" charset="0"/>
                <a:cs typeface="Times New Roman" pitchFamily="18" charset="0"/>
              </a:rPr>
              <a:t>СС-аналіз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Life Cycle Costing),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розрахунок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етапами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життєвого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циклу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застосовується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стратегічному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управлінні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тому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охоплює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кілька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Планові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визначають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кожною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стадією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життєвого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циклу продукту 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розробка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виведення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ринок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зрілість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спад.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СС-аналіз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розрахунок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етапами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життєвого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циклу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єдиний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метод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врахування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впливу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інфляції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через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дисконтування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грошових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потоків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прийнятті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Переваги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СС-аналізу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отримання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довгостроковому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періоді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оцінки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здійснених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покриття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відповідними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доходами;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точного прогнозу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співвідношення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отримуваного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доходу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цілому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стратегічного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бачення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структури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зіставлення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структурою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доходів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Недоліками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відсутність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періодизації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результатів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невизначеність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накладних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враховувати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страждає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комплексність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використовуваної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враховувати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використовувана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інформація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ймовірний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характер);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потребувати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отримання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великої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додаткової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633047"/>
            <a:ext cx="8596668" cy="5408316"/>
          </a:xfrm>
        </p:spPr>
        <p:txBody>
          <a:bodyPr/>
          <a:lstStyle/>
          <a:p>
            <a:pPr algn="just">
              <a:buNone/>
            </a:pPr>
            <a:r>
              <a:rPr lang="ru-RU" dirty="0"/>
              <a:t>			</a:t>
            </a:r>
          </a:p>
          <a:p>
            <a:pPr algn="just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			Система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калькулювання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останньою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операцією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endpoint costing)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реалізує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інформаційну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підтримку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управлінського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підходу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«точно в строк» (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just – in – time – JIT),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сутність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полягає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тому,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завдяки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поставкам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матеріалів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точно в назначений час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відвантаженню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готової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передбачені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договором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терміни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компанія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мінімізує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запаси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готової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незавершеного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			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Метою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JIT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усунення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будь-яких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непродуктивних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ефективне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виробничого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потенціалу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689317"/>
            <a:ext cx="8596668" cy="5352045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dirty="0"/>
              <a:t>			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JIT-системі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технологічний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процес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організований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 принципом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неперервного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потоку» (трубопроводу), коли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кожна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наступна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операція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продовженням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попередньої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виробництво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 кожною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стадією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виготовлення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продукту не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обліковуються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відображаються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початку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звітного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періоду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потім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знову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фіксуються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кінці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звітного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періоду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закінчений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обробкою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продукт.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Калькулювання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здійснюють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останній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операції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останній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точці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матеріального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потоку.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Останньою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операцією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вважається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відвантаження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готової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None/>
            </a:pPr>
            <a:r>
              <a:rPr lang="ru-RU" sz="2400" dirty="0"/>
              <a:t>			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JIT-системи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обмежується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певними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чинниками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близькістю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постачальників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оскільки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вся система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побудована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невеликих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обсягом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частих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поставках;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вузьким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асортиментом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однотипної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сталим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рівнем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стабільним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ринковим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середовищем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801859"/>
            <a:ext cx="8596668" cy="5239504"/>
          </a:xfrm>
        </p:spPr>
        <p:txBody>
          <a:bodyPr/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Одним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найжорсткіших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методів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витратами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 err="1">
                <a:latin typeface="Times New Roman" pitchFamily="18" charset="0"/>
                <a:cs typeface="Times New Roman" pitchFamily="18" charset="0"/>
              </a:rPr>
              <a:t>кост-кілинг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Результатом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зменшення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оплату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і, як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наслідок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скорочення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штату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вивільнення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і продаж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невикористовуваних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маловикористовуваних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активів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повне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практично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повне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зменшення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соціальну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сферу.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Метою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кост-кілингу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швидке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скорочення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шкоди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перспектив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Крім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того,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кост-кілинг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орієнтований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більшою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мірою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виникають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внутрішньому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зовнішньому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середовищі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Так,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кост-кілинг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скорочення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обмежено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залежать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закупівлю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сировини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оплату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сторонніх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організацій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Мінімізація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 рамках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кост-кілингу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можлива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через участь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тендерах,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жорсткий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тиск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постачальників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зменшення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ланцюга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руху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сировини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пошук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нових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постачальників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оптимізацію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структури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наявних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872197"/>
            <a:ext cx="8596668" cy="5169165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Бенчмаркінг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спосіб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оцінки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стратегій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цілей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порівняно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успішними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підприємницькими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організаціями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свого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місця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конкретному ринку.</a:t>
            </a:r>
          </a:p>
          <a:p>
            <a:pPr algn="just"/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Перевагами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бенчмаркінгу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відсутність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потреби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винаході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власних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способів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зменшення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вдосконалення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процесів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тому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вже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зроблено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лідером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ринку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підприємством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взятим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зразок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можливість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комбінування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методів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забезпечили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успіх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зменшенні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іншим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підприємствам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Основним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обмеженням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використанні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бенчмаркінгу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обґрунтованість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вибору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підприємства-еталона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еталон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обирають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реальне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потрібно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обов'язково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враховувати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особливості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зовнішнього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середовища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іншому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результати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бенчмаркінгу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використовувати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0259" t="23916" r="25566" b="35437"/>
          <a:stretch/>
        </p:blipFill>
        <p:spPr>
          <a:xfrm>
            <a:off x="1092376" y="649930"/>
            <a:ext cx="8244331" cy="5515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47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3" y="422031"/>
            <a:ext cx="8959035" cy="5619331"/>
          </a:xfrm>
        </p:spPr>
        <p:txBody>
          <a:bodyPr>
            <a:normAutofit/>
          </a:bodyPr>
          <a:lstStyle/>
          <a:p>
            <a:pPr algn="just"/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2000" b="1" u="sng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метод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економічної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доданої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вартості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Цей метод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дає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змогу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прив'язати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вартості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певних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груп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робітників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підрозділів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таким чином,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отримувати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критерій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диференційованої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винагороди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виконану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роботу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Переваги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Е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А-підходу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відкривається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потенціал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закладений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персоналі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будь-якої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Система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яка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надає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найкращу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інформацію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мотивацію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співробітникам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яка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враховує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внесок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кожного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вартості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акціонерів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едоліки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Е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А-підходу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призводить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недооцінки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таких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факторів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довгострокового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успіху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як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знання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персоналу,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інформаційні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технології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корпоративна культура;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досить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складні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розрахунки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жорсткий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взаємозв'язок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винагороди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показника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призвести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прийняття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спрямованих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короткострокові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вигоди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орієнтація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в основному,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короткострокову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перспективу, а не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довгострокову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2007" t="26505" r="27314" b="31985"/>
          <a:stretch/>
        </p:blipFill>
        <p:spPr>
          <a:xfrm>
            <a:off x="1638395" y="524372"/>
            <a:ext cx="7343606" cy="558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711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1958" t="27195" r="27314" b="18867"/>
          <a:stretch/>
        </p:blipFill>
        <p:spPr>
          <a:xfrm>
            <a:off x="2064946" y="72880"/>
            <a:ext cx="6678460" cy="6594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91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308" y="2647406"/>
            <a:ext cx="71845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281835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405" t="36602" r="25469" b="15588"/>
          <a:stretch/>
        </p:blipFill>
        <p:spPr>
          <a:xfrm>
            <a:off x="1650231" y="822834"/>
            <a:ext cx="7397975" cy="582998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87588" y="313509"/>
            <a:ext cx="3622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/>
              <a:t>Закінчення таблиці 4.1</a:t>
            </a:r>
          </a:p>
        </p:txBody>
      </p:sp>
    </p:spTree>
    <p:extLst>
      <p:ext uri="{BB962C8B-B14F-4D97-AF65-F5344CB8AC3E}">
        <p14:creationId xmlns:p14="http://schemas.microsoft.com/office/powerpoint/2010/main" val="4051582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1354" y="281355"/>
            <a:ext cx="9580098" cy="5760008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buNone/>
            </a:pPr>
            <a:r>
              <a:rPr lang="ru-RU" dirty="0"/>
              <a:t>	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Постійні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змінюються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зміною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обсягу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змінні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загальна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величина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перебуває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безпо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середній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залежності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обсягів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Прямі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пов'язані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виробництвом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окремих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видів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безпосередньо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включені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собівартості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конкретного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виробу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Непрямі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пов'язані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виробництвом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кількох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видів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включаються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собівартості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допомогою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спеціальних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методів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ts val="0"/>
              </a:spcBef>
              <a:buNone/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None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			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647115"/>
            <a:ext cx="8846494" cy="5394248"/>
          </a:xfrm>
        </p:spPr>
        <p:txBody>
          <a:bodyPr>
            <a:noAutofit/>
          </a:bodyPr>
          <a:lstStyle/>
          <a:p>
            <a:pPr lvl="1" algn="just">
              <a:buNone/>
            </a:pP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			</a:t>
            </a:r>
          </a:p>
          <a:p>
            <a:pPr lvl="1" algn="just">
              <a:buNone/>
            </a:pP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Регульовані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на величину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впливає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певний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центр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відповідальності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Нерегульовані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на величину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впливати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певний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центр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відповідальності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600" dirty="0">
                <a:latin typeface="Times New Roman" pitchFamily="18" charset="0"/>
                <a:cs typeface="Times New Roman" pitchFamily="18" charset="0"/>
              </a:rPr>
            </a:b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lvl="1" algn="just">
              <a:buNone/>
            </a:pP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Нерелевантні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залежать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альтернативних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варіантів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управлінських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тому не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враховуються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порівняльних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обчисленнях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Релевантні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залежать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альтернативних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варіантів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управлінських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враховуються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порівняльних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обчисленнях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815927"/>
            <a:ext cx="8596668" cy="5225436"/>
          </a:xfrm>
        </p:spPr>
        <p:txBody>
          <a:bodyPr/>
          <a:lstStyle/>
          <a:p>
            <a:pPr algn="just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Середні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відображають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середню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величину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одиницю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певний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Граничні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показують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приріст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сукупних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унаслідок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приросту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обсягу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гранично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малу величину. </a:t>
            </a:r>
          </a:p>
          <a:p>
            <a:pPr algn="just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Явні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формуються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стандартів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бухгалтерського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Неявні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характеризують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нереалізований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дохід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альтернативного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841</TotalTime>
  <Words>2643</Words>
  <Application>Microsoft Office PowerPoint</Application>
  <PresentationFormat>Широкоэкранный</PresentationFormat>
  <Paragraphs>81</Paragraphs>
  <Slides>53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9" baseType="lpstr">
      <vt:lpstr>Arial</vt:lpstr>
      <vt:lpstr>Calibri</vt:lpstr>
      <vt:lpstr>Times New Roman</vt:lpstr>
      <vt:lpstr>Trebuchet MS</vt:lpstr>
      <vt:lpstr>Wingdings 3</vt:lpstr>
      <vt:lpstr>Грань</vt:lpstr>
      <vt:lpstr>Тема 4 Контролінг управління витратами в системі фінансового управління підприємством </vt:lpstr>
      <vt:lpstr>  4.1. Сутність контролінгу управління витратами і його роль в ухваленні фінансових рішень.   4.2. Калькулювання витрат підприємства в системі контролінгу.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4 Контролінг управління витратами в системі фінансового управління підприємством</dc:title>
  <dc:creator>Прохорчук Наталія Олегівна</dc:creator>
  <cp:lastModifiedBy>Користувач</cp:lastModifiedBy>
  <cp:revision>69</cp:revision>
  <dcterms:created xsi:type="dcterms:W3CDTF">2022-10-04T06:51:51Z</dcterms:created>
  <dcterms:modified xsi:type="dcterms:W3CDTF">2026-03-05T12:00:26Z</dcterms:modified>
</cp:coreProperties>
</file>