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57" r:id="rId16"/>
    <p:sldId id="270" r:id="rId17"/>
    <p:sldId id="258" r:id="rId18"/>
    <p:sldId id="259" r:id="rId19"/>
    <p:sldId id="271" r:id="rId20"/>
    <p:sldId id="272" r:id="rId21"/>
    <p:sldId id="273" r:id="rId22"/>
    <p:sldId id="274" r:id="rId23"/>
    <p:sldId id="276" r:id="rId24"/>
    <p:sldId id="275" r:id="rId25"/>
    <p:sldId id="277" r:id="rId26"/>
    <p:sldId id="278" r:id="rId27"/>
    <p:sldId id="261" r:id="rId28"/>
    <p:sldId id="279" r:id="rId29"/>
    <p:sldId id="280" r:id="rId30"/>
    <p:sldId id="281" r:id="rId31"/>
    <p:sldId id="282" r:id="rId32"/>
    <p:sldId id="283" r:id="rId33"/>
  </p:sldIdLst>
  <p:sldSz cx="12192000" cy="6858000"/>
  <p:notesSz cx="6858000" cy="9144000"/>
  <p:defaultTextStyle>
    <a:defPPr rtl="0">
      <a:defRPr lang="uk-UA"/>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62" d="100"/>
          <a:sy n="62" d="100"/>
        </p:scale>
        <p:origin x="72" y="9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7" name="Рисунок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ctrTitle"/>
          </p:nvPr>
        </p:nvSpPr>
        <p:spPr>
          <a:xfrm>
            <a:off x="1751012" y="1300785"/>
            <a:ext cx="8689976" cy="2509213"/>
          </a:xfrm>
        </p:spPr>
        <p:txBody>
          <a:bodyPr rtlCol="0" anchor="b">
            <a:normAutofit/>
          </a:bodyPr>
          <a:lstStyle>
            <a:lvl1pPr algn="ctr">
              <a:defRPr sz="4800"/>
            </a:lvl1pPr>
          </a:lstStyle>
          <a:p>
            <a:pPr rtl="0"/>
            <a:r>
              <a:rPr lang="uk-UA" smtClean="0"/>
              <a:t>Зразок заголовка</a:t>
            </a:r>
            <a:endParaRPr lang="en-US" dirty="0"/>
          </a:p>
        </p:txBody>
      </p:sp>
      <p:sp>
        <p:nvSpPr>
          <p:cNvPr id="3" name="Підзаголовок 2"/>
          <p:cNvSpPr>
            <a:spLocks noGrp="1"/>
          </p:cNvSpPr>
          <p:nvPr>
            <p:ph type="subTitle" idx="1"/>
          </p:nvPr>
        </p:nvSpPr>
        <p:spPr>
          <a:xfrm>
            <a:off x="1751012" y="3886200"/>
            <a:ext cx="8689976" cy="1371599"/>
          </a:xfrm>
        </p:spPr>
        <p:txBody>
          <a:bodyPr rtlCol="0">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uk-UA" smtClean="0"/>
              <a:t>Зразок підзаголовка</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10" name="Рисунок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94" y="4289374"/>
            <a:ext cx="10364432" cy="811610"/>
          </a:xfrm>
        </p:spPr>
        <p:txBody>
          <a:bodyPr rtlCol="0" anchor="b"/>
          <a:lstStyle>
            <a:lvl1pPr>
              <a:defRPr sz="3200"/>
            </a:lvl1pPr>
          </a:lstStyle>
          <a:p>
            <a:pPr rtl="0"/>
            <a:r>
              <a:rPr lang="uk-UA" smtClean="0"/>
              <a:t>Зразок заголовка</a:t>
            </a:r>
            <a:endParaRPr lang="en-US" dirty="0"/>
          </a:p>
        </p:txBody>
      </p:sp>
      <p:sp>
        <p:nvSpPr>
          <p:cNvPr id="3" name="Місце для зображення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uk-UA" smtClean="0"/>
              <a:t>Клацніть піктограму, щоб додати зображення</a:t>
            </a:r>
            <a:endParaRPr lang="en-US" dirty="0"/>
          </a:p>
        </p:txBody>
      </p:sp>
      <p:sp>
        <p:nvSpPr>
          <p:cNvPr id="4" name="Місце для тексту 3"/>
          <p:cNvSpPr>
            <a:spLocks noGrp="1"/>
          </p:cNvSpPr>
          <p:nvPr>
            <p:ph type="body" sz="half" idx="2"/>
          </p:nvPr>
        </p:nvSpPr>
        <p:spPr>
          <a:xfrm>
            <a:off x="913774" y="5108728"/>
            <a:ext cx="10364452" cy="682472"/>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і підпис">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4" y="609599"/>
            <a:ext cx="10364452" cy="3427245"/>
          </a:xfrm>
        </p:spPr>
        <p:txBody>
          <a:bodyPr rtlCol="0" anchor="ctr"/>
          <a:lstStyle>
            <a:lvl1pPr algn="ctr">
              <a:defRPr sz="3200"/>
            </a:lvl1pPr>
          </a:lstStyle>
          <a:p>
            <a:pPr rtl="0"/>
            <a:r>
              <a:rPr lang="uk-UA" smtClean="0"/>
              <a:t>Зразок заголовка</a:t>
            </a:r>
            <a:endParaRPr lang="en-US" dirty="0"/>
          </a:p>
        </p:txBody>
      </p:sp>
      <p:sp>
        <p:nvSpPr>
          <p:cNvPr id="4" name="Місце для тексту 3"/>
          <p:cNvSpPr>
            <a:spLocks noGrp="1"/>
          </p:cNvSpPr>
          <p:nvPr>
            <p:ph type="body" sz="half" idx="2"/>
          </p:nvPr>
        </p:nvSpPr>
        <p:spPr>
          <a:xfrm>
            <a:off x="913775" y="4204821"/>
            <a:ext cx="10364452" cy="1586380"/>
          </a:xfrm>
        </p:spPr>
        <p:txBody>
          <a:bodyPr rtlCol="0"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1" name="Рисунок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1446212" y="609600"/>
            <a:ext cx="9302752" cy="2992904"/>
          </a:xfrm>
        </p:spPr>
        <p:txBody>
          <a:bodyPr rtlCol="0" anchor="ctr"/>
          <a:lstStyle>
            <a:lvl1pPr>
              <a:defRPr sz="3200"/>
            </a:lvl1pPr>
          </a:lstStyle>
          <a:p>
            <a:pPr rtl="0"/>
            <a:r>
              <a:rPr lang="uk-UA" smtClean="0"/>
              <a:t>Зразок заголовка</a:t>
            </a:r>
            <a:endParaRPr lang="en-US" dirty="0"/>
          </a:p>
        </p:txBody>
      </p:sp>
      <p:sp>
        <p:nvSpPr>
          <p:cNvPr id="12" name="Місце для тексту 3"/>
          <p:cNvSpPr>
            <a:spLocks noGrp="1"/>
          </p:cNvSpPr>
          <p:nvPr>
            <p:ph type="body" sz="half" idx="13"/>
          </p:nvPr>
        </p:nvSpPr>
        <p:spPr>
          <a:xfrm>
            <a:off x="1720644" y="3610032"/>
            <a:ext cx="8752299" cy="59478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4" name="Місце для тексту 3"/>
          <p:cNvSpPr>
            <a:spLocks noGrp="1"/>
          </p:cNvSpPr>
          <p:nvPr>
            <p:ph type="body" sz="half" idx="2"/>
          </p:nvPr>
        </p:nvSpPr>
        <p:spPr>
          <a:xfrm>
            <a:off x="913774" y="4372796"/>
            <a:ext cx="10364452" cy="1421053"/>
          </a:xfrm>
        </p:spPr>
        <p:txBody>
          <a:bodyPr rtlCol="0"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
        <p:nvSpPr>
          <p:cNvPr id="13" name="Текстове поле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uk" sz="8000">
                <a:solidFill>
                  <a:schemeClr val="tx1"/>
                </a:solidFill>
                <a:effectLst/>
              </a:rPr>
              <a:t>"</a:t>
            </a:r>
          </a:p>
        </p:txBody>
      </p:sp>
      <p:sp>
        <p:nvSpPr>
          <p:cNvPr id="14" name="Текстове поле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uk" sz="800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з іменем">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5" y="2138721"/>
            <a:ext cx="10364452" cy="2511835"/>
          </a:xfrm>
        </p:spPr>
        <p:txBody>
          <a:bodyPr rtlCol="0" anchor="b"/>
          <a:lstStyle>
            <a:lvl1pPr algn="ctr">
              <a:defRPr sz="3200"/>
            </a:lvl1pPr>
          </a:lstStyle>
          <a:p>
            <a:pPr rtl="0"/>
            <a:r>
              <a:rPr lang="uk-UA" smtClean="0"/>
              <a:t>Зразок заголовка</a:t>
            </a:r>
            <a:endParaRPr lang="en-US" dirty="0"/>
          </a:p>
        </p:txBody>
      </p:sp>
      <p:sp>
        <p:nvSpPr>
          <p:cNvPr id="4" name="Місце для тексту 3"/>
          <p:cNvSpPr>
            <a:spLocks noGrp="1"/>
          </p:cNvSpPr>
          <p:nvPr>
            <p:ph type="body" sz="half" idx="2"/>
          </p:nvPr>
        </p:nvSpPr>
        <p:spPr>
          <a:xfrm>
            <a:off x="913775" y="4662335"/>
            <a:ext cx="10364452" cy="1140644"/>
          </a:xfrm>
        </p:spPr>
        <p:txBody>
          <a:bodyPr rtlCol="0"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стовпці">
    <p:spTree>
      <p:nvGrpSpPr>
        <p:cNvPr id="1" name=""/>
        <p:cNvGrpSpPr/>
        <p:nvPr/>
      </p:nvGrpSpPr>
      <p:grpSpPr>
        <a:xfrm>
          <a:off x="0" y="0"/>
          <a:ext cx="0" cy="0"/>
          <a:chOff x="0" y="0"/>
          <a:chExt cx="0" cy="0"/>
        </a:xfrm>
      </p:grpSpPr>
      <p:pic>
        <p:nvPicPr>
          <p:cNvPr id="13" name="Рисунок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Заголовок 1"/>
          <p:cNvSpPr>
            <a:spLocks noGrp="1"/>
          </p:cNvSpPr>
          <p:nvPr>
            <p:ph type="title"/>
          </p:nvPr>
        </p:nvSpPr>
        <p:spPr>
          <a:xfrm>
            <a:off x="913774" y="609600"/>
            <a:ext cx="10364452" cy="1605094"/>
          </a:xfrm>
        </p:spPr>
        <p:txBody>
          <a:bodyPr rtlCol="0"/>
          <a:lstStyle/>
          <a:p>
            <a:pPr rtl="0"/>
            <a:r>
              <a:rPr lang="uk-UA" smtClean="0"/>
              <a:t>Зразок заголовка</a:t>
            </a:r>
            <a:endParaRPr lang="en-US" dirty="0"/>
          </a:p>
        </p:txBody>
      </p:sp>
      <p:sp>
        <p:nvSpPr>
          <p:cNvPr id="7" name="Місце для тексту 2"/>
          <p:cNvSpPr>
            <a:spLocks noGrp="1"/>
          </p:cNvSpPr>
          <p:nvPr>
            <p:ph type="body" idx="1"/>
          </p:nvPr>
        </p:nvSpPr>
        <p:spPr>
          <a:xfrm>
            <a:off x="913774" y="2367093"/>
            <a:ext cx="3298976"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8" name="Місце для тексту 3"/>
          <p:cNvSpPr>
            <a:spLocks noGrp="1"/>
          </p:cNvSpPr>
          <p:nvPr>
            <p:ph type="body" sz="half" idx="15"/>
          </p:nvPr>
        </p:nvSpPr>
        <p:spPr>
          <a:xfrm>
            <a:off x="913774" y="2943355"/>
            <a:ext cx="3298976"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9" name="Місце для тексту 4"/>
          <p:cNvSpPr>
            <a:spLocks noGrp="1"/>
          </p:cNvSpPr>
          <p:nvPr>
            <p:ph type="body" sz="quarter" idx="3"/>
          </p:nvPr>
        </p:nvSpPr>
        <p:spPr>
          <a:xfrm>
            <a:off x="4452389" y="2367093"/>
            <a:ext cx="3291521"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0" name="Місце для тексту 3"/>
          <p:cNvSpPr>
            <a:spLocks noGrp="1"/>
          </p:cNvSpPr>
          <p:nvPr>
            <p:ph type="body" sz="half" idx="16"/>
          </p:nvPr>
        </p:nvSpPr>
        <p:spPr>
          <a:xfrm>
            <a:off x="4441348" y="2943355"/>
            <a:ext cx="3303351"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11" name="Місце для тексту 4"/>
          <p:cNvSpPr>
            <a:spLocks noGrp="1"/>
          </p:cNvSpPr>
          <p:nvPr>
            <p:ph type="body" sz="quarter" idx="13"/>
          </p:nvPr>
        </p:nvSpPr>
        <p:spPr>
          <a:xfrm>
            <a:off x="7973298" y="2367093"/>
            <a:ext cx="3304928" cy="576262"/>
          </a:xfrm>
        </p:spPr>
        <p:txBody>
          <a:bodyPr rtlCol="0"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2" name="Місце для тексту 3"/>
          <p:cNvSpPr>
            <a:spLocks noGrp="1"/>
          </p:cNvSpPr>
          <p:nvPr>
            <p:ph type="body" sz="half" idx="17"/>
          </p:nvPr>
        </p:nvSpPr>
        <p:spPr>
          <a:xfrm>
            <a:off x="7973298" y="2943355"/>
            <a:ext cx="3304928" cy="2847845"/>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3" name="Місце для дати 2"/>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4" name="Місце для нижнього колонтитула 3"/>
          <p:cNvSpPr>
            <a:spLocks noGrp="1"/>
          </p:cNvSpPr>
          <p:nvPr>
            <p:ph type="ftr" sz="quarter" idx="11"/>
          </p:nvPr>
        </p:nvSpPr>
        <p:spPr/>
        <p:txBody>
          <a:bodyPr rtlCol="0"/>
          <a:lstStyle/>
          <a:p>
            <a:pPr rtl="0"/>
            <a:endParaRPr lang="en-US" dirty="0"/>
          </a:p>
        </p:txBody>
      </p:sp>
      <p:sp>
        <p:nvSpPr>
          <p:cNvPr id="5" name="Місце для номера слайда 4"/>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стовпці зображення">
    <p:spTree>
      <p:nvGrpSpPr>
        <p:cNvPr id="1" name=""/>
        <p:cNvGrpSpPr/>
        <p:nvPr/>
      </p:nvGrpSpPr>
      <p:grpSpPr>
        <a:xfrm>
          <a:off x="0" y="0"/>
          <a:ext cx="0" cy="0"/>
          <a:chOff x="0" y="0"/>
          <a:chExt cx="0" cy="0"/>
        </a:xfrm>
      </p:grpSpPr>
      <p:pic>
        <p:nvPicPr>
          <p:cNvPr id="16" name="Рисунок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Заголовок 1"/>
          <p:cNvSpPr>
            <a:spLocks noGrp="1"/>
          </p:cNvSpPr>
          <p:nvPr>
            <p:ph type="title"/>
          </p:nvPr>
        </p:nvSpPr>
        <p:spPr>
          <a:xfrm>
            <a:off x="913774" y="610772"/>
            <a:ext cx="10364452" cy="1603922"/>
          </a:xfrm>
        </p:spPr>
        <p:txBody>
          <a:bodyPr rtlCol="0"/>
          <a:lstStyle/>
          <a:p>
            <a:pPr rtl="0"/>
            <a:r>
              <a:rPr lang="uk-UA" smtClean="0"/>
              <a:t>Зразок заголовка</a:t>
            </a:r>
            <a:endParaRPr lang="en-US" dirty="0"/>
          </a:p>
        </p:txBody>
      </p:sp>
      <p:sp>
        <p:nvSpPr>
          <p:cNvPr id="19" name="Місце для тексту 2"/>
          <p:cNvSpPr>
            <a:spLocks noGrp="1"/>
          </p:cNvSpPr>
          <p:nvPr>
            <p:ph type="body" idx="1"/>
          </p:nvPr>
        </p:nvSpPr>
        <p:spPr>
          <a:xfrm>
            <a:off x="913774" y="4204820"/>
            <a:ext cx="3296409"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20" name="Місце для зображення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uk-UA" smtClean="0"/>
              <a:t>Клацніть піктограму, щоб додати зображення</a:t>
            </a:r>
            <a:endParaRPr lang="en-US" dirty="0"/>
          </a:p>
        </p:txBody>
      </p:sp>
      <p:sp>
        <p:nvSpPr>
          <p:cNvPr id="21" name="Місце для тексту 3"/>
          <p:cNvSpPr>
            <a:spLocks noGrp="1"/>
          </p:cNvSpPr>
          <p:nvPr>
            <p:ph type="body" sz="half" idx="18"/>
          </p:nvPr>
        </p:nvSpPr>
        <p:spPr>
          <a:xfrm>
            <a:off x="913774" y="4781082"/>
            <a:ext cx="3296409" cy="1010118"/>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22" name="Місце для тексту 4"/>
          <p:cNvSpPr>
            <a:spLocks noGrp="1"/>
          </p:cNvSpPr>
          <p:nvPr>
            <p:ph type="body" sz="quarter" idx="3"/>
          </p:nvPr>
        </p:nvSpPr>
        <p:spPr>
          <a:xfrm>
            <a:off x="4442759" y="4204820"/>
            <a:ext cx="3301828"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23" name="Місце для зображення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uk-UA" smtClean="0"/>
              <a:t>Клацніть піктограму, щоб додати зображення</a:t>
            </a:r>
            <a:endParaRPr lang="en-US" dirty="0"/>
          </a:p>
        </p:txBody>
      </p:sp>
      <p:sp>
        <p:nvSpPr>
          <p:cNvPr id="24" name="Місце для тексту 3"/>
          <p:cNvSpPr>
            <a:spLocks noGrp="1"/>
          </p:cNvSpPr>
          <p:nvPr>
            <p:ph type="body" sz="half" idx="19"/>
          </p:nvPr>
        </p:nvSpPr>
        <p:spPr>
          <a:xfrm>
            <a:off x="4441348" y="4781080"/>
            <a:ext cx="3303352" cy="1010119"/>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25" name="Місце для тексту 4"/>
          <p:cNvSpPr>
            <a:spLocks noGrp="1"/>
          </p:cNvSpPr>
          <p:nvPr>
            <p:ph type="body" sz="quarter" idx="13"/>
          </p:nvPr>
        </p:nvSpPr>
        <p:spPr>
          <a:xfrm>
            <a:off x="7973298" y="4204820"/>
            <a:ext cx="3300681" cy="576262"/>
          </a:xfrm>
        </p:spPr>
        <p:txBody>
          <a:bodyPr rtlCol="0"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26" name="Місце для зображення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uk-UA" smtClean="0"/>
              <a:t>Клацніть піктограму, щоб додати зображення</a:t>
            </a:r>
            <a:endParaRPr lang="en-US" dirty="0"/>
          </a:p>
        </p:txBody>
      </p:sp>
      <p:sp>
        <p:nvSpPr>
          <p:cNvPr id="27" name="Місце для тексту 3"/>
          <p:cNvSpPr>
            <a:spLocks noGrp="1"/>
          </p:cNvSpPr>
          <p:nvPr>
            <p:ph type="body" sz="half" idx="20"/>
          </p:nvPr>
        </p:nvSpPr>
        <p:spPr>
          <a:xfrm>
            <a:off x="7973173" y="4781078"/>
            <a:ext cx="3305053" cy="1010121"/>
          </a:xfrm>
        </p:spPr>
        <p:txBody>
          <a:bodyPr rtlCol="0"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uk-UA" smtClean="0"/>
              <a:t>Зразок тексту</a:t>
            </a:r>
          </a:p>
        </p:txBody>
      </p:sp>
      <p:sp>
        <p:nvSpPr>
          <p:cNvPr id="3" name="Місце для дати 2"/>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4" name="Місце для нижнього колонтитула 3"/>
          <p:cNvSpPr>
            <a:spLocks noGrp="1"/>
          </p:cNvSpPr>
          <p:nvPr>
            <p:ph type="ftr" sz="quarter" idx="11"/>
          </p:nvPr>
        </p:nvSpPr>
        <p:spPr/>
        <p:txBody>
          <a:bodyPr rtlCol="0"/>
          <a:lstStyle/>
          <a:p>
            <a:pPr rtl="0"/>
            <a:endParaRPr lang="en-US" dirty="0"/>
          </a:p>
        </p:txBody>
      </p:sp>
      <p:sp>
        <p:nvSpPr>
          <p:cNvPr id="5" name="Місце для номера слайда 4"/>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p:txBody>
          <a:bodyPr rtlCol="0"/>
          <a:lstStyle/>
          <a:p>
            <a:pPr rtl="0"/>
            <a:r>
              <a:rPr lang="uk-UA" smtClean="0"/>
              <a:t>Зразок заголовка</a:t>
            </a:r>
            <a:endParaRPr lang="en-US" dirty="0"/>
          </a:p>
        </p:txBody>
      </p:sp>
      <p:sp>
        <p:nvSpPr>
          <p:cNvPr id="11" name="Місце для вертикального тексту 2"/>
          <p:cNvSpPr>
            <a:spLocks noGrp="1"/>
          </p:cNvSpPr>
          <p:nvPr>
            <p:ph type="body" orient="vert" sz="quarter" idx="13"/>
          </p:nvPr>
        </p:nvSpPr>
        <p:spPr>
          <a:xfrm>
            <a:off x="913775" y="2367093"/>
            <a:ext cx="10364452" cy="3424107"/>
          </a:xfrm>
        </p:spPr>
        <p:txBody>
          <a:bodyPr vert="eaVert"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9" name="Рисунок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Вертикальний заголовок 1"/>
          <p:cNvSpPr>
            <a:spLocks noGrp="1"/>
          </p:cNvSpPr>
          <p:nvPr>
            <p:ph type="title" orient="vert"/>
          </p:nvPr>
        </p:nvSpPr>
        <p:spPr>
          <a:xfrm>
            <a:off x="8724900" y="609601"/>
            <a:ext cx="2553326" cy="5181599"/>
          </a:xfrm>
        </p:spPr>
        <p:txBody>
          <a:bodyPr vert="eaVert" rtlCol="0"/>
          <a:lstStyle>
            <a:lvl1pPr algn="l">
              <a:defRPr/>
            </a:lvl1pPr>
          </a:lstStyle>
          <a:p>
            <a:pPr rtl="0"/>
            <a:r>
              <a:rPr lang="uk-UA" smtClean="0"/>
              <a:t>Зразок заголовка</a:t>
            </a:r>
            <a:endParaRPr lang="en-US" dirty="0"/>
          </a:p>
        </p:txBody>
      </p:sp>
      <p:sp>
        <p:nvSpPr>
          <p:cNvPr id="8" name="Місце для вертикального тексту 2"/>
          <p:cNvSpPr>
            <a:spLocks noGrp="1"/>
          </p:cNvSpPr>
          <p:nvPr>
            <p:ph type="body" orient="vert" sz="quarter" idx="13"/>
          </p:nvPr>
        </p:nvSpPr>
        <p:spPr>
          <a:xfrm>
            <a:off x="913775" y="609601"/>
            <a:ext cx="7658724" cy="5181599"/>
          </a:xfrm>
        </p:spPr>
        <p:txBody>
          <a:bodyPr vert="eaVert"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pic>
        <p:nvPicPr>
          <p:cNvPr id="3" name="Рисунок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p:txBody>
          <a:bodyPr rtlCol="0"/>
          <a:lstStyle/>
          <a:p>
            <a:pPr rtl="0"/>
            <a:r>
              <a:rPr lang="uk-UA" smtClean="0"/>
              <a:t>Зразок заголовка</a:t>
            </a:r>
            <a:endParaRPr lang="en-US" dirty="0"/>
          </a:p>
        </p:txBody>
      </p:sp>
      <p:sp>
        <p:nvSpPr>
          <p:cNvPr id="12" name="Місце для вмісту 2"/>
          <p:cNvSpPr>
            <a:spLocks noGrp="1"/>
          </p:cNvSpPr>
          <p:nvPr>
            <p:ph sz="quarter" idx="13"/>
          </p:nvPr>
        </p:nvSpPr>
        <p:spPr>
          <a:xfrm>
            <a:off x="913774" y="2367092"/>
            <a:ext cx="10363826" cy="342410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pic>
        <p:nvPicPr>
          <p:cNvPr id="9" name="Рисунок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4" y="828563"/>
            <a:ext cx="10351752" cy="2736819"/>
          </a:xfrm>
        </p:spPr>
        <p:txBody>
          <a:bodyPr rtlCol="0" anchor="b">
            <a:normAutofit/>
          </a:bodyPr>
          <a:lstStyle>
            <a:lvl1pPr>
              <a:defRPr sz="4000"/>
            </a:lvl1pPr>
          </a:lstStyle>
          <a:p>
            <a:pPr rtl="0"/>
            <a:r>
              <a:rPr lang="uk-UA" smtClean="0"/>
              <a:t>Зразок заголовка</a:t>
            </a:r>
            <a:endParaRPr lang="en-US" dirty="0"/>
          </a:p>
        </p:txBody>
      </p:sp>
      <p:sp>
        <p:nvSpPr>
          <p:cNvPr id="3" name="Місце для тексту 2"/>
          <p:cNvSpPr>
            <a:spLocks noGrp="1"/>
          </p:cNvSpPr>
          <p:nvPr>
            <p:ph type="body" idx="1"/>
          </p:nvPr>
        </p:nvSpPr>
        <p:spPr>
          <a:xfrm>
            <a:off x="913774" y="3657457"/>
            <a:ext cx="10351752" cy="1368183"/>
          </a:xfrm>
        </p:spPr>
        <p:txBody>
          <a:bodyPr rtlCol="0">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uk-UA" smtClean="0"/>
              <a:t>Зразок тексту</a:t>
            </a:r>
          </a:p>
        </p:txBody>
      </p:sp>
      <p:sp>
        <p:nvSpPr>
          <p:cNvPr id="4" name="Місце для дати 3"/>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5" name="Місце для нижнього колонтитула 4"/>
          <p:cNvSpPr>
            <a:spLocks noGrp="1"/>
          </p:cNvSpPr>
          <p:nvPr>
            <p:ph type="ftr" sz="quarter" idx="11"/>
          </p:nvPr>
        </p:nvSpPr>
        <p:spPr/>
        <p:txBody>
          <a:bodyPr rtlCol="0"/>
          <a:lstStyle/>
          <a:p>
            <a:pPr rtl="0"/>
            <a:endParaRPr lang="en-US" dirty="0"/>
          </a:p>
        </p:txBody>
      </p:sp>
      <p:sp>
        <p:nvSpPr>
          <p:cNvPr id="6" name="Місце для номера слайда 5"/>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елементи вмісту">
    <p:spTree>
      <p:nvGrpSpPr>
        <p:cNvPr id="1" name=""/>
        <p:cNvGrpSpPr/>
        <p:nvPr/>
      </p:nvGrpSpPr>
      <p:grpSpPr>
        <a:xfrm>
          <a:off x="0" y="0"/>
          <a:ext cx="0" cy="0"/>
          <a:chOff x="0" y="0"/>
          <a:chExt cx="0" cy="0"/>
        </a:xfrm>
      </p:grpSpPr>
      <p:pic>
        <p:nvPicPr>
          <p:cNvPr id="10" name="Рисунок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Заголовок 1"/>
          <p:cNvSpPr>
            <a:spLocks noGrp="1"/>
          </p:cNvSpPr>
          <p:nvPr>
            <p:ph type="title"/>
          </p:nvPr>
        </p:nvSpPr>
        <p:spPr>
          <a:xfrm>
            <a:off x="913775" y="618517"/>
            <a:ext cx="10364451" cy="1596177"/>
          </a:xfrm>
        </p:spPr>
        <p:txBody>
          <a:bodyPr rtlCol="0"/>
          <a:lstStyle/>
          <a:p>
            <a:pPr rtl="0"/>
            <a:r>
              <a:rPr lang="uk-UA" smtClean="0"/>
              <a:t>Зразок заголовка</a:t>
            </a:r>
            <a:endParaRPr lang="en-US" dirty="0"/>
          </a:p>
        </p:txBody>
      </p:sp>
      <p:sp>
        <p:nvSpPr>
          <p:cNvPr id="12" name="Місце для вмісту 2"/>
          <p:cNvSpPr>
            <a:spLocks noGrp="1"/>
          </p:cNvSpPr>
          <p:nvPr>
            <p:ph sz="quarter" idx="13"/>
          </p:nvPr>
        </p:nvSpPr>
        <p:spPr>
          <a:xfrm>
            <a:off x="913774" y="2367092"/>
            <a:ext cx="5106026" cy="342410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13" name="Місце для вмісту 3"/>
          <p:cNvSpPr>
            <a:spLocks noGrp="1"/>
          </p:cNvSpPr>
          <p:nvPr>
            <p:ph sz="quarter" idx="14"/>
          </p:nvPr>
        </p:nvSpPr>
        <p:spPr>
          <a:xfrm>
            <a:off x="6172200" y="2367092"/>
            <a:ext cx="5105400" cy="342410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pic>
        <p:nvPicPr>
          <p:cNvPr id="15" name="Рисунок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Заголовок 1"/>
          <p:cNvSpPr>
            <a:spLocks noGrp="1"/>
          </p:cNvSpPr>
          <p:nvPr>
            <p:ph type="title"/>
          </p:nvPr>
        </p:nvSpPr>
        <p:spPr>
          <a:xfrm>
            <a:off x="913775" y="618517"/>
            <a:ext cx="10364451" cy="1596177"/>
          </a:xfrm>
        </p:spPr>
        <p:txBody>
          <a:bodyPr rtlCol="0"/>
          <a:lstStyle/>
          <a:p>
            <a:pPr rtl="0"/>
            <a:r>
              <a:rPr lang="uk-UA" smtClean="0"/>
              <a:t>Зразок заголовка</a:t>
            </a:r>
            <a:endParaRPr lang="en-US" dirty="0"/>
          </a:p>
        </p:txBody>
      </p:sp>
      <p:sp>
        <p:nvSpPr>
          <p:cNvPr id="3" name="Місце для тексту 2"/>
          <p:cNvSpPr>
            <a:spLocks noGrp="1"/>
          </p:cNvSpPr>
          <p:nvPr>
            <p:ph type="body" idx="1"/>
          </p:nvPr>
        </p:nvSpPr>
        <p:spPr>
          <a:xfrm>
            <a:off x="1146328" y="2371018"/>
            <a:ext cx="4873474"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2" name="Місце для вмісту 3"/>
          <p:cNvSpPr>
            <a:spLocks noGrp="1"/>
          </p:cNvSpPr>
          <p:nvPr>
            <p:ph sz="quarter" idx="13"/>
          </p:nvPr>
        </p:nvSpPr>
        <p:spPr>
          <a:xfrm>
            <a:off x="913774" y="3051012"/>
            <a:ext cx="5106027" cy="274018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5" name="Місце для тексту 4"/>
          <p:cNvSpPr>
            <a:spLocks noGrp="1"/>
          </p:cNvSpPr>
          <p:nvPr>
            <p:ph type="body" sz="quarter" idx="3"/>
          </p:nvPr>
        </p:nvSpPr>
        <p:spPr>
          <a:xfrm>
            <a:off x="6396423" y="2371018"/>
            <a:ext cx="4881804" cy="679994"/>
          </a:xfrm>
        </p:spPr>
        <p:txBody>
          <a:bodyPr rtlCol="0"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uk-UA" smtClean="0"/>
              <a:t>Зразок тексту</a:t>
            </a:r>
          </a:p>
        </p:txBody>
      </p:sp>
      <p:sp>
        <p:nvSpPr>
          <p:cNvPr id="13" name="Місце для вмісту 5"/>
          <p:cNvSpPr>
            <a:spLocks noGrp="1"/>
          </p:cNvSpPr>
          <p:nvPr>
            <p:ph sz="quarter" idx="14"/>
          </p:nvPr>
        </p:nvSpPr>
        <p:spPr>
          <a:xfrm>
            <a:off x="6172200" y="3051012"/>
            <a:ext cx="5105401" cy="2740187"/>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7" name="Місце для дати 6"/>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8" name="Місце для нижнього колонтитула 7"/>
          <p:cNvSpPr>
            <a:spLocks noGrp="1"/>
          </p:cNvSpPr>
          <p:nvPr>
            <p:ph type="ftr" sz="quarter" idx="11"/>
          </p:nvPr>
        </p:nvSpPr>
        <p:spPr/>
        <p:txBody>
          <a:bodyPr rtlCol="0"/>
          <a:lstStyle/>
          <a:p>
            <a:pPr rtl="0"/>
            <a:endParaRPr lang="en-US" dirty="0"/>
          </a:p>
        </p:txBody>
      </p:sp>
      <p:sp>
        <p:nvSpPr>
          <p:cNvPr id="9" name="Місце для номера слайда 8"/>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8" name="Рисунок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p:txBody>
          <a:bodyPr rtlCol="0"/>
          <a:lstStyle/>
          <a:p>
            <a:pPr rtl="0"/>
            <a:r>
              <a:rPr lang="uk-UA" smtClean="0"/>
              <a:t>Зразок заголовка</a:t>
            </a:r>
            <a:endParaRPr lang="en-US" dirty="0"/>
          </a:p>
        </p:txBody>
      </p:sp>
      <p:sp>
        <p:nvSpPr>
          <p:cNvPr id="3" name="Місце для дати 2"/>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4" name="Місце для нижнього колонтитула 3"/>
          <p:cNvSpPr>
            <a:spLocks noGrp="1"/>
          </p:cNvSpPr>
          <p:nvPr>
            <p:ph type="ftr" sz="quarter" idx="11"/>
          </p:nvPr>
        </p:nvSpPr>
        <p:spPr/>
        <p:txBody>
          <a:bodyPr rtlCol="0"/>
          <a:lstStyle/>
          <a:p>
            <a:pPr rtl="0"/>
            <a:endParaRPr lang="en-US" dirty="0"/>
          </a:p>
        </p:txBody>
      </p:sp>
      <p:sp>
        <p:nvSpPr>
          <p:cNvPr id="5" name="Місце для номера слайда 4"/>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
    <p:spTree>
      <p:nvGrpSpPr>
        <p:cNvPr id="1" name=""/>
        <p:cNvGrpSpPr/>
        <p:nvPr/>
      </p:nvGrpSpPr>
      <p:grpSpPr>
        <a:xfrm>
          <a:off x="0" y="0"/>
          <a:ext cx="0" cy="0"/>
          <a:chOff x="0" y="0"/>
          <a:chExt cx="0" cy="0"/>
        </a:xfrm>
      </p:grpSpPr>
      <p:pic>
        <p:nvPicPr>
          <p:cNvPr id="7" name="Рисунок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Місце для дати 1"/>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3" name="Місце для нижнього колонтитула 2"/>
          <p:cNvSpPr>
            <a:spLocks noGrp="1"/>
          </p:cNvSpPr>
          <p:nvPr>
            <p:ph type="ftr" sz="quarter" idx="11"/>
          </p:nvPr>
        </p:nvSpPr>
        <p:spPr/>
        <p:txBody>
          <a:bodyPr rtlCol="0"/>
          <a:lstStyle/>
          <a:p>
            <a:pPr rtl="0"/>
            <a:endParaRPr lang="en-US" dirty="0"/>
          </a:p>
        </p:txBody>
      </p:sp>
      <p:sp>
        <p:nvSpPr>
          <p:cNvPr id="4" name="Місце для номера слайда 3"/>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pic>
        <p:nvPicPr>
          <p:cNvPr id="11" name="Рисунок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5" y="609600"/>
            <a:ext cx="3935688" cy="2023252"/>
          </a:xfrm>
        </p:spPr>
        <p:txBody>
          <a:bodyPr rtlCol="0" anchor="b"/>
          <a:lstStyle>
            <a:lvl1pPr algn="ctr">
              <a:defRPr sz="3200"/>
            </a:lvl1pPr>
          </a:lstStyle>
          <a:p>
            <a:pPr rtl="0"/>
            <a:r>
              <a:rPr lang="uk-UA" smtClean="0"/>
              <a:t>Зразок заголовка</a:t>
            </a:r>
            <a:endParaRPr lang="en-US" dirty="0"/>
          </a:p>
        </p:txBody>
      </p:sp>
      <p:sp>
        <p:nvSpPr>
          <p:cNvPr id="10" name="Місце для вмісту 2"/>
          <p:cNvSpPr>
            <a:spLocks noGrp="1"/>
          </p:cNvSpPr>
          <p:nvPr>
            <p:ph sz="quarter" idx="13"/>
          </p:nvPr>
        </p:nvSpPr>
        <p:spPr>
          <a:xfrm>
            <a:off x="5078062" y="609600"/>
            <a:ext cx="6200163" cy="5181599"/>
          </a:xfrm>
        </p:spPr>
        <p:txBody>
          <a:bodyPr rtlCol="0"/>
          <a:lstStyle/>
          <a:p>
            <a:pPr lvl="0" rtl="0"/>
            <a:r>
              <a:rPr lang="uk-UA" smtClean="0"/>
              <a:t>Зразок тексту</a:t>
            </a:r>
          </a:p>
          <a:p>
            <a:pPr lvl="1" rtl="0"/>
            <a:r>
              <a:rPr lang="uk-UA" smtClean="0"/>
              <a:t>Другий рівень</a:t>
            </a:r>
          </a:p>
          <a:p>
            <a:pPr lvl="2" rtl="0"/>
            <a:r>
              <a:rPr lang="uk-UA" smtClean="0"/>
              <a:t>Третій рівень</a:t>
            </a:r>
          </a:p>
          <a:p>
            <a:pPr lvl="3" rtl="0"/>
            <a:r>
              <a:rPr lang="uk-UA" smtClean="0"/>
              <a:t>Четвертий рівень</a:t>
            </a:r>
          </a:p>
          <a:p>
            <a:pPr lvl="4" rtl="0"/>
            <a:r>
              <a:rPr lang="uk-UA" smtClean="0"/>
              <a:t>П'ятий рівень</a:t>
            </a:r>
            <a:endParaRPr lang="en-US" dirty="0"/>
          </a:p>
        </p:txBody>
      </p:sp>
      <p:sp>
        <p:nvSpPr>
          <p:cNvPr id="4" name="Місце для тексту 3"/>
          <p:cNvSpPr>
            <a:spLocks noGrp="1"/>
          </p:cNvSpPr>
          <p:nvPr>
            <p:ph type="body" sz="half" idx="2"/>
          </p:nvPr>
        </p:nvSpPr>
        <p:spPr>
          <a:xfrm>
            <a:off x="913774" y="2632852"/>
            <a:ext cx="3935689" cy="3158348"/>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pic>
        <p:nvPicPr>
          <p:cNvPr id="10" name="Рисунок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p:cNvSpPr>
            <a:spLocks noGrp="1"/>
          </p:cNvSpPr>
          <p:nvPr>
            <p:ph type="title"/>
          </p:nvPr>
        </p:nvSpPr>
        <p:spPr>
          <a:xfrm>
            <a:off x="913774" y="609600"/>
            <a:ext cx="5934969" cy="2023254"/>
          </a:xfrm>
        </p:spPr>
        <p:txBody>
          <a:bodyPr rtlCol="0" anchor="b"/>
          <a:lstStyle>
            <a:lvl1pPr algn="ctr">
              <a:defRPr sz="3200"/>
            </a:lvl1pPr>
          </a:lstStyle>
          <a:p>
            <a:pPr rtl="0"/>
            <a:r>
              <a:rPr lang="uk-UA" smtClean="0"/>
              <a:t>Зразок заголовка</a:t>
            </a:r>
            <a:endParaRPr lang="en-US" dirty="0"/>
          </a:p>
        </p:txBody>
      </p:sp>
      <p:sp>
        <p:nvSpPr>
          <p:cNvPr id="3" name="Місце для зображення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uk-UA" smtClean="0"/>
              <a:t>Клацніть піктограму, щоб додати зображення</a:t>
            </a:r>
            <a:endParaRPr lang="en-US" dirty="0"/>
          </a:p>
        </p:txBody>
      </p:sp>
      <p:sp>
        <p:nvSpPr>
          <p:cNvPr id="4" name="Місце для тексту 3"/>
          <p:cNvSpPr>
            <a:spLocks noGrp="1"/>
          </p:cNvSpPr>
          <p:nvPr>
            <p:ph type="body" sz="half" idx="2"/>
          </p:nvPr>
        </p:nvSpPr>
        <p:spPr>
          <a:xfrm>
            <a:off x="913794" y="2632852"/>
            <a:ext cx="5934949" cy="3158347"/>
          </a:xfrm>
        </p:spPr>
        <p:txBody>
          <a:bodyPr rtlCol="0"/>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uk-UA" smtClean="0"/>
              <a:t>Зразок тексту</a:t>
            </a:r>
          </a:p>
        </p:txBody>
      </p:sp>
      <p:sp>
        <p:nvSpPr>
          <p:cNvPr id="5" name="Місце для дати 4"/>
          <p:cNvSpPr>
            <a:spLocks noGrp="1"/>
          </p:cNvSpPr>
          <p:nvPr>
            <p:ph type="dt" sz="half" idx="10"/>
          </p:nvPr>
        </p:nvSpPr>
        <p:spPr/>
        <p:txBody>
          <a:bodyPr rtlCol="0"/>
          <a:lstStyle/>
          <a:p>
            <a:pPr rtl="0"/>
            <a:fld id="{48A87A34-81AB-432B-8DAE-1953F412C126}" type="datetimeFigureOut">
              <a:rPr lang="en-US" dirty="0"/>
              <a:t>10/6/2022</a:t>
            </a:fld>
            <a:endParaRPr lang="en-US" dirty="0"/>
          </a:p>
        </p:txBody>
      </p:sp>
      <p:sp>
        <p:nvSpPr>
          <p:cNvPr id="6" name="Місце для нижнього колонтитула 5"/>
          <p:cNvSpPr>
            <a:spLocks noGrp="1"/>
          </p:cNvSpPr>
          <p:nvPr>
            <p:ph type="ftr" sz="quarter" idx="11"/>
          </p:nvPr>
        </p:nvSpPr>
        <p:spPr/>
        <p:txBody>
          <a:bodyPr rtlCol="0"/>
          <a:lstStyle/>
          <a:p>
            <a:pPr rtl="0"/>
            <a:endParaRPr lang="en-US" dirty="0"/>
          </a:p>
        </p:txBody>
      </p:sp>
      <p:sp>
        <p:nvSpPr>
          <p:cNvPr id="7" name="Місце для номера слайда 6"/>
          <p:cNvSpPr>
            <a:spLocks noGrp="1"/>
          </p:cNvSpPr>
          <p:nvPr>
            <p:ph type="sldNum" sz="quarter" idx="12"/>
          </p:nvPr>
        </p:nvSpPr>
        <p:spPr/>
        <p:txBody>
          <a:bodyPr rtlCol="0"/>
          <a:lstStyle/>
          <a:p>
            <a:pPr rtl="0"/>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Рисунок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Місце для заголовка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pPr rtl="0"/>
            <a:r>
              <a:rPr lang="uk"/>
              <a:t>Зразок заголовка</a:t>
            </a:r>
            <a:endParaRPr lang="en-US" dirty="0"/>
          </a:p>
        </p:txBody>
      </p:sp>
      <p:sp>
        <p:nvSpPr>
          <p:cNvPr id="3" name="Місце для тексту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rtl="0"/>
            <a:r>
              <a:rPr lang="uk"/>
              <a:t>Зразки заголовків</a:t>
            </a:r>
          </a:p>
          <a:p>
            <a:pPr lvl="1" rtl="0"/>
            <a:r>
              <a:rPr lang="uk"/>
              <a:t>Другий рівень</a:t>
            </a:r>
          </a:p>
          <a:p>
            <a:pPr lvl="2" rtl="0"/>
            <a:r>
              <a:rPr lang="uk"/>
              <a:t>Третій рівень</a:t>
            </a:r>
          </a:p>
          <a:p>
            <a:pPr lvl="3" rtl="0"/>
            <a:r>
              <a:rPr lang="uk"/>
              <a:t>Четвертий рівень</a:t>
            </a:r>
          </a:p>
          <a:p>
            <a:pPr lvl="4" rtl="0"/>
            <a:r>
              <a:rPr lang="uk"/>
              <a:t>П’ятий рівень</a:t>
            </a:r>
            <a:endParaRPr lang="en-US" dirty="0"/>
          </a:p>
        </p:txBody>
      </p:sp>
      <p:sp>
        <p:nvSpPr>
          <p:cNvPr id="4" name="Місце для дати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pPr rtl="0"/>
            <a:fld id="{48A87A34-81AB-432B-8DAE-1953F412C126}" type="datetimeFigureOut">
              <a:rPr lang="en-US" dirty="0"/>
              <a:pPr rtl="0"/>
              <a:t>10/6/2022</a:t>
            </a:fld>
            <a:endParaRPr lang="en-US" dirty="0"/>
          </a:p>
        </p:txBody>
      </p:sp>
      <p:sp>
        <p:nvSpPr>
          <p:cNvPr id="5" name="Місце для нижнього колонтитула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pPr rtl="0"/>
            <a:endParaRPr lang="en-US" dirty="0"/>
          </a:p>
        </p:txBody>
      </p:sp>
      <p:sp>
        <p:nvSpPr>
          <p:cNvPr id="6" name="Місце для номера слайда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pPr rtl="0"/>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929898"/>
            <a:ext cx="8689976" cy="1965700"/>
          </a:xfrm>
        </p:spPr>
        <p:txBody>
          <a:bodyPr rtlCol="0">
            <a:normAutofit/>
          </a:bodyPr>
          <a:lstStyle/>
          <a:p>
            <a:r>
              <a:rPr lang="uk-UA" sz="4400" b="1" dirty="0"/>
              <a:t>Світова філософія ХІХ - початку ХХ ст.</a:t>
            </a:r>
            <a:endParaRPr lang="uk-UA" sz="4400" dirty="0"/>
          </a:p>
        </p:txBody>
      </p:sp>
      <p:sp>
        <p:nvSpPr>
          <p:cNvPr id="3" name="Підзаголовок 2"/>
          <p:cNvSpPr>
            <a:spLocks noGrp="1"/>
          </p:cNvSpPr>
          <p:nvPr>
            <p:ph type="subTitle" idx="1"/>
          </p:nvPr>
        </p:nvSpPr>
        <p:spPr>
          <a:xfrm>
            <a:off x="1751012" y="3053166"/>
            <a:ext cx="8689976" cy="2204633"/>
          </a:xfrm>
        </p:spPr>
        <p:txBody>
          <a:bodyPr rtlCol="0">
            <a:normAutofit fontScale="92500" lnSpcReduction="20000"/>
          </a:bodyPr>
          <a:lstStyle/>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1.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Позитивізм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(Конт, Спенсер)</a:t>
            </a:r>
          </a:p>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2.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Другий</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позитивізм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емпіріокритицизм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Р.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Авенаріуса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вчення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Маха).</a:t>
            </a:r>
          </a:p>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3.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Конвенціоналізм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А. Пуанкаре.</a:t>
            </a:r>
          </a:p>
          <a:p>
            <a:pPr algn="just">
              <a:lnSpc>
                <a:spcPct val="115000"/>
              </a:lnSpc>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4.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Неопозитивізм</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і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аналітична</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cs typeface="Times New Roman" panose="02020603050405020304" pitchFamily="18" charset="0"/>
              </a:rPr>
              <a:t>філософія</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22186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8"/>
            <a:ext cx="10364451" cy="977808"/>
          </a:xfrm>
        </p:spPr>
        <p:txBody>
          <a:bodyPr/>
          <a:lstStyle/>
          <a:p>
            <a:pPr lvl="0"/>
            <a:r>
              <a:rPr lang="uk-UA" b="1" i="1" dirty="0"/>
              <a:t>Конвенціоналізм Анрі </a:t>
            </a:r>
            <a:r>
              <a:rPr lang="uk-UA" b="1" i="1" dirty="0" err="1"/>
              <a:t>Пуанкаре</a:t>
            </a:r>
            <a:r>
              <a:rPr lang="uk-UA" dirty="0"/>
              <a:t> (1854–1912)</a:t>
            </a:r>
            <a:endParaRPr lang="uk-UA" dirty="0"/>
          </a:p>
        </p:txBody>
      </p:sp>
      <p:sp>
        <p:nvSpPr>
          <p:cNvPr id="3" name="Місце для вмісту 2"/>
          <p:cNvSpPr>
            <a:spLocks noGrp="1"/>
          </p:cNvSpPr>
          <p:nvPr>
            <p:ph sz="quarter" idx="13"/>
          </p:nvPr>
        </p:nvSpPr>
        <p:spPr>
          <a:xfrm>
            <a:off x="913774" y="1859798"/>
            <a:ext cx="10363826" cy="3931402"/>
          </a:xfrm>
        </p:spPr>
        <p:txBody>
          <a:bodyPr>
            <a:normAutofit fontScale="92500" lnSpcReduction="10000"/>
          </a:bodyPr>
          <a:lstStyle/>
          <a:p>
            <a:r>
              <a:rPr lang="uk-UA" b="1" i="1" dirty="0"/>
              <a:t>Конвенціоналізм</a:t>
            </a:r>
            <a:r>
              <a:rPr lang="uk-UA" dirty="0"/>
              <a:t> (лат. </a:t>
            </a:r>
            <a:r>
              <a:rPr lang="uk-UA" dirty="0" err="1"/>
              <a:t>conventio</a:t>
            </a:r>
            <a:r>
              <a:rPr lang="uk-UA" dirty="0"/>
              <a:t> – угода, договір) – філософський напрям, згідно з яким наукові теорії та поняття є наслідком довільної угоди (конвенції) між ученими, укладеної за принципом "зручності", "економії мислення".</a:t>
            </a:r>
          </a:p>
          <a:p>
            <a:r>
              <a:rPr lang="uk-UA" dirty="0"/>
              <a:t>Принципи наукової теорії – довільні конструкції, які умовно приймаються за істини. Іншими словами, вчені погоджуються вважати певні наукові твердження </a:t>
            </a:r>
            <a:r>
              <a:rPr lang="uk-UA" dirty="0" err="1"/>
              <a:t>істинами</a:t>
            </a:r>
            <a:r>
              <a:rPr lang="uk-UA" dirty="0"/>
              <a:t>, укладають конвенцію щодо їх істинності. </a:t>
            </a:r>
          </a:p>
          <a:p>
            <a:r>
              <a:rPr lang="uk-UA" dirty="0"/>
              <a:t>Подібних поглядів дотримувався крайній </a:t>
            </a:r>
            <a:r>
              <a:rPr lang="uk-UA" dirty="0" err="1"/>
              <a:t>конвенціоналіст</a:t>
            </a:r>
            <a:r>
              <a:rPr lang="uk-UA" dirty="0"/>
              <a:t> француз </a:t>
            </a:r>
            <a:r>
              <a:rPr lang="uk-UA" b="1" i="1" dirty="0"/>
              <a:t>Едуард </a:t>
            </a:r>
            <a:r>
              <a:rPr lang="uk-UA" b="1" i="1" dirty="0" err="1"/>
              <a:t>Леруа</a:t>
            </a:r>
            <a:r>
              <a:rPr lang="uk-UA" dirty="0"/>
              <a:t> (1870–1954). У дискусії з ним </a:t>
            </a:r>
            <a:r>
              <a:rPr lang="uk-UA" dirty="0" err="1"/>
              <a:t>Пуанкаре</a:t>
            </a:r>
            <a:r>
              <a:rPr lang="uk-UA" dirty="0"/>
              <a:t> змушений був визнати, що відбір наукових концепцій відбувається, врешті-решт, на основі їх ефективності або емпіричного контролю. Отже, факти були визнані як остаточні критерії відбору (істинності) теорій</a:t>
            </a:r>
            <a:r>
              <a:rPr lang="uk-UA" dirty="0" smtClean="0"/>
              <a:t>.</a:t>
            </a:r>
            <a:endParaRPr lang="uk-UA" dirty="0"/>
          </a:p>
        </p:txBody>
      </p:sp>
    </p:spTree>
    <p:extLst>
      <p:ext uri="{BB962C8B-B14F-4D97-AF65-F5344CB8AC3E}">
        <p14:creationId xmlns:p14="http://schemas.microsoft.com/office/powerpoint/2010/main" val="123211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uk-UA" b="1" i="1" dirty="0"/>
              <a:t>Неопозитивізм (логічний позитивізм</a:t>
            </a:r>
            <a:r>
              <a:rPr lang="uk-UA" b="1" i="1" dirty="0" smtClean="0"/>
              <a:t>)</a:t>
            </a:r>
            <a:r>
              <a:rPr lang="uk-UA" dirty="0"/>
              <a:t/>
            </a:r>
            <a:br>
              <a:rPr lang="uk-UA" dirty="0"/>
            </a:br>
            <a:endParaRPr lang="uk-UA" dirty="0"/>
          </a:p>
        </p:txBody>
      </p:sp>
      <p:sp>
        <p:nvSpPr>
          <p:cNvPr id="3" name="Місце для вмісту 2"/>
          <p:cNvSpPr>
            <a:spLocks noGrp="1"/>
          </p:cNvSpPr>
          <p:nvPr>
            <p:ph sz="quarter" idx="13"/>
          </p:nvPr>
        </p:nvSpPr>
        <p:spPr/>
        <p:txBody>
          <a:bodyPr>
            <a:normAutofit fontScale="92500" lnSpcReduction="10000"/>
          </a:bodyPr>
          <a:lstStyle/>
          <a:p>
            <a:r>
              <a:rPr lang="uk-UA" b="1" i="1" dirty="0"/>
              <a:t>Неопозитивізм</a:t>
            </a:r>
            <a:r>
              <a:rPr lang="uk-UA" dirty="0"/>
              <a:t> (</a:t>
            </a:r>
            <a:r>
              <a:rPr lang="uk-UA" dirty="0" err="1"/>
              <a:t>грец</a:t>
            </a:r>
            <a:r>
              <a:rPr lang="uk-UA" dirty="0"/>
              <a:t>. </a:t>
            </a:r>
            <a:r>
              <a:rPr lang="uk-UA" dirty="0" err="1"/>
              <a:t>neos</a:t>
            </a:r>
            <a:r>
              <a:rPr lang="uk-UA" dirty="0"/>
              <a:t> – новий і лат. </a:t>
            </a:r>
            <a:r>
              <a:rPr lang="uk-UA" dirty="0" err="1"/>
              <a:t>positivus</a:t>
            </a:r>
            <a:r>
              <a:rPr lang="uk-UA" dirty="0"/>
              <a:t> – умовний, позитивний) – один із основних напрямів філософії XX ст., який зводить філософію до аналізу мови науки і намагається вилучити з науки поняття ("метафізичні залишки"), які, на його думку, не ґрунтуються на фактах. </a:t>
            </a:r>
          </a:p>
          <a:p>
            <a:r>
              <a:rPr lang="uk-UA" dirty="0"/>
              <a:t>До цієї течії традиційно відносять представників Віденського гуртка австрійського філософа </a:t>
            </a:r>
            <a:r>
              <a:rPr lang="uk-UA" b="1" i="1" dirty="0" err="1"/>
              <a:t>Мориця</a:t>
            </a:r>
            <a:r>
              <a:rPr lang="uk-UA" b="1" i="1" dirty="0"/>
              <a:t> </a:t>
            </a:r>
            <a:r>
              <a:rPr lang="uk-UA" b="1" i="1" dirty="0" err="1"/>
              <a:t>Шліка</a:t>
            </a:r>
            <a:r>
              <a:rPr lang="uk-UA" dirty="0"/>
              <a:t> (1882–1936), німецько-американського філософа </a:t>
            </a:r>
            <a:r>
              <a:rPr lang="uk-UA" b="1" i="1" dirty="0"/>
              <a:t>Рудольфа </a:t>
            </a:r>
            <a:r>
              <a:rPr lang="uk-UA" b="1" i="1" dirty="0" err="1"/>
              <a:t>Карнапа</a:t>
            </a:r>
            <a:r>
              <a:rPr lang="uk-UA" dirty="0"/>
              <a:t> (1891–1970), австро-американського філософа </a:t>
            </a:r>
            <a:r>
              <a:rPr lang="uk-UA" b="1" i="1" dirty="0"/>
              <a:t>Філіпа Франка</a:t>
            </a:r>
            <a:r>
              <a:rPr lang="uk-UA" dirty="0"/>
              <a:t> (1884–1966) та інших, які поєднували аналіз мови науки з основними настановами позитивізму. До нього відносять також раннього </a:t>
            </a:r>
            <a:r>
              <a:rPr lang="uk-UA" dirty="0" err="1"/>
              <a:t>Вітгенштейна</a:t>
            </a:r>
            <a:r>
              <a:rPr lang="uk-UA" dirty="0"/>
              <a:t> (періоду "Логіко-філософського трактату").</a:t>
            </a:r>
          </a:p>
          <a:p>
            <a:endParaRPr lang="uk-UA" dirty="0"/>
          </a:p>
        </p:txBody>
      </p:sp>
    </p:spTree>
    <p:extLst>
      <p:ext uri="{BB962C8B-B14F-4D97-AF65-F5344CB8AC3E}">
        <p14:creationId xmlns:p14="http://schemas.microsoft.com/office/powerpoint/2010/main" val="587409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822825"/>
          </a:xfrm>
        </p:spPr>
        <p:txBody>
          <a:bodyPr/>
          <a:lstStyle/>
          <a:p>
            <a:r>
              <a:rPr lang="uk-UA" dirty="0" smtClean="0"/>
              <a:t>Неопозитивізм. Основні положення</a:t>
            </a:r>
            <a:endParaRPr lang="uk-UA" dirty="0"/>
          </a:p>
        </p:txBody>
      </p:sp>
      <p:sp>
        <p:nvSpPr>
          <p:cNvPr id="3" name="Місце для вмісту 2"/>
          <p:cNvSpPr>
            <a:spLocks noGrp="1"/>
          </p:cNvSpPr>
          <p:nvPr>
            <p:ph sz="quarter" idx="13"/>
          </p:nvPr>
        </p:nvSpPr>
        <p:spPr>
          <a:xfrm>
            <a:off x="278969" y="1673818"/>
            <a:ext cx="11577234" cy="4943958"/>
          </a:xfrm>
        </p:spPr>
        <p:txBody>
          <a:bodyPr>
            <a:normAutofit fontScale="77500" lnSpcReduction="20000"/>
          </a:bodyPr>
          <a:lstStyle/>
          <a:p>
            <a:r>
              <a:rPr lang="uk-UA" cap="none" dirty="0" smtClean="0"/>
              <a:t>Порушили проблему чіткості й недвозначності мови науки, запропонували вилучити з неї позбавлених сенсу висловів. Найчіткішою є формалізована мова (на зразок мови математики), вони намагались максимально формалізувати мову науки, перетворити на універсальну мову науки математичну логіку, яку активно розвивали у своїх працях.</a:t>
            </a:r>
          </a:p>
          <a:p>
            <a:r>
              <a:rPr lang="uk-UA" cap="none" dirty="0" err="1" smtClean="0"/>
              <a:t>Шлік</a:t>
            </a:r>
            <a:r>
              <a:rPr lang="uk-UA" cap="none" dirty="0" smtClean="0"/>
              <a:t> : предмет філософії – не пошук істини, а "дослідження значень". Значення висловам задається способом його перевірки, тобто верифікацією. Формалізована знакова система (</a:t>
            </a:r>
            <a:r>
              <a:rPr lang="uk-UA" cap="none" dirty="0" err="1" smtClean="0"/>
              <a:t>логічно</a:t>
            </a:r>
            <a:r>
              <a:rPr lang="uk-UA" cap="none" dirty="0" smtClean="0"/>
              <a:t> послідовна і внутрішньо несуперечлива) набуває певного значення, тобто про щось говорить лише через зведення її до тверджень, що фіксують безпосередній досвід ("протокольні твердження"). Наукові твердження є осмисленими (мають значення) лише тоді, коли їх можна звести до інших осмислених висловів (довести їх тотожність), або тоді, коли їх можна безпосередньо </a:t>
            </a:r>
            <a:r>
              <a:rPr lang="uk-UA" cap="none" dirty="0" err="1" smtClean="0"/>
              <a:t>верифікувати</a:t>
            </a:r>
            <a:r>
              <a:rPr lang="uk-UA" cap="none" dirty="0" smtClean="0"/>
              <a:t>. Сукупність усіх протокольних тверджень є, на їх думку, емпіричним базисом науки, який вони розглядали як остаточний, незалежний від теорії, фундамент для всієї будови науки. </a:t>
            </a:r>
          </a:p>
          <a:p>
            <a:r>
              <a:rPr lang="uk-UA" cap="none" dirty="0" smtClean="0"/>
              <a:t>Твердження, які принципово не зводяться до чуттєвих даних (не задовольняють вимог верифікації) – пусті, тобто позбавлені значення. </a:t>
            </a:r>
          </a:p>
          <a:p>
            <a:r>
              <a:rPr lang="uk-UA" cap="none" dirty="0" smtClean="0"/>
              <a:t>Верифікація – демаркаційна лінія, що відмежовує наукове знання від усякого іншого (релігійного, містичного, етичного). Філософські твердження, вважають неопозитивісти, не істинні й не хибні, вони просто позбавлені значення (сенсу). </a:t>
            </a:r>
          </a:p>
          <a:p>
            <a:r>
              <a:rPr lang="uk-UA" cap="none" dirty="0" smtClean="0"/>
              <a:t>Мета філософії – "логічне прояснення думок", для чого застосовували процедури ототожнення висловів та їх верифікацію. Вони намагались побудувати ідеальну модель знання за взірцем наукового знання. Пізніше стало очевидним, що не існує єдиної універсальної моделі знання.</a:t>
            </a:r>
          </a:p>
          <a:p>
            <a:endParaRPr lang="uk-UA" dirty="0"/>
          </a:p>
        </p:txBody>
      </p:sp>
    </p:spTree>
    <p:extLst>
      <p:ext uri="{BB962C8B-B14F-4D97-AF65-F5344CB8AC3E}">
        <p14:creationId xmlns:p14="http://schemas.microsoft.com/office/powerpoint/2010/main" val="1223772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Аналітична </a:t>
            </a:r>
            <a:r>
              <a:rPr lang="uk-UA" b="1" i="1" dirty="0" smtClean="0"/>
              <a:t>філософія</a:t>
            </a:r>
            <a:endParaRPr lang="uk-UA" dirty="0"/>
          </a:p>
        </p:txBody>
      </p:sp>
      <p:sp>
        <p:nvSpPr>
          <p:cNvPr id="3" name="Місце для вмісту 2"/>
          <p:cNvSpPr>
            <a:spLocks noGrp="1"/>
          </p:cNvSpPr>
          <p:nvPr>
            <p:ph sz="quarter" idx="13"/>
          </p:nvPr>
        </p:nvSpPr>
        <p:spPr/>
        <p:txBody>
          <a:bodyPr/>
          <a:lstStyle/>
          <a:p>
            <a:r>
              <a:rPr lang="uk-UA" dirty="0"/>
              <a:t>Назва походить від методу, яким користувалися його представники – аналізу мови, яка почала бурхливо розвиватись у 40-ві роки XX ст. в Англії, а пізніше в США. Передумови її заклав </a:t>
            </a:r>
            <a:r>
              <a:rPr lang="uk-UA" b="1" i="1" dirty="0"/>
              <a:t>Бертран Рассел</a:t>
            </a:r>
            <a:r>
              <a:rPr lang="uk-UA" dirty="0"/>
              <a:t> (1872–1970) і </a:t>
            </a:r>
            <a:r>
              <a:rPr lang="uk-UA" b="1" i="1" dirty="0"/>
              <a:t>Джордж Мур</a:t>
            </a:r>
            <a:r>
              <a:rPr lang="uk-UA" dirty="0"/>
              <a:t> (1873–1958), а наймогутніший поштовх був наданий працями </a:t>
            </a:r>
            <a:r>
              <a:rPr lang="uk-UA" b="1" i="1" dirty="0"/>
              <a:t>Людвіга </a:t>
            </a:r>
            <a:r>
              <a:rPr lang="uk-UA" b="1" i="1" dirty="0" err="1"/>
              <a:t>Вітгенштейна</a:t>
            </a:r>
            <a:r>
              <a:rPr lang="uk-UA" dirty="0"/>
              <a:t> (1889–1951) періоду 40–50 років. У XX ст. аналітична філософія (лінгвістичний аналіз), набувши особливого поширення в англомовних країнах, стає однією з найвпливовіших течій.</a:t>
            </a:r>
          </a:p>
          <a:p>
            <a:endParaRPr lang="uk-UA" dirty="0"/>
          </a:p>
        </p:txBody>
      </p:sp>
    </p:spTree>
    <p:extLst>
      <p:ext uri="{BB962C8B-B14F-4D97-AF65-F5344CB8AC3E}">
        <p14:creationId xmlns:p14="http://schemas.microsoft.com/office/powerpoint/2010/main" val="3871399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Аналітична </a:t>
            </a:r>
            <a:r>
              <a:rPr lang="uk-UA" b="1" i="1" dirty="0" smtClean="0"/>
              <a:t>філософія. Основні положення</a:t>
            </a:r>
            <a:endParaRPr lang="uk-UA" dirty="0"/>
          </a:p>
        </p:txBody>
      </p:sp>
      <p:sp>
        <p:nvSpPr>
          <p:cNvPr id="3" name="Місце для вмісту 2"/>
          <p:cNvSpPr>
            <a:spLocks noGrp="1"/>
          </p:cNvSpPr>
          <p:nvPr>
            <p:ph sz="quarter" idx="13"/>
          </p:nvPr>
        </p:nvSpPr>
        <p:spPr>
          <a:xfrm>
            <a:off x="913774" y="2367092"/>
            <a:ext cx="10363826" cy="4204189"/>
          </a:xfrm>
        </p:spPr>
        <p:txBody>
          <a:bodyPr>
            <a:normAutofit fontScale="85000" lnSpcReduction="20000"/>
          </a:bodyPr>
          <a:lstStyle/>
          <a:p>
            <a:r>
              <a:rPr lang="uk-UA" dirty="0"/>
              <a:t>Мова розуміється не як штучна знакова система (на зразок наукової мови), значення виразів якої набувається через верифікацію, а як елемент життєдіяльності людини, вона функціонує як складова в різних життєвих ситуаціях. Слова чи вислови не мають раз і назавжди заданого значення. Значення слова – це той чи інший спосіб вживання його в певному життєвому контексті (грі). </a:t>
            </a:r>
          </a:p>
          <a:p>
            <a:r>
              <a:rPr lang="uk-UA" dirty="0"/>
              <a:t>Метафізичні проблеми виникають тоді, коли значення слів, вироблені в одному контексті, переносяться на ці ж слова, але вживані в іншому контексті (іншій грі). Це, зокрема, стосується вживання філософських слів у науковому значенні. </a:t>
            </a:r>
          </a:p>
          <a:p>
            <a:r>
              <a:rPr lang="uk-UA" dirty="0"/>
              <a:t>Функція філософії полягає в </a:t>
            </a:r>
            <a:r>
              <a:rPr lang="uk-UA" dirty="0" err="1"/>
              <a:t>мовному</a:t>
            </a:r>
            <a:r>
              <a:rPr lang="uk-UA" dirty="0"/>
              <a:t> аналізі "гріхів" попередніх філософів. Аналітики не заперечують права на існування традиційної філософії (метафізики). Але ця метафізика не повинна претендувати на статус науки. Вона, на їх думку, є особливим способом бачення світу, до якого не завжди можна підходити з позиції "істина"– "хибність". Така метафізика навіть може давати імпульси розвитку науки, але сама не повинна прагнути бути наукою чи підміняти її</a:t>
            </a:r>
            <a:r>
              <a:rPr lang="uk-UA" dirty="0" smtClean="0"/>
              <a:t>.</a:t>
            </a:r>
            <a:endParaRPr lang="uk-UA" dirty="0"/>
          </a:p>
        </p:txBody>
      </p:sp>
    </p:spTree>
    <p:extLst>
      <p:ext uri="{BB962C8B-B14F-4D97-AF65-F5344CB8AC3E}">
        <p14:creationId xmlns:p14="http://schemas.microsoft.com/office/powerpoint/2010/main" val="2478971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latin typeface="Times New Roman" panose="02020603050405020304" pitchFamily="18" charset="0"/>
                <a:cs typeface="Times New Roman" panose="02020603050405020304" pitchFamily="18" charset="0"/>
              </a:rPr>
              <a:t>Раціоналізм </a:t>
            </a:r>
            <a:r>
              <a:rPr lang="uk-UA" dirty="0">
                <a:latin typeface="Times New Roman" panose="02020603050405020304" pitchFamily="18" charset="0"/>
                <a:cs typeface="Times New Roman" panose="02020603050405020304" pitchFamily="18" charset="0"/>
              </a:rPr>
              <a:t>Х. Вольфа – парадигма німецької філософії </a:t>
            </a:r>
            <a:r>
              <a:rPr lang="en-US" dirty="0">
                <a:latin typeface="Times New Roman" panose="02020603050405020304" pitchFamily="18" charset="0"/>
                <a:cs typeface="Times New Roman" panose="02020603050405020304" pitchFamily="18" charset="0"/>
              </a:rPr>
              <a:t>XVIII - </a:t>
            </a:r>
            <a:r>
              <a:rPr lang="uk-UA" dirty="0">
                <a:latin typeface="Times New Roman" panose="02020603050405020304" pitchFamily="18" charset="0"/>
                <a:cs typeface="Times New Roman" panose="02020603050405020304" pitchFamily="18" charset="0"/>
              </a:rPr>
              <a:t>першої половини ХІХ ст.</a:t>
            </a:r>
          </a:p>
        </p:txBody>
      </p:sp>
      <p:sp>
        <p:nvSpPr>
          <p:cNvPr id="3" name="Місце для вмісту 2"/>
          <p:cNvSpPr>
            <a:spLocks noGrp="1"/>
          </p:cNvSpPr>
          <p:nvPr>
            <p:ph sz="quarter" idx="13"/>
          </p:nvPr>
        </p:nvSpPr>
        <p:spPr/>
        <p:txBody>
          <a:bodyPr/>
          <a:lstStyle/>
          <a:p>
            <a:pPr marL="0" indent="0">
              <a:buNone/>
            </a:pPr>
            <a:r>
              <a:rPr lang="uk-UA" b="1" i="1" dirty="0" err="1"/>
              <a:t>Христіан</a:t>
            </a:r>
            <a:r>
              <a:rPr lang="uk-UA" b="1" i="1" dirty="0"/>
              <a:t> Вольф</a:t>
            </a:r>
            <a:r>
              <a:rPr lang="uk-UA" dirty="0"/>
              <a:t> (1678-1754) </a:t>
            </a:r>
            <a:endParaRPr lang="en-US" dirty="0" smtClean="0"/>
          </a:p>
          <a:p>
            <a:pPr marL="0" indent="0">
              <a:buNone/>
            </a:pPr>
            <a:r>
              <a:rPr lang="uk-UA" dirty="0"/>
              <a:t>прихильник освіченого абсолютизму, гуманізму, проголошував теорію природного права</a:t>
            </a:r>
            <a:r>
              <a:rPr lang="uk-UA" dirty="0" smtClean="0"/>
              <a:t>.</a:t>
            </a:r>
            <a:endParaRPr lang="en-US" dirty="0" smtClean="0"/>
          </a:p>
          <a:p>
            <a:pPr marL="0" indent="0">
              <a:buNone/>
            </a:pPr>
            <a:r>
              <a:rPr lang="uk-UA" dirty="0"/>
              <a:t>"Логіка, або Розумні думки про силу людського </a:t>
            </a:r>
            <a:r>
              <a:rPr lang="uk-UA" dirty="0" err="1"/>
              <a:t>розсудку</a:t>
            </a:r>
            <a:r>
              <a:rPr lang="uk-UA" dirty="0" smtClean="0"/>
              <a:t>".</a:t>
            </a:r>
            <a:endParaRPr lang="en-US" dirty="0" smtClean="0"/>
          </a:p>
          <a:p>
            <a:pPr marL="0" indent="0">
              <a:buNone/>
            </a:pPr>
            <a:endParaRPr lang="uk-UA" dirty="0"/>
          </a:p>
        </p:txBody>
      </p:sp>
      <p:sp>
        <p:nvSpPr>
          <p:cNvPr id="4" name="Місце для вмісту 3"/>
          <p:cNvSpPr>
            <a:spLocks noGrp="1"/>
          </p:cNvSpPr>
          <p:nvPr>
            <p:ph sz="quarter" idx="14"/>
          </p:nvPr>
        </p:nvSpPr>
        <p:spPr/>
        <p:txBody>
          <a:bodyPr/>
          <a:lstStyle/>
          <a:p>
            <a:r>
              <a:rPr lang="uk-UA" dirty="0"/>
              <a:t>Завдання філософії – визначення першооснови існування всіх живих істот. Ця основа – Бог. Природа, світ, душа – творіння Бога, все в ній діє гармонійно. </a:t>
            </a:r>
            <a:endParaRPr lang="en-US" dirty="0" smtClean="0"/>
          </a:p>
          <a:p>
            <a:r>
              <a:rPr lang="uk-UA" dirty="0" smtClean="0"/>
              <a:t>Відхилення </a:t>
            </a:r>
            <a:r>
              <a:rPr lang="uk-UA" dirty="0"/>
              <a:t>в природі для того, щоб мала можливість виходити на вищий рівень гармонії. </a:t>
            </a:r>
          </a:p>
          <a:p>
            <a:endParaRPr lang="uk-UA" dirty="0"/>
          </a:p>
        </p:txBody>
      </p:sp>
    </p:spTree>
    <p:extLst>
      <p:ext uri="{BB962C8B-B14F-4D97-AF65-F5344CB8AC3E}">
        <p14:creationId xmlns:p14="http://schemas.microsoft.com/office/powerpoint/2010/main" val="4160672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uk-UA" b="1" i="1" dirty="0" err="1"/>
              <a:t>Христіан</a:t>
            </a:r>
            <a:r>
              <a:rPr lang="uk-UA" b="1" i="1" dirty="0"/>
              <a:t> </a:t>
            </a:r>
            <a:r>
              <a:rPr lang="uk-UA" b="1" i="1" dirty="0" smtClean="0"/>
              <a:t>Вольф</a:t>
            </a:r>
            <a:r>
              <a:rPr lang="en-US" b="1" i="1" dirty="0" smtClean="0"/>
              <a:t>.</a:t>
            </a:r>
            <a:r>
              <a:rPr lang="uk-UA" dirty="0" smtClean="0"/>
              <a:t> </a:t>
            </a:r>
            <a:r>
              <a:rPr lang="en-US" dirty="0" smtClean="0"/>
              <a:t/>
            </a:r>
            <a:br>
              <a:rPr lang="en-US" dirty="0" smtClean="0"/>
            </a:br>
            <a:r>
              <a:rPr lang="uk-UA" dirty="0"/>
              <a:t>пізнання</a:t>
            </a:r>
          </a:p>
        </p:txBody>
      </p:sp>
      <p:sp>
        <p:nvSpPr>
          <p:cNvPr id="7" name="Місце для вмісту 6"/>
          <p:cNvSpPr>
            <a:spLocks noGrp="1"/>
          </p:cNvSpPr>
          <p:nvPr>
            <p:ph sz="quarter" idx="13"/>
          </p:nvPr>
        </p:nvSpPr>
        <p:spPr/>
        <p:txBody>
          <a:bodyPr>
            <a:normAutofit fontScale="85000" lnSpcReduction="10000"/>
          </a:bodyPr>
          <a:lstStyle/>
          <a:p>
            <a:r>
              <a:rPr lang="uk-UA" dirty="0"/>
              <a:t>Всі науки, крім математики, діляться на дві категорії: </a:t>
            </a:r>
            <a:endParaRPr lang="en-US" dirty="0" smtClean="0"/>
          </a:p>
          <a:p>
            <a:pPr marL="457200" indent="-457200">
              <a:buAutoNum type="arabicParenR"/>
            </a:pPr>
            <a:r>
              <a:rPr lang="uk-UA" dirty="0" smtClean="0"/>
              <a:t>філософські </a:t>
            </a:r>
            <a:r>
              <a:rPr lang="uk-UA" dirty="0"/>
              <a:t>(раціональні</a:t>
            </a:r>
            <a:r>
              <a:rPr lang="uk-UA" dirty="0" smtClean="0"/>
              <a:t>)</a:t>
            </a:r>
            <a:r>
              <a:rPr lang="en-US" dirty="0" smtClean="0"/>
              <a:t>. </a:t>
            </a:r>
            <a:r>
              <a:rPr lang="uk-UA" dirty="0"/>
              <a:t>дають </a:t>
            </a:r>
            <a:r>
              <a:rPr lang="uk-UA" dirty="0" smtClean="0"/>
              <a:t>ідеї</a:t>
            </a:r>
            <a:r>
              <a:rPr lang="en-US" dirty="0" smtClean="0"/>
              <a:t>.</a:t>
            </a:r>
            <a:r>
              <a:rPr lang="uk-UA" dirty="0" smtClean="0"/>
              <a:t> Узагальнюють </a:t>
            </a:r>
            <a:r>
              <a:rPr lang="uk-UA" dirty="0"/>
              <a:t>те, що і</a:t>
            </a:r>
            <a:r>
              <a:rPr lang="uk-UA" dirty="0" smtClean="0"/>
              <a:t>сторичні </a:t>
            </a:r>
            <a:r>
              <a:rPr lang="uk-UA" dirty="0"/>
              <a:t>визначають в досвіді</a:t>
            </a:r>
            <a:endParaRPr lang="en-US" dirty="0"/>
          </a:p>
          <a:p>
            <a:pPr marL="457200" indent="-457200">
              <a:buAutoNum type="arabicParenR"/>
            </a:pPr>
            <a:r>
              <a:rPr lang="uk-UA" dirty="0" smtClean="0"/>
              <a:t>історичні </a:t>
            </a:r>
            <a:r>
              <a:rPr lang="uk-UA" dirty="0"/>
              <a:t>(емпіричні). стверджують </a:t>
            </a:r>
            <a:r>
              <a:rPr lang="uk-UA" dirty="0" smtClean="0"/>
              <a:t>факти. </a:t>
            </a:r>
            <a:r>
              <a:rPr lang="uk-UA" dirty="0"/>
              <a:t>дають необхідний фактичний матеріал для філософських </a:t>
            </a:r>
            <a:r>
              <a:rPr lang="uk-UA" dirty="0" smtClean="0"/>
              <a:t>наук</a:t>
            </a:r>
          </a:p>
          <a:p>
            <a:r>
              <a:rPr lang="uk-UA" dirty="0"/>
              <a:t>Науки мають теоретичну і практичну спрямованість. </a:t>
            </a:r>
            <a:endParaRPr lang="uk-UA" dirty="0" smtClean="0"/>
          </a:p>
          <a:p>
            <a:pPr marL="0" indent="0">
              <a:buNone/>
            </a:pPr>
            <a:r>
              <a:rPr lang="uk-UA" dirty="0" smtClean="0"/>
              <a:t>1) </a:t>
            </a:r>
            <a:r>
              <a:rPr lang="uk-UA" dirty="0"/>
              <a:t>Теоретичні: онтологія (вчення про буття) і ще три науки, які виражають три найважливіші сфери буття: космологія (вчення про простір і час, випадковість і необхідність, свободу людини), психологія (вивчення "природи" душі), раціональна теологія (докази буття Бога, безсмертя душі).</a:t>
            </a:r>
          </a:p>
          <a:p>
            <a:pPr marL="0" indent="0">
              <a:buNone/>
            </a:pPr>
            <a:r>
              <a:rPr lang="uk-UA" dirty="0" smtClean="0"/>
              <a:t>2) </a:t>
            </a:r>
            <a:r>
              <a:rPr lang="uk-UA" dirty="0"/>
              <a:t>Практичні науки: етика, політика, економіка. </a:t>
            </a:r>
            <a:r>
              <a:rPr lang="uk-UA" dirty="0" smtClean="0"/>
              <a:t>включені </a:t>
            </a:r>
            <a:r>
              <a:rPr lang="uk-UA" dirty="0"/>
              <a:t>в безпосередню діяльність людини.</a:t>
            </a:r>
          </a:p>
          <a:p>
            <a:pPr marL="0" indent="0">
              <a:buNone/>
            </a:pPr>
            <a:endParaRPr lang="uk-UA" dirty="0" smtClean="0"/>
          </a:p>
          <a:p>
            <a:pPr marL="0" indent="0">
              <a:buNone/>
            </a:pPr>
            <a:endParaRPr lang="en-US" dirty="0" smtClean="0"/>
          </a:p>
          <a:p>
            <a:endParaRPr lang="uk-UA" dirty="0"/>
          </a:p>
        </p:txBody>
      </p:sp>
      <p:sp>
        <p:nvSpPr>
          <p:cNvPr id="6" name="Місце для тексту 5"/>
          <p:cNvSpPr>
            <a:spLocks noGrp="1"/>
          </p:cNvSpPr>
          <p:nvPr>
            <p:ph type="body" sz="half" idx="2"/>
          </p:nvPr>
        </p:nvSpPr>
        <p:spPr/>
        <p:txBody>
          <a:bodyPr/>
          <a:lstStyle/>
          <a:p>
            <a:r>
              <a:rPr lang="uk-UA" dirty="0"/>
              <a:t>Раціональне пізнання світу буде можливим тоді, коли кожна наука матиме чітко окреслений предмет дослідження і не буде "заходити" у сфери суміжної. Але дослідник обов'язково повинен знати основні положення цих суміжних наук.</a:t>
            </a:r>
          </a:p>
        </p:txBody>
      </p:sp>
    </p:spTree>
    <p:extLst>
      <p:ext uri="{BB962C8B-B14F-4D97-AF65-F5344CB8AC3E}">
        <p14:creationId xmlns:p14="http://schemas.microsoft.com/office/powerpoint/2010/main" val="368418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1504751"/>
          </a:xfrm>
        </p:spPr>
        <p:txBody>
          <a:bodyPr>
            <a:normAutofit fontScale="90000"/>
          </a:bodyPr>
          <a:lstStyle/>
          <a:p>
            <a:pPr lvl="0"/>
            <a:r>
              <a:rPr lang="uk-UA" b="1" dirty="0"/>
              <a:t>Німецька ідеалістична філософія (І. Кант, Г. Гегель)</a:t>
            </a:r>
            <a:r>
              <a:rPr lang="uk-UA" dirty="0"/>
              <a:t/>
            </a:r>
            <a:br>
              <a:rPr lang="uk-UA" dirty="0"/>
            </a:br>
            <a:endParaRPr lang="uk-UA" dirty="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sz="quarter" idx="13"/>
          </p:nvPr>
        </p:nvSpPr>
        <p:spPr/>
        <p:txBody>
          <a:bodyPr/>
          <a:lstStyle/>
          <a:p>
            <a:pPr marL="0" indent="0">
              <a:buNone/>
            </a:pPr>
            <a:r>
              <a:rPr lang="uk-UA" dirty="0"/>
              <a:t>Інколи період майже у сто років, на які припадає діяльність таких мислителів як </a:t>
            </a:r>
            <a:r>
              <a:rPr lang="uk-UA" dirty="0" err="1"/>
              <a:t>Іммануїл</a:t>
            </a:r>
            <a:r>
              <a:rPr lang="uk-UA" dirty="0"/>
              <a:t> Кант (1724-1804), </a:t>
            </a:r>
            <a:r>
              <a:rPr lang="uk-UA" dirty="0" err="1"/>
              <a:t>Йоган</a:t>
            </a:r>
            <a:r>
              <a:rPr lang="uk-UA" dirty="0"/>
              <a:t> </a:t>
            </a:r>
            <a:r>
              <a:rPr lang="uk-UA" dirty="0" err="1"/>
              <a:t>Готліб</a:t>
            </a:r>
            <a:r>
              <a:rPr lang="uk-UA" dirty="0"/>
              <a:t> Фіхте (1762-1814), Фрідріх Вільгельм </a:t>
            </a:r>
            <a:r>
              <a:rPr lang="uk-UA" dirty="0" err="1"/>
              <a:t>Шеллінг</a:t>
            </a:r>
            <a:r>
              <a:rPr lang="uk-UA" dirty="0"/>
              <a:t> (1775-1854), Георг Вільгельм Фрідріх Гегель (1770-1831), Людвіг </a:t>
            </a:r>
            <a:r>
              <a:rPr lang="uk-UA" dirty="0" err="1"/>
              <a:t>Андреас</a:t>
            </a:r>
            <a:r>
              <a:rPr lang="uk-UA" dirty="0"/>
              <a:t> Фейєрбах (1804-1872) називають </a:t>
            </a:r>
            <a:r>
              <a:rPr lang="uk-UA" b="1" i="1" dirty="0"/>
              <a:t>німецька класична філософія.</a:t>
            </a:r>
          </a:p>
          <a:p>
            <a:endParaRPr lang="uk-UA" dirty="0">
              <a:latin typeface="Times New Roman" panose="02020603050405020304" pitchFamily="18" charset="0"/>
              <a:cs typeface="Times New Roman" panose="02020603050405020304" pitchFamily="18" charset="0"/>
            </a:endParaRPr>
          </a:p>
        </p:txBody>
      </p:sp>
      <p:sp>
        <p:nvSpPr>
          <p:cNvPr id="4" name="Місце для вмісту 3"/>
          <p:cNvSpPr>
            <a:spLocks noGrp="1"/>
          </p:cNvSpPr>
          <p:nvPr>
            <p:ph sz="quarter" idx="14"/>
          </p:nvPr>
        </p:nvSpPr>
        <p:spPr/>
        <p:txBody>
          <a:bodyPr>
            <a:normAutofit lnSpcReduction="10000"/>
          </a:bodyPr>
          <a:lstStyle/>
          <a:p>
            <a:r>
              <a:rPr lang="uk-UA" b="1" i="1" dirty="0" err="1"/>
              <a:t>Іммануїл</a:t>
            </a:r>
            <a:r>
              <a:rPr lang="uk-UA" b="1" i="1" dirty="0"/>
              <a:t> Кант</a:t>
            </a:r>
            <a:r>
              <a:rPr lang="uk-UA" dirty="0"/>
              <a:t> (1724-1804). Основоположником філософії німецького ідеалізму, як і німецької класичної </a:t>
            </a:r>
            <a:r>
              <a:rPr lang="uk-UA" dirty="0" smtClean="0"/>
              <a:t>філософії</a:t>
            </a:r>
          </a:p>
          <a:p>
            <a:r>
              <a:rPr lang="uk-UA" b="1" i="1" dirty="0"/>
              <a:t>Георг-Вільгельм-Фрідріх Гегель</a:t>
            </a:r>
            <a:r>
              <a:rPr lang="uk-UA" dirty="0"/>
              <a:t> (1770 – </a:t>
            </a:r>
            <a:r>
              <a:rPr lang="uk-UA" dirty="0" smtClean="0"/>
              <a:t>1831). </a:t>
            </a:r>
            <a:r>
              <a:rPr lang="uk-UA" dirty="0"/>
              <a:t>Філософія Гегеля – вершина німецького класичного ідеалізму кінця 18-початку 19 ст</a:t>
            </a:r>
            <a:r>
              <a:rPr lang="uk-UA" dirty="0" smtClean="0"/>
              <a:t>. </a:t>
            </a:r>
            <a:r>
              <a:rPr lang="uk-UA" dirty="0"/>
              <a:t>об'єктивний ідеаліст</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557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913774" y="609600"/>
            <a:ext cx="10364452" cy="955729"/>
          </a:xfrm>
        </p:spPr>
        <p:txBody>
          <a:bodyPr/>
          <a:lstStyle/>
          <a:p>
            <a:r>
              <a:rPr lang="uk-UA" b="1" i="1" dirty="0" err="1"/>
              <a:t>Іммануїл</a:t>
            </a:r>
            <a:r>
              <a:rPr lang="uk-UA" b="1" i="1" dirty="0"/>
              <a:t> Кант</a:t>
            </a:r>
            <a:r>
              <a:rPr lang="uk-UA" dirty="0"/>
              <a:t> (1724-1804)</a:t>
            </a:r>
            <a:endParaRPr lang="uk-UA" dirty="0">
              <a:latin typeface="Times New Roman" panose="02020603050405020304" pitchFamily="18" charset="0"/>
              <a:cs typeface="Times New Roman" panose="02020603050405020304" pitchFamily="18" charset="0"/>
            </a:endParaRPr>
          </a:p>
        </p:txBody>
      </p:sp>
      <p:sp>
        <p:nvSpPr>
          <p:cNvPr id="6" name="Місце для тексту 5"/>
          <p:cNvSpPr>
            <a:spLocks noGrp="1"/>
          </p:cNvSpPr>
          <p:nvPr>
            <p:ph type="body" idx="1"/>
          </p:nvPr>
        </p:nvSpPr>
        <p:spPr/>
        <p:txBody>
          <a:bodyPr/>
          <a:lstStyle/>
          <a:p>
            <a:r>
              <a:rPr lang="uk-UA" b="1" i="1" dirty="0">
                <a:latin typeface="Times New Roman" panose="02020603050405020304" pitchFamily="18" charset="0"/>
                <a:cs typeface="Times New Roman" panose="02020603050405020304" pitchFamily="18" charset="0"/>
              </a:rPr>
              <a:t>Міфологічний.</a:t>
            </a:r>
            <a:r>
              <a:rPr lang="uk-UA" dirty="0">
                <a:latin typeface="Times New Roman" panose="02020603050405020304" pitchFamily="18" charset="0"/>
                <a:cs typeface="Times New Roman" panose="02020603050405020304" pitchFamily="18" charset="0"/>
              </a:rPr>
              <a:t> </a:t>
            </a:r>
          </a:p>
        </p:txBody>
      </p:sp>
      <p:sp>
        <p:nvSpPr>
          <p:cNvPr id="9" name="Місце для тексту 8"/>
          <p:cNvSpPr>
            <a:spLocks noGrp="1"/>
          </p:cNvSpPr>
          <p:nvPr>
            <p:ph type="body" sz="half" idx="15"/>
          </p:nvPr>
        </p:nvSpPr>
        <p:spPr/>
        <p:txBody>
          <a:bodyPr>
            <a:normAutofit/>
          </a:bodyPr>
          <a:lstStyle/>
          <a:p>
            <a:r>
              <a:rPr lang="uk-UA" sz="2000" dirty="0" smtClean="0">
                <a:latin typeface="Times New Roman" panose="02020603050405020304" pitchFamily="18" charset="0"/>
                <a:cs typeface="Times New Roman" panose="02020603050405020304" pitchFamily="18" charset="0"/>
              </a:rPr>
              <a:t>Страх</a:t>
            </a:r>
          </a:p>
          <a:p>
            <a:r>
              <a:rPr lang="uk-UA" sz="2000" dirty="0" smtClean="0">
                <a:latin typeface="Times New Roman" panose="02020603050405020304" pitchFamily="18" charset="0"/>
                <a:cs typeface="Times New Roman" panose="02020603050405020304" pitchFamily="18" charset="0"/>
              </a:rPr>
              <a:t>Носій – рід чи інша спільнота </a:t>
            </a:r>
            <a:endParaRPr lang="uk-UA" sz="2000" dirty="0">
              <a:latin typeface="Times New Roman" panose="02020603050405020304" pitchFamily="18" charset="0"/>
              <a:cs typeface="Times New Roman" panose="02020603050405020304" pitchFamily="18" charset="0"/>
            </a:endParaRPr>
          </a:p>
        </p:txBody>
      </p:sp>
      <p:sp>
        <p:nvSpPr>
          <p:cNvPr id="7" name="Місце для тексту 6"/>
          <p:cNvSpPr>
            <a:spLocks noGrp="1"/>
          </p:cNvSpPr>
          <p:nvPr>
            <p:ph type="body" sz="quarter" idx="3"/>
          </p:nvPr>
        </p:nvSpPr>
        <p:spPr/>
        <p:txBody>
          <a:bodyPr/>
          <a:lstStyle/>
          <a:p>
            <a:r>
              <a:rPr lang="uk-UA" b="1" i="1" dirty="0">
                <a:latin typeface="Times New Roman" panose="02020603050405020304" pitchFamily="18" charset="0"/>
                <a:cs typeface="Times New Roman" panose="02020603050405020304" pitchFamily="18" charset="0"/>
              </a:rPr>
              <a:t>Релігійний</a:t>
            </a:r>
            <a:endParaRPr lang="uk-UA" dirty="0">
              <a:latin typeface="Times New Roman" panose="02020603050405020304" pitchFamily="18" charset="0"/>
              <a:cs typeface="Times New Roman" panose="02020603050405020304" pitchFamily="18" charset="0"/>
            </a:endParaRPr>
          </a:p>
        </p:txBody>
      </p:sp>
      <p:sp>
        <p:nvSpPr>
          <p:cNvPr id="10" name="Місце для тексту 9"/>
          <p:cNvSpPr>
            <a:spLocks noGrp="1"/>
          </p:cNvSpPr>
          <p:nvPr>
            <p:ph type="body" sz="half" idx="16"/>
          </p:nvPr>
        </p:nvSpPr>
        <p:spPr/>
        <p:txBody>
          <a:bodyPr>
            <a:normAutofit/>
          </a:bodyPr>
          <a:lstStyle/>
          <a:p>
            <a:r>
              <a:rPr lang="uk-UA" sz="2000" dirty="0" smtClean="0">
                <a:latin typeface="Times New Roman" panose="02020603050405020304" pitchFamily="18" charset="0"/>
                <a:cs typeface="Times New Roman" panose="02020603050405020304" pitchFamily="18" charset="0"/>
              </a:rPr>
              <a:t>Вір</a:t>
            </a:r>
            <a:r>
              <a:rPr lang="ru-RU" sz="2000" dirty="0">
                <a:latin typeface="Times New Roman" panose="02020603050405020304" pitchFamily="18" charset="0"/>
                <a:cs typeface="Times New Roman" panose="02020603050405020304" pitchFamily="18" charset="0"/>
              </a:rPr>
              <a:t>А</a:t>
            </a:r>
            <a:endParaRPr lang="uk-UA" sz="2000" dirty="0" smtClean="0">
              <a:latin typeface="Times New Roman" panose="02020603050405020304" pitchFamily="18" charset="0"/>
              <a:cs typeface="Times New Roman" panose="02020603050405020304" pitchFamily="18" charset="0"/>
            </a:endParaRPr>
          </a:p>
          <a:p>
            <a:r>
              <a:rPr lang="uk-UA" sz="2000" dirty="0" smtClean="0">
                <a:latin typeface="Times New Roman" panose="02020603050405020304" pitchFamily="18" charset="0"/>
                <a:cs typeface="Times New Roman" panose="02020603050405020304" pitchFamily="18" charset="0"/>
              </a:rPr>
              <a:t>Носій - особа </a:t>
            </a:r>
            <a:endParaRPr lang="uk-UA" sz="2000" dirty="0">
              <a:latin typeface="Times New Roman" panose="02020603050405020304" pitchFamily="18" charset="0"/>
              <a:cs typeface="Times New Roman" panose="02020603050405020304" pitchFamily="18" charset="0"/>
            </a:endParaRPr>
          </a:p>
        </p:txBody>
      </p:sp>
      <p:sp>
        <p:nvSpPr>
          <p:cNvPr id="8" name="Місце для тексту 7"/>
          <p:cNvSpPr>
            <a:spLocks noGrp="1"/>
          </p:cNvSpPr>
          <p:nvPr>
            <p:ph type="body" sz="quarter" idx="13"/>
          </p:nvPr>
        </p:nvSpPr>
        <p:spPr/>
        <p:txBody>
          <a:bodyPr/>
          <a:lstStyle/>
          <a:p>
            <a:r>
              <a:rPr lang="uk-UA" b="1" i="1" dirty="0">
                <a:latin typeface="Times New Roman" panose="02020603050405020304" pitchFamily="18" charset="0"/>
                <a:cs typeface="Times New Roman" panose="02020603050405020304" pitchFamily="18" charset="0"/>
              </a:rPr>
              <a:t>Філософський </a:t>
            </a:r>
            <a:endParaRPr lang="uk-UA" dirty="0">
              <a:latin typeface="Times New Roman" panose="02020603050405020304" pitchFamily="18" charset="0"/>
              <a:cs typeface="Times New Roman" panose="02020603050405020304" pitchFamily="18" charset="0"/>
            </a:endParaRPr>
          </a:p>
        </p:txBody>
      </p:sp>
      <p:sp>
        <p:nvSpPr>
          <p:cNvPr id="11" name="Місце для тексту 10"/>
          <p:cNvSpPr>
            <a:spLocks noGrp="1"/>
          </p:cNvSpPr>
          <p:nvPr>
            <p:ph type="body" sz="half" idx="17"/>
          </p:nvPr>
        </p:nvSpPr>
        <p:spPr/>
        <p:txBody>
          <a:bodyPr/>
          <a:lstStyle/>
          <a:p>
            <a:r>
              <a:rPr lang="uk-UA" sz="2000" dirty="0" smtClean="0">
                <a:latin typeface="Times New Roman" panose="02020603050405020304" pitchFamily="18" charset="0"/>
                <a:cs typeface="Times New Roman" panose="02020603050405020304" pitchFamily="18" charset="0"/>
              </a:rPr>
              <a:t>Знання</a:t>
            </a:r>
          </a:p>
          <a:p>
            <a:r>
              <a:rPr lang="uk-UA" sz="2000" dirty="0">
                <a:latin typeface="Times New Roman" panose="02020603050405020304" pitchFamily="18" charset="0"/>
                <a:cs typeface="Times New Roman" panose="02020603050405020304" pitchFamily="18" charset="0"/>
              </a:rPr>
              <a:t>Носій - особа </a:t>
            </a:r>
          </a:p>
          <a:p>
            <a:r>
              <a:rPr lang="uk-UA" dirty="0" smtClean="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6024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err="1"/>
              <a:t>Іммануїл</a:t>
            </a:r>
            <a:r>
              <a:rPr lang="uk-UA" b="1" i="1" dirty="0"/>
              <a:t> Кант</a:t>
            </a:r>
            <a:r>
              <a:rPr lang="uk-UA" dirty="0"/>
              <a:t> (1724-1804</a:t>
            </a:r>
            <a:r>
              <a:rPr lang="uk-UA" dirty="0" smtClean="0"/>
              <a:t>)</a:t>
            </a:r>
            <a:r>
              <a:rPr lang="uk-UA" dirty="0"/>
              <a:t/>
            </a:r>
            <a:br>
              <a:rPr lang="uk-UA" dirty="0"/>
            </a:br>
            <a:r>
              <a:rPr lang="uk-UA" dirty="0"/>
              <a:t>Основоположником філософії німецького </a:t>
            </a:r>
            <a:r>
              <a:rPr lang="uk-UA" dirty="0" smtClean="0"/>
              <a:t>ідеалізму</a:t>
            </a:r>
            <a:br>
              <a:rPr lang="uk-UA" dirty="0" smtClean="0"/>
            </a:br>
            <a:r>
              <a:rPr lang="uk-UA" dirty="0"/>
              <a:t>У його творчості виділяють два періоди: </a:t>
            </a:r>
          </a:p>
        </p:txBody>
      </p:sp>
      <p:sp>
        <p:nvSpPr>
          <p:cNvPr id="3" name="Місце для вмісту 2"/>
          <p:cNvSpPr>
            <a:spLocks noGrp="1"/>
          </p:cNvSpPr>
          <p:nvPr>
            <p:ph sz="quarter" idx="13"/>
          </p:nvPr>
        </p:nvSpPr>
        <p:spPr/>
        <p:txBody>
          <a:bodyPr/>
          <a:lstStyle/>
          <a:p>
            <a:pPr marL="0" indent="0" algn="ctr">
              <a:buNone/>
            </a:pPr>
            <a:r>
              <a:rPr lang="uk-UA" i="1" dirty="0" err="1"/>
              <a:t>докритичний</a:t>
            </a:r>
            <a:r>
              <a:rPr lang="uk-UA" i="1" dirty="0"/>
              <a:t> </a:t>
            </a:r>
            <a:r>
              <a:rPr lang="uk-UA" i="1" dirty="0" smtClean="0"/>
              <a:t>період (до </a:t>
            </a:r>
            <a:r>
              <a:rPr lang="uk-UA" i="1" dirty="0"/>
              <a:t>1772 р.) </a:t>
            </a:r>
            <a:endParaRPr lang="uk-UA" i="1" dirty="0" smtClean="0"/>
          </a:p>
          <a:p>
            <a:pPr marL="0" indent="0">
              <a:buNone/>
            </a:pPr>
            <a:r>
              <a:rPr lang="uk-UA" dirty="0"/>
              <a:t>захоплення природничими науками, натурфілософською </a:t>
            </a:r>
            <a:r>
              <a:rPr lang="uk-UA" dirty="0" smtClean="0"/>
              <a:t>проблематикою </a:t>
            </a:r>
            <a:endParaRPr lang="uk-UA" dirty="0"/>
          </a:p>
        </p:txBody>
      </p:sp>
      <p:sp>
        <p:nvSpPr>
          <p:cNvPr id="4" name="Місце для вмісту 3"/>
          <p:cNvSpPr>
            <a:spLocks noGrp="1"/>
          </p:cNvSpPr>
          <p:nvPr>
            <p:ph sz="quarter" idx="14"/>
          </p:nvPr>
        </p:nvSpPr>
        <p:spPr/>
        <p:txBody>
          <a:bodyPr/>
          <a:lstStyle/>
          <a:p>
            <a:pPr marL="0" indent="0" algn="ctr">
              <a:buNone/>
            </a:pPr>
            <a:r>
              <a:rPr lang="uk-UA" i="1" dirty="0" smtClean="0"/>
              <a:t>Критичний період</a:t>
            </a:r>
          </a:p>
          <a:p>
            <a:pPr marL="0" indent="0">
              <a:buNone/>
            </a:pPr>
            <a:r>
              <a:rPr lang="uk-UA" dirty="0"/>
              <a:t>"Критика чистого розуму", "Критика практичного розуму", "Критика здатності судження". </a:t>
            </a:r>
          </a:p>
          <a:p>
            <a:pPr marL="0" indent="0">
              <a:buNone/>
            </a:pPr>
            <a:endParaRPr lang="uk-UA" dirty="0"/>
          </a:p>
        </p:txBody>
      </p:sp>
    </p:spTree>
    <p:extLst>
      <p:ext uri="{BB962C8B-B14F-4D97-AF65-F5344CB8AC3E}">
        <p14:creationId xmlns:p14="http://schemas.microsoft.com/office/powerpoint/2010/main" val="2493557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09599"/>
            <a:ext cx="3935688" cy="2304081"/>
          </a:xfrm>
        </p:spPr>
        <p:txBody>
          <a:bodyPr>
            <a:normAutofit fontScale="90000"/>
          </a:bodyPr>
          <a:lstStyle/>
          <a:p>
            <a:pPr lvl="0"/>
            <a:r>
              <a:rPr lang="uk-UA" b="1" i="1" dirty="0"/>
              <a:t>Позитивізм</a:t>
            </a:r>
            <a:br>
              <a:rPr lang="uk-UA" b="1" i="1" dirty="0"/>
            </a:br>
            <a:r>
              <a:rPr lang="uk-UA" sz="1800" cap="none" dirty="0" smtClean="0">
                <a:latin typeface="Times New Roman" panose="02020603050405020304" pitchFamily="18" charset="0"/>
                <a:cs typeface="Times New Roman" panose="02020603050405020304" pitchFamily="18" charset="0"/>
              </a:rPr>
              <a:t>Розвиток науки в </a:t>
            </a:r>
            <a:r>
              <a:rPr lang="en-US" sz="1800" cap="none" dirty="0" smtClean="0">
                <a:latin typeface="Times New Roman" panose="02020603050405020304" pitchFamily="18" charset="0"/>
                <a:cs typeface="Times New Roman" panose="02020603050405020304" pitchFamily="18" charset="0"/>
              </a:rPr>
              <a:t>XIX </a:t>
            </a:r>
            <a:r>
              <a:rPr lang="uk-UA" sz="1800" cap="none" dirty="0" smtClean="0">
                <a:latin typeface="Times New Roman" panose="02020603050405020304" pitchFamily="18" charset="0"/>
                <a:cs typeface="Times New Roman" panose="02020603050405020304" pitchFamily="18" charset="0"/>
              </a:rPr>
              <a:t>ст., Усвідомлення її значущості для промисловості та суспільного добробуту зумовили виникнення позитивізму – філософської течії, головним предметом якої стало наукове знання, яке він називає "позитивним".</a:t>
            </a:r>
            <a:br>
              <a:rPr lang="uk-UA" sz="1800" cap="none" dirty="0" smtClean="0">
                <a:latin typeface="Times New Roman" panose="02020603050405020304" pitchFamily="18" charset="0"/>
                <a:cs typeface="Times New Roman" panose="02020603050405020304" pitchFamily="18" charset="0"/>
              </a:rPr>
            </a:br>
            <a:endParaRPr lang="uk-UA" sz="1800" cap="none" dirty="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sz="quarter" idx="13"/>
          </p:nvPr>
        </p:nvSpPr>
        <p:spPr/>
        <p:txBody>
          <a:bodyPr>
            <a:normAutofit fontScale="85000" lnSpcReduction="20000"/>
          </a:bodyPr>
          <a:lstStyle/>
          <a:p>
            <a:pPr marL="0" indent="0">
              <a:buNone/>
            </a:pPr>
            <a:r>
              <a:rPr lang="uk-UA" i="1" u="sng" dirty="0"/>
              <a:t>Основні ідеї та настанови позитивізму можна звести до таких тверджень:</a:t>
            </a:r>
            <a:endParaRPr lang="uk-UA" dirty="0"/>
          </a:p>
          <a:p>
            <a:r>
              <a:rPr lang="uk-UA" dirty="0"/>
              <a:t>1. Справжня наука не виходить за сферу фактів, за межі чуттєвого даного. Вона не женеться за невловимими першоосновами і першопричинами. Звідси бере початок заперечення метафізики, яка не дотримується цієї вимоги.</a:t>
            </a:r>
          </a:p>
          <a:p>
            <a:r>
              <a:rPr lang="uk-UA" dirty="0"/>
              <a:t>2. Наука, яка вивчає факти, є всемогутньою. Не існує меж науковому пізнанню.</a:t>
            </a:r>
          </a:p>
          <a:p>
            <a:r>
              <a:rPr lang="uk-UA" dirty="0"/>
              <a:t>3. Суспільство також підлягає науковому пізнанню. Наукою про суспільство є соціологія.</a:t>
            </a:r>
          </a:p>
          <a:p>
            <a:r>
              <a:rPr lang="uk-UA" dirty="0"/>
              <a:t>4. Розвиток науки і техніки, а також соціології є запорукою суспільного прогресу</a:t>
            </a:r>
            <a:r>
              <a:rPr lang="uk-UA" dirty="0" smtClean="0"/>
              <a:t>.</a:t>
            </a:r>
          </a:p>
          <a:p>
            <a:pPr marL="0" indent="0">
              <a:buNone/>
            </a:pPr>
            <a:r>
              <a:rPr lang="uk-UA" dirty="0"/>
              <a:t>Під наукою позитивізм розуміє знання, побудоване на зразок природознавства. Вироблені природознавством критерії науковості та методи пізнання він розглядає як ідеал науки.</a:t>
            </a:r>
          </a:p>
          <a:p>
            <a:endParaRPr lang="uk-UA" dirty="0"/>
          </a:p>
          <a:p>
            <a:endParaRPr lang="uk-UA" dirty="0"/>
          </a:p>
        </p:txBody>
      </p:sp>
      <p:sp>
        <p:nvSpPr>
          <p:cNvPr id="4" name="Місце для тексту 3"/>
          <p:cNvSpPr>
            <a:spLocks noGrp="1"/>
          </p:cNvSpPr>
          <p:nvPr>
            <p:ph type="body" sz="half" idx="2"/>
          </p:nvPr>
        </p:nvSpPr>
        <p:spPr>
          <a:xfrm>
            <a:off x="913774" y="3214037"/>
            <a:ext cx="3935689" cy="2876797"/>
          </a:xfrm>
        </p:spPr>
        <p:txBody>
          <a:bodyPr/>
          <a:lstStyle/>
          <a:p>
            <a:r>
              <a:rPr lang="uk-UA" b="1" i="1" dirty="0"/>
              <a:t>Позитивізм</a:t>
            </a:r>
            <a:r>
              <a:rPr lang="uk-UA" dirty="0"/>
              <a:t> (</a:t>
            </a:r>
            <a:r>
              <a:rPr lang="uk-UA" dirty="0" err="1"/>
              <a:t>франц</a:t>
            </a:r>
            <a:r>
              <a:rPr lang="uk-UA" dirty="0"/>
              <a:t>. </a:t>
            </a:r>
            <a:r>
              <a:rPr lang="uk-UA" dirty="0" err="1"/>
              <a:t>positivisme</a:t>
            </a:r>
            <a:r>
              <a:rPr lang="uk-UA" dirty="0"/>
              <a:t> – умовний, позитивний, побудований на думці) – філософський напрям, який єдиним джерелом істинного знання проголошує емпіричний досвід, заперечуючи пізнавальну цінність філософських знань, теоретичного мислення.</a:t>
            </a:r>
          </a:p>
          <a:p>
            <a:endParaRPr lang="uk-UA" dirty="0"/>
          </a:p>
        </p:txBody>
      </p:sp>
    </p:spTree>
    <p:extLst>
      <p:ext uri="{BB962C8B-B14F-4D97-AF65-F5344CB8AC3E}">
        <p14:creationId xmlns:p14="http://schemas.microsoft.com/office/powerpoint/2010/main" val="26704699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Кант визначає філософію як науку про відношення будь-якого знання до суттєвих цілей людського розуму. </a:t>
            </a:r>
          </a:p>
        </p:txBody>
      </p:sp>
      <p:sp>
        <p:nvSpPr>
          <p:cNvPr id="3" name="Місце для вмісту 2"/>
          <p:cNvSpPr>
            <a:spLocks noGrp="1"/>
          </p:cNvSpPr>
          <p:nvPr>
            <p:ph sz="quarter" idx="13"/>
          </p:nvPr>
        </p:nvSpPr>
        <p:spPr/>
        <p:txBody>
          <a:bodyPr/>
          <a:lstStyle/>
          <a:p>
            <a:pPr marL="0" indent="0">
              <a:buNone/>
            </a:pPr>
            <a:r>
              <a:rPr lang="ru-RU" dirty="0" err="1"/>
              <a:t>Філософія</a:t>
            </a:r>
            <a:r>
              <a:rPr lang="ru-RU" dirty="0"/>
              <a:t> </a:t>
            </a:r>
            <a:r>
              <a:rPr lang="ru-RU" dirty="0" err="1"/>
              <a:t>має</a:t>
            </a:r>
            <a:r>
              <a:rPr lang="ru-RU" dirty="0"/>
              <a:t> </a:t>
            </a:r>
            <a:r>
              <a:rPr lang="ru-RU" dirty="0" err="1"/>
              <a:t>відповісти</a:t>
            </a:r>
            <a:r>
              <a:rPr lang="ru-RU" dirty="0"/>
              <a:t> на </a:t>
            </a:r>
            <a:r>
              <a:rPr lang="ru-RU" dirty="0" err="1"/>
              <a:t>такі</a:t>
            </a:r>
            <a:r>
              <a:rPr lang="ru-RU" dirty="0"/>
              <a:t> </a:t>
            </a:r>
            <a:r>
              <a:rPr lang="ru-RU" dirty="0" err="1"/>
              <a:t>питання</a:t>
            </a:r>
            <a:r>
              <a:rPr lang="ru-RU" dirty="0"/>
              <a:t>: </a:t>
            </a:r>
          </a:p>
          <a:p>
            <a:r>
              <a:rPr lang="ru-RU" dirty="0"/>
              <a:t>-	</a:t>
            </a:r>
            <a:r>
              <a:rPr lang="ru-RU" dirty="0" err="1"/>
              <a:t>Що</a:t>
            </a:r>
            <a:r>
              <a:rPr lang="ru-RU" dirty="0"/>
              <a:t> я </a:t>
            </a:r>
            <a:r>
              <a:rPr lang="ru-RU" dirty="0" err="1"/>
              <a:t>можу</a:t>
            </a:r>
            <a:r>
              <a:rPr lang="ru-RU" dirty="0"/>
              <a:t> знати?</a:t>
            </a:r>
          </a:p>
          <a:p>
            <a:r>
              <a:rPr lang="ru-RU" dirty="0"/>
              <a:t>-	</a:t>
            </a:r>
            <a:r>
              <a:rPr lang="ru-RU" dirty="0" err="1"/>
              <a:t>Що</a:t>
            </a:r>
            <a:r>
              <a:rPr lang="ru-RU" dirty="0"/>
              <a:t> я маю </a:t>
            </a:r>
            <a:r>
              <a:rPr lang="ru-RU" dirty="0" err="1"/>
              <a:t>робити</a:t>
            </a:r>
            <a:r>
              <a:rPr lang="ru-RU" dirty="0"/>
              <a:t>?</a:t>
            </a:r>
          </a:p>
          <a:p>
            <a:r>
              <a:rPr lang="ru-RU" dirty="0"/>
              <a:t>-	</a:t>
            </a:r>
            <a:r>
              <a:rPr lang="ru-RU" dirty="0" err="1"/>
              <a:t>Чого</a:t>
            </a:r>
            <a:r>
              <a:rPr lang="ru-RU" dirty="0"/>
              <a:t> я </a:t>
            </a:r>
            <a:r>
              <a:rPr lang="ru-RU" dirty="0" err="1"/>
              <a:t>можу</a:t>
            </a:r>
            <a:r>
              <a:rPr lang="ru-RU" dirty="0"/>
              <a:t> </a:t>
            </a:r>
            <a:r>
              <a:rPr lang="ru-RU" dirty="0" err="1"/>
              <a:t>сподіватись</a:t>
            </a:r>
            <a:r>
              <a:rPr lang="ru-RU" dirty="0"/>
              <a:t>?</a:t>
            </a:r>
          </a:p>
          <a:p>
            <a:endParaRPr lang="uk-UA" dirty="0"/>
          </a:p>
        </p:txBody>
      </p:sp>
      <p:sp>
        <p:nvSpPr>
          <p:cNvPr id="4" name="Місце для вмісту 3"/>
          <p:cNvSpPr>
            <a:spLocks noGrp="1"/>
          </p:cNvSpPr>
          <p:nvPr>
            <p:ph sz="quarter" idx="14"/>
          </p:nvPr>
        </p:nvSpPr>
        <p:spPr/>
        <p:txBody>
          <a:bodyPr>
            <a:normAutofit fontScale="77500" lnSpcReduction="20000"/>
          </a:bodyPr>
          <a:lstStyle/>
          <a:p>
            <a:pPr marL="0" indent="0">
              <a:buNone/>
            </a:pPr>
            <a:r>
              <a:rPr lang="uk-UA" dirty="0"/>
              <a:t>Відповідь на ці питання може дати лише трансцендентальна філософія, яка є системою усіх принципів чистого розуму. </a:t>
            </a:r>
            <a:endParaRPr lang="uk-UA" dirty="0" smtClean="0"/>
          </a:p>
          <a:p>
            <a:pPr marL="0" indent="0">
              <a:buNone/>
            </a:pPr>
            <a:r>
              <a:rPr lang="uk-UA" dirty="0" smtClean="0"/>
              <a:t>Оскільки </a:t>
            </a:r>
            <a:r>
              <a:rPr lang="uk-UA" dirty="0"/>
              <a:t>розум має практичне і теоретичне застосування, філософія поділяється </a:t>
            </a:r>
            <a:r>
              <a:rPr lang="uk-UA" dirty="0" smtClean="0"/>
              <a:t>на: </a:t>
            </a:r>
          </a:p>
          <a:p>
            <a:pPr marL="457200" indent="-457200">
              <a:buAutoNum type="arabicParenR"/>
            </a:pPr>
            <a:r>
              <a:rPr lang="uk-UA" dirty="0" smtClean="0"/>
              <a:t>практичну  (</a:t>
            </a:r>
            <a:r>
              <a:rPr lang="uk-UA" dirty="0"/>
              <a:t>філософія моральності, звичаїв, містить принципи, які визначають всю нашу поведінку</a:t>
            </a:r>
            <a:r>
              <a:rPr lang="uk-UA" dirty="0" smtClean="0"/>
              <a:t>)</a:t>
            </a:r>
          </a:p>
          <a:p>
            <a:pPr marL="457200" indent="-457200">
              <a:buFont typeface="Arial" panose="020B0604020202020204" pitchFamily="34" charset="0"/>
              <a:buAutoNum type="arabicParenR"/>
            </a:pPr>
            <a:r>
              <a:rPr lang="uk-UA" dirty="0" smtClean="0"/>
              <a:t>Теоретичну (</a:t>
            </a:r>
            <a:r>
              <a:rPr lang="uk-UA" dirty="0"/>
              <a:t>має бути теорією наукового пізнання, яка б містила усі принципи чистого розуму, побудовані виключно на поняттях теоретичного </a:t>
            </a:r>
            <a:r>
              <a:rPr lang="uk-UA" dirty="0" smtClean="0"/>
              <a:t>знання). </a:t>
            </a:r>
            <a:endParaRPr lang="uk-UA" dirty="0"/>
          </a:p>
        </p:txBody>
      </p:sp>
    </p:spTree>
    <p:extLst>
      <p:ext uri="{BB962C8B-B14F-4D97-AF65-F5344CB8AC3E}">
        <p14:creationId xmlns:p14="http://schemas.microsoft.com/office/powerpoint/2010/main" val="1055026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149" y="293053"/>
            <a:ext cx="10364451" cy="1596177"/>
          </a:xfrm>
        </p:spPr>
        <p:txBody>
          <a:bodyPr>
            <a:normAutofit/>
          </a:bodyPr>
          <a:lstStyle/>
          <a:p>
            <a:r>
              <a:rPr lang="uk-UA" sz="3200" dirty="0"/>
              <a:t>Розробляючи проблеми </a:t>
            </a:r>
            <a:r>
              <a:rPr lang="uk-UA" sz="3200" dirty="0" smtClean="0"/>
              <a:t>гносеології, </a:t>
            </a:r>
            <a:r>
              <a:rPr lang="uk-UA" sz="3200" dirty="0"/>
              <a:t>Кант відштовхувався від концепції "речей у собі</a:t>
            </a:r>
            <a:r>
              <a:rPr lang="uk-UA" sz="3200" dirty="0" smtClean="0"/>
              <a:t>".</a:t>
            </a:r>
            <a:br>
              <a:rPr lang="uk-UA" sz="3200" dirty="0" smtClean="0"/>
            </a:br>
            <a:r>
              <a:rPr lang="uk-UA" sz="3200" dirty="0"/>
              <a:t>Виділяє два типи знання:</a:t>
            </a:r>
          </a:p>
        </p:txBody>
      </p:sp>
      <p:sp>
        <p:nvSpPr>
          <p:cNvPr id="3" name="Місце для вмісту 2"/>
          <p:cNvSpPr>
            <a:spLocks noGrp="1"/>
          </p:cNvSpPr>
          <p:nvPr>
            <p:ph sz="quarter" idx="13"/>
          </p:nvPr>
        </p:nvSpPr>
        <p:spPr>
          <a:xfrm>
            <a:off x="775308" y="2006487"/>
            <a:ext cx="5106026" cy="1507484"/>
          </a:xfrm>
        </p:spPr>
        <p:txBody>
          <a:bodyPr/>
          <a:lstStyle/>
          <a:p>
            <a:pPr marL="0" indent="0">
              <a:buNone/>
            </a:pPr>
            <a:r>
              <a:rPr lang="uk-UA" b="1" i="1" dirty="0"/>
              <a:t>досвідне (апостеріорне</a:t>
            </a:r>
            <a:r>
              <a:rPr lang="uk-UA" b="1" i="1" dirty="0" smtClean="0"/>
              <a:t>) знання.</a:t>
            </a:r>
          </a:p>
          <a:p>
            <a:pPr marL="0" indent="0">
              <a:buNone/>
            </a:pPr>
            <a:r>
              <a:rPr lang="uk-UA" dirty="0"/>
              <a:t>Наше знання починається з досвіду, але ним не </a:t>
            </a:r>
            <a:r>
              <a:rPr lang="uk-UA" dirty="0" smtClean="0"/>
              <a:t>вичерпується</a:t>
            </a:r>
          </a:p>
          <a:p>
            <a:pPr marL="0" indent="0">
              <a:buNone/>
            </a:pPr>
            <a:endParaRPr lang="uk-UA" dirty="0"/>
          </a:p>
        </p:txBody>
      </p:sp>
      <p:sp>
        <p:nvSpPr>
          <p:cNvPr id="4" name="Місце для вмісту 3"/>
          <p:cNvSpPr>
            <a:spLocks noGrp="1"/>
          </p:cNvSpPr>
          <p:nvPr>
            <p:ph sz="quarter" idx="14"/>
          </p:nvPr>
        </p:nvSpPr>
        <p:spPr>
          <a:xfrm>
            <a:off x="6172200" y="2095873"/>
            <a:ext cx="5105400" cy="1677966"/>
          </a:xfrm>
        </p:spPr>
        <p:txBody>
          <a:bodyPr>
            <a:normAutofit lnSpcReduction="10000"/>
          </a:bodyPr>
          <a:lstStyle/>
          <a:p>
            <a:pPr marL="0" indent="0" algn="ctr">
              <a:buNone/>
            </a:pPr>
            <a:r>
              <a:rPr lang="uk-UA" b="1" i="1" dirty="0"/>
              <a:t>незалежне від досвіду (апріорне, "чисте</a:t>
            </a:r>
            <a:r>
              <a:rPr lang="uk-UA" b="1" i="1" dirty="0" smtClean="0"/>
              <a:t>") знання.</a:t>
            </a:r>
          </a:p>
          <a:p>
            <a:pPr marL="0" indent="0">
              <a:buNone/>
            </a:pPr>
            <a:r>
              <a:rPr lang="uk-UA" dirty="0"/>
              <a:t>Чисті, або апріорні, знання є завжди загальними і необхідними</a:t>
            </a:r>
          </a:p>
        </p:txBody>
      </p:sp>
      <p:sp>
        <p:nvSpPr>
          <p:cNvPr id="5" name="Прямокутник 4"/>
          <p:cNvSpPr/>
          <p:nvPr/>
        </p:nvSpPr>
        <p:spPr>
          <a:xfrm>
            <a:off x="702277" y="3980483"/>
            <a:ext cx="10787446" cy="2640723"/>
          </a:xfrm>
          <a:prstGeom prst="rect">
            <a:avLst/>
          </a:prstGeom>
        </p:spPr>
        <p:txBody>
          <a:bodyPr wrap="square">
            <a:spAutoFit/>
          </a:bodyPr>
          <a:lstStyle/>
          <a:p>
            <a:pPr indent="450215"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Суб'єкту протистоїть незалежна від нього суб'єктивна реальність – "річ у собі" (ноумени).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Речі </a:t>
            </a:r>
            <a:r>
              <a:rPr lang="uk-UA" dirty="0">
                <a:latin typeface="Times New Roman" panose="02020603050405020304" pitchFamily="18" charset="0"/>
                <a:ea typeface="Times New Roman" panose="02020603050405020304" pitchFamily="18" charset="0"/>
                <a:cs typeface="Times New Roman" panose="02020603050405020304" pitchFamily="18" charset="0"/>
              </a:rPr>
              <a:t>у собі, діючи на органи чуттів, викликають відчуття, які не дають ніякого знання про речі як такі</a:t>
            </a: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uk-UA" dirty="0">
                <a:latin typeface="Times New Roman" panose="02020603050405020304" pitchFamily="18" charset="0"/>
                <a:ea typeface="Times New Roman" panose="02020603050405020304" pitchFamily="18" charset="0"/>
                <a:cs typeface="Times New Roman" panose="02020603050405020304" pitchFamily="18" charset="0"/>
              </a:rPr>
              <a:t>Світ людини – це предмети та явища – "речі для нас" (феномени), які упорядковуються людською свідомістю.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indent="450215" algn="ctr">
              <a:lnSpc>
                <a:spcPct val="11500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Отже</a:t>
            </a:r>
            <a:r>
              <a:rPr lang="uk-UA" dirty="0">
                <a:latin typeface="Times New Roman" panose="02020603050405020304" pitchFamily="18" charset="0"/>
                <a:ea typeface="Times New Roman" panose="02020603050405020304" pitchFamily="18" charset="0"/>
                <a:cs typeface="Times New Roman" panose="02020603050405020304" pitchFamily="18" charset="0"/>
              </a:rPr>
              <a:t>, за Кантом, існує 2 світи: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15000"/>
              </a:lnSpc>
              <a:spcAft>
                <a:spcPts val="0"/>
              </a:spcAft>
              <a:buAutoNum type="arabicPeriod"/>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Світ </a:t>
            </a:r>
            <a:r>
              <a:rPr lang="uk-UA" dirty="0">
                <a:latin typeface="Times New Roman" panose="02020603050405020304" pitchFamily="18" charset="0"/>
                <a:ea typeface="Times New Roman" panose="02020603050405020304" pitchFamily="18" charset="0"/>
                <a:cs typeface="Times New Roman" panose="02020603050405020304" pitchFamily="18" charset="0"/>
              </a:rPr>
              <a:t>явищ, який існує у нашому досвіді, у просторі й часі. </a:t>
            </a:r>
            <a:endParaRPr lang="uk-UA"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lnSpc>
                <a:spcPct val="115000"/>
              </a:lnSpc>
              <a:spcAft>
                <a:spcPts val="0"/>
              </a:spcAft>
              <a:buAutoNum type="arabicPeriod"/>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2</a:t>
            </a:r>
            <a:r>
              <a:rPr lang="uk-UA" dirty="0">
                <a:latin typeface="Times New Roman" panose="02020603050405020304" pitchFamily="18" charset="0"/>
                <a:ea typeface="Times New Roman" panose="02020603050405020304" pitchFamily="18" charset="0"/>
                <a:cs typeface="Times New Roman" panose="02020603050405020304" pitchFamily="18" charset="0"/>
              </a:rPr>
              <a:t>. Світ речей у собі, який недосліджений для пізнання і перебуває поза простором і часом, за межами людської свідомості – трансцендентний світ.  </a:t>
            </a:r>
            <a:endParaRPr lang="uk-UA"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7484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325465"/>
            <a:ext cx="10364451" cy="1270860"/>
          </a:xfrm>
        </p:spPr>
        <p:txBody>
          <a:bodyPr>
            <a:normAutofit/>
          </a:bodyPr>
          <a:lstStyle/>
          <a:p>
            <a:r>
              <a:rPr lang="uk-UA" sz="2800" dirty="0">
                <a:latin typeface="Times New Roman" panose="02020603050405020304" pitchFamily="18" charset="0"/>
                <a:cs typeface="Times New Roman" panose="02020603050405020304" pitchFamily="18" charset="0"/>
              </a:rPr>
              <a:t>Висуває концепцію трьох сходинок пізнання: </a:t>
            </a:r>
            <a:r>
              <a:rPr lang="uk-UA" sz="2800" dirty="0" smtClean="0">
                <a:latin typeface="Times New Roman" panose="02020603050405020304" pitchFamily="18" charset="0"/>
                <a:cs typeface="Times New Roman" panose="02020603050405020304" pitchFamily="18" charset="0"/>
              </a:rPr>
              <a:t> </a:t>
            </a:r>
            <a:br>
              <a:rPr lang="uk-UA" sz="2800" dirty="0" smtClean="0">
                <a:latin typeface="Times New Roman" panose="02020603050405020304" pitchFamily="18" charset="0"/>
                <a:cs typeface="Times New Roman" panose="02020603050405020304" pitchFamily="18" charset="0"/>
              </a:rPr>
            </a:br>
            <a:r>
              <a:rPr lang="uk-UA" sz="2800" dirty="0" smtClean="0">
                <a:latin typeface="Times New Roman" panose="02020603050405020304" pitchFamily="18" charset="0"/>
                <a:cs typeface="Times New Roman" panose="02020603050405020304" pitchFamily="18" charset="0"/>
              </a:rPr>
              <a:t>чуттєвість</a:t>
            </a:r>
            <a:r>
              <a:rPr lang="uk-UA" sz="2800" dirty="0">
                <a:latin typeface="Times New Roman" panose="02020603050405020304" pitchFamily="18" charset="0"/>
                <a:cs typeface="Times New Roman" panose="02020603050405020304" pitchFamily="18" charset="0"/>
              </a:rPr>
              <a:t>, </a:t>
            </a:r>
            <a:r>
              <a:rPr lang="uk-UA" sz="2800" dirty="0" err="1">
                <a:latin typeface="Times New Roman" panose="02020603050405020304" pitchFamily="18" charset="0"/>
                <a:cs typeface="Times New Roman" panose="02020603050405020304" pitchFamily="18" charset="0"/>
              </a:rPr>
              <a:t>розсудок</a:t>
            </a:r>
            <a:r>
              <a:rPr lang="uk-UA" sz="2800" dirty="0">
                <a:latin typeface="Times New Roman" panose="02020603050405020304" pitchFamily="18" charset="0"/>
                <a:cs typeface="Times New Roman" panose="02020603050405020304" pitchFamily="18" charset="0"/>
              </a:rPr>
              <a:t> і розум</a:t>
            </a:r>
            <a:r>
              <a:rPr lang="uk-UA" sz="2800" dirty="0" smtClean="0">
                <a:latin typeface="Times New Roman" panose="02020603050405020304" pitchFamily="18" charset="0"/>
                <a:cs typeface="Times New Roman" panose="02020603050405020304" pitchFamily="18" charset="0"/>
              </a:rPr>
              <a:t>.</a:t>
            </a:r>
            <a:br>
              <a:rPr lang="uk-UA" sz="2800" dirty="0" smtClean="0">
                <a:latin typeface="Times New Roman" panose="02020603050405020304" pitchFamily="18" charset="0"/>
                <a:cs typeface="Times New Roman" panose="02020603050405020304" pitchFamily="18" charset="0"/>
              </a:rPr>
            </a:br>
            <a:endParaRPr lang="uk-UA" sz="2800" dirty="0">
              <a:latin typeface="Times New Roman" panose="02020603050405020304" pitchFamily="18" charset="0"/>
              <a:cs typeface="Times New Roman" panose="02020603050405020304" pitchFamily="18" charset="0"/>
            </a:endParaRPr>
          </a:p>
        </p:txBody>
      </p:sp>
      <p:sp>
        <p:nvSpPr>
          <p:cNvPr id="3" name="Місце для вмісту 2"/>
          <p:cNvSpPr>
            <a:spLocks noGrp="1"/>
          </p:cNvSpPr>
          <p:nvPr>
            <p:ph sz="quarter" idx="13"/>
          </p:nvPr>
        </p:nvSpPr>
        <p:spPr>
          <a:xfrm>
            <a:off x="913775" y="2431671"/>
            <a:ext cx="5106026" cy="3424107"/>
          </a:xfrm>
        </p:spPr>
        <p:txBody>
          <a:bodyPr>
            <a:normAutofit fontScale="85000" lnSpcReduction="20000"/>
          </a:bodyPr>
          <a:lstStyle/>
          <a:p>
            <a:pPr marL="0" lvl="0" indent="0">
              <a:buNone/>
            </a:pPr>
            <a:endParaRPr lang="uk-UA" dirty="0"/>
          </a:p>
          <a:p>
            <a:r>
              <a:rPr lang="uk-UA" dirty="0"/>
              <a:t>Завдяки </a:t>
            </a:r>
            <a:r>
              <a:rPr lang="uk-UA" u="sng" dirty="0"/>
              <a:t>чуттєвості</a:t>
            </a:r>
            <a:r>
              <a:rPr lang="uk-UA" dirty="0"/>
              <a:t> предмети нам даються. Результатом є уявлення, емпіричні та апріорні. </a:t>
            </a:r>
            <a:br>
              <a:rPr lang="uk-UA" dirty="0"/>
            </a:br>
            <a:r>
              <a:rPr lang="uk-UA" dirty="0"/>
              <a:t>Завдяки </a:t>
            </a:r>
            <a:r>
              <a:rPr lang="uk-UA" u="sng" dirty="0" err="1"/>
              <a:t>розсудку</a:t>
            </a:r>
            <a:r>
              <a:rPr lang="uk-UA" dirty="0"/>
              <a:t> предмети мисляться. Результатом його діяльності є поняття. </a:t>
            </a:r>
            <a:br>
              <a:rPr lang="uk-UA" dirty="0"/>
            </a:br>
            <a:r>
              <a:rPr lang="uk-UA" dirty="0"/>
              <a:t>Діяльність </a:t>
            </a:r>
            <a:r>
              <a:rPr lang="uk-UA" dirty="0" err="1"/>
              <a:t>розсудку</a:t>
            </a:r>
            <a:r>
              <a:rPr lang="uk-UA" dirty="0"/>
              <a:t>, на думку Канта, можлива завдяки апріорним поняттям, які він назвав категоріями. </a:t>
            </a:r>
            <a:r>
              <a:rPr lang="uk-UA" dirty="0" err="1"/>
              <a:t>Розсудок</a:t>
            </a:r>
            <a:r>
              <a:rPr lang="uk-UA" dirty="0"/>
              <a:t> аналізує весь чуттєвий досвід крізь призму категорій. </a:t>
            </a:r>
            <a:br>
              <a:rPr lang="uk-UA" dirty="0"/>
            </a:br>
            <a:endParaRPr lang="uk-UA" dirty="0"/>
          </a:p>
        </p:txBody>
      </p:sp>
      <p:sp>
        <p:nvSpPr>
          <p:cNvPr id="4" name="Місце для вмісту 3"/>
          <p:cNvSpPr>
            <a:spLocks noGrp="1"/>
          </p:cNvSpPr>
          <p:nvPr>
            <p:ph sz="quarter" idx="14"/>
          </p:nvPr>
        </p:nvSpPr>
        <p:spPr>
          <a:xfrm>
            <a:off x="6019801" y="2431671"/>
            <a:ext cx="5258425" cy="3855473"/>
          </a:xfrm>
        </p:spPr>
        <p:txBody>
          <a:bodyPr>
            <a:normAutofit fontScale="85000" lnSpcReduction="20000"/>
          </a:bodyPr>
          <a:lstStyle/>
          <a:p>
            <a:r>
              <a:rPr lang="uk-UA" b="1" i="1" dirty="0"/>
              <a:t>Кант виділив 4 групи категорій:</a:t>
            </a:r>
            <a:endParaRPr lang="uk-UA" dirty="0"/>
          </a:p>
          <a:p>
            <a:pPr lvl="0"/>
            <a:r>
              <a:rPr lang="uk-UA" dirty="0"/>
              <a:t>Якості (реальність, заперечення, обмеження)</a:t>
            </a:r>
          </a:p>
          <a:p>
            <a:pPr lvl="0"/>
            <a:r>
              <a:rPr lang="uk-UA" dirty="0"/>
              <a:t>Кількості (єдність, множина, ціле)</a:t>
            </a:r>
          </a:p>
          <a:p>
            <a:pPr lvl="0"/>
            <a:r>
              <a:rPr lang="uk-UA" dirty="0"/>
              <a:t>Відношення (субстанція, причинність, взаємодія)</a:t>
            </a:r>
          </a:p>
          <a:p>
            <a:pPr lvl="0"/>
            <a:r>
              <a:rPr lang="uk-UA" dirty="0"/>
              <a:t>Модальності (можливість, існування, необхідність)</a:t>
            </a:r>
          </a:p>
          <a:p>
            <a:pPr marL="0" indent="0">
              <a:buNone/>
            </a:pPr>
            <a:r>
              <a:rPr lang="uk-UA" dirty="0"/>
              <a:t>Причому третя категорія в кожній групі є результатом синтезу перших двох. Цими категоріями володіє кожна людина, оскільки вони становлять структуру людського пізнання. </a:t>
            </a:r>
          </a:p>
          <a:p>
            <a:pPr marL="0" indent="0">
              <a:buNone/>
            </a:pPr>
            <a:endParaRPr lang="uk-UA" dirty="0" smtClean="0"/>
          </a:p>
          <a:p>
            <a:pPr marL="0" indent="0">
              <a:buNone/>
            </a:pPr>
            <a:endParaRPr lang="uk-UA" dirty="0"/>
          </a:p>
          <a:p>
            <a:endParaRPr lang="uk-UA" dirty="0"/>
          </a:p>
        </p:txBody>
      </p:sp>
    </p:spTree>
    <p:extLst>
      <p:ext uri="{BB962C8B-B14F-4D97-AF65-F5344CB8AC3E}">
        <p14:creationId xmlns:p14="http://schemas.microsoft.com/office/powerpoint/2010/main" val="2450450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a:t>
            </a:r>
            <a:r>
              <a:rPr lang="uk-UA" dirty="0" err="1"/>
              <a:t>коперніканський</a:t>
            </a:r>
            <a:r>
              <a:rPr lang="uk-UA" dirty="0"/>
              <a:t> переворот у філософії"</a:t>
            </a:r>
          </a:p>
        </p:txBody>
      </p:sp>
      <p:sp>
        <p:nvSpPr>
          <p:cNvPr id="3" name="Місце для вмісту 2"/>
          <p:cNvSpPr>
            <a:spLocks noGrp="1"/>
          </p:cNvSpPr>
          <p:nvPr>
            <p:ph sz="quarter" idx="13"/>
          </p:nvPr>
        </p:nvSpPr>
        <p:spPr/>
        <p:txBody>
          <a:bodyPr>
            <a:normAutofit fontScale="85000" lnSpcReduction="20000"/>
          </a:bodyPr>
          <a:lstStyle/>
          <a:p>
            <a:pPr marL="0" indent="0" algn="ctr">
              <a:buNone/>
            </a:pPr>
            <a:r>
              <a:rPr lang="uk-UA" dirty="0"/>
              <a:t>У процесі пізнання </a:t>
            </a:r>
            <a:r>
              <a:rPr lang="uk-UA" dirty="0" err="1"/>
              <a:t>формулюються</a:t>
            </a:r>
            <a:r>
              <a:rPr lang="uk-UA" dirty="0"/>
              <a:t> закони науки.</a:t>
            </a:r>
          </a:p>
          <a:p>
            <a:r>
              <a:rPr lang="uk-UA" dirty="0"/>
              <a:t>Отже, закони науки є не відображенням дійсності, а результатом діяльності мислення. Мислення може знайти в природі лише те, що дозволяють знайти його апріорні категорії. </a:t>
            </a:r>
          </a:p>
          <a:p>
            <a:r>
              <a:rPr lang="uk-UA" dirty="0"/>
              <a:t>Цей висновок Кант кваліфікує як "</a:t>
            </a:r>
            <a:r>
              <a:rPr lang="uk-UA" dirty="0" err="1"/>
              <a:t>коперніканський</a:t>
            </a:r>
            <a:r>
              <a:rPr lang="uk-UA" dirty="0"/>
              <a:t> переворот у філософії": Кант довів, що знання необхідно шукати не в об'єкті, а в суб'єкті; потрібно не розум узгоджувати з предметами, а предмети зі знаннями, розумом.  </a:t>
            </a:r>
          </a:p>
          <a:p>
            <a:r>
              <a:rPr lang="uk-UA" dirty="0"/>
              <a:t>Отже, наше пізнання є не чим іншим, як відношенням до предметів, якщо нема цього відношення, зникає і те, що пізнається, втрачає сенс і саме пізнання.</a:t>
            </a:r>
          </a:p>
          <a:p>
            <a:r>
              <a:rPr lang="uk-UA" dirty="0"/>
              <a:t>Процес пізнання включає як чуттєвість, так і </a:t>
            </a:r>
            <a:r>
              <a:rPr lang="uk-UA" dirty="0" err="1"/>
              <a:t>розсудок</a:t>
            </a:r>
            <a:r>
              <a:rPr lang="uk-UA" dirty="0"/>
              <a:t>. Чуттєвість без </a:t>
            </a:r>
            <a:r>
              <a:rPr lang="uk-UA" dirty="0" err="1"/>
              <a:t>розсудку</a:t>
            </a:r>
            <a:r>
              <a:rPr lang="uk-UA" dirty="0"/>
              <a:t> сліпа, </a:t>
            </a:r>
            <a:r>
              <a:rPr lang="uk-UA" dirty="0" err="1"/>
              <a:t>розсудок</a:t>
            </a:r>
            <a:r>
              <a:rPr lang="uk-UA" dirty="0"/>
              <a:t> без чуттєвості порожній.  </a:t>
            </a:r>
          </a:p>
          <a:p>
            <a:endParaRPr lang="uk-UA" dirty="0"/>
          </a:p>
        </p:txBody>
      </p:sp>
    </p:spTree>
    <p:extLst>
      <p:ext uri="{BB962C8B-B14F-4D97-AF65-F5344CB8AC3E}">
        <p14:creationId xmlns:p14="http://schemas.microsoft.com/office/powerpoint/2010/main" val="2730628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Формою виразу знання є судження. </a:t>
            </a:r>
            <a:r>
              <a:rPr lang="uk-UA" dirty="0" smtClean="0"/>
              <a:t/>
            </a:r>
            <a:br>
              <a:rPr lang="uk-UA" dirty="0" smtClean="0"/>
            </a:br>
            <a:r>
              <a:rPr lang="uk-UA" dirty="0" smtClean="0"/>
              <a:t>Всі </a:t>
            </a:r>
            <a:r>
              <a:rPr lang="uk-UA" dirty="0"/>
              <a:t>судження поділяються на:</a:t>
            </a:r>
            <a:br>
              <a:rPr lang="uk-UA" dirty="0"/>
            </a:br>
            <a:endParaRPr lang="uk-UA" dirty="0"/>
          </a:p>
        </p:txBody>
      </p:sp>
      <p:sp>
        <p:nvSpPr>
          <p:cNvPr id="3" name="Місце для вмісту 2"/>
          <p:cNvSpPr>
            <a:spLocks noGrp="1"/>
          </p:cNvSpPr>
          <p:nvPr>
            <p:ph sz="quarter" idx="13"/>
          </p:nvPr>
        </p:nvSpPr>
        <p:spPr>
          <a:xfrm>
            <a:off x="913775" y="2214694"/>
            <a:ext cx="5053073" cy="3084163"/>
          </a:xfrm>
        </p:spPr>
        <p:txBody>
          <a:bodyPr>
            <a:normAutofit/>
          </a:bodyPr>
          <a:lstStyle/>
          <a:p>
            <a:endParaRPr lang="uk-UA" dirty="0"/>
          </a:p>
          <a:p>
            <a:pPr lvl="0"/>
            <a:r>
              <a:rPr lang="uk-UA" dirty="0"/>
              <a:t>Аналітичні (не додають нічого нового до нашого знання, є лиш результатом виведення предиката із суб'єкта, н-д, "всі тіла - протяжні", оскільки предикат протяжності вже міститься у поняття тіла)</a:t>
            </a:r>
          </a:p>
          <a:p>
            <a:endParaRPr lang="uk-UA" dirty="0"/>
          </a:p>
        </p:txBody>
      </p:sp>
      <p:sp>
        <p:nvSpPr>
          <p:cNvPr id="4" name="Місце для вмісту 3"/>
          <p:cNvSpPr>
            <a:spLocks noGrp="1"/>
          </p:cNvSpPr>
          <p:nvPr>
            <p:ph sz="quarter" idx="14"/>
          </p:nvPr>
        </p:nvSpPr>
        <p:spPr/>
        <p:txBody>
          <a:bodyPr>
            <a:normAutofit/>
          </a:bodyPr>
          <a:lstStyle/>
          <a:p>
            <a:pPr lvl="0"/>
            <a:r>
              <a:rPr lang="uk-UA" dirty="0" smtClean="0"/>
              <a:t>Синтетичні </a:t>
            </a:r>
            <a:r>
              <a:rPr lang="uk-UA" dirty="0"/>
              <a:t>(ті, що розширюють наше знання, н-д, "2+7=12", оскільки ні в понятті "7", ні "5" не міститься поняття "12")</a:t>
            </a:r>
          </a:p>
          <a:p>
            <a:endParaRPr lang="uk-UA" dirty="0"/>
          </a:p>
        </p:txBody>
      </p:sp>
      <p:sp>
        <p:nvSpPr>
          <p:cNvPr id="7" name="Прямокутник 6"/>
          <p:cNvSpPr/>
          <p:nvPr/>
        </p:nvSpPr>
        <p:spPr>
          <a:xfrm>
            <a:off x="894714" y="5298857"/>
            <a:ext cx="10554971" cy="777777"/>
          </a:xfrm>
          <a:prstGeom prst="rect">
            <a:avLst/>
          </a:prstGeom>
        </p:spPr>
        <p:txBody>
          <a:bodyPr wrap="square">
            <a:spAutoFit/>
          </a:bodyPr>
          <a:lstStyle/>
          <a:p>
            <a:pPr indent="450215" algn="just">
              <a:lnSpc>
                <a:spcPct val="115000"/>
              </a:lnSpc>
              <a:spcAft>
                <a:spcPts val="0"/>
              </a:spcAft>
            </a:pPr>
            <a:r>
              <a:rPr lang="uk-UA" sz="2000" dirty="0" smtClean="0">
                <a:latin typeface="Times New Roman" panose="02020603050405020304" pitchFamily="18" charset="0"/>
                <a:ea typeface="Times New Roman" panose="02020603050405020304" pitchFamily="18" charset="0"/>
                <a:cs typeface="Times New Roman" panose="02020603050405020304" pitchFamily="18" charset="0"/>
              </a:rPr>
              <a:t>ДОСЛІДЖУЮЧИ МОЖЛИВОСТІ ЛЮДСЬКОГО ПІЗНАННЯ, КАНТ СТАВИТЬ ПИТАННЯ: ЯК МОЖЛИВІ "СИНТЕТИЧНІ СУДЖЕННЯ АПРІОРІ"? </a:t>
            </a:r>
            <a:endParaRPr lang="uk-UA"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0396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247973"/>
            <a:ext cx="10364451" cy="1966721"/>
          </a:xfrm>
        </p:spPr>
        <p:txBody>
          <a:bodyPr>
            <a:normAutofit fontScale="90000"/>
          </a:bodyPr>
          <a:lstStyle/>
          <a:p>
            <a:r>
              <a:rPr lang="uk-UA" sz="2000" dirty="0"/>
              <a:t>Розум – третя здатність людського пізнання.</a:t>
            </a:r>
            <a:br>
              <a:rPr lang="uk-UA" sz="2000" dirty="0"/>
            </a:br>
            <a:r>
              <a:rPr lang="uk-UA" sz="2000" dirty="0"/>
              <a:t>Він надає результатам діяльності </a:t>
            </a:r>
            <a:r>
              <a:rPr lang="uk-UA" sz="2000" dirty="0" err="1"/>
              <a:t>розсудку</a:t>
            </a:r>
            <a:r>
              <a:rPr lang="uk-UA" sz="2000" dirty="0"/>
              <a:t> всезагального та необхідного характеру. Подібно до того як </a:t>
            </a:r>
            <a:r>
              <a:rPr lang="uk-UA" sz="2000" dirty="0" err="1"/>
              <a:t>розсудок</a:t>
            </a:r>
            <a:r>
              <a:rPr lang="uk-UA" sz="2000" dirty="0"/>
              <a:t> утворює категорії, розум утворює трансцендентальні ідеї. </a:t>
            </a:r>
            <a:r>
              <a:rPr lang="uk-UA" sz="2000" dirty="0" smtClean="0"/>
              <a:t>пізнання </a:t>
            </a:r>
            <a:r>
              <a:rPr lang="uk-UA" sz="2000" dirty="0"/>
              <a:t>має включати як чуттєвий досвід, так і </a:t>
            </a:r>
            <a:r>
              <a:rPr lang="uk-UA" sz="2000" dirty="0" err="1" smtClean="0"/>
              <a:t>розсудок</a:t>
            </a:r>
            <a:r>
              <a:rPr lang="uk-UA" sz="2000" dirty="0" smtClean="0"/>
              <a:t>.</a:t>
            </a:r>
            <a:br>
              <a:rPr lang="uk-UA" sz="2000" dirty="0" smtClean="0"/>
            </a:br>
            <a:r>
              <a:rPr lang="uk-UA" sz="1800" dirty="0"/>
              <a:t>Дослідити ідеї </a:t>
            </a:r>
            <a:r>
              <a:rPr lang="uk-UA" sz="1800" dirty="0" smtClean="0"/>
              <a:t>розуму неможливо</a:t>
            </a:r>
            <a:r>
              <a:rPr lang="uk-UA" sz="1800" dirty="0"/>
              <a:t>. </a:t>
            </a:r>
            <a:r>
              <a:rPr lang="uk-UA" sz="1800" dirty="0" smtClean="0"/>
              <a:t>Кант це </a:t>
            </a:r>
            <a:r>
              <a:rPr lang="uk-UA" sz="1800" dirty="0"/>
              <a:t>демонструє на прикладі антиномій (суперечностей), які складаються з тези і антитези: </a:t>
            </a:r>
            <a:br>
              <a:rPr lang="uk-UA" sz="1800" dirty="0"/>
            </a:br>
            <a:endParaRPr lang="uk-UA" sz="2000" dirty="0"/>
          </a:p>
        </p:txBody>
      </p:sp>
      <p:sp>
        <p:nvSpPr>
          <p:cNvPr id="3" name="Місце для вмісту 2"/>
          <p:cNvSpPr>
            <a:spLocks noGrp="1"/>
          </p:cNvSpPr>
          <p:nvPr>
            <p:ph sz="quarter" idx="13"/>
          </p:nvPr>
        </p:nvSpPr>
        <p:spPr>
          <a:xfrm>
            <a:off x="913775" y="2367092"/>
            <a:ext cx="5106026" cy="2809342"/>
          </a:xfrm>
        </p:spPr>
        <p:txBody>
          <a:bodyPr>
            <a:normAutofit fontScale="85000" lnSpcReduction="20000"/>
          </a:bodyPr>
          <a:lstStyle/>
          <a:p>
            <a:pPr marL="0" indent="0" algn="ctr">
              <a:buNone/>
            </a:pPr>
            <a:r>
              <a:rPr lang="uk-UA" i="1" dirty="0" smtClean="0"/>
              <a:t>Теза</a:t>
            </a:r>
          </a:p>
          <a:p>
            <a:pPr marL="0" indent="0" algn="just">
              <a:buNone/>
            </a:pPr>
            <a:r>
              <a:rPr lang="uk-UA" dirty="0"/>
              <a:t>Світ має межу у просторі і </a:t>
            </a:r>
            <a:r>
              <a:rPr lang="uk-UA" dirty="0" smtClean="0"/>
              <a:t>часі</a:t>
            </a:r>
          </a:p>
          <a:p>
            <a:pPr marL="0" indent="0" algn="just">
              <a:buNone/>
            </a:pPr>
            <a:r>
              <a:rPr lang="uk-UA" dirty="0"/>
              <a:t>Все в світі складається з </a:t>
            </a:r>
            <a:r>
              <a:rPr lang="uk-UA" dirty="0" smtClean="0"/>
              <a:t>простого</a:t>
            </a:r>
          </a:p>
          <a:p>
            <a:pPr marL="0" indent="0" algn="just">
              <a:buNone/>
            </a:pPr>
            <a:endParaRPr lang="uk-UA" dirty="0"/>
          </a:p>
          <a:p>
            <a:pPr marL="0" indent="0" algn="just">
              <a:buNone/>
            </a:pPr>
            <a:r>
              <a:rPr lang="uk-UA" dirty="0"/>
              <a:t>У світі існує </a:t>
            </a:r>
            <a:r>
              <a:rPr lang="uk-UA" dirty="0" smtClean="0"/>
              <a:t>свобода</a:t>
            </a:r>
          </a:p>
          <a:p>
            <a:pPr marL="0" indent="0" algn="just">
              <a:buNone/>
            </a:pPr>
            <a:endParaRPr lang="uk-UA" dirty="0"/>
          </a:p>
          <a:p>
            <a:pPr marL="0" indent="0" algn="just">
              <a:buNone/>
            </a:pPr>
            <a:r>
              <a:rPr lang="uk-UA" dirty="0"/>
              <a:t>Існує Бог як першопричина світу</a:t>
            </a:r>
            <a:endParaRPr lang="uk-UA" dirty="0" smtClean="0"/>
          </a:p>
          <a:p>
            <a:pPr marL="0" indent="0" algn="just">
              <a:buNone/>
            </a:pPr>
            <a:endParaRPr lang="uk-UA" dirty="0"/>
          </a:p>
        </p:txBody>
      </p:sp>
      <p:sp>
        <p:nvSpPr>
          <p:cNvPr id="4" name="Місце для вмісту 3"/>
          <p:cNvSpPr>
            <a:spLocks noGrp="1"/>
          </p:cNvSpPr>
          <p:nvPr>
            <p:ph sz="quarter" idx="14"/>
          </p:nvPr>
        </p:nvSpPr>
        <p:spPr>
          <a:xfrm>
            <a:off x="6172200" y="2367092"/>
            <a:ext cx="5105400" cy="2809343"/>
          </a:xfrm>
        </p:spPr>
        <p:txBody>
          <a:bodyPr>
            <a:normAutofit fontScale="92500"/>
          </a:bodyPr>
          <a:lstStyle/>
          <a:p>
            <a:pPr marL="0" indent="0" algn="ctr">
              <a:buNone/>
            </a:pPr>
            <a:r>
              <a:rPr lang="uk-UA" i="1" dirty="0" smtClean="0"/>
              <a:t>Антитеза</a:t>
            </a:r>
          </a:p>
          <a:p>
            <a:pPr marL="0" indent="0" algn="just">
              <a:buNone/>
            </a:pPr>
            <a:r>
              <a:rPr lang="uk-UA" dirty="0"/>
              <a:t>Світ є </a:t>
            </a:r>
            <a:r>
              <a:rPr lang="uk-UA" dirty="0" smtClean="0"/>
              <a:t>необмеженим</a:t>
            </a:r>
          </a:p>
          <a:p>
            <a:pPr marL="0" indent="0" algn="just">
              <a:buNone/>
            </a:pPr>
            <a:r>
              <a:rPr lang="uk-UA" dirty="0"/>
              <a:t>В світі немає нічого простого, все – </a:t>
            </a:r>
            <a:r>
              <a:rPr lang="uk-UA" dirty="0" smtClean="0"/>
              <a:t>складне</a:t>
            </a:r>
          </a:p>
          <a:p>
            <a:pPr marL="0" indent="0" algn="just">
              <a:buNone/>
            </a:pPr>
            <a:r>
              <a:rPr lang="uk-UA" dirty="0"/>
              <a:t>Свободи немає, є лише закони </a:t>
            </a:r>
            <a:r>
              <a:rPr lang="uk-UA" dirty="0" smtClean="0"/>
              <a:t>природи</a:t>
            </a:r>
          </a:p>
          <a:p>
            <a:pPr marL="0" indent="0" algn="just">
              <a:buNone/>
            </a:pPr>
            <a:r>
              <a:rPr lang="uk-UA" dirty="0"/>
              <a:t>Не існує ніякої першопричини світу</a:t>
            </a:r>
            <a:endParaRPr lang="uk-UA" dirty="0" smtClean="0"/>
          </a:p>
        </p:txBody>
      </p:sp>
      <p:sp>
        <p:nvSpPr>
          <p:cNvPr id="8" name="Прямокутник 7"/>
          <p:cNvSpPr/>
          <p:nvPr/>
        </p:nvSpPr>
        <p:spPr>
          <a:xfrm>
            <a:off x="879217" y="5328832"/>
            <a:ext cx="10585966" cy="1047979"/>
          </a:xfrm>
          <a:prstGeom prst="rect">
            <a:avLst/>
          </a:prstGeom>
        </p:spPr>
        <p:txBody>
          <a:bodyPr wrap="square">
            <a:spAutoFit/>
          </a:bodyPr>
          <a:lstStyle/>
          <a:p>
            <a:pPr indent="450215" algn="just">
              <a:lnSpc>
                <a:spcPct val="115000"/>
              </a:lnSpc>
              <a:spcAft>
                <a:spcPts val="0"/>
              </a:spcAft>
            </a:pPr>
            <a:r>
              <a:rPr lang="uk-UA" dirty="0">
                <a:latin typeface="Times New Roman" panose="02020603050405020304" pitchFamily="18" charset="0"/>
                <a:ea typeface="Times New Roman" panose="02020603050405020304" pitchFamily="18" charset="0"/>
                <a:cs typeface="Times New Roman" panose="02020603050405020304" pitchFamily="18" charset="0"/>
              </a:rPr>
              <a:t>Специфікою антиномій є те, що ми можемо </a:t>
            </a:r>
            <a:r>
              <a:rPr lang="uk-UA" dirty="0" err="1">
                <a:latin typeface="Times New Roman" panose="02020603050405020304" pitchFamily="18" charset="0"/>
                <a:ea typeface="Times New Roman" panose="02020603050405020304" pitchFamily="18" charset="0"/>
                <a:cs typeface="Times New Roman" panose="02020603050405020304" pitchFamily="18" charset="0"/>
              </a:rPr>
              <a:t>логічно</a:t>
            </a:r>
            <a:r>
              <a:rPr lang="uk-UA" dirty="0">
                <a:latin typeface="Times New Roman" panose="02020603050405020304" pitchFamily="18" charset="0"/>
                <a:ea typeface="Times New Roman" panose="02020603050405020304" pitchFamily="18" charset="0"/>
                <a:cs typeface="Times New Roman" panose="02020603050405020304" pitchFamily="18" charset="0"/>
              </a:rPr>
              <a:t> довести як тезу, так і антитезу. Отже, ми ніколи не можемо чітко відповісти на питання про ідеї розуму, оскільки розум тоді виходитиме за свої межі і звертатиметься до сфери трансцендентного.</a:t>
            </a:r>
            <a:endParaRPr lang="uk-UA"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72828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Вибудовує концепцію моралі, спираючись на свободу </a:t>
            </a:r>
            <a:r>
              <a:rPr lang="uk-UA" dirty="0" smtClean="0"/>
              <a:t>волі </a:t>
            </a:r>
            <a:endParaRPr lang="uk-UA" dirty="0"/>
          </a:p>
        </p:txBody>
      </p:sp>
      <p:sp>
        <p:nvSpPr>
          <p:cNvPr id="3" name="Місце для вмісту 2"/>
          <p:cNvSpPr>
            <a:spLocks noGrp="1"/>
          </p:cNvSpPr>
          <p:nvPr>
            <p:ph sz="quarter" idx="13"/>
          </p:nvPr>
        </p:nvSpPr>
        <p:spPr>
          <a:xfrm>
            <a:off x="913774" y="2367092"/>
            <a:ext cx="4169670" cy="3424107"/>
          </a:xfrm>
        </p:spPr>
        <p:txBody>
          <a:bodyPr/>
          <a:lstStyle/>
          <a:p>
            <a:pPr marL="0" indent="0">
              <a:buNone/>
            </a:pPr>
            <a:r>
              <a:rPr lang="uk-UA" dirty="0"/>
              <a:t>У праці "Критика практичного розуму", Кант ставить практичний розум вище теоретичного. Знання має цінність тоді, коли служить вищій цінності – благу людини. Саме по собі знання не є благом. </a:t>
            </a:r>
          </a:p>
          <a:p>
            <a:endParaRPr lang="uk-UA" dirty="0"/>
          </a:p>
        </p:txBody>
      </p:sp>
      <p:sp>
        <p:nvSpPr>
          <p:cNvPr id="4" name="Місце для вмісту 3"/>
          <p:cNvSpPr>
            <a:spLocks noGrp="1"/>
          </p:cNvSpPr>
          <p:nvPr>
            <p:ph sz="quarter" idx="14"/>
          </p:nvPr>
        </p:nvSpPr>
        <p:spPr>
          <a:xfrm>
            <a:off x="5083444" y="2030278"/>
            <a:ext cx="6194156" cy="4355024"/>
          </a:xfrm>
        </p:spPr>
        <p:txBody>
          <a:bodyPr>
            <a:normAutofit fontScale="77500" lnSpcReduction="20000"/>
          </a:bodyPr>
          <a:lstStyle/>
          <a:p>
            <a:pPr marL="0" indent="0">
              <a:buNone/>
            </a:pPr>
            <a:r>
              <a:rPr lang="uk-UA" dirty="0"/>
              <a:t>Воля людини сама собі задає закони своєї діяльності. Воля керується імперативами – закликами, веліннями настановами. В основі морального вчинку лежить категоричний імператив, тобто всезагальне веління.  Його Кант формулює так: "Вчиняй так, щоб максима (правило) твоєї волі завжди могла стати принципом для всезагального законодавства". Іншими словами, вчиняй так, як ти хочеш щоб вчиняли щодо тебе; не розглядай іншу людину як засіб, а тільки як мету.</a:t>
            </a:r>
          </a:p>
          <a:p>
            <a:pPr marL="0" indent="0">
              <a:buNone/>
            </a:pPr>
            <a:r>
              <a:rPr lang="uk-UA" dirty="0"/>
              <a:t>Моральні лише ті вчинки, які ґрунтуються на категоричному імперативі, на обов'язку. </a:t>
            </a:r>
          </a:p>
          <a:p>
            <a:pPr marL="0" indent="0">
              <a:buNone/>
            </a:pPr>
            <a:r>
              <a:rPr lang="uk-UA" dirty="0" smtClean="0"/>
              <a:t>виконання </a:t>
            </a:r>
            <a:r>
              <a:rPr lang="uk-UA" dirty="0"/>
              <a:t>обов'язку часто не приносить людині щастя, тому, щоб не дати змоги руйнувати мораль, </a:t>
            </a:r>
            <a:r>
              <a:rPr lang="uk-UA" dirty="0" smtClean="0"/>
              <a:t>кант </a:t>
            </a:r>
            <a:r>
              <a:rPr lang="uk-UA" dirty="0"/>
              <a:t>постулює безсмертну душу і буття Бога. Бог, душа і відплата в потойбічному світі необхідні, щоб людина була моральною</a:t>
            </a:r>
            <a:r>
              <a:rPr lang="uk-UA" dirty="0" smtClean="0"/>
              <a:t>.</a:t>
            </a:r>
            <a:endParaRPr lang="uk-UA" dirty="0"/>
          </a:p>
        </p:txBody>
      </p:sp>
    </p:spTree>
    <p:extLst>
      <p:ext uri="{BB962C8B-B14F-4D97-AF65-F5344CB8AC3E}">
        <p14:creationId xmlns:p14="http://schemas.microsoft.com/office/powerpoint/2010/main" val="2929717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latin typeface="Times New Roman" panose="02020603050405020304" pitchFamily="18" charset="0"/>
                <a:cs typeface="Times New Roman" panose="02020603050405020304" pitchFamily="18" charset="0"/>
              </a:rPr>
              <a:t>Філософія</a:t>
            </a:r>
            <a:r>
              <a:rPr lang="ru-RU" b="1" dirty="0" smtClean="0">
                <a:latin typeface="Times New Roman" panose="02020603050405020304" pitchFamily="18" charset="0"/>
                <a:cs typeface="Times New Roman" panose="02020603050405020304" pitchFamily="18" charset="0"/>
              </a:rPr>
              <a:t> </a:t>
            </a:r>
            <a:endParaRPr lang="uk-UA" dirty="0">
              <a:latin typeface="Times New Roman" panose="02020603050405020304" pitchFamily="18" charset="0"/>
              <a:cs typeface="Times New Roman" panose="02020603050405020304" pitchFamily="18" charset="0"/>
            </a:endParaRPr>
          </a:p>
        </p:txBody>
      </p:sp>
      <p:sp>
        <p:nvSpPr>
          <p:cNvPr id="3" name="Місце для тексту 2"/>
          <p:cNvSpPr>
            <a:spLocks noGrp="1"/>
          </p:cNvSpPr>
          <p:nvPr>
            <p:ph type="body" idx="1"/>
          </p:nvPr>
        </p:nvSpPr>
        <p:spPr/>
        <p:txBody>
          <a:bodyPr/>
          <a:lstStyle/>
          <a:p>
            <a:r>
              <a:rPr lang="ru-RU" sz="1400" dirty="0">
                <a:latin typeface="Times New Roman" panose="02020603050405020304" pitchFamily="18" charset="0"/>
                <a:cs typeface="Times New Roman" panose="02020603050405020304" pitchFamily="18" charset="0"/>
              </a:rPr>
              <a:t>(</a:t>
            </a:r>
            <a:r>
              <a:rPr lang="ru-RU" sz="1400" dirty="0" err="1">
                <a:latin typeface="Times New Roman" panose="02020603050405020304" pitchFamily="18" charset="0"/>
                <a:cs typeface="Times New Roman" panose="02020603050405020304" pitchFamily="18" charset="0"/>
              </a:rPr>
              <a:t>від</a:t>
            </a:r>
            <a:r>
              <a:rPr lang="ru-RU" sz="1400" dirty="0">
                <a:latin typeface="Times New Roman" panose="02020603050405020304" pitchFamily="18" charset="0"/>
                <a:cs typeface="Times New Roman" panose="02020603050405020304" pitchFamily="18" charset="0"/>
              </a:rPr>
              <a:t> гр. </a:t>
            </a:r>
            <a:r>
              <a:rPr lang="ru-RU" sz="1400" dirty="0" err="1">
                <a:latin typeface="Times New Roman" panose="02020603050405020304" pitchFamily="18" charset="0"/>
                <a:cs typeface="Times New Roman" panose="02020603050405020304" pitchFamily="18" charset="0"/>
              </a:rPr>
              <a:t>phileo</a:t>
            </a:r>
            <a:r>
              <a:rPr lang="ru-RU" sz="1400" dirty="0">
                <a:latin typeface="Times New Roman" panose="02020603050405020304" pitchFamily="18" charset="0"/>
                <a:cs typeface="Times New Roman" panose="02020603050405020304" pitchFamily="18" charset="0"/>
              </a:rPr>
              <a:t> – </a:t>
            </a:r>
            <a:r>
              <a:rPr lang="ru-RU" sz="1400" dirty="0" err="1">
                <a:latin typeface="Times New Roman" panose="02020603050405020304" pitchFamily="18" charset="0"/>
                <a:cs typeface="Times New Roman" panose="02020603050405020304" pitchFamily="18" charset="0"/>
              </a:rPr>
              <a:t>любов</a:t>
            </a:r>
            <a:r>
              <a:rPr lang="ru-RU" sz="1400" dirty="0">
                <a:latin typeface="Times New Roman" panose="02020603050405020304" pitchFamily="18" charset="0"/>
                <a:cs typeface="Times New Roman" panose="02020603050405020304" pitchFamily="18" charset="0"/>
              </a:rPr>
              <a:t> і </a:t>
            </a:r>
            <a:r>
              <a:rPr lang="ru-RU" sz="1400" dirty="0" err="1">
                <a:latin typeface="Times New Roman" panose="02020603050405020304" pitchFamily="18" charset="0"/>
                <a:cs typeface="Times New Roman" panose="02020603050405020304" pitchFamily="18" charset="0"/>
              </a:rPr>
              <a:t>Sophia</a:t>
            </a:r>
            <a:r>
              <a:rPr lang="ru-RU" sz="1400" dirty="0">
                <a:latin typeface="Times New Roman" panose="02020603050405020304" pitchFamily="18" charset="0"/>
                <a:cs typeface="Times New Roman" panose="02020603050405020304" pitchFamily="18" charset="0"/>
              </a:rPr>
              <a:t> – </a:t>
            </a:r>
            <a:r>
              <a:rPr lang="ru-RU" sz="1400" dirty="0" err="1">
                <a:latin typeface="Times New Roman" panose="02020603050405020304" pitchFamily="18" charset="0"/>
                <a:cs typeface="Times New Roman" panose="02020603050405020304" pitchFamily="18" charset="0"/>
              </a:rPr>
              <a:t>мудрість</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перекладається</a:t>
            </a:r>
            <a:r>
              <a:rPr lang="ru-RU" sz="1400" dirty="0">
                <a:latin typeface="Times New Roman" panose="02020603050405020304" pitchFamily="18" charset="0"/>
                <a:cs typeface="Times New Roman" panose="02020603050405020304" pitchFamily="18" charset="0"/>
              </a:rPr>
              <a:t> як "</a:t>
            </a:r>
            <a:r>
              <a:rPr lang="ru-RU" sz="1400" dirty="0" err="1">
                <a:latin typeface="Times New Roman" panose="02020603050405020304" pitchFamily="18" charset="0"/>
                <a:cs typeface="Times New Roman" panose="02020603050405020304" pitchFamily="18" charset="0"/>
              </a:rPr>
              <a:t>любов</a:t>
            </a:r>
            <a:r>
              <a:rPr lang="ru-RU" sz="1400" dirty="0">
                <a:latin typeface="Times New Roman" panose="02020603050405020304" pitchFamily="18" charset="0"/>
                <a:cs typeface="Times New Roman" panose="02020603050405020304" pitchFamily="18" charset="0"/>
              </a:rPr>
              <a:t> до </a:t>
            </a:r>
            <a:r>
              <a:rPr lang="ru-RU" sz="1400" dirty="0" err="1">
                <a:latin typeface="Times New Roman" panose="02020603050405020304" pitchFamily="18" charset="0"/>
                <a:cs typeface="Times New Roman" panose="02020603050405020304" pitchFamily="18" charset="0"/>
              </a:rPr>
              <a:t>мудрості</a:t>
            </a:r>
            <a:r>
              <a:rPr lang="ru-RU" sz="1400" dirty="0">
                <a:latin typeface="Times New Roman" panose="02020603050405020304" pitchFamily="18" charset="0"/>
                <a:cs typeface="Times New Roman" panose="02020603050405020304" pitchFamily="18" charset="0"/>
              </a:rPr>
              <a:t>".</a:t>
            </a:r>
            <a:endParaRPr lang="uk-UA" sz="1400" dirty="0">
              <a:latin typeface="Times New Roman" panose="02020603050405020304" pitchFamily="18" charset="0"/>
              <a:cs typeface="Times New Roman" panose="02020603050405020304" pitchFamily="18" charset="0"/>
            </a:endParaRPr>
          </a:p>
        </p:txBody>
      </p:sp>
      <p:sp>
        <p:nvSpPr>
          <p:cNvPr id="4" name="Місце для тексту 3"/>
          <p:cNvSpPr>
            <a:spLocks noGrp="1"/>
          </p:cNvSpPr>
          <p:nvPr>
            <p:ph type="body" sz="half" idx="15"/>
          </p:nvPr>
        </p:nvSpPr>
        <p:spPr/>
        <p:txBody>
          <a:bodyPr/>
          <a:lstStyle/>
          <a:p>
            <a:r>
              <a:rPr lang="uk-UA" sz="1600" dirty="0">
                <a:latin typeface="Times New Roman" panose="02020603050405020304" pitchFamily="18" charset="0"/>
                <a:cs typeface="Times New Roman" panose="02020603050405020304" pitchFamily="18" charset="0"/>
              </a:rPr>
              <a:t>теоретичний світогляд, вчення, в межах якого відбувається осмислення всезагального у світі, в людині і суспільстві.</a:t>
            </a:r>
          </a:p>
          <a:p>
            <a:endParaRPr lang="uk-UA" dirty="0">
              <a:latin typeface="Times New Roman" panose="02020603050405020304" pitchFamily="18" charset="0"/>
              <a:cs typeface="Times New Roman" panose="02020603050405020304" pitchFamily="18" charset="0"/>
            </a:endParaRPr>
          </a:p>
        </p:txBody>
      </p:sp>
      <p:sp>
        <p:nvSpPr>
          <p:cNvPr id="5" name="Місце для тексту 4"/>
          <p:cNvSpPr>
            <a:spLocks noGrp="1"/>
          </p:cNvSpPr>
          <p:nvPr>
            <p:ph type="body" sz="quarter" idx="3"/>
          </p:nvPr>
        </p:nvSpPr>
        <p:spPr/>
        <p:txBody>
          <a:bodyPr/>
          <a:lstStyle/>
          <a:p>
            <a:r>
              <a:rPr lang="uk-UA" sz="2000" dirty="0">
                <a:latin typeface="Times New Roman" panose="02020603050405020304" pitchFamily="18" charset="0"/>
                <a:cs typeface="Times New Roman" panose="02020603050405020304" pitchFamily="18" charset="0"/>
              </a:rPr>
              <a:t>Піфагор (бл. 570-497 р. </a:t>
            </a:r>
          </a:p>
        </p:txBody>
      </p:sp>
      <p:sp>
        <p:nvSpPr>
          <p:cNvPr id="6" name="Місце для тексту 5"/>
          <p:cNvSpPr>
            <a:spLocks noGrp="1"/>
          </p:cNvSpPr>
          <p:nvPr>
            <p:ph type="body" sz="half" idx="16"/>
          </p:nvPr>
        </p:nvSpPr>
        <p:spPr/>
        <p:txBody>
          <a:bodyPr/>
          <a:lstStyle/>
          <a:p>
            <a:r>
              <a:rPr lang="uk-UA" dirty="0" smtClean="0">
                <a:latin typeface="Times New Roman" panose="02020603050405020304" pitchFamily="18" charset="0"/>
                <a:cs typeface="Times New Roman" panose="02020603050405020304" pitchFamily="18" charset="0"/>
              </a:rPr>
              <a:t>Вперше вжив термін «філософія»</a:t>
            </a:r>
            <a:endParaRPr lang="uk-UA" dirty="0">
              <a:latin typeface="Times New Roman" panose="02020603050405020304" pitchFamily="18" charset="0"/>
              <a:cs typeface="Times New Roman" panose="02020603050405020304" pitchFamily="18" charset="0"/>
            </a:endParaRPr>
          </a:p>
        </p:txBody>
      </p:sp>
      <p:sp>
        <p:nvSpPr>
          <p:cNvPr id="7" name="Місце для тексту 6"/>
          <p:cNvSpPr>
            <a:spLocks noGrp="1"/>
          </p:cNvSpPr>
          <p:nvPr>
            <p:ph type="body" sz="quarter" idx="13"/>
          </p:nvPr>
        </p:nvSpPr>
        <p:spPr/>
        <p:txBody>
          <a:bodyPr/>
          <a:lstStyle/>
          <a:p>
            <a:r>
              <a:rPr lang="uk-UA" sz="2000" dirty="0">
                <a:latin typeface="Times New Roman" panose="02020603050405020304" pitchFamily="18" charset="0"/>
                <a:cs typeface="Times New Roman" panose="02020603050405020304" pitchFamily="18" charset="0"/>
              </a:rPr>
              <a:t>Платон (429-347 р. до н.е.). </a:t>
            </a:r>
          </a:p>
        </p:txBody>
      </p:sp>
      <p:sp>
        <p:nvSpPr>
          <p:cNvPr id="8" name="Місце для тексту 7"/>
          <p:cNvSpPr>
            <a:spLocks noGrp="1"/>
          </p:cNvSpPr>
          <p:nvPr>
            <p:ph type="body" sz="half" idx="17"/>
          </p:nvPr>
        </p:nvSpPr>
        <p:spPr/>
        <p:txBody>
          <a:bodyPr/>
          <a:lstStyle/>
          <a:p>
            <a:r>
              <a:rPr lang="uk-UA" dirty="0" smtClean="0">
                <a:latin typeface="Times New Roman" panose="02020603050405020304" pitchFamily="18" charset="0"/>
                <a:cs typeface="Times New Roman" panose="02020603050405020304" pitchFamily="18" charset="0"/>
              </a:rPr>
              <a:t>Вжив як назву </a:t>
            </a:r>
            <a:r>
              <a:rPr lang="uk-UA" dirty="0">
                <a:latin typeface="Times New Roman" panose="02020603050405020304" pitchFamily="18" charset="0"/>
                <a:cs typeface="Times New Roman" panose="02020603050405020304" pitchFamily="18" charset="0"/>
              </a:rPr>
              <a:t>специфічної галузі знань </a:t>
            </a:r>
          </a:p>
        </p:txBody>
      </p:sp>
    </p:spTree>
    <p:extLst>
      <p:ext uri="{BB962C8B-B14F-4D97-AF65-F5344CB8AC3E}">
        <p14:creationId xmlns:p14="http://schemas.microsoft.com/office/powerpoint/2010/main" val="3959683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a:t>Георг-Вільгельм-Фрідріх Гегель</a:t>
            </a:r>
            <a:r>
              <a:rPr lang="uk-UA" dirty="0"/>
              <a:t> (1770 – 1831</a:t>
            </a:r>
            <a:r>
              <a:rPr lang="uk-UA" dirty="0" smtClean="0"/>
              <a:t>).</a:t>
            </a:r>
            <a:br>
              <a:rPr lang="uk-UA" dirty="0" smtClean="0"/>
            </a:br>
            <a:r>
              <a:rPr lang="uk-UA" sz="2200" dirty="0"/>
              <a:t>Основою явищ природи і суспільства </a:t>
            </a:r>
            <a:r>
              <a:rPr lang="uk-UA" sz="2200" dirty="0" smtClean="0"/>
              <a:t>вважав </a:t>
            </a:r>
            <a:r>
              <a:rPr lang="uk-UA" sz="2200" dirty="0"/>
              <a:t>духовне </a:t>
            </a:r>
            <a:r>
              <a:rPr lang="uk-UA" sz="2200" dirty="0" smtClean="0"/>
              <a:t>первоначало </a:t>
            </a:r>
            <a:r>
              <a:rPr lang="uk-UA" sz="2200" dirty="0"/>
              <a:t>– "світовий дух", "абсолютна ідея", "світовий розум". </a:t>
            </a:r>
            <a:r>
              <a:rPr lang="uk-UA" sz="2200" dirty="0" smtClean="0"/>
              <a:t/>
            </a:r>
            <a:br>
              <a:rPr lang="uk-UA" sz="2200" dirty="0" smtClean="0"/>
            </a:br>
            <a:r>
              <a:rPr lang="uk-UA" sz="2200" dirty="0" smtClean="0"/>
              <a:t>"</a:t>
            </a:r>
            <a:r>
              <a:rPr lang="uk-UA" sz="2200" dirty="0"/>
              <a:t>Абсолютна</a:t>
            </a:r>
            <a:r>
              <a:rPr lang="uk-UA" dirty="0"/>
              <a:t> </a:t>
            </a:r>
            <a:r>
              <a:rPr lang="uk-UA" sz="2200" dirty="0"/>
              <a:t>ідея" – основа його об'єктивного ідеалізму.</a:t>
            </a:r>
            <a:br>
              <a:rPr lang="uk-UA" sz="2200" dirty="0"/>
            </a:br>
            <a:endParaRPr lang="uk-UA" sz="2200" dirty="0"/>
          </a:p>
        </p:txBody>
      </p:sp>
      <p:sp>
        <p:nvSpPr>
          <p:cNvPr id="3" name="Місце для вмісту 2"/>
          <p:cNvSpPr>
            <a:spLocks noGrp="1"/>
          </p:cNvSpPr>
          <p:nvPr>
            <p:ph sz="quarter" idx="13"/>
          </p:nvPr>
        </p:nvSpPr>
        <p:spPr/>
        <p:txBody>
          <a:bodyPr>
            <a:normAutofit lnSpcReduction="10000"/>
          </a:bodyPr>
          <a:lstStyle/>
          <a:p>
            <a:pPr marL="0" indent="0" algn="ctr">
              <a:buNone/>
            </a:pPr>
            <a:r>
              <a:rPr lang="uk-UA" dirty="0"/>
              <a:t>"Абсолютна ідея" у своєму русі проходить три етапи:</a:t>
            </a:r>
          </a:p>
          <a:p>
            <a:pPr lvl="0"/>
            <a:r>
              <a:rPr lang="uk-UA" dirty="0"/>
              <a:t>На першому етапі створює свої поняття, категорії ("Наука логіки";)</a:t>
            </a:r>
          </a:p>
          <a:p>
            <a:pPr lvl="0"/>
            <a:r>
              <a:rPr lang="uk-UA" dirty="0"/>
              <a:t>Ідея завдяки своїй суперечливості переходить у своє інше буття, свою протилежність, природу ("Філософія природи");</a:t>
            </a:r>
          </a:p>
          <a:p>
            <a:pPr lvl="0"/>
            <a:r>
              <a:rPr lang="uk-UA" dirty="0"/>
              <a:t>Ідея стає тотожною світу, процес розвитку ідеї завершується "абсолютним знанням" (філософією) ("Філософія духу"). </a:t>
            </a:r>
            <a:endParaRPr lang="uk-UA" dirty="0" smtClean="0"/>
          </a:p>
          <a:p>
            <a:pPr marL="0" indent="0">
              <a:buNone/>
            </a:pPr>
            <a:r>
              <a:rPr lang="uk-UA" dirty="0"/>
              <a:t>Найбільш змістовним Гегель вважає </a:t>
            </a:r>
            <a:r>
              <a:rPr lang="uk-UA" dirty="0" err="1"/>
              <a:t>переший</a:t>
            </a:r>
            <a:r>
              <a:rPr lang="uk-UA" dirty="0"/>
              <a:t> етап, на якому ідея розкриває власне багатство (поняття, категорії). Цим багатством є:</a:t>
            </a:r>
          </a:p>
          <a:p>
            <a:pPr marL="0" lvl="0" indent="0">
              <a:buNone/>
            </a:pPr>
            <a:endParaRPr lang="uk-UA" dirty="0"/>
          </a:p>
          <a:p>
            <a:endParaRPr lang="uk-UA" dirty="0"/>
          </a:p>
        </p:txBody>
      </p:sp>
    </p:spTree>
    <p:extLst>
      <p:ext uri="{BB962C8B-B14F-4D97-AF65-F5344CB8AC3E}">
        <p14:creationId xmlns:p14="http://schemas.microsoft.com/office/powerpoint/2010/main" val="549653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i="1" u="sng" dirty="0"/>
              <a:t>Вчення про буття.</a:t>
            </a:r>
            <a:r>
              <a:rPr lang="uk-UA" dirty="0"/>
              <a:t> </a:t>
            </a:r>
            <a:r>
              <a:rPr lang="uk-UA" dirty="0" smtClean="0"/>
              <a:t/>
            </a:r>
            <a:br>
              <a:rPr lang="uk-UA" dirty="0" smtClean="0"/>
            </a:br>
            <a:r>
              <a:rPr lang="uk-UA" sz="2200" dirty="0" smtClean="0"/>
              <a:t>Розглядає </a:t>
            </a:r>
            <a:r>
              <a:rPr lang="uk-UA" sz="2200" dirty="0"/>
              <a:t>низку категорій, які дають уявлення про діалектику руху і розвитку через їх суперечливість, взаємозв'язки та </a:t>
            </a:r>
            <a:r>
              <a:rPr lang="uk-UA" sz="2200" dirty="0" err="1"/>
              <a:t>взаємопереходи</a:t>
            </a:r>
            <a:r>
              <a:rPr lang="uk-UA" sz="2200" dirty="0"/>
              <a:t>. Це категорії:</a:t>
            </a:r>
            <a:br>
              <a:rPr lang="uk-UA" sz="2200" dirty="0"/>
            </a:br>
            <a:endParaRPr lang="uk-UA" sz="2200" dirty="0"/>
          </a:p>
        </p:txBody>
      </p:sp>
      <p:sp>
        <p:nvSpPr>
          <p:cNvPr id="3" name="Місце для вмісту 2"/>
          <p:cNvSpPr>
            <a:spLocks noGrp="1"/>
          </p:cNvSpPr>
          <p:nvPr>
            <p:ph sz="quarter" idx="13"/>
          </p:nvPr>
        </p:nvSpPr>
        <p:spPr>
          <a:xfrm>
            <a:off x="232475" y="2367092"/>
            <a:ext cx="11608229" cy="3424107"/>
          </a:xfrm>
        </p:spPr>
        <p:txBody>
          <a:bodyPr>
            <a:normAutofit fontScale="77500" lnSpcReduction="20000"/>
          </a:bodyPr>
          <a:lstStyle/>
          <a:p>
            <a:pPr lvl="0"/>
            <a:r>
              <a:rPr lang="uk-UA" i="1" dirty="0"/>
              <a:t>Якість </a:t>
            </a:r>
            <a:r>
              <a:rPr lang="uk-UA" dirty="0"/>
              <a:t>– це "тотожна буттю визначеність". Якщо річ втрачає свою визначеність, вона втрачає свою якість.</a:t>
            </a:r>
          </a:p>
          <a:p>
            <a:pPr lvl="0"/>
            <a:r>
              <a:rPr lang="uk-UA" i="1" dirty="0"/>
              <a:t>Становлення – </a:t>
            </a:r>
            <a:r>
              <a:rPr lang="uk-UA" dirty="0"/>
              <a:t>порушення рівноваги, "рух безпосереднього зникнення одного в іншому".</a:t>
            </a:r>
          </a:p>
          <a:p>
            <a:pPr lvl="0"/>
            <a:r>
              <a:rPr lang="uk-UA" dirty="0"/>
              <a:t>Категорія</a:t>
            </a:r>
            <a:r>
              <a:rPr lang="uk-UA" i="1" dirty="0"/>
              <a:t> Зняття </a:t>
            </a:r>
            <a:r>
              <a:rPr lang="uk-UA" dirty="0"/>
              <a:t>ілюструє діалектику переходу одного в інше одночасно з утриманням, збереженням того, що необхідно для його подальшого розвитку.</a:t>
            </a:r>
          </a:p>
          <a:p>
            <a:pPr lvl="0"/>
            <a:r>
              <a:rPr lang="uk-UA" i="1" dirty="0"/>
              <a:t>Властивість</a:t>
            </a:r>
            <a:r>
              <a:rPr lang="uk-UA" dirty="0"/>
              <a:t> – складова якості.</a:t>
            </a:r>
          </a:p>
          <a:p>
            <a:pPr lvl="0"/>
            <a:r>
              <a:rPr lang="uk-UA" i="1" dirty="0"/>
              <a:t>Кількість – </a:t>
            </a:r>
            <a:r>
              <a:rPr lang="uk-UA" dirty="0"/>
              <a:t>зовнішнє визначення.</a:t>
            </a:r>
          </a:p>
          <a:p>
            <a:pPr lvl="0"/>
            <a:r>
              <a:rPr lang="uk-UA" i="1" dirty="0"/>
              <a:t>Міра – </a:t>
            </a:r>
            <a:r>
              <a:rPr lang="uk-UA" dirty="0"/>
              <a:t>єдність якості і кількості</a:t>
            </a:r>
            <a:r>
              <a:rPr lang="uk-UA" dirty="0" smtClean="0"/>
              <a:t>.</a:t>
            </a:r>
          </a:p>
          <a:p>
            <a:pPr marL="0" indent="0">
              <a:buNone/>
            </a:pPr>
            <a:r>
              <a:rPr lang="uk-UA" dirty="0"/>
              <a:t>Категорії можна визначити (розкрити їх зміст) через співвідношення їх між собою. Саме таке відношення (систему категорій) вивчає діалектична логіка </a:t>
            </a:r>
            <a:r>
              <a:rPr lang="ru-RU" dirty="0"/>
              <a:t>Гегеля. </a:t>
            </a:r>
            <a:r>
              <a:rPr lang="uk-UA" dirty="0"/>
              <a:t>Категорії він розумів як моменти, східці розвитку ідеї (абсолютного знання</a:t>
            </a:r>
            <a:r>
              <a:rPr lang="uk-UA" dirty="0" smtClean="0"/>
              <a:t>).</a:t>
            </a:r>
            <a:endParaRPr lang="uk-UA" dirty="0"/>
          </a:p>
          <a:p>
            <a:endParaRPr lang="uk-UA" dirty="0"/>
          </a:p>
        </p:txBody>
      </p:sp>
    </p:spTree>
    <p:extLst>
      <p:ext uri="{BB962C8B-B14F-4D97-AF65-F5344CB8AC3E}">
        <p14:creationId xmlns:p14="http://schemas.microsoft.com/office/powerpoint/2010/main" val="1609095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Позитивізм є типовим </a:t>
            </a:r>
            <a:r>
              <a:rPr lang="uk-UA" dirty="0" err="1"/>
              <a:t>сцієнтичним</a:t>
            </a:r>
            <a:r>
              <a:rPr lang="uk-UA" dirty="0"/>
              <a:t> світоглядом. </a:t>
            </a:r>
            <a:endParaRPr lang="uk-UA" dirty="0"/>
          </a:p>
        </p:txBody>
      </p:sp>
      <p:sp>
        <p:nvSpPr>
          <p:cNvPr id="3" name="Місце для вмісту 2"/>
          <p:cNvSpPr>
            <a:spLocks noGrp="1"/>
          </p:cNvSpPr>
          <p:nvPr>
            <p:ph sz="quarter" idx="13"/>
          </p:nvPr>
        </p:nvSpPr>
        <p:spPr/>
        <p:txBody>
          <a:bodyPr>
            <a:normAutofit fontScale="92500" lnSpcReduction="20000"/>
          </a:bodyPr>
          <a:lstStyle/>
          <a:p>
            <a:r>
              <a:rPr lang="uk-UA" dirty="0"/>
              <a:t>Світогляд, який намагається вирішити основні проблеми – що таке світ, людина, що таке добро, прекрасне тощо, виходячи з наукового знання, називають </a:t>
            </a:r>
            <a:r>
              <a:rPr lang="uk-UA" b="1" i="1" dirty="0"/>
              <a:t>сцієнтизмом</a:t>
            </a:r>
            <a:r>
              <a:rPr lang="uk-UA" dirty="0"/>
              <a:t> (лат. </a:t>
            </a:r>
            <a:r>
              <a:rPr lang="uk-UA" dirty="0" err="1"/>
              <a:t>scientia</a:t>
            </a:r>
            <a:r>
              <a:rPr lang="uk-UA" dirty="0"/>
              <a:t> – наука). </a:t>
            </a:r>
            <a:endParaRPr lang="uk-UA" dirty="0" smtClean="0"/>
          </a:p>
          <a:p>
            <a:r>
              <a:rPr lang="uk-UA" dirty="0"/>
              <a:t>Сцієнтизм намагається звести існування людини до буття речі серед інших речей, не бачить специфіки людського існування (екзистенції), яку не можна зрозуміти, виходячи зі знання природи. Тому сцієнтизм (і позитивізм як його різновид) є опонентом антропологічного (гуманістичного) світогляду, який за вихідне обирає специфіку людського буття в світі. Виразниками антропологічної тенденції у філософії наприкінці XIX – XX ст. є філософія життя, феноменологія, екзистенціалізм та герменевтика. Наприкінці XIX – протягом XX ст. опозиція сцієнтизму й антропологізму є однією з найважливіших у світовій філософії, культурі загалом.</a:t>
            </a:r>
          </a:p>
          <a:p>
            <a:endParaRPr lang="uk-UA" dirty="0"/>
          </a:p>
        </p:txBody>
      </p:sp>
    </p:spTree>
    <p:extLst>
      <p:ext uri="{BB962C8B-B14F-4D97-AF65-F5344CB8AC3E}">
        <p14:creationId xmlns:p14="http://schemas.microsoft.com/office/powerpoint/2010/main" val="120327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smtClean="0"/>
              <a:t>Діалектичний </a:t>
            </a:r>
            <a:r>
              <a:rPr lang="uk-UA" dirty="0" smtClean="0"/>
              <a:t>Метод Гегеля </a:t>
            </a:r>
            <a:br>
              <a:rPr lang="uk-UA" dirty="0" smtClean="0"/>
            </a:br>
            <a:r>
              <a:rPr lang="uk-UA" sz="2200" b="1" i="1" dirty="0" smtClean="0"/>
              <a:t>діалектичний метод</a:t>
            </a:r>
            <a:r>
              <a:rPr lang="uk-UA" sz="2200" dirty="0" smtClean="0"/>
              <a:t> </a:t>
            </a:r>
            <a:r>
              <a:rPr lang="uk-UA" sz="2200" dirty="0"/>
              <a:t>– один з методів філософії, за яким будь-яке явище перебуває в зміні, в розвитку, в основі якого взаємодія (боротьба) протилежностей.</a:t>
            </a:r>
            <a:br>
              <a:rPr lang="uk-UA" sz="2200" dirty="0"/>
            </a:br>
            <a:endParaRPr lang="uk-UA" sz="2200" dirty="0"/>
          </a:p>
        </p:txBody>
      </p:sp>
      <p:sp>
        <p:nvSpPr>
          <p:cNvPr id="3" name="Місце для вмісту 2"/>
          <p:cNvSpPr>
            <a:spLocks noGrp="1"/>
          </p:cNvSpPr>
          <p:nvPr>
            <p:ph sz="quarter" idx="13"/>
          </p:nvPr>
        </p:nvSpPr>
        <p:spPr/>
        <p:txBody>
          <a:bodyPr/>
          <a:lstStyle/>
          <a:p>
            <a:pPr marL="0" indent="0" algn="ctr">
              <a:buNone/>
            </a:pPr>
            <a:r>
              <a:rPr lang="uk-UA" dirty="0"/>
              <a:t>Гегель формулює три </a:t>
            </a:r>
            <a:r>
              <a:rPr lang="uk-UA" b="1" i="1" dirty="0"/>
              <a:t>закони діалектики</a:t>
            </a:r>
            <a:r>
              <a:rPr lang="uk-UA" dirty="0"/>
              <a:t>:</a:t>
            </a:r>
          </a:p>
          <a:p>
            <a:pPr lvl="0"/>
            <a:r>
              <a:rPr lang="uk-UA" dirty="0"/>
              <a:t>Закон заперечення </a:t>
            </a:r>
            <a:r>
              <a:rPr lang="uk-UA" dirty="0" err="1"/>
              <a:t>заперечення</a:t>
            </a:r>
            <a:r>
              <a:rPr lang="uk-UA" dirty="0"/>
              <a:t>.</a:t>
            </a:r>
          </a:p>
          <a:p>
            <a:pPr lvl="0"/>
            <a:r>
              <a:rPr lang="uk-UA" dirty="0"/>
              <a:t>Закон єдності і боротьби протилежностей.</a:t>
            </a:r>
          </a:p>
          <a:p>
            <a:pPr lvl="0"/>
            <a:r>
              <a:rPr lang="uk-UA" dirty="0"/>
              <a:t>Закон переходу кількісних змін у якісні і навпаки.</a:t>
            </a:r>
          </a:p>
          <a:p>
            <a:endParaRPr lang="uk-UA" dirty="0"/>
          </a:p>
        </p:txBody>
      </p:sp>
    </p:spTree>
    <p:extLst>
      <p:ext uri="{BB962C8B-B14F-4D97-AF65-F5344CB8AC3E}">
        <p14:creationId xmlns:p14="http://schemas.microsoft.com/office/powerpoint/2010/main" val="38683569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a:t>
            </a:r>
            <a:r>
              <a:rPr lang="uk-UA" dirty="0" err="1" smtClean="0"/>
              <a:t>ФеноменологіЯ</a:t>
            </a:r>
            <a:r>
              <a:rPr lang="uk-UA" dirty="0" smtClean="0"/>
              <a:t> духу» - перша зріла праця Гегеля</a:t>
            </a:r>
            <a:endParaRPr lang="uk-UA" dirty="0"/>
          </a:p>
        </p:txBody>
      </p:sp>
      <p:sp>
        <p:nvSpPr>
          <p:cNvPr id="3" name="Місце для вмісту 2"/>
          <p:cNvSpPr>
            <a:spLocks noGrp="1"/>
          </p:cNvSpPr>
          <p:nvPr>
            <p:ph sz="quarter" idx="13"/>
          </p:nvPr>
        </p:nvSpPr>
        <p:spPr>
          <a:xfrm>
            <a:off x="913774" y="2214694"/>
            <a:ext cx="10363826" cy="4232601"/>
          </a:xfrm>
        </p:spPr>
        <p:txBody>
          <a:bodyPr>
            <a:normAutofit fontScale="85000" lnSpcReduction="10000"/>
          </a:bodyPr>
          <a:lstStyle/>
          <a:p>
            <a:r>
              <a:rPr lang="uk-UA" cap="none" dirty="0" smtClean="0">
                <a:latin typeface="Times New Roman" panose="02020603050405020304" pitchFamily="18" charset="0"/>
                <a:cs typeface="Times New Roman" panose="02020603050405020304" pitchFamily="18" charset="0"/>
              </a:rPr>
              <a:t>Філософія повинна мати справу з абсолютним знанням, яке не залежить ні від предмета, ні від свідомості. Але таке абсолютне знання не дане безпосередньо, його необхідно досягти, засвоївши попередні неабсолютні форми. У «феноменології духу» розгорнуто широку панораму формування індивідуальної свідомості – від чуттєвості до понятійного рівня – і подальше збагачення її змістом через подолання (присвоєння) тих форм історико-соціального досвіду (досвід рабства, рицарства, буржуазних відносин) і культурних утворень (моралі, мистецтва, релігії і попередньої філософії), крізь які історично людство (за Гегелем, ідея) піднімалось до абсолютного знання.</a:t>
            </a:r>
          </a:p>
          <a:p>
            <a:r>
              <a:rPr lang="uk-UA" cap="none" dirty="0" smtClean="0">
                <a:latin typeface="Times New Roman" panose="02020603050405020304" pitchFamily="18" charset="0"/>
                <a:cs typeface="Times New Roman" panose="02020603050405020304" pitchFamily="18" charset="0"/>
              </a:rPr>
              <a:t>Завдяки "феноменології духу" окрема свідомість піднялася до абсолютної ідеї, яка і є предметом вивчення філософії Гегеля. Абсолютна ідея (бог) у своєму розвитку долає такі ступені: спочатку вона розгортається у власній стихії – в "чистому" мисленні, потім переходить у природу, але природа як матеріальне, тілесне не відповідає її суті і вона створює сферу духу, тобто людську культуру, яка перебуває в історичному розвитку. Отже, розвиток ідеї відбувається за діалектичною тріадою – теза (чисте мислення), антитеза (природа) і синтез (дух). Відповідно і система філософії Гегеля розпадається на "логіку" як науку про чисте мислення, "філософію природи" і "філософію духу".</a:t>
            </a:r>
            <a:endParaRPr lang="uk-UA" dirty="0"/>
          </a:p>
          <a:p>
            <a:endParaRPr lang="uk-UA" dirty="0"/>
          </a:p>
        </p:txBody>
      </p:sp>
    </p:spTree>
    <p:extLst>
      <p:ext uri="{BB962C8B-B14F-4D97-AF65-F5344CB8AC3E}">
        <p14:creationId xmlns:p14="http://schemas.microsoft.com/office/powerpoint/2010/main" val="25182750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гегелівське розуміння історії</a:t>
            </a:r>
          </a:p>
        </p:txBody>
      </p:sp>
      <p:sp>
        <p:nvSpPr>
          <p:cNvPr id="3" name="Місце для вмісту 2"/>
          <p:cNvSpPr>
            <a:spLocks noGrp="1"/>
          </p:cNvSpPr>
          <p:nvPr>
            <p:ph sz="quarter" idx="13"/>
          </p:nvPr>
        </p:nvSpPr>
        <p:spPr/>
        <p:txBody>
          <a:bodyPr/>
          <a:lstStyle/>
          <a:p>
            <a:pPr marL="0" indent="0">
              <a:buNone/>
            </a:pPr>
            <a:r>
              <a:rPr lang="uk-UA" dirty="0"/>
              <a:t>Історія людства це прогрес у пізнанні свободи, а ідеал історичного розвитку суспільства – досягнення свободи для всіх. Відповідно до цього </a:t>
            </a:r>
            <a:r>
              <a:rPr lang="ru-RU" dirty="0"/>
              <a:t>Гегель </a:t>
            </a:r>
            <a:r>
              <a:rPr lang="uk-UA" dirty="0"/>
              <a:t>поділив всесвітню історію на три періоди: східний, античний і германський. На Сході людина, за його словами, ще не дозріла до свободи, тому там всі раби, за винятком одного вільного – деспота; в античності частина суспільства піднялася до ідеї свободи, інша – раби. Тільки в Європі в Новий час свобода поширилася на всіх. Взірцем втілення свободи вважав німецьку монархію, що було очевидним заграванням з існуючою прусською політичною системою.</a:t>
            </a:r>
          </a:p>
          <a:p>
            <a:endParaRPr lang="uk-UA" dirty="0"/>
          </a:p>
        </p:txBody>
      </p:sp>
    </p:spTree>
    <p:extLst>
      <p:ext uri="{BB962C8B-B14F-4D97-AF65-F5344CB8AC3E}">
        <p14:creationId xmlns:p14="http://schemas.microsoft.com/office/powerpoint/2010/main" val="1593268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100" dirty="0"/>
              <a:t>Засновник позитивізму – французький мислитель </a:t>
            </a:r>
            <a:r>
              <a:rPr lang="uk-UA" sz="3100" b="1" i="1" dirty="0"/>
              <a:t>Огюст </a:t>
            </a:r>
            <a:r>
              <a:rPr lang="uk-UA" sz="3100" b="1" i="1" dirty="0" err="1"/>
              <a:t>Конт</a:t>
            </a:r>
            <a:r>
              <a:rPr lang="uk-UA" sz="3100" b="1" i="1" dirty="0"/>
              <a:t> </a:t>
            </a:r>
            <a:r>
              <a:rPr lang="uk-UA" sz="3100" dirty="0"/>
              <a:t>(1798-1857)</a:t>
            </a:r>
            <a:r>
              <a:rPr lang="uk-UA" sz="3100" b="1" i="1" dirty="0"/>
              <a:t>.</a:t>
            </a:r>
            <a:r>
              <a:rPr lang="uk-UA" sz="3100" dirty="0"/>
              <a:t> </a:t>
            </a:r>
            <a:r>
              <a:rPr lang="uk-UA" sz="3100" dirty="0" smtClean="0"/>
              <a:t/>
            </a:r>
            <a:br>
              <a:rPr lang="uk-UA" sz="3100" dirty="0" smtClean="0"/>
            </a:br>
            <a:r>
              <a:rPr lang="uk-UA" sz="2000" dirty="0"/>
              <a:t>6-томний "Курс позитивної філософії" (1830–1842)/ Виступив ідеологом науки, високо підніс її статус, зробив її своєрідною релігією.</a:t>
            </a:r>
            <a:r>
              <a:rPr lang="uk-UA" dirty="0"/>
              <a:t/>
            </a:r>
            <a:br>
              <a:rPr lang="uk-UA" dirty="0"/>
            </a:br>
            <a:endParaRPr lang="uk-UA" dirty="0"/>
          </a:p>
        </p:txBody>
      </p:sp>
      <p:sp>
        <p:nvSpPr>
          <p:cNvPr id="3" name="Місце для вмісту 2"/>
          <p:cNvSpPr>
            <a:spLocks noGrp="1"/>
          </p:cNvSpPr>
          <p:nvPr>
            <p:ph sz="quarter" idx="13"/>
          </p:nvPr>
        </p:nvSpPr>
        <p:spPr/>
        <p:txBody>
          <a:bodyPr>
            <a:normAutofit fontScale="85000" lnSpcReduction="20000"/>
          </a:bodyPr>
          <a:lstStyle/>
          <a:p>
            <a:r>
              <a:rPr lang="uk-UA" dirty="0"/>
              <a:t>Підґрунтя концепції </a:t>
            </a:r>
            <a:r>
              <a:rPr lang="uk-UA" dirty="0" err="1"/>
              <a:t>Конта</a:t>
            </a:r>
            <a:r>
              <a:rPr lang="uk-UA" dirty="0"/>
              <a:t> – закон трьох стадій</a:t>
            </a:r>
            <a:r>
              <a:rPr lang="en-US" dirty="0"/>
              <a:t> </a:t>
            </a:r>
            <a:r>
              <a:rPr lang="uk-UA" dirty="0"/>
              <a:t>: кожне з понять, і відповідно знання загалом, неминуче долає три такі стадії:</a:t>
            </a:r>
          </a:p>
          <a:p>
            <a:pPr marL="0" indent="0">
              <a:buNone/>
            </a:pPr>
            <a:r>
              <a:rPr lang="uk-UA" dirty="0"/>
              <a:t>1) теологічну, або фіктивну, коли за явищами шукають надприродні сили – божества тощо;</a:t>
            </a:r>
          </a:p>
          <a:p>
            <a:pPr marL="0" indent="0">
              <a:buNone/>
            </a:pPr>
            <a:r>
              <a:rPr lang="uk-UA" dirty="0"/>
              <a:t>2) метафізичну, або абстрактну, коли за явищами вбачають абстрактні сутності й сили – субстанції, </a:t>
            </a:r>
            <a:r>
              <a:rPr lang="uk-UA" dirty="0" err="1"/>
              <a:t>флогістони</a:t>
            </a:r>
            <a:r>
              <a:rPr lang="uk-UA" dirty="0"/>
              <a:t> тощо;</a:t>
            </a:r>
          </a:p>
          <a:p>
            <a:pPr marL="0" indent="0">
              <a:buNone/>
            </a:pPr>
            <a:r>
              <a:rPr lang="uk-UA" dirty="0"/>
              <a:t>3) наукову, або позитивну, коли між явищами відкриваються незмінні закони.</a:t>
            </a:r>
          </a:p>
          <a:p>
            <a:r>
              <a:rPr lang="uk-UA" dirty="0"/>
              <a:t>Принципова відмінність позитивної стадії від попередніх полягає в тому, що явища не пояснюються через щось інше, потойбічне їм, а описуються через зв'язок з іншими явищами. </a:t>
            </a:r>
            <a:endParaRPr lang="uk-UA" dirty="0" smtClean="0"/>
          </a:p>
          <a:p>
            <a:r>
              <a:rPr lang="uk-UA" dirty="0"/>
              <a:t>Наука, за </a:t>
            </a:r>
            <a:r>
              <a:rPr lang="uk-UA" dirty="0" err="1"/>
              <a:t>Контом</a:t>
            </a:r>
            <a:r>
              <a:rPr lang="uk-UA" dirty="0"/>
              <a:t>, повинна відповідати на запитання "як?", а не "чому?". </a:t>
            </a:r>
            <a:endParaRPr lang="uk-UA" dirty="0" smtClean="0"/>
          </a:p>
          <a:p>
            <a:endParaRPr lang="uk-UA" dirty="0"/>
          </a:p>
          <a:p>
            <a:endParaRPr lang="uk-UA" dirty="0"/>
          </a:p>
        </p:txBody>
      </p:sp>
    </p:spTree>
    <p:extLst>
      <p:ext uri="{BB962C8B-B14F-4D97-AF65-F5344CB8AC3E}">
        <p14:creationId xmlns:p14="http://schemas.microsoft.com/office/powerpoint/2010/main" val="44699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325465"/>
            <a:ext cx="10364451" cy="1394847"/>
          </a:xfrm>
        </p:spPr>
        <p:txBody>
          <a:bodyPr>
            <a:normAutofit fontScale="90000"/>
          </a:bodyPr>
          <a:lstStyle/>
          <a:p>
            <a:pPr algn="just"/>
            <a:r>
              <a:rPr lang="uk-UA" sz="2000" dirty="0" smtClean="0"/>
              <a:t>	</a:t>
            </a:r>
            <a:r>
              <a:rPr lang="uk-UA" sz="2000" dirty="0" err="1" smtClean="0"/>
              <a:t>Конт</a:t>
            </a:r>
            <a:r>
              <a:rPr lang="uk-UA" sz="2000" dirty="0" smtClean="0"/>
              <a:t> – засновник соціології як окремої конкретної науки про суспільство.</a:t>
            </a:r>
            <a:br>
              <a:rPr lang="uk-UA" sz="2000" dirty="0" smtClean="0"/>
            </a:br>
            <a:r>
              <a:rPr lang="uk-UA" sz="2000" dirty="0" smtClean="0"/>
              <a:t>	Основні </a:t>
            </a:r>
            <a:r>
              <a:rPr lang="uk-UA" sz="2000" dirty="0"/>
              <a:t>розділи соціології: соціальна статика, що вивчає суспільні інституції, і соціальна динаміка, що досліджує закони розвитку суспільства. Соціологія, за </a:t>
            </a:r>
            <a:r>
              <a:rPr lang="uk-UA" sz="2000" dirty="0" err="1"/>
              <a:t>Контом</a:t>
            </a:r>
            <a:r>
              <a:rPr lang="uk-UA" sz="2000" dirty="0"/>
              <a:t>, є запорукою раціональної політики. </a:t>
            </a:r>
            <a:br>
              <a:rPr lang="uk-UA" sz="2000" dirty="0"/>
            </a:br>
            <a:endParaRPr lang="uk-UA" sz="2000" dirty="0"/>
          </a:p>
        </p:txBody>
      </p:sp>
      <p:sp>
        <p:nvSpPr>
          <p:cNvPr id="3" name="Місце для вмісту 2"/>
          <p:cNvSpPr>
            <a:spLocks noGrp="1"/>
          </p:cNvSpPr>
          <p:nvPr>
            <p:ph sz="quarter" idx="13"/>
          </p:nvPr>
        </p:nvSpPr>
        <p:spPr>
          <a:xfrm>
            <a:off x="278969" y="1999282"/>
            <a:ext cx="10998631" cy="4494508"/>
          </a:xfrm>
        </p:spPr>
        <p:txBody>
          <a:bodyPr>
            <a:normAutofit fontScale="85000" lnSpcReduction="20000"/>
          </a:bodyPr>
          <a:lstStyle/>
          <a:p>
            <a:r>
              <a:rPr lang="uk-UA" dirty="0" err="1" smtClean="0"/>
              <a:t>Конт</a:t>
            </a:r>
            <a:r>
              <a:rPr lang="uk-UA" dirty="0" smtClean="0"/>
              <a:t> </a:t>
            </a:r>
            <a:r>
              <a:rPr lang="uk-UA" dirty="0"/>
              <a:t>здійснив класифікацію наук за принципом сходження від простого до складного (пізніше без посилання на автора вона була використана Ф. Енгельсом). Вона передбачає таку послідовність: математика, астрономія, фізика, хімія, біологія, соціологія, мораль. Гуманітарним наукам (історії, юриспруденції, філології тощо) </a:t>
            </a:r>
            <a:r>
              <a:rPr lang="uk-UA" dirty="0" err="1"/>
              <a:t>Конт</a:t>
            </a:r>
            <a:r>
              <a:rPr lang="uk-UA" dirty="0"/>
              <a:t> не надавав особливого значення. Під наукою він розумів передусім природознавство.</a:t>
            </a:r>
          </a:p>
          <a:p>
            <a:r>
              <a:rPr lang="uk-UA" dirty="0"/>
              <a:t>Філософія в системі </a:t>
            </a:r>
            <a:r>
              <a:rPr lang="uk-UA" dirty="0" err="1"/>
              <a:t>Конта</a:t>
            </a:r>
            <a:r>
              <a:rPr lang="uk-UA" dirty="0"/>
              <a:t> – наука про науки, енциклопедична сума наук, вірніше виконує роль "служниці науки". Вона зорієнтована тільки на наукову проблематику (класифікація наук, упорядкування наукового знання в цілісну систему, дослідження методів наукового пізнання). Філософія не здобуває свій матеріал самостійно, а отримує його через конкретні науки. Позитивізм спричинив нігілістичне ставлення до філософії</a:t>
            </a:r>
          </a:p>
          <a:p>
            <a:r>
              <a:rPr lang="uk-UA" i="1" dirty="0" err="1"/>
              <a:t>Конт</a:t>
            </a:r>
            <a:r>
              <a:rPr lang="uk-UA" i="1" dirty="0"/>
              <a:t> зігнорував світоглядну функцію філософії. Проблеми місця людини в світі, сенсу людського життя та ін., які виводять філософію за вузькі межі наукової проблематики, є духовно чужими позитивізму.</a:t>
            </a:r>
            <a:r>
              <a:rPr lang="uk-UA" dirty="0"/>
              <a:t> </a:t>
            </a:r>
          </a:p>
          <a:p>
            <a:r>
              <a:rPr lang="uk-UA" dirty="0"/>
              <a:t>Філософія </a:t>
            </a:r>
            <a:r>
              <a:rPr lang="uk-UA" dirty="0" err="1"/>
              <a:t>Конта</a:t>
            </a:r>
            <a:r>
              <a:rPr lang="uk-UA" dirty="0"/>
              <a:t> сприяла виокремленню філософії науки в окрему галузь філософського знання. Його вважають і засновником соціології як конкретної науки.</a:t>
            </a:r>
          </a:p>
          <a:p>
            <a:endParaRPr lang="uk-UA" dirty="0"/>
          </a:p>
        </p:txBody>
      </p:sp>
    </p:spTree>
    <p:extLst>
      <p:ext uri="{BB962C8B-B14F-4D97-AF65-F5344CB8AC3E}">
        <p14:creationId xmlns:p14="http://schemas.microsoft.com/office/powerpoint/2010/main" val="3561357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i="1" dirty="0" err="1" smtClean="0"/>
              <a:t>Герберт</a:t>
            </a:r>
            <a:r>
              <a:rPr lang="uk-UA" b="1" i="1" dirty="0" smtClean="0"/>
              <a:t> </a:t>
            </a:r>
            <a:r>
              <a:rPr lang="uk-UA" b="1" i="1" dirty="0"/>
              <a:t>Спенсер (1820–1903)</a:t>
            </a:r>
            <a:r>
              <a:rPr lang="uk-UA" dirty="0"/>
              <a:t>, (багатотомна "Синтетична філософія</a:t>
            </a:r>
            <a:r>
              <a:rPr lang="uk-UA" dirty="0" smtClean="0"/>
              <a:t>").</a:t>
            </a:r>
            <a:br>
              <a:rPr lang="uk-UA" dirty="0" smtClean="0"/>
            </a:br>
            <a:r>
              <a:rPr lang="uk-UA" dirty="0" smtClean="0"/>
              <a:t>Один </a:t>
            </a:r>
            <a:r>
              <a:rPr lang="uk-UA" dirty="0"/>
              <a:t>з найвідоміших позитивістів "першої хвилі</a:t>
            </a:r>
            <a:r>
              <a:rPr lang="uk-UA" dirty="0" smtClean="0"/>
              <a:t>"</a:t>
            </a:r>
            <a:endParaRPr lang="uk-UA" dirty="0"/>
          </a:p>
        </p:txBody>
      </p:sp>
      <p:sp>
        <p:nvSpPr>
          <p:cNvPr id="3" name="Місце для вмісту 2"/>
          <p:cNvSpPr>
            <a:spLocks noGrp="1"/>
          </p:cNvSpPr>
          <p:nvPr>
            <p:ph sz="quarter" idx="13"/>
          </p:nvPr>
        </p:nvSpPr>
        <p:spPr>
          <a:xfrm>
            <a:off x="913774" y="2367092"/>
            <a:ext cx="10363826" cy="4173193"/>
          </a:xfrm>
        </p:spPr>
        <p:txBody>
          <a:bodyPr>
            <a:normAutofit fontScale="85000" lnSpcReduction="20000"/>
          </a:bodyPr>
          <a:lstStyle/>
          <a:p>
            <a:r>
              <a:rPr lang="uk-UA" dirty="0" err="1"/>
              <a:t>Конт</a:t>
            </a:r>
            <a:r>
              <a:rPr lang="uk-UA" dirty="0"/>
              <a:t> заперечував традиційну релігію, намагався на її місці утвердити щось на зразок "позитивної </a:t>
            </a:r>
            <a:r>
              <a:rPr lang="uk-UA" dirty="0" err="1"/>
              <a:t>релігії"з</a:t>
            </a:r>
            <a:r>
              <a:rPr lang="uk-UA" dirty="0"/>
              <a:t> культом Людства. Це відповідало ранньому позитивізму. </a:t>
            </a:r>
          </a:p>
          <a:p>
            <a:r>
              <a:rPr lang="uk-UA" dirty="0"/>
              <a:t>Спенсер дав обґрунтування співвідношення науки і релігії з позиції позитивізму : ні релігія, ні наука не можуть осягнути першопричину всього сущого (абсолют, матерію, простір, час, їх подільність до безкінечності). Визнання незбагненності, непізнаваності Абсолюту (першооснови) і споріднює, на думку Спенсера, релігію та науку. </a:t>
            </a:r>
          </a:p>
          <a:p>
            <a:r>
              <a:rPr lang="uk-UA" dirty="0"/>
              <a:t>Релігія не повинна тільки претендувати на позитивне знання про Абсолют (тобто бути наукою про Бога), а наука не повинна виходити за межі позитивного знання. Реальність, яка прихована за явищами, людині не відома і завжди буде такою. Тому, на його думку, суперечка науки і релігії є безплідною. </a:t>
            </a:r>
          </a:p>
          <a:p>
            <a:r>
              <a:rPr lang="uk-UA" dirty="0"/>
              <a:t>Філософію Спенсер вслід за </a:t>
            </a:r>
            <a:r>
              <a:rPr lang="uk-UA" dirty="0" err="1"/>
              <a:t>Контом</a:t>
            </a:r>
            <a:r>
              <a:rPr lang="uk-UA" dirty="0"/>
              <a:t>, замикає в межах наукової проблематики. Філософія – більш узагальнене знання порівняно зі знанням конкретних наук. Але принципово не відрізняється від науки</a:t>
            </a:r>
            <a:r>
              <a:rPr lang="uk-UA" dirty="0" smtClean="0"/>
              <a:t>.</a:t>
            </a:r>
            <a:endParaRPr lang="uk-UA" dirty="0"/>
          </a:p>
        </p:txBody>
      </p:sp>
    </p:spTree>
    <p:extLst>
      <p:ext uri="{BB962C8B-B14F-4D97-AF65-F5344CB8AC3E}">
        <p14:creationId xmlns:p14="http://schemas.microsoft.com/office/powerpoint/2010/main" val="1306277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Спенсер – творець концепції еволюції.</a:t>
            </a:r>
            <a:endParaRPr lang="uk-UA" dirty="0"/>
          </a:p>
        </p:txBody>
      </p:sp>
      <p:sp>
        <p:nvSpPr>
          <p:cNvPr id="3" name="Місце для вмісту 2"/>
          <p:cNvSpPr>
            <a:spLocks noGrp="1"/>
          </p:cNvSpPr>
          <p:nvPr>
            <p:ph sz="quarter" idx="13"/>
          </p:nvPr>
        </p:nvSpPr>
        <p:spPr/>
        <p:txBody>
          <a:bodyPr>
            <a:normAutofit fontScale="92500" lnSpcReduction="10000"/>
          </a:bodyPr>
          <a:lstStyle/>
          <a:p>
            <a:r>
              <a:rPr lang="uk-UA" dirty="0"/>
              <a:t>Почав розробляти її за кілька років до опублікування в 1859 р. "Походження видів" Дарвіна. Еволюція є універсальним явищем. Всесвіт, біологічний світ і окремі організми, суспільство і окремі соціальні явища підлягають певним еволюційним змінам. Він наголошував на трьох важливих моментах еволюції:</a:t>
            </a:r>
          </a:p>
          <a:p>
            <a:pPr marL="0" indent="0">
              <a:buNone/>
            </a:pPr>
            <a:r>
              <a:rPr lang="uk-UA" dirty="0"/>
              <a:t>1. Перехід від відокремленого стану елементів до зв'язаного (інтеграція, або концентрація). Перш ніж розвиватись, система повинна утворитись.</a:t>
            </a:r>
          </a:p>
          <a:p>
            <a:pPr marL="0" indent="0">
              <a:buNone/>
            </a:pPr>
            <a:r>
              <a:rPr lang="uk-UA" dirty="0"/>
              <a:t>2. Диференціація, тобто перехід від однорідного стану до різнорідного. Йдеться, зокрема, про спеціалізацію органів, поділ праці в суспільстві тощо.</a:t>
            </a:r>
          </a:p>
          <a:p>
            <a:pPr marL="0" indent="0">
              <a:buNone/>
            </a:pPr>
            <a:r>
              <a:rPr lang="uk-UA" dirty="0"/>
              <a:t>3. Зростання порядку, перехід від невизначеності до визначеності.</a:t>
            </a:r>
          </a:p>
          <a:p>
            <a:endParaRPr lang="uk-UA" dirty="0"/>
          </a:p>
        </p:txBody>
      </p:sp>
    </p:spTree>
    <p:extLst>
      <p:ext uri="{BB962C8B-B14F-4D97-AF65-F5344CB8AC3E}">
        <p14:creationId xmlns:p14="http://schemas.microsoft.com/office/powerpoint/2010/main" val="2815027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Другий </a:t>
            </a:r>
            <a:r>
              <a:rPr lang="uk-UA" dirty="0"/>
              <a:t>позитивізм (емпіріокритицизм Р. Авенаріуса, вчення </a:t>
            </a:r>
            <a:r>
              <a:rPr lang="uk-UA" dirty="0" err="1"/>
              <a:t>Маха</a:t>
            </a:r>
            <a:r>
              <a:rPr lang="uk-UA" dirty="0"/>
              <a:t>) (Махізм і емпіріокритицизм ("друга </a:t>
            </a:r>
            <a:r>
              <a:rPr lang="uk-UA" dirty="0" err="1"/>
              <a:t>хвиля"позитивізму</a:t>
            </a:r>
            <a:r>
              <a:rPr lang="uk-UA" dirty="0"/>
              <a:t>)</a:t>
            </a:r>
          </a:p>
        </p:txBody>
      </p:sp>
      <p:sp>
        <p:nvSpPr>
          <p:cNvPr id="3" name="Місце для вмісту 2"/>
          <p:cNvSpPr>
            <a:spLocks noGrp="1"/>
          </p:cNvSpPr>
          <p:nvPr>
            <p:ph sz="quarter" idx="13"/>
          </p:nvPr>
        </p:nvSpPr>
        <p:spPr>
          <a:xfrm>
            <a:off x="495946" y="2367092"/>
            <a:ext cx="11468746" cy="4235186"/>
          </a:xfrm>
        </p:spPr>
        <p:txBody>
          <a:bodyPr>
            <a:normAutofit fontScale="85000" lnSpcReduction="20000"/>
          </a:bodyPr>
          <a:lstStyle/>
          <a:p>
            <a:r>
              <a:rPr lang="uk-UA" cap="none" dirty="0" smtClean="0"/>
              <a:t>Якщо </a:t>
            </a:r>
            <a:r>
              <a:rPr lang="uk-UA" cap="none" dirty="0" err="1"/>
              <a:t>К</a:t>
            </a:r>
            <a:r>
              <a:rPr lang="uk-UA" cap="none" dirty="0" err="1" smtClean="0"/>
              <a:t>онт</a:t>
            </a:r>
            <a:r>
              <a:rPr lang="uk-UA" cap="none" dirty="0" smtClean="0"/>
              <a:t> і Спенсер мислили філософію як своєрідну інтегральну "синтетичну" науку, то представники "другої хвилі" позитивізму звели філософію до методології наукового пізнання.</a:t>
            </a:r>
          </a:p>
          <a:p>
            <a:r>
              <a:rPr lang="uk-UA" cap="none" dirty="0" smtClean="0"/>
              <a:t>До «другого» позитивізму прийнято відносити близькі за змістом філософські погляди відомого австрійського фізика </a:t>
            </a:r>
            <a:r>
              <a:rPr lang="uk-UA" b="1" i="1" cap="none" dirty="0" smtClean="0"/>
              <a:t>Ернста </a:t>
            </a:r>
            <a:r>
              <a:rPr lang="uk-UA" b="1" i="1" cap="none" dirty="0" err="1"/>
              <a:t>М</a:t>
            </a:r>
            <a:r>
              <a:rPr lang="uk-UA" b="1" i="1" cap="none" dirty="0" err="1" smtClean="0"/>
              <a:t>аха</a:t>
            </a:r>
            <a:r>
              <a:rPr lang="uk-UA" cap="none" dirty="0" smtClean="0"/>
              <a:t> (1838–1916) і швейцарського філософа творця емпіріокритицизму </a:t>
            </a:r>
            <a:r>
              <a:rPr lang="uk-UA" b="1" i="1" cap="none" dirty="0" err="1"/>
              <a:t>Р</a:t>
            </a:r>
            <a:r>
              <a:rPr lang="uk-UA" b="1" i="1" cap="none" dirty="0" err="1" smtClean="0"/>
              <a:t>іхарда</a:t>
            </a:r>
            <a:r>
              <a:rPr lang="uk-UA" b="1" i="1" cap="none" dirty="0" smtClean="0"/>
              <a:t> Авенаріуса</a:t>
            </a:r>
            <a:r>
              <a:rPr lang="uk-UA" cap="none" dirty="0" smtClean="0"/>
              <a:t> (1843– 1896). Обидва філософію замикали на наукове знання (емпіричне й описове), на неї поширювали критерії науковості, вироблені для точної емпіричної науки.</a:t>
            </a:r>
          </a:p>
          <a:p>
            <a:r>
              <a:rPr lang="uk-UA" cap="none" dirty="0" smtClean="0"/>
              <a:t>Мах: філософія – методологія наукового пізнання. Пізнання – процес прогресивної адаптації людини до середовища (біологічно доцільне явище). Основа наукового знання – не факти, а відчуття. </a:t>
            </a:r>
          </a:p>
          <a:p>
            <a:r>
              <a:rPr lang="uk-UA" cap="none" dirty="0" smtClean="0"/>
              <a:t>Мах і </a:t>
            </a:r>
            <a:r>
              <a:rPr lang="uk-UA" cap="none" dirty="0" err="1" smtClean="0"/>
              <a:t>авенаріус</a:t>
            </a:r>
            <a:r>
              <a:rPr lang="uk-UA" cap="none" dirty="0" smtClean="0"/>
              <a:t> "розкладали" факти на складові елементи-відчуття, які проголошували вихідними "нейтральними" елементами досвіду. На основі цих елементів "</a:t>
            </a:r>
            <a:r>
              <a:rPr lang="uk-UA" cap="none" dirty="0" err="1" smtClean="0"/>
              <a:t>конституюється"світ</a:t>
            </a:r>
            <a:r>
              <a:rPr lang="uk-UA" cap="none" dirty="0" smtClean="0"/>
              <a:t>; вони ж і є основою наукового пізнання. Все інше в науці, що не зводиться до подібних елементів досвіду, є "метафізичним мотлохом" (поняття "сутність", "субстанція", "абсолют", "причина"). </a:t>
            </a:r>
          </a:p>
          <a:p>
            <a:r>
              <a:rPr lang="uk-UA" cap="none" dirty="0" smtClean="0"/>
              <a:t>Мах заперечував існування абсолютного часу і простору класичної механіки на тій підставі, що вони не представлені в досвіді. </a:t>
            </a:r>
          </a:p>
          <a:p>
            <a:endParaRPr lang="uk-UA" dirty="0"/>
          </a:p>
        </p:txBody>
      </p:sp>
    </p:spTree>
    <p:extLst>
      <p:ext uri="{BB962C8B-B14F-4D97-AF65-F5344CB8AC3E}">
        <p14:creationId xmlns:p14="http://schemas.microsoft.com/office/powerpoint/2010/main" val="580452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Авенаріус</a:t>
            </a:r>
            <a:r>
              <a:rPr lang="uk-UA" dirty="0"/>
              <a:t> висунув концепцію "принципової координації", згідно з якою об'єкт не існує без суб'єкта.</a:t>
            </a:r>
            <a:endParaRPr lang="uk-UA" dirty="0"/>
          </a:p>
        </p:txBody>
      </p:sp>
      <p:sp>
        <p:nvSpPr>
          <p:cNvPr id="3" name="Місце для вмісту 2"/>
          <p:cNvSpPr>
            <a:spLocks noGrp="1"/>
          </p:cNvSpPr>
          <p:nvPr>
            <p:ph sz="quarter" idx="13"/>
          </p:nvPr>
        </p:nvSpPr>
        <p:spPr/>
        <p:txBody>
          <a:bodyPr>
            <a:normAutofit fontScale="92500" lnSpcReduction="20000"/>
          </a:bodyPr>
          <a:lstStyle/>
          <a:p>
            <a:r>
              <a:rPr lang="uk-UA" cap="none" dirty="0" smtClean="0"/>
              <a:t>Наприкінці XIX – на початку XX ст. Стає очевидним, що реальність, яку пізнає наука, є штучною математизованою реальністю, що існує тільки в уяві її творців. Без суб'єкта, вченого такої реальності (об'єкта) не існує. Була підтверджена думка канта, згідно з якою </a:t>
            </a:r>
            <a:r>
              <a:rPr lang="uk-UA" cap="none" dirty="0" err="1" smtClean="0"/>
              <a:t>розсудок</a:t>
            </a:r>
            <a:r>
              <a:rPr lang="uk-UA" cap="none" dirty="0" smtClean="0"/>
              <a:t> пізнає дійсність, яку він сам </a:t>
            </a:r>
            <a:r>
              <a:rPr lang="uk-UA" cap="none" dirty="0" err="1" smtClean="0"/>
              <a:t>уконституював</a:t>
            </a:r>
            <a:r>
              <a:rPr lang="uk-UA" cap="none" dirty="0" smtClean="0"/>
              <a:t>. Світ, який мах конституює з елементів-</a:t>
            </a:r>
            <a:r>
              <a:rPr lang="uk-UA" cap="none" dirty="0" err="1" smtClean="0"/>
              <a:t>відчуттів</a:t>
            </a:r>
            <a:r>
              <a:rPr lang="uk-UA" cap="none" dirty="0" smtClean="0"/>
              <a:t>, – це науковий світ, штучна реальність, яка не існує об'єктивно, сама по собі. Звідси й висновок, що наукові конструкції не є "</a:t>
            </a:r>
            <a:r>
              <a:rPr lang="uk-UA" cap="none" dirty="0" err="1" smtClean="0"/>
              <a:t>копіями"світу</a:t>
            </a:r>
            <a:r>
              <a:rPr lang="uk-UA" cap="none" dirty="0" smtClean="0"/>
              <a:t>, в якому живе людина ("світу речей у собі", за кантом), що їх ставлення до цього реального світу опосередковане уявними </a:t>
            </a:r>
            <a:r>
              <a:rPr lang="uk-UA" cap="none" dirty="0" err="1" smtClean="0"/>
              <a:t>реальностями</a:t>
            </a:r>
            <a:r>
              <a:rPr lang="uk-UA" cap="none" dirty="0" smtClean="0"/>
              <a:t> (об'єктами), які не існують без суб'єкта.</a:t>
            </a:r>
          </a:p>
          <a:p>
            <a:r>
              <a:rPr lang="uk-UA" cap="none" dirty="0" err="1" smtClean="0"/>
              <a:t>Маха</a:t>
            </a:r>
            <a:r>
              <a:rPr lang="uk-UA" cap="none" dirty="0" smtClean="0"/>
              <a:t> наукове пізнання як біологічно доцільне явище розглядав під кутом зору "економії мислення". У сучасній науці використовується близький за змістом, але чіткіший за формою принцип простоти. Так, до гіпотези висувається вимога бути </a:t>
            </a:r>
            <a:r>
              <a:rPr lang="uk-UA" cap="none" dirty="0" err="1" smtClean="0"/>
              <a:t>логічно</a:t>
            </a:r>
            <a:r>
              <a:rPr lang="uk-UA" cap="none" dirty="0" smtClean="0"/>
              <a:t> якомога простішою.</a:t>
            </a:r>
          </a:p>
          <a:p>
            <a:endParaRPr lang="uk-UA" dirty="0"/>
          </a:p>
        </p:txBody>
      </p:sp>
    </p:spTree>
    <p:extLst>
      <p:ext uri="{BB962C8B-B14F-4D97-AF65-F5344CB8AC3E}">
        <p14:creationId xmlns:p14="http://schemas.microsoft.com/office/powerpoint/2010/main" val="1601437428"/>
      </p:ext>
    </p:extLst>
  </p:cSld>
  <p:clrMapOvr>
    <a:masterClrMapping/>
  </p:clrMapOvr>
</p:sld>
</file>

<file path=ppt/theme/theme1.xml><?xml version="1.0" encoding="utf-8"?>
<a:theme xmlns:a="http://schemas.openxmlformats.org/drawingml/2006/main" name="Краплинка">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tf00001031_wac</Template>
  <TotalTime>330</TotalTime>
  <Words>3502</Words>
  <Application>Microsoft Office PowerPoint</Application>
  <PresentationFormat>Широкий екран</PresentationFormat>
  <Paragraphs>192</Paragraphs>
  <Slides>32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32</vt:i4>
      </vt:variant>
    </vt:vector>
  </HeadingPairs>
  <TitlesOfParts>
    <vt:vector size="37" baseType="lpstr">
      <vt:lpstr>Arial</vt:lpstr>
      <vt:lpstr>Calibri</vt:lpstr>
      <vt:lpstr>Times New Roman</vt:lpstr>
      <vt:lpstr>Tw Cen MT</vt:lpstr>
      <vt:lpstr>Краплинка</vt:lpstr>
      <vt:lpstr>Світова філософія ХІХ - початку ХХ ст.</vt:lpstr>
      <vt:lpstr>Позитивізм Розвиток науки в XIX ст., Усвідомлення її значущості для промисловості та суспільного добробуту зумовили виникнення позитивізму – філософської течії, головним предметом якої стало наукове знання, яке він називає "позитивним". </vt:lpstr>
      <vt:lpstr>Позитивізм є типовим сцієнтичним світоглядом. </vt:lpstr>
      <vt:lpstr>Засновник позитивізму – французький мислитель Огюст Конт (1798-1857).  6-томний "Курс позитивної філософії" (1830–1842)/ Виступив ідеологом науки, високо підніс її статус, зробив її своєрідною релігією. </vt:lpstr>
      <vt:lpstr> Конт – засновник соціології як окремої конкретної науки про суспільство.  Основні розділи соціології: соціальна статика, що вивчає суспільні інституції, і соціальна динаміка, що досліджує закони розвитку суспільства. Соціологія, за Контом, є запорукою раціональної політики.  </vt:lpstr>
      <vt:lpstr>Герберт Спенсер (1820–1903), (багатотомна "Синтетична філософія"). Один з найвідоміших позитивістів "першої хвилі"</vt:lpstr>
      <vt:lpstr>Спенсер – творець концепції еволюції.</vt:lpstr>
      <vt:lpstr>Другий позитивізм (емпіріокритицизм Р. Авенаріуса, вчення Маха) (Махізм і емпіріокритицизм ("друга хвиля"позитивізму)</vt:lpstr>
      <vt:lpstr>Авенаріус висунув концепцію "принципової координації", згідно з якою об'єкт не існує без суб'єкта.</vt:lpstr>
      <vt:lpstr>Конвенціоналізм Анрі Пуанкаре (1854–1912)</vt:lpstr>
      <vt:lpstr>Неопозитивізм (логічний позитивізм) </vt:lpstr>
      <vt:lpstr>Неопозитивізм. Основні положення</vt:lpstr>
      <vt:lpstr>Аналітична філософія</vt:lpstr>
      <vt:lpstr>Аналітична філософія. Основні положення</vt:lpstr>
      <vt:lpstr>Раціоналізм Х. Вольфа – парадигма німецької філософії XVIII - першої половини ХІХ ст.</vt:lpstr>
      <vt:lpstr>Христіан Вольф.  пізнання</vt:lpstr>
      <vt:lpstr>Німецька ідеалістична філософія (І. Кант, Г. Гегель) </vt:lpstr>
      <vt:lpstr>Іммануїл Кант (1724-1804)</vt:lpstr>
      <vt:lpstr>Іммануїл Кант (1724-1804) Основоположником філософії німецького ідеалізму У його творчості виділяють два періоди: </vt:lpstr>
      <vt:lpstr>Кант визначає філософію як науку про відношення будь-якого знання до суттєвих цілей людського розуму. </vt:lpstr>
      <vt:lpstr>Розробляючи проблеми гносеології, Кант відштовхувався від концепції "речей у собі". Виділяє два типи знання:</vt:lpstr>
      <vt:lpstr>Висуває концепцію трьох сходинок пізнання:   чуттєвість, розсудок і розум. </vt:lpstr>
      <vt:lpstr>"коперніканський переворот у філософії"</vt:lpstr>
      <vt:lpstr>Формою виразу знання є судження.  Всі судження поділяються на: </vt:lpstr>
      <vt:lpstr>Розум – третя здатність людського пізнання. Він надає результатам діяльності розсудку всезагального та необхідного характеру. Подібно до того як розсудок утворює категорії, розум утворює трансцендентальні ідеї. пізнання має включати як чуттєвий досвід, так і розсудок. Дослідити ідеї розуму неможливо. Кант це демонструє на прикладі антиномій (суперечностей), які складаються з тези і антитези:  </vt:lpstr>
      <vt:lpstr>Вибудовує концепцію моралі, спираючись на свободу волі </vt:lpstr>
      <vt:lpstr>Філософія </vt:lpstr>
      <vt:lpstr>Георг-Вільгельм-Фрідріх Гегель (1770 – 1831). Основою явищ природи і суспільства вважав духовне первоначало – "світовий дух", "абсолютна ідея", "світовий розум".  "Абсолютна ідея" – основа його об'єктивного ідеалізму. </vt:lpstr>
      <vt:lpstr>Вчення про буття.  Розглядає низку категорій, які дають уявлення про діалектику руху і розвитку через їх суперечливість, взаємозв'язки та взаємопереходи. Це категорії: </vt:lpstr>
      <vt:lpstr>Діалектичний Метод Гегеля  діалектичний метод – один з методів філософії, за яким будь-яке явище перебуває в зміні, в розвитку, в основі якого взаємодія (боротьба) протилежностей. </vt:lpstr>
      <vt:lpstr>«ФеноменологіЯ духу» - перша зріла праця Гегеля</vt:lpstr>
      <vt:lpstr>гегелівське розуміння історії</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Admin</dc:creator>
  <cp:lastModifiedBy>Admin</cp:lastModifiedBy>
  <cp:revision>28</cp:revision>
  <dcterms:created xsi:type="dcterms:W3CDTF">2022-09-01T19:59:16Z</dcterms:created>
  <dcterms:modified xsi:type="dcterms:W3CDTF">2022-10-06T08:19:58Z</dcterms:modified>
</cp:coreProperties>
</file>