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9" r:id="rId14"/>
    <p:sldId id="269" r:id="rId15"/>
    <p:sldId id="291" r:id="rId16"/>
    <p:sldId id="270" r:id="rId17"/>
    <p:sldId id="272" r:id="rId18"/>
    <p:sldId id="273" r:id="rId19"/>
    <p:sldId id="274" r:id="rId20"/>
    <p:sldId id="290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ерина Бужимська" initials="КБ" lastIdx="1" clrIdx="0">
    <p:extLst>
      <p:ext uri="{19B8F6BF-5375-455C-9EA6-DF929625EA0E}">
        <p15:presenceInfo xmlns:p15="http://schemas.microsoft.com/office/powerpoint/2012/main" userId="354393aec046ce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F09BD-7C79-4E3A-B185-F30BDD5108D3}" type="datetimeFigureOut">
              <a:rPr lang="uk-UA" smtClean="0"/>
              <a:t>02.02.2026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9B293-2DE0-4FA2-8B7F-7A9F575400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16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9B293-2DE0-4FA2-8B7F-7A9F57540012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6212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3FBC-22F5-489C-B052-80D421979386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11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5677-B502-4AC8-9463-72A3BA75B76D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07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7AED-1119-4AF8-8A58-9C84351228D0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699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6504-BBD4-4A4E-86F1-FD6D5A472E2E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312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0240C-F86B-4355-9EFA-9E1E212C549B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19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02AA6-3F20-4CB9-9751-DDB9DAE20513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7386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017D-105F-44CC-898A-20BE81F74EA7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580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9035-3F34-4FA4-8A25-A3AEBDE5D7D5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32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28718-74A4-4D00-AB7A-8EDEE62BE338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872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B56D-8455-4044-AC11-EFACD8053C46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12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F629-E7F6-4356-88C2-228251616115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828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A66D9-B213-4E73-8F39-37144B8930EC}" type="datetime1">
              <a:rPr lang="uk-UA" smtClean="0"/>
              <a:t>02.02.2026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54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3A5A-817A-45B5-8100-5BF8D3B7B92E}" type="datetime1">
              <a:rPr lang="uk-UA" smtClean="0"/>
              <a:t>02.02.2026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05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1FF1-2997-478C-9E40-151BC2830BAC}" type="datetime1">
              <a:rPr lang="uk-UA" smtClean="0"/>
              <a:t>02.02.2026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875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03382-5268-4833-8BC6-4D7E3BE9FA28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76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22910-B5B7-4265-AD2F-DAA079A54669}" type="datetime1">
              <a:rPr lang="uk-UA" smtClean="0"/>
              <a:t>02.02.2026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857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98E43-6665-4027-8FFE-F84AEC602E94}" type="datetime1">
              <a:rPr lang="uk-UA" smtClean="0"/>
              <a:t>02.02.2026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A6E9A5-12DE-4A70-B810-20AD35A109B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76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B235EF-9AFD-4500-9C0C-44A6CDA41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754156"/>
            <a:ext cx="8915399" cy="302322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ТЕМА 1.</a:t>
            </a:r>
            <a:br>
              <a:rPr lang="ru-RU" b="1" dirty="0"/>
            </a:br>
            <a:r>
              <a:rPr lang="ru-RU" b="1" dirty="0"/>
              <a:t>ВИНИКНЕННЯ, РОЗВИТОК ТА СУТНІСТЬ ПІДПРИЄМНИЦТВА</a:t>
            </a: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FED023EE-ACDB-4548-81BE-2909F06C8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3963" y="5444129"/>
            <a:ext cx="8915399" cy="537571"/>
          </a:xfrm>
        </p:spPr>
        <p:txBody>
          <a:bodyPr/>
          <a:lstStyle/>
          <a:p>
            <a:r>
              <a:rPr lang="uk-UA" b="1" dirty="0"/>
              <a:t>Лекція з навчальної дисципліни </a:t>
            </a:r>
            <a:r>
              <a:rPr lang="uk-UA" b="1" dirty="0" smtClean="0"/>
              <a:t>«ОСНОВИ ПІДПРИЄМНИЦТВА»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1543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xmlns="" id="{2DFD53AE-0CE9-4B0F-BF52-A0771CFD8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506943"/>
              </p:ext>
            </p:extLst>
          </p:nvPr>
        </p:nvGraphicFramePr>
        <p:xfrm>
          <a:off x="1492899" y="1785948"/>
          <a:ext cx="10133045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610">
                  <a:extLst>
                    <a:ext uri="{9D8B030D-6E8A-4147-A177-3AD203B41FA5}">
                      <a16:colId xmlns:a16="http://schemas.microsoft.com/office/drawing/2014/main" xmlns="" val="2713576350"/>
                    </a:ext>
                  </a:extLst>
                </a:gridCol>
                <a:gridCol w="2492102">
                  <a:extLst>
                    <a:ext uri="{9D8B030D-6E8A-4147-A177-3AD203B41FA5}">
                      <a16:colId xmlns:a16="http://schemas.microsoft.com/office/drawing/2014/main" xmlns="" val="2403074737"/>
                    </a:ext>
                  </a:extLst>
                </a:gridCol>
                <a:gridCol w="6787333">
                  <a:extLst>
                    <a:ext uri="{9D8B030D-6E8A-4147-A177-3AD203B41FA5}">
                      <a16:colId xmlns:a16="http://schemas.microsoft.com/office/drawing/2014/main" xmlns="" val="3679828802"/>
                    </a:ext>
                  </a:extLst>
                </a:gridCol>
              </a:tblGrid>
              <a:tr h="237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extLst>
                  <a:ext uri="{0D108BD9-81ED-4DB2-BD59-A6C34878D82A}">
                    <a16:rowId xmlns:a16="http://schemas.microsoft.com/office/drawing/2014/main" xmlns="" val="3433419696"/>
                  </a:ext>
                </a:extLst>
              </a:tr>
              <a:tr h="150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5.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Ф. </a:t>
                      </a:r>
                      <a:r>
                        <a:rPr lang="uk-UA" sz="1800" dirty="0" err="1">
                          <a:effectLst/>
                        </a:rPr>
                        <a:t>Хайєк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передусім пов’язане з особистою свободою, яка дає людині можливість раціонально розпоряджатися своїми здібностями, знаннями, інформацією та доходами. Сутність підприємництва – це пошук та вивчення нових можливостей, характеристика поведінки, а не вид діяльності.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xmlns="" val="1683467688"/>
                  </a:ext>
                </a:extLst>
              </a:tr>
              <a:tr h="125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6.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Хізрич,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М. Пітерс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Це процес створення чогось нового, що має вартість. Підприємець – це людина, яка витрачає на це весь необхідний час та сили, бере на себе весь фінансовий, психологічний та соціальний ризик, отримуючи у нагороду гроші та задоволення досягнутим.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xmlns="" val="300561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8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xmlns="" id="{671CD88D-78B4-490C-B3E7-C066771F8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24982"/>
              </p:ext>
            </p:extLst>
          </p:nvPr>
        </p:nvGraphicFramePr>
        <p:xfrm>
          <a:off x="1696616" y="829659"/>
          <a:ext cx="8798767" cy="5240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1211">
                  <a:extLst>
                    <a:ext uri="{9D8B030D-6E8A-4147-A177-3AD203B41FA5}">
                      <a16:colId xmlns:a16="http://schemas.microsoft.com/office/drawing/2014/main" xmlns="" val="2311190483"/>
                    </a:ext>
                  </a:extLst>
                </a:gridCol>
                <a:gridCol w="2163950">
                  <a:extLst>
                    <a:ext uri="{9D8B030D-6E8A-4147-A177-3AD203B41FA5}">
                      <a16:colId xmlns:a16="http://schemas.microsoft.com/office/drawing/2014/main" xmlns="" val="4220602130"/>
                    </a:ext>
                  </a:extLst>
                </a:gridCol>
                <a:gridCol w="5893606">
                  <a:extLst>
                    <a:ext uri="{9D8B030D-6E8A-4147-A177-3AD203B41FA5}">
                      <a16:colId xmlns:a16="http://schemas.microsoft.com/office/drawing/2014/main" xmlns="" val="622344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88379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7.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Кемпбелл Р. </a:t>
                      </a:r>
                      <a:r>
                        <a:rPr lang="uk-UA" sz="1800" dirty="0" err="1">
                          <a:effectLst/>
                        </a:rPr>
                        <a:t>Макконнелл</a:t>
                      </a:r>
                      <a:r>
                        <a:rPr lang="uk-UA" sz="1800" dirty="0">
                          <a:effectLst/>
                        </a:rPr>
                        <a:t>, </a:t>
                      </a:r>
                      <a:r>
                        <a:rPr lang="uk-UA" sz="1800" dirty="0" err="1">
                          <a:effectLst/>
                        </a:rPr>
                        <a:t>Стенли</a:t>
                      </a:r>
                      <a:r>
                        <a:rPr lang="uk-UA" sz="1800" dirty="0">
                          <a:effectLst/>
                        </a:rPr>
                        <a:t> Л. </a:t>
                      </a:r>
                      <a:r>
                        <a:rPr lang="uk-UA" sz="1800" dirty="0" err="1">
                          <a:effectLst/>
                        </a:rPr>
                        <a:t>Брю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Розкривають значення терміну підприємництво через чотири функції підприємця: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1. Підприємець бере на себе ініціативу поєднання ресурсів землі, капіталу і праці в єдиний процес виробництва товару або послуги;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2. Підприємець бере на себе трудне завдання прийняття основних рішень в процесі ведення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3. Підприємець – це новатор, особа, яка намагається вводити в оборот на комерційній основі нові продукти, нові виробничі технології або навіть нові форми організації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4. Підприємець – це людина, яка ризикує.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5109004"/>
                  </a:ext>
                </a:extLst>
              </a:tr>
            </a:tbl>
          </a:graphicData>
        </a:graphic>
      </p:graphicFrame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586C3CA4-2B31-47F4-A634-CDF206060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4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xmlns="" id="{95F19B5F-F9C2-40AA-9787-CF8C8444F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121361"/>
              </p:ext>
            </p:extLst>
          </p:nvPr>
        </p:nvGraphicFramePr>
        <p:xfrm>
          <a:off x="1576873" y="539839"/>
          <a:ext cx="10030409" cy="5422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967">
                  <a:extLst>
                    <a:ext uri="{9D8B030D-6E8A-4147-A177-3AD203B41FA5}">
                      <a16:colId xmlns:a16="http://schemas.microsoft.com/office/drawing/2014/main" xmlns="" val="1311628699"/>
                    </a:ext>
                  </a:extLst>
                </a:gridCol>
                <a:gridCol w="2466857">
                  <a:extLst>
                    <a:ext uri="{9D8B030D-6E8A-4147-A177-3AD203B41FA5}">
                      <a16:colId xmlns:a16="http://schemas.microsoft.com/office/drawing/2014/main" xmlns="" val="3380719345"/>
                    </a:ext>
                  </a:extLst>
                </a:gridCol>
                <a:gridCol w="6718585">
                  <a:extLst>
                    <a:ext uri="{9D8B030D-6E8A-4147-A177-3AD203B41FA5}">
                      <a16:colId xmlns:a16="http://schemas.microsoft.com/office/drawing/2014/main" xmlns="" val="451702222"/>
                    </a:ext>
                  </a:extLst>
                </a:gridCol>
              </a:tblGrid>
              <a:tr h="321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№ з/п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Автор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33286695"/>
                  </a:ext>
                </a:extLst>
              </a:tr>
              <a:tr h="1355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8.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Самуельсон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пов’язане з новаторством, а сам підприємець є сміливою людиною з оригінальним мисленням, яка добивається успішного впровадження нових ідей.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7318475"/>
                  </a:ext>
                </a:extLst>
              </a:tr>
              <a:tr h="1011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9.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Друкер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– це конкретна діяльність, змістом якої є нововведення у всіх сферах, у тому числі в управлінні.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80622944"/>
                  </a:ext>
                </a:extLst>
              </a:tr>
              <a:tr h="2733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10.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Барр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Підприємництву властива не тільки творча, пошукова функція, яка пов’язана з рівнем економічної свободи суб’єктів підприємницької діяльності, але й організаторська, яка виявляється в прийнятті підприємцем самостійного рішення про організацію власної справи, в її диверсифікації, у впровадженні внутрішнього підприємництва, у формуванні підприємницького стилю управління.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59802946"/>
                  </a:ext>
                </a:extLst>
              </a:tr>
            </a:tbl>
          </a:graphicData>
        </a:graphic>
      </p:graphicFrame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E69718B8-9931-46A3-9A6D-EBF9FB15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02" y="177398"/>
            <a:ext cx="3124645" cy="4241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1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ОСНОВНІ ПОНЯТТЯ</a:t>
            </a:r>
            <a:endParaRPr lang="uk-UA" sz="1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185568" y="2898413"/>
            <a:ext cx="2562726" cy="111893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Господарська діяльність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200527" y="992605"/>
            <a:ext cx="2482516" cy="1058779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Підприємництво 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695073" y="2369622"/>
            <a:ext cx="5470244" cy="2454460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діяльність юридичних осіб та фізичних осіб - підприємців у сфері суспільного виробництва, спрямована на виготовлення та реалізацію продукції, виконання робіт чи надання послуг вартісного характеру, що мають цінову визначеність.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2716371" y="177398"/>
            <a:ext cx="5575982" cy="2456339"/>
          </a:xfrm>
          <a:prstGeom prst="horizontalScrol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/>
                <a:ea typeface="Times New Roman"/>
              </a:rPr>
              <a:t>Комерційною господарською діяльністю (підприємництвом) є самостійна, ініціативна, систематична, на власний ризик господарська діяльність, що здійснюється юридичними особами та фізичними особами - підприємцями з метою досягнення економічних і соціальних результатів та одержання прибутку.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184484" y="5105398"/>
            <a:ext cx="2498559" cy="1058779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БІЗНЕС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695073" y="4559967"/>
            <a:ext cx="8133348" cy="2117557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підприємницька діяльність економічних суб’єктів, а також система їх ділових відносин із компонентами зовнішнього середовища. Відтак, вважаємо, що бізнес є дещо ширшим поняттям, ніж підприємницька діяльність, адже включає систему ділових комунікацій із суб’єктами зовнішнього середовища (постачальниками, споживачами, державою тощо).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035" y="733927"/>
            <a:ext cx="3646510" cy="27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8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2F2661-F994-41A6-AF09-B0E620B8CDF8}"/>
              </a:ext>
            </a:extLst>
          </p:cNvPr>
          <p:cNvSpPr txBox="1"/>
          <p:nvPr/>
        </p:nvSpPr>
        <p:spPr>
          <a:xfrm>
            <a:off x="1576873" y="927137"/>
            <a:ext cx="100584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Які риси належать підприємливій особистості, а які – тільки підприємцю?</a:t>
            </a:r>
          </a:p>
          <a:p>
            <a:r>
              <a:rPr lang="uk-UA" sz="3200" dirty="0"/>
              <a:t>	генерування нових ідей ?</a:t>
            </a:r>
          </a:p>
          <a:p>
            <a:r>
              <a:rPr lang="uk-UA" sz="3200" dirty="0"/>
              <a:t>	управління діяльністю створеної компанії ?</a:t>
            </a:r>
          </a:p>
          <a:p>
            <a:r>
              <a:rPr lang="uk-UA" sz="3200" dirty="0"/>
              <a:t>	</a:t>
            </a:r>
          </a:p>
          <a:p>
            <a:r>
              <a:rPr lang="uk-UA" sz="3200" b="1" dirty="0"/>
              <a:t>Основна функція підприємця полягає у виборі перспективної ідеї, визначення способу її досягнення, а потім в реалізації її таким чином, щоб в цьому процесі продуктивність інноваційної ідеї не зменшилася, а постійно зростала.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64477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472B4F0F-1107-46C2-8A45-DF2C2EAC5734}"/>
              </a:ext>
            </a:extLst>
          </p:cNvPr>
          <p:cNvSpPr/>
          <p:nvPr/>
        </p:nvSpPr>
        <p:spPr>
          <a:xfrm>
            <a:off x="1889192" y="660144"/>
            <a:ext cx="7834078" cy="5415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/>
              <a:t>Принципи підприємницької діяльності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ілка: шеврон 5">
            <a:extLst>
              <a:ext uri="{FF2B5EF4-FFF2-40B4-BE49-F238E27FC236}">
                <a16:creationId xmlns:a16="http://schemas.microsoft.com/office/drawing/2014/main" xmlns="" id="{F4995FDA-AFB5-4BD2-A3CA-57FFEF25FEB5}"/>
              </a:ext>
            </a:extLst>
          </p:cNvPr>
          <p:cNvSpPr/>
          <p:nvPr/>
        </p:nvSpPr>
        <p:spPr>
          <a:xfrm rot="5400000">
            <a:off x="5396934" y="1177167"/>
            <a:ext cx="301841" cy="359546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4" name="Прямокутник 4">
            <a:extLst>
              <a:ext uri="{FF2B5EF4-FFF2-40B4-BE49-F238E27FC236}">
                <a16:creationId xmlns:a16="http://schemas.microsoft.com/office/drawing/2014/main" xmlns="" id="{24BF3DA0-4B58-4291-BCBC-A56686FCF4C4}"/>
              </a:ext>
            </a:extLst>
          </p:cNvPr>
          <p:cNvSpPr/>
          <p:nvPr/>
        </p:nvSpPr>
        <p:spPr>
          <a:xfrm>
            <a:off x="899557" y="1507860"/>
            <a:ext cx="10216117" cy="52358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Підприємництво здійснюється на основі: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вільного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вибору підприємцем видів підприємницької діяльності;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самостійного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формування підприємцем програми діяльності, вибору постачальників і споживачів продукції, що виробляється, залучення матеріально-технічних, фінансових та інших видів ресурсів, використання яких не обмежено законом, встановлення цін на продукцію та послуги відповідно до закону;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вільного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найму підприємцем працівників;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комерційного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розрахунку та власного комерційного ризику;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вільного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розпорядження прибутком, що залишається у підприємця після сплати податків, зборів та інших платежів, передбачених законом;</a:t>
            </a:r>
          </a:p>
          <a:p>
            <a:pPr indent="457200">
              <a:buFont typeface="Arial" pitchFamily="34" charset="0"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самостійного здійснення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підприємцем зовнішньоекономічної діяльності, використання підприємцем належної йому частки валютної виручки на свій розсуд.</a:t>
            </a:r>
          </a:p>
        </p:txBody>
      </p:sp>
    </p:spTree>
    <p:extLst>
      <p:ext uri="{BB962C8B-B14F-4D97-AF65-F5344CB8AC3E}">
        <p14:creationId xmlns:p14="http://schemas.microsoft.com/office/powerpoint/2010/main" val="21386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F1B4D68-E6AE-499E-9C4D-C50943C00F96}"/>
              </a:ext>
            </a:extLst>
          </p:cNvPr>
          <p:cNvSpPr txBox="1"/>
          <p:nvPr/>
        </p:nvSpPr>
        <p:spPr>
          <a:xfrm>
            <a:off x="2046514" y="533897"/>
            <a:ext cx="876144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/>
              <a:t>Особливості особистості підприємця пов’язані не просто з вмінням ризикувати, а передусім з вибором інноваційної ідеї, із здатністю визначати перспективність її реалізації з точки зору, як економічного, так і соціального успіху, об’єднаних разом.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C898D0A-6D6F-42FB-90F0-60AF4356D2A4}"/>
              </a:ext>
            </a:extLst>
          </p:cNvPr>
          <p:cNvSpPr txBox="1"/>
          <p:nvPr/>
        </p:nvSpPr>
        <p:spPr>
          <a:xfrm>
            <a:off x="2183558" y="3705731"/>
            <a:ext cx="945191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b="1" dirty="0" smtClean="0"/>
              <a:t>Потреба суспільства у справжньому підприємництві ніколи не знижується.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Це проявляється у підтримці малого та середнього підприємництва державними структурами, що сьогодні почало проявлятися і в Україні.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037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611552-AABD-4152-AEE1-00CBE518A9AF}"/>
              </a:ext>
            </a:extLst>
          </p:cNvPr>
          <p:cNvSpPr txBox="1"/>
          <p:nvPr/>
        </p:nvSpPr>
        <p:spPr>
          <a:xfrm>
            <a:off x="1483567" y="744332"/>
            <a:ext cx="997442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Основними мотивами підприємницької діяльності є: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бути незалежним в матеріальному відношенні від інших людей;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на свій розсуд розпоряджатися власним часом;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потреба самостійно визначати рівень винагороди за свою працю;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самореалізації та отримання визнання з боку оточуючих;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турбота про майбутнє своїх дітей.</a:t>
            </a:r>
          </a:p>
        </p:txBody>
      </p:sp>
    </p:spTree>
    <p:extLst>
      <p:ext uri="{BB962C8B-B14F-4D97-AF65-F5344CB8AC3E}">
        <p14:creationId xmlns:p14="http://schemas.microsoft.com/office/powerpoint/2010/main" val="37879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A2C908-59CE-4452-9C05-F99DE51939A8}"/>
              </a:ext>
            </a:extLst>
          </p:cNvPr>
          <p:cNvSpPr txBox="1"/>
          <p:nvPr/>
        </p:nvSpPr>
        <p:spPr>
          <a:xfrm>
            <a:off x="1567545" y="843324"/>
            <a:ext cx="1042229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В сучасній науковій літературі підприємництво визначають з різних позицій: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стиль господарювання, якому притаманні принципи новаторства, </a:t>
            </a:r>
            <a:r>
              <a:rPr lang="uk-UA" sz="2800" dirty="0" err="1"/>
              <a:t>антибюрократизму</a:t>
            </a:r>
            <a:r>
              <a:rPr lang="uk-UA" sz="2800" dirty="0"/>
              <a:t>, постійної ініціативи, орієнтації на інновації;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процес організації та здійснення діяльності в умовах формування, розвитку та функціонування ринкових відносин;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процедуру планування, організації та здійснення безперервного, постійно </a:t>
            </a:r>
            <a:r>
              <a:rPr lang="uk-UA" sz="2800" dirty="0" err="1"/>
              <a:t>оновлюваного</a:t>
            </a:r>
            <a:r>
              <a:rPr lang="uk-UA" sz="2800" dirty="0"/>
              <a:t> процесу розширення виробництва товарів та послуг з метою задоволення економічних, соціальних та екологічних потреб суспільства та отримання прибутку.</a:t>
            </a:r>
          </a:p>
        </p:txBody>
      </p:sp>
    </p:spTree>
    <p:extLst>
      <p:ext uri="{BB962C8B-B14F-4D97-AF65-F5344CB8AC3E}">
        <p14:creationId xmlns:p14="http://schemas.microsoft.com/office/powerpoint/2010/main" val="219016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044BC2-6D78-4FBE-A730-9485CD6246B6}"/>
              </a:ext>
            </a:extLst>
          </p:cNvPr>
          <p:cNvSpPr txBox="1"/>
          <p:nvPr/>
        </p:nvSpPr>
        <p:spPr>
          <a:xfrm>
            <a:off x="1629747" y="302359"/>
            <a:ext cx="1041607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Підприємництво як певний стиль і тип господарської поведінки має такі характерні риси: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мобільність, гнучкість, динамічність;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цілеспрямованість і настирливість у здійсненні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ініціативність, творче ставлення до справи та підприємливість;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пошук нетрадиційних рішень, нових дій у сфері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готовність до ризику та вміння ним управляти;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комунікативний характер діяльності;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оперативність рішень та дій;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орієнтація на потреби споживачів, їх поведінку на ринку;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дотримання морально-етичних принципів та ділового етикету.</a:t>
            </a:r>
          </a:p>
        </p:txBody>
      </p:sp>
    </p:spTree>
    <p:extLst>
      <p:ext uri="{BB962C8B-B14F-4D97-AF65-F5344CB8AC3E}">
        <p14:creationId xmlns:p14="http://schemas.microsoft.com/office/powerpoint/2010/main" val="6854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03D379-28D5-40D3-93BC-EB9727E33D65}"/>
              </a:ext>
            </a:extLst>
          </p:cNvPr>
          <p:cNvSpPr txBox="1"/>
          <p:nvPr/>
        </p:nvSpPr>
        <p:spPr>
          <a:xfrm>
            <a:off x="1604865" y="1060684"/>
            <a:ext cx="103103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ПЛАН ЛЕКЦІЇ</a:t>
            </a:r>
          </a:p>
          <a:p>
            <a:pPr algn="ctr"/>
            <a:endParaRPr lang="uk-UA" sz="3200" dirty="0"/>
          </a:p>
          <a:p>
            <a:r>
              <a:rPr lang="uk-UA" sz="3200" dirty="0"/>
              <a:t>1.1. Історія розвитку підприємництва.</a:t>
            </a:r>
          </a:p>
          <a:p>
            <a:endParaRPr lang="uk-UA" sz="3200" dirty="0"/>
          </a:p>
          <a:p>
            <a:r>
              <a:rPr lang="uk-UA" sz="3200" dirty="0"/>
              <a:t>1.2. Сутність та роль підприємницької діяльності в суспільстві.</a:t>
            </a:r>
          </a:p>
          <a:p>
            <a:endParaRPr lang="uk-UA" sz="3200" dirty="0"/>
          </a:p>
          <a:p>
            <a:r>
              <a:rPr lang="uk-UA" sz="3200" dirty="0"/>
              <a:t>1.3. Теорії та концепції підприємництва.</a:t>
            </a:r>
          </a:p>
        </p:txBody>
      </p:sp>
    </p:spTree>
    <p:extLst>
      <p:ext uri="{BB962C8B-B14F-4D97-AF65-F5344CB8AC3E}">
        <p14:creationId xmlns:p14="http://schemas.microsoft.com/office/powerpoint/2010/main" val="158018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1058" y="144104"/>
            <a:ext cx="891294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 підприємництва повніше розкривається через його функції: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1781" y="554986"/>
            <a:ext cx="10913806" cy="6144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ресурсна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мобілізація внутрішніх та зовнішніх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інноваційна (творча)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сприяння процесу генерування та комерціалізації нових ідей,  здійснення дослідно-конструкторських  розробок,  створення  нових товарів, надання нових робіт тощо;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організаційна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пов’язана з матеріально-технічним забезпеченням виробництва, налагодженням технологічного процесу, організацією комерційної діяльності, сервісу, а також впровадженням нових форм та методів  організації  виробництва, нових форм заробітної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плати;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стимулююча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функція полягає у формуванні механізму, що мотивує і ефективно використовувати ресурси, і максимально задовольняти потреби споживачів;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господарська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найбільш ефективне  використання трудових,  матеріальних,  фінансових,  інтелектуальних  та інформаційних ресурсів;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управлінська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пов’язана  з  механізмом  управління персоналом та підприємством в цілому;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соціальна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виготовлення  товарів  та  послуг,  які необхідні суспільству;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особистісна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самореалізація підприємця як особистості через досягнення власної мети, отримання задоволення від своєї роботи;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захисна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передбачає систему захисту прав та інтересів підприємців, створення сприятливих умов функціонування бізнесу, усунення існуючих проблем на макрорівні. Це здійснюється на основі співробітництва підприємців та їх об’єднань з державними органами влади та управління, міжнародними організаціями, фондами, проектами для забезпечення сталого розвитку підприємництва;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інші функції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ведення обліку, маркетингові дослідження, наукові дослідження тощо.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5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B57782F-5A9A-4524-8066-C71FCEFE3B8D}"/>
              </a:ext>
            </a:extLst>
          </p:cNvPr>
          <p:cNvSpPr txBox="1"/>
          <p:nvPr/>
        </p:nvSpPr>
        <p:spPr>
          <a:xfrm>
            <a:off x="2191138" y="1825155"/>
            <a:ext cx="943324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До основних видів підприємництва відносять: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виробниче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комерційне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фінансове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консультативне підприємництво.</a:t>
            </a:r>
          </a:p>
        </p:txBody>
      </p:sp>
    </p:spTree>
    <p:extLst>
      <p:ext uri="{BB962C8B-B14F-4D97-AF65-F5344CB8AC3E}">
        <p14:creationId xmlns:p14="http://schemas.microsoft.com/office/powerpoint/2010/main" val="1071257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84D300-655E-4A51-9C17-C391CF18B520}"/>
              </a:ext>
            </a:extLst>
          </p:cNvPr>
          <p:cNvSpPr txBox="1"/>
          <p:nvPr/>
        </p:nvSpPr>
        <p:spPr>
          <a:xfrm>
            <a:off x="1604866" y="711073"/>
            <a:ext cx="101983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1.3. Теорії та концепції підприємництва</a:t>
            </a:r>
          </a:p>
          <a:p>
            <a:endParaRPr lang="uk-UA" sz="3200" b="1" dirty="0" smtClean="0"/>
          </a:p>
          <a:p>
            <a:r>
              <a:rPr lang="uk-UA" sz="3200" dirty="0" smtClean="0"/>
              <a:t>Сьогодні </a:t>
            </a:r>
            <a:r>
              <a:rPr lang="uk-UA" sz="3200" dirty="0"/>
              <a:t>підприємництво є одним з складних та цікавих </a:t>
            </a:r>
            <a:r>
              <a:rPr lang="uk-UA" sz="3200" b="1" dirty="0"/>
              <a:t>соціокультурних феноменів</a:t>
            </a:r>
            <a:r>
              <a:rPr lang="uk-UA" sz="3200" dirty="0"/>
              <a:t> за весь період існування людства.</a:t>
            </a:r>
          </a:p>
        </p:txBody>
      </p:sp>
    </p:spTree>
    <p:extLst>
      <p:ext uri="{BB962C8B-B14F-4D97-AF65-F5344CB8AC3E}">
        <p14:creationId xmlns:p14="http://schemas.microsoft.com/office/powerpoint/2010/main" val="132688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8881AB-B616-4B02-ACE4-CAB213E343AD}"/>
              </a:ext>
            </a:extLst>
          </p:cNvPr>
          <p:cNvSpPr txBox="1"/>
          <p:nvPr/>
        </p:nvSpPr>
        <p:spPr>
          <a:xfrm>
            <a:off x="1212981" y="636427"/>
            <a:ext cx="991844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«Три хвилі» розвитку теорії підприємницької функції</a:t>
            </a:r>
          </a:p>
          <a:p>
            <a:pPr algn="ctr"/>
            <a:endParaRPr lang="uk-UA" sz="3200" b="1" dirty="0"/>
          </a:p>
          <a:p>
            <a:r>
              <a:rPr lang="ru-RU" sz="3200" b="1" dirty="0"/>
              <a:t>«Перша </a:t>
            </a:r>
            <a:r>
              <a:rPr lang="ru-RU" sz="3200" b="1" dirty="0" err="1"/>
              <a:t>хвиля</a:t>
            </a:r>
            <a:r>
              <a:rPr lang="ru-RU" sz="3200" b="1" dirty="0"/>
              <a:t>», </a:t>
            </a:r>
            <a:r>
              <a:rPr lang="ru-RU" sz="3200" dirty="0"/>
              <a:t>яка </a:t>
            </a:r>
            <a:r>
              <a:rPr lang="ru-RU" sz="3200" dirty="0" err="1"/>
              <a:t>виникла</a:t>
            </a:r>
            <a:r>
              <a:rPr lang="ru-RU" sz="3200" dirty="0"/>
              <a:t> </a:t>
            </a:r>
            <a:r>
              <a:rPr lang="ru-RU" sz="3200" dirty="0" err="1"/>
              <a:t>ще</a:t>
            </a:r>
            <a:r>
              <a:rPr lang="ru-RU" sz="3200" dirty="0"/>
              <a:t> у ХVIII ст., </a:t>
            </a:r>
            <a:r>
              <a:rPr lang="ru-RU" sz="3200" dirty="0" err="1"/>
              <a:t>була</a:t>
            </a:r>
            <a:r>
              <a:rPr lang="ru-RU" sz="3200" dirty="0"/>
              <a:t> </a:t>
            </a:r>
            <a:r>
              <a:rPr lang="ru-RU" sz="3200" dirty="0" err="1"/>
              <a:t>пов’язана</a:t>
            </a:r>
            <a:r>
              <a:rPr lang="ru-RU" sz="3200" dirty="0"/>
              <a:t> з </a:t>
            </a:r>
            <a:r>
              <a:rPr lang="ru-RU" sz="3200" dirty="0" err="1"/>
              <a:t>концентрацією</a:t>
            </a:r>
            <a:r>
              <a:rPr lang="ru-RU" sz="3200" dirty="0"/>
              <a:t> </a:t>
            </a:r>
            <a:r>
              <a:rPr lang="ru-RU" sz="3200" dirty="0" err="1"/>
              <a:t>уваги</a:t>
            </a:r>
            <a:r>
              <a:rPr lang="ru-RU" sz="3200" dirty="0"/>
              <a:t> на </a:t>
            </a:r>
            <a:r>
              <a:rPr lang="ru-RU" sz="3200" dirty="0" err="1"/>
              <a:t>несенні</a:t>
            </a:r>
            <a:r>
              <a:rPr lang="ru-RU" sz="3200" dirty="0"/>
              <a:t> </a:t>
            </a:r>
            <a:r>
              <a:rPr lang="ru-RU" sz="3200" dirty="0" err="1"/>
              <a:t>підприємцем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.</a:t>
            </a:r>
          </a:p>
          <a:p>
            <a:r>
              <a:rPr lang="uk-UA" sz="3200" b="1" dirty="0"/>
              <a:t>«Друга хвиля»</a:t>
            </a:r>
            <a:r>
              <a:rPr lang="uk-UA" sz="3200" dirty="0"/>
              <a:t> в науковому осмисленні підприємництва пов’язана з виділенням </a:t>
            </a:r>
            <a:r>
              <a:rPr lang="uk-UA" sz="3200" dirty="0" err="1"/>
              <a:t>інноваційності</a:t>
            </a:r>
            <a:r>
              <a:rPr lang="uk-UA" sz="3200" dirty="0"/>
              <a:t> як його основної відмінної риси. </a:t>
            </a:r>
            <a:r>
              <a:rPr lang="uk-UA" sz="3200" b="1" dirty="0"/>
              <a:t>«Третя хвиля»</a:t>
            </a:r>
            <a:r>
              <a:rPr lang="uk-UA" sz="3200" dirty="0"/>
              <a:t> відрізняється зосередженням уваги на унікальних якостях підприємця як особистості.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7C8D8452-40F8-4806-BA21-B1EC61B1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994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7B4437-6860-4F8E-BD3C-207016287E73}"/>
              </a:ext>
            </a:extLst>
          </p:cNvPr>
          <p:cNvSpPr txBox="1"/>
          <p:nvPr/>
        </p:nvSpPr>
        <p:spPr>
          <a:xfrm>
            <a:off x="1110343" y="1905506"/>
            <a:ext cx="10450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Сучасний етап розвитку теорії підприємництва можна віднести до </a:t>
            </a:r>
            <a:r>
              <a:rPr lang="uk-UA" sz="3200" b="1" dirty="0"/>
              <a:t>«четвертої хвилі»</a:t>
            </a:r>
            <a:r>
              <a:rPr lang="uk-UA" sz="3200" dirty="0"/>
              <a:t>, поява якої пов’язана з перенесенням акценту на управлінський аспект в аналізі дій підприємця, а відповідно, з переходом на міждисциплінарний рівень аналізу проблем підприємництва.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E5668FC6-8BB3-480E-BEFF-7B9FB79D0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359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3A49BBC-EAF6-49FC-B4B3-68F82866D114}"/>
              </a:ext>
            </a:extLst>
          </p:cNvPr>
          <p:cNvSpPr txBox="1"/>
          <p:nvPr/>
        </p:nvSpPr>
        <p:spPr>
          <a:xfrm>
            <a:off x="1202094" y="1428959"/>
            <a:ext cx="107224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 err="1"/>
              <a:t>Аллокативне</a:t>
            </a:r>
            <a:r>
              <a:rPr lang="uk-UA" sz="3200" b="1" dirty="0"/>
              <a:t> підприємництво</a:t>
            </a:r>
            <a:r>
              <a:rPr lang="uk-UA" sz="3200" dirty="0"/>
              <a:t>, яке шляхом оптимального розміщення обмежених ресурсів досягало статичної ефективності, сьогодні уступає місце </a:t>
            </a:r>
            <a:r>
              <a:rPr lang="uk-UA" sz="3200" b="1" dirty="0"/>
              <a:t>креативному підприємництву</a:t>
            </a:r>
            <a:r>
              <a:rPr lang="uk-UA" sz="3200" dirty="0"/>
              <a:t>, яке вирішує завдання досягнення динамічної ефективності за рахунок постійного пошуку та створення нових комбінацій ресурсів.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0E449199-F694-4CFA-B527-B6E26E47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493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55D3D5-28C3-4436-96C0-E0C841DCF117}"/>
              </a:ext>
            </a:extLst>
          </p:cNvPr>
          <p:cNvSpPr txBox="1"/>
          <p:nvPr/>
        </p:nvSpPr>
        <p:spPr>
          <a:xfrm>
            <a:off x="1483567" y="1677964"/>
            <a:ext cx="95918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Підприємницьке управління </a:t>
            </a:r>
            <a:r>
              <a:rPr lang="uk-UA" sz="3200" dirty="0"/>
              <a:t>стає ключовим механізмом забезпечення здатності підприємства до безперервної модернізації, а значить, забезпечує довгострокову конкурентоздатність підприємства.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982F2DA0-55C8-4CE6-A4FF-ACBC60A1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2820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AEAEDA-826B-4AEE-A4D0-4325C1A47B31}"/>
              </a:ext>
            </a:extLst>
          </p:cNvPr>
          <p:cNvSpPr txBox="1"/>
          <p:nvPr/>
        </p:nvSpPr>
        <p:spPr>
          <a:xfrm>
            <a:off x="1838132" y="1677965"/>
            <a:ext cx="955454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В </a:t>
            </a:r>
            <a:r>
              <a:rPr lang="ru-RU" sz="3200" dirty="0" err="1"/>
              <a:t>сьогоднішніх</a:t>
            </a:r>
            <a:r>
              <a:rPr lang="ru-RU" sz="3200" dirty="0"/>
              <a:t> </a:t>
            </a:r>
            <a:r>
              <a:rPr lang="ru-RU" sz="3200" dirty="0" err="1"/>
              <a:t>умовах</a:t>
            </a:r>
            <a:r>
              <a:rPr lang="ru-RU" sz="3200" dirty="0"/>
              <a:t> </a:t>
            </a:r>
            <a:r>
              <a:rPr lang="ru-RU" sz="3200" dirty="0" err="1"/>
              <a:t>конкурентні</a:t>
            </a:r>
            <a:r>
              <a:rPr lang="ru-RU" sz="3200" dirty="0"/>
              <a:t> </a:t>
            </a:r>
            <a:r>
              <a:rPr lang="ru-RU" sz="3200" dirty="0" err="1"/>
              <a:t>переваги</a:t>
            </a:r>
            <a:r>
              <a:rPr lang="ru-RU" sz="3200" dirty="0"/>
              <a:t> не </a:t>
            </a:r>
            <a:r>
              <a:rPr lang="ru-RU" sz="3200" dirty="0" err="1"/>
              <a:t>можуть</a:t>
            </a:r>
            <a:r>
              <a:rPr lang="ru-RU" sz="3200" dirty="0"/>
              <a:t> </a:t>
            </a:r>
            <a:r>
              <a:rPr lang="ru-RU" sz="3200" dirty="0" err="1"/>
              <a:t>розглядатися</a:t>
            </a:r>
            <a:r>
              <a:rPr lang="ru-RU" sz="3200" dirty="0"/>
              <a:t> як </a:t>
            </a:r>
            <a:r>
              <a:rPr lang="ru-RU" sz="3200" dirty="0" err="1"/>
              <a:t>постійні</a:t>
            </a:r>
            <a:r>
              <a:rPr lang="ru-RU" sz="3200" dirty="0"/>
              <a:t>, </a:t>
            </a:r>
            <a:r>
              <a:rPr lang="ru-RU" sz="3200" dirty="0" err="1"/>
              <a:t>довгострокова</a:t>
            </a:r>
            <a:r>
              <a:rPr lang="ru-RU" sz="3200" dirty="0"/>
              <a:t> </a:t>
            </a:r>
            <a:r>
              <a:rPr lang="ru-RU" sz="3200" dirty="0" err="1"/>
              <a:t>конкурентоздатність</a:t>
            </a:r>
            <a:r>
              <a:rPr lang="ru-RU" sz="3200" dirty="0"/>
              <a:t> в </a:t>
            </a:r>
            <a:r>
              <a:rPr lang="ru-RU" sz="3200" dirty="0" err="1"/>
              <a:t>змінному</a:t>
            </a:r>
            <a:r>
              <a:rPr lang="ru-RU" sz="3200" dirty="0"/>
              <a:t> </a:t>
            </a:r>
            <a:r>
              <a:rPr lang="ru-RU" sz="3200" dirty="0" err="1"/>
              <a:t>середовищі</a:t>
            </a:r>
            <a:r>
              <a:rPr lang="ru-RU" sz="3200" dirty="0"/>
              <a:t> –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серія</a:t>
            </a:r>
            <a:r>
              <a:rPr lang="ru-RU" sz="3200" dirty="0"/>
              <a:t> </a:t>
            </a:r>
            <a:r>
              <a:rPr lang="ru-RU" sz="3200" dirty="0" err="1"/>
              <a:t>тимчасових</a:t>
            </a:r>
            <a:r>
              <a:rPr lang="ru-RU" sz="3200" dirty="0"/>
              <a:t> </a:t>
            </a:r>
            <a:r>
              <a:rPr lang="ru-RU" sz="3200" dirty="0" err="1"/>
              <a:t>переваг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основані</a:t>
            </a:r>
            <a:r>
              <a:rPr lang="ru-RU" sz="3200" dirty="0"/>
              <a:t> на </a:t>
            </a:r>
            <a:r>
              <a:rPr lang="ru-RU" sz="3200" dirty="0" err="1"/>
              <a:t>інноваціях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F4902E21-0DBC-4E6B-A680-ADCB0C453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90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D1C063-2166-43D3-AB75-28894828C0AF}"/>
              </a:ext>
            </a:extLst>
          </p:cNvPr>
          <p:cNvSpPr txBox="1"/>
          <p:nvPr/>
        </p:nvSpPr>
        <p:spPr>
          <a:xfrm>
            <a:off x="1707501" y="1026282"/>
            <a:ext cx="899471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err="1"/>
              <a:t>Механізм</a:t>
            </a:r>
            <a:r>
              <a:rPr lang="ru-RU" sz="3200" b="1" dirty="0"/>
              <a:t> </a:t>
            </a:r>
            <a:r>
              <a:rPr lang="ru-RU" sz="3200" b="1" dirty="0" err="1"/>
              <a:t>внутрішнього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підприємництва</a:t>
            </a:r>
            <a:r>
              <a:rPr lang="ru-RU" sz="3200" b="1" dirty="0"/>
              <a:t> </a:t>
            </a:r>
            <a:r>
              <a:rPr lang="ru-RU" sz="3200" dirty="0" err="1"/>
              <a:t>виступає</a:t>
            </a:r>
            <a:r>
              <a:rPr lang="ru-RU" sz="3200" dirty="0"/>
              <a:t>, </a:t>
            </a:r>
            <a:r>
              <a:rPr lang="ru-RU" sz="3200" dirty="0" err="1"/>
              <a:t>по-перше</a:t>
            </a:r>
            <a:r>
              <a:rPr lang="ru-RU" sz="3200" dirty="0"/>
              <a:t>, способом </a:t>
            </a:r>
            <a:r>
              <a:rPr lang="ru-RU" sz="3200" dirty="0" err="1"/>
              <a:t>створення</a:t>
            </a:r>
            <a:r>
              <a:rPr lang="ru-RU" sz="3200" dirty="0"/>
              <a:t> </a:t>
            </a:r>
            <a:r>
              <a:rPr lang="ru-RU" sz="3200" dirty="0" err="1"/>
              <a:t>конкурентних</a:t>
            </a:r>
            <a:r>
              <a:rPr lang="ru-RU" sz="3200" dirty="0"/>
              <a:t> </a:t>
            </a:r>
            <a:r>
              <a:rPr lang="ru-RU" sz="3200" dirty="0" err="1"/>
              <a:t>переваг</a:t>
            </a:r>
            <a:r>
              <a:rPr lang="ru-RU" sz="3200" dirty="0"/>
              <a:t> на </a:t>
            </a:r>
            <a:r>
              <a:rPr lang="ru-RU" sz="3200" dirty="0" err="1"/>
              <a:t>основі</a:t>
            </a:r>
            <a:r>
              <a:rPr lang="ru-RU" sz="3200" dirty="0"/>
              <a:t> </a:t>
            </a:r>
            <a:r>
              <a:rPr lang="ru-RU" sz="3200" dirty="0" err="1"/>
              <a:t>унікальних</a:t>
            </a:r>
            <a:r>
              <a:rPr lang="ru-RU" sz="3200" dirty="0"/>
              <a:t> </a:t>
            </a:r>
            <a:r>
              <a:rPr lang="ru-RU" sz="3200" dirty="0" err="1"/>
              <a:t>організаційних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; </a:t>
            </a:r>
            <a:r>
              <a:rPr lang="ru-RU" sz="3200" dirty="0" err="1"/>
              <a:t>по-друге</a:t>
            </a:r>
            <a:r>
              <a:rPr lang="ru-RU" sz="3200" dirty="0"/>
              <a:t>, способом </a:t>
            </a:r>
            <a:r>
              <a:rPr lang="ru-RU" sz="3200" dirty="0" err="1"/>
              <a:t>реалізації</a:t>
            </a:r>
            <a:r>
              <a:rPr lang="ru-RU" sz="3200" dirty="0"/>
              <a:t> </a:t>
            </a:r>
            <a:r>
              <a:rPr lang="ru-RU" sz="3200" dirty="0" err="1"/>
              <a:t>можливостей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в </a:t>
            </a:r>
            <a:r>
              <a:rPr lang="ru-RU" sz="3200" dirty="0" err="1"/>
              <a:t>умовах</a:t>
            </a:r>
            <a:r>
              <a:rPr lang="ru-RU" sz="3200" dirty="0"/>
              <a:t> </a:t>
            </a:r>
            <a:r>
              <a:rPr lang="ru-RU" sz="3200" dirty="0" err="1"/>
              <a:t>обмеженості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E7053240-A787-456D-847C-E9D784E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1552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2EDDEE-05B5-46E2-9A82-355CE4DFD36A}"/>
              </a:ext>
            </a:extLst>
          </p:cNvPr>
          <p:cNvSpPr txBox="1"/>
          <p:nvPr/>
        </p:nvSpPr>
        <p:spPr>
          <a:xfrm>
            <a:off x="1632857" y="1206245"/>
            <a:ext cx="92093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Впровадження системи внутрішнього підприємництва передбачає наявність двох складових:</a:t>
            </a:r>
          </a:p>
          <a:p>
            <a:pPr marL="514350" indent="-514350">
              <a:buAutoNum type="arabicParenR"/>
            </a:pPr>
            <a:r>
              <a:rPr lang="uk-UA" sz="3200" dirty="0"/>
              <a:t>цілеспрямована організація мотиваційного механізму внутрішнього підприємництва</a:t>
            </a:r>
          </a:p>
          <a:p>
            <a:pPr marL="514350" indent="-514350">
              <a:buAutoNum type="arabicParenR"/>
            </a:pPr>
            <a:r>
              <a:rPr lang="uk-UA" sz="3200" dirty="0"/>
              <a:t>наявність в колективі співробітників з підприємницькими якостями.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80EB03B4-39C7-4953-BED7-25A5E91F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371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245C30-3940-404D-A189-1F323469BD18}"/>
              </a:ext>
            </a:extLst>
          </p:cNvPr>
          <p:cNvSpPr txBox="1"/>
          <p:nvPr/>
        </p:nvSpPr>
        <p:spPr>
          <a:xfrm>
            <a:off x="2362587" y="1779141"/>
            <a:ext cx="8572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Біологічні основи життєдіяльності у поєднанні з психічними властивостями людини реалізуються в її здатності до виживання завдяки особливій властивості свідомості – </a:t>
            </a:r>
            <a:r>
              <a:rPr lang="uk-UA" sz="3200" b="1" dirty="0"/>
              <a:t>підприємливості.</a:t>
            </a:r>
          </a:p>
        </p:txBody>
      </p:sp>
    </p:spTree>
    <p:extLst>
      <p:ext uri="{BB962C8B-B14F-4D97-AF65-F5344CB8AC3E}">
        <p14:creationId xmlns:p14="http://schemas.microsoft.com/office/powerpoint/2010/main" val="373940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A919AA1-B531-4341-8641-660384BDB2D8}"/>
              </a:ext>
            </a:extLst>
          </p:cNvPr>
          <p:cNvSpPr txBox="1"/>
          <p:nvPr/>
        </p:nvSpPr>
        <p:spPr>
          <a:xfrm>
            <a:off x="1679510" y="634455"/>
            <a:ext cx="989978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Результати використання такого способу ведення діяльності, як внутрішнє підприємництво можна узагальнити в наступні характеристики:</a:t>
            </a:r>
          </a:p>
          <a:p>
            <a:r>
              <a:rPr lang="uk-UA" sz="2800" dirty="0"/>
              <a:t>1. Створення нових напрямків діяльності. </a:t>
            </a:r>
          </a:p>
          <a:p>
            <a:r>
              <a:rPr lang="uk-UA" sz="2800" dirty="0"/>
              <a:t>2. </a:t>
            </a:r>
            <a:r>
              <a:rPr lang="uk-UA" sz="2800" dirty="0" err="1"/>
              <a:t>Інноваційність</a:t>
            </a:r>
            <a:r>
              <a:rPr lang="uk-UA" sz="2800" dirty="0"/>
              <a:t>.</a:t>
            </a:r>
          </a:p>
          <a:p>
            <a:r>
              <a:rPr lang="uk-UA" sz="2800" dirty="0"/>
              <a:t>3. Самооновлення.</a:t>
            </a:r>
          </a:p>
          <a:p>
            <a:r>
              <a:rPr lang="uk-UA" sz="2800" dirty="0"/>
              <a:t>4. </a:t>
            </a:r>
            <a:r>
              <a:rPr lang="uk-UA" sz="2800" dirty="0" err="1"/>
              <a:t>Проактивність</a:t>
            </a:r>
            <a:r>
              <a:rPr lang="uk-UA" sz="2800" dirty="0"/>
              <a:t>. </a:t>
            </a:r>
          </a:p>
          <a:p>
            <a:r>
              <a:rPr lang="uk-UA" sz="2800" dirty="0"/>
              <a:t>5. Нові організаційні цінності.</a:t>
            </a:r>
          </a:p>
          <a:p>
            <a:r>
              <a:rPr lang="uk-UA" sz="2800" dirty="0"/>
              <a:t>6. Якості внутрішніх підприємців.</a:t>
            </a:r>
          </a:p>
          <a:p>
            <a:r>
              <a:rPr lang="uk-UA" sz="2800" dirty="0"/>
              <a:t>7. Підвищення швидкості прийняття управлінських рішень.</a:t>
            </a:r>
          </a:p>
          <a:p>
            <a:r>
              <a:rPr lang="uk-UA" sz="2800" dirty="0"/>
              <a:t>8. Підвищення ефективності використання ресурсів підприємства.</a:t>
            </a:r>
          </a:p>
          <a:p>
            <a:r>
              <a:rPr lang="uk-UA" sz="2800" dirty="0"/>
              <a:t>9. Підвищення темпів зростання підприємств.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36577E89-8EEF-4E92-B917-19E0CE81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8979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D1FBBB-C0A9-4AE5-AB37-4B57B04132EA}"/>
              </a:ext>
            </a:extLst>
          </p:cNvPr>
          <p:cNvSpPr txBox="1"/>
          <p:nvPr/>
        </p:nvSpPr>
        <p:spPr>
          <a:xfrm>
            <a:off x="1343608" y="933290"/>
            <a:ext cx="1032898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Питання для обговорення</a:t>
            </a:r>
          </a:p>
          <a:p>
            <a:r>
              <a:rPr lang="uk-UA" sz="2400" dirty="0"/>
              <a:t>1. Охарактеризуйте перший етап розвитку підприємництва.</a:t>
            </a:r>
          </a:p>
          <a:p>
            <a:r>
              <a:rPr lang="uk-UA" sz="2400" dirty="0"/>
              <a:t>2. Дайте порівняльну характеристику натуральному та товарному виробництву.</a:t>
            </a:r>
          </a:p>
          <a:p>
            <a:r>
              <a:rPr lang="uk-UA" sz="2400" dirty="0"/>
              <a:t>3. Охарактеризуйте другий етап розвитку підприємництва.</a:t>
            </a:r>
          </a:p>
          <a:p>
            <a:r>
              <a:rPr lang="uk-UA" sz="2400" dirty="0"/>
              <a:t>4. Дайте характеристику третьому та четвертому етапам розвитку підприємництва.</a:t>
            </a:r>
          </a:p>
          <a:p>
            <a:r>
              <a:rPr lang="uk-UA" sz="2400" dirty="0"/>
              <a:t>5. Які основні якості підприємця як особистості?</a:t>
            </a:r>
          </a:p>
          <a:p>
            <a:r>
              <a:rPr lang="uk-UA" sz="2400" dirty="0"/>
              <a:t>6. Назвіть основні мотиви здійснення підприємницькою діяльністю.</a:t>
            </a:r>
          </a:p>
          <a:p>
            <a:r>
              <a:rPr lang="uk-UA" sz="2400" dirty="0"/>
              <a:t>7. Які характерні риси притаманні підприємництву як стилю та типу господарської поведінки.</a:t>
            </a:r>
          </a:p>
          <a:p>
            <a:r>
              <a:rPr lang="uk-UA" sz="2400" dirty="0"/>
              <a:t>8. Назвіть та розкрийте сутність функцій підприємництва.</a:t>
            </a:r>
          </a:p>
          <a:p>
            <a:r>
              <a:rPr lang="uk-UA" sz="2400" dirty="0"/>
              <a:t>9. Які є основні види підприємницької діяльності?</a:t>
            </a:r>
          </a:p>
          <a:p>
            <a:r>
              <a:rPr lang="uk-UA" sz="2400" dirty="0"/>
              <a:t>10. Охарактеризуйте сутність внутрішнього підприємництва.</a:t>
            </a:r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DFB8B618-1877-487A-B1E0-70A19B4F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552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91B771-E838-4B43-8AB8-8B7B799980F1}"/>
              </a:ext>
            </a:extLst>
          </p:cNvPr>
          <p:cNvSpPr txBox="1"/>
          <p:nvPr/>
        </p:nvSpPr>
        <p:spPr>
          <a:xfrm>
            <a:off x="1616363" y="197485"/>
            <a:ext cx="1043709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Теми </a:t>
            </a:r>
            <a:r>
              <a:rPr lang="uk-UA" sz="3200" b="1" dirty="0" smtClean="0"/>
              <a:t>доповідей</a:t>
            </a:r>
          </a:p>
          <a:p>
            <a:pPr marL="514350" indent="-514350">
              <a:buAutoNum type="arabicPeriod"/>
            </a:pPr>
            <a:r>
              <a:rPr lang="uk-UA" sz="2400" dirty="0"/>
              <a:t>Історія розвитку підприємництва.</a:t>
            </a:r>
          </a:p>
          <a:p>
            <a:r>
              <a:rPr lang="uk-UA" sz="2400" dirty="0"/>
              <a:t>		1.1. Підприємництво у стародавньому світі (Єгипет, Індія, Китай, Греція, Римська імперія)</a:t>
            </a:r>
          </a:p>
          <a:p>
            <a:r>
              <a:rPr lang="uk-UA" sz="2400" dirty="0"/>
              <a:t>		1.2. Розвиток підприємництва у Середньовіччі.</a:t>
            </a:r>
          </a:p>
          <a:p>
            <a:r>
              <a:rPr lang="uk-UA" sz="2400" dirty="0"/>
              <a:t>		1.3. Розвиток підприємництва у Х</a:t>
            </a:r>
            <a:r>
              <a:rPr lang="en-US" sz="2400" dirty="0"/>
              <a:t>VII-XIX </a:t>
            </a:r>
            <a:r>
              <a:rPr lang="uk-UA" sz="2400" dirty="0"/>
              <a:t>ст.</a:t>
            </a:r>
          </a:p>
          <a:p>
            <a:r>
              <a:rPr lang="uk-UA" sz="2400" dirty="0"/>
              <a:t>		1.4. Розвиток підприємництва у ХХ ст.</a:t>
            </a:r>
          </a:p>
          <a:p>
            <a:r>
              <a:rPr lang="uk-UA" sz="2400" dirty="0"/>
              <a:t>		1.5. Історія розвитку підприємництва в Україні.</a:t>
            </a:r>
          </a:p>
          <a:p>
            <a:r>
              <a:rPr lang="ru-RU" sz="2400" dirty="0"/>
              <a:t>3</a:t>
            </a:r>
            <a:r>
              <a:rPr lang="ru-RU" sz="2400" dirty="0" smtClean="0"/>
              <a:t>. </a:t>
            </a:r>
            <a:r>
              <a:rPr lang="uk-UA" sz="2400" dirty="0" smtClean="0"/>
              <a:t>Власність</a:t>
            </a:r>
            <a:r>
              <a:rPr lang="ru-RU" sz="2400" dirty="0" smtClean="0"/>
              <a:t> </a:t>
            </a:r>
            <a:r>
              <a:rPr lang="ru-RU" sz="2400" dirty="0"/>
              <a:t>як </a:t>
            </a:r>
            <a:r>
              <a:rPr lang="uk-UA" sz="2400" dirty="0" smtClean="0"/>
              <a:t>економічна </a:t>
            </a:r>
            <a:r>
              <a:rPr lang="ru-RU" sz="2400" dirty="0" smtClean="0"/>
              <a:t>основа </a:t>
            </a:r>
            <a:r>
              <a:rPr lang="uk-UA" sz="2400" dirty="0" smtClean="0"/>
              <a:t>підприємництва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uk-UA" sz="2400" dirty="0"/>
              <a:t>4</a:t>
            </a:r>
            <a:r>
              <a:rPr lang="uk-UA" sz="2400" dirty="0" smtClean="0"/>
              <a:t>. </a:t>
            </a:r>
            <a:r>
              <a:rPr lang="uk-UA" sz="2400" dirty="0"/>
              <a:t>Основні положення концепції «внутрішнього підприємництва».</a:t>
            </a:r>
          </a:p>
          <a:p>
            <a:r>
              <a:rPr lang="uk-UA" sz="2400" dirty="0"/>
              <a:t>5</a:t>
            </a:r>
            <a:r>
              <a:rPr lang="uk-UA" sz="2400" dirty="0" smtClean="0"/>
              <a:t>. </a:t>
            </a:r>
            <a:r>
              <a:rPr lang="ru-RU" sz="2400" dirty="0"/>
              <a:t>Характеристика та </a:t>
            </a:r>
            <a:r>
              <a:rPr lang="uk-UA" sz="2400" dirty="0" smtClean="0"/>
              <a:t>особливості підприємницького управління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6</a:t>
            </a:r>
            <a:r>
              <a:rPr lang="ru-RU" sz="2400" dirty="0" smtClean="0"/>
              <a:t>. </a:t>
            </a:r>
            <a:r>
              <a:rPr lang="uk-UA" sz="2400" dirty="0" smtClean="0"/>
              <a:t>Видатні підприємці світу та України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uk-UA" sz="3200" i="1" dirty="0"/>
              <a:t>Доповідь до 5 хвилин з презентацією до 10 </a:t>
            </a:r>
            <a:r>
              <a:rPr lang="uk-UA" sz="3200" i="1" dirty="0" smtClean="0"/>
              <a:t>слайдів.</a:t>
            </a:r>
            <a:endParaRPr lang="uk-UA" sz="3200" i="1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87FF9986-B88F-4218-B3E1-82525F8DC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06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A6C24C-C7AB-42D7-9707-807DAE3E67E1}"/>
              </a:ext>
            </a:extLst>
          </p:cNvPr>
          <p:cNvSpPr txBox="1"/>
          <p:nvPr/>
        </p:nvSpPr>
        <p:spPr>
          <a:xfrm>
            <a:off x="1782147" y="814597"/>
            <a:ext cx="892006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Перший етап розвитку підприємництва </a:t>
            </a:r>
            <a:r>
              <a:rPr lang="uk-UA" sz="3200" dirty="0"/>
              <a:t>пов’язаний з «неолітичною революцією». В цей період відбувся перехід людських спільнот від примітивної економіки охотників та збирачів до сільського господарства, яке ґрунтувалося на землеробстві та / або тваринництві, що створило умови для розвитку суспільства та призвело до появи перших цивілізацій (ІІІ тис. до н. е.).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EFE6C7A8-47BF-4130-BDF7-CD924CF6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sz="1500" b="1" dirty="0"/>
              <a:t>Характеристика першого етапу розвитку підприємництва</a:t>
            </a:r>
          </a:p>
        </p:txBody>
      </p:sp>
    </p:spTree>
    <p:extLst>
      <p:ext uri="{BB962C8B-B14F-4D97-AF65-F5344CB8AC3E}">
        <p14:creationId xmlns:p14="http://schemas.microsoft.com/office/powerpoint/2010/main" val="222702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xmlns="" id="{E1B5DB1B-5142-4B50-A5B8-1E168B975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996988"/>
              </p:ext>
            </p:extLst>
          </p:nvPr>
        </p:nvGraphicFramePr>
        <p:xfrm>
          <a:off x="550506" y="559839"/>
          <a:ext cx="11402007" cy="5305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995">
                  <a:extLst>
                    <a:ext uri="{9D8B030D-6E8A-4147-A177-3AD203B41FA5}">
                      <a16:colId xmlns:a16="http://schemas.microsoft.com/office/drawing/2014/main" xmlns="" val="3847868004"/>
                    </a:ext>
                  </a:extLst>
                </a:gridCol>
                <a:gridCol w="4583106">
                  <a:extLst>
                    <a:ext uri="{9D8B030D-6E8A-4147-A177-3AD203B41FA5}">
                      <a16:colId xmlns:a16="http://schemas.microsoft.com/office/drawing/2014/main" xmlns="" val="3756576329"/>
                    </a:ext>
                  </a:extLst>
                </a:gridCol>
                <a:gridCol w="4584906">
                  <a:extLst>
                    <a:ext uri="{9D8B030D-6E8A-4147-A177-3AD203B41FA5}">
                      <a16:colId xmlns:a16="http://schemas.microsoft.com/office/drawing/2014/main" xmlns="" val="1830804036"/>
                    </a:ext>
                  </a:extLst>
                </a:gridCol>
              </a:tblGrid>
              <a:tr h="275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Ознаки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Натуральне виробництво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Товарне виробництво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64019406"/>
                  </a:ext>
                </a:extLst>
              </a:tr>
              <a:tr h="1602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Мета виробництва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призначаються для задоволення власних потреб виробників, для споживання всередині того господарства, де вони вироблені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виробляються не для власних, а для суспільних потреб, шляхом купівлі-продажу цих продуктів, що стають товарами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60742537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Праця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Універсальна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Суспільний поділ праці (спеціалізована)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1656987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Зв’язки між господарюючими суб’єктами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Відсутні, кожна господарська одиниця майже ізольована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Відбуваються шляхом обміну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26066262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Зв’язок між виробництвом і споживанням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Прямий: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виробництво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Опосередкований: виробництво – обмін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8785509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Власність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Відносини власності нерозвинуті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Приватна власність на результати праці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143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22D052F-1678-4742-B8ED-403271766E9F}"/>
              </a:ext>
            </a:extLst>
          </p:cNvPr>
          <p:cNvSpPr txBox="1"/>
          <p:nvPr/>
        </p:nvSpPr>
        <p:spPr>
          <a:xfrm>
            <a:off x="1810139" y="214604"/>
            <a:ext cx="929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Порівняльна</a:t>
            </a:r>
            <a:r>
              <a:rPr lang="ru-RU" b="1" dirty="0"/>
              <a:t> характеристика натурального та товарного </a:t>
            </a:r>
            <a:r>
              <a:rPr lang="ru-RU" b="1" dirty="0" err="1"/>
              <a:t>виробництв</a:t>
            </a:r>
            <a:endParaRPr lang="uk-UA" b="1" dirty="0"/>
          </a:p>
        </p:txBody>
      </p:sp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xmlns="" id="{FC6AB603-0324-4CF0-BCEE-56F20E3B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1396" y="6135808"/>
            <a:ext cx="9032033" cy="507588"/>
          </a:xfrm>
        </p:spPr>
        <p:txBody>
          <a:bodyPr/>
          <a:lstStyle/>
          <a:p>
            <a:r>
              <a:rPr lang="uk-UA" sz="1800" b="1" dirty="0"/>
              <a:t>Порівняльна характеристика товарного та натурального господарства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16967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81536D-A88C-447E-84A0-CF1AA1EF7D3A}"/>
              </a:ext>
            </a:extLst>
          </p:cNvPr>
          <p:cNvSpPr txBox="1"/>
          <p:nvPr/>
        </p:nvSpPr>
        <p:spPr>
          <a:xfrm>
            <a:off x="1472601" y="429633"/>
            <a:ext cx="111780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Другий етап еволюції підприємницької активності </a:t>
            </a:r>
            <a:r>
              <a:rPr lang="uk-UA" sz="3200" dirty="0"/>
              <a:t>пов’язаний з «промисловою революцією»: відбувається перехід від переважно аграрної економіки до індустріального виробництва, трансформація аграрного суспільства в індустріальне.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47850" y="3476621"/>
            <a:ext cx="93916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/>
              <a:t>Характерною рисою промислової революції стало стрімке зростання продуктивних сил на базі великої машинної індустрії та затвердження капіталізму як панівної світової системи господарювання.</a:t>
            </a:r>
            <a:endParaRPr lang="uk-UA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0275" y="4892393"/>
            <a:ext cx="90392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smtClean="0"/>
              <a:t>В процесі промислової революції відбувалася соціальна та економічна модернізація, яка призвела до формування класу власників та підприємців, це вважається переломним моментом та важливішою віхою становлення підприємництва в сучасній формі.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946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34832A4-C1BB-4F8B-AC61-5D57A4729AD2}"/>
              </a:ext>
            </a:extLst>
          </p:cNvPr>
          <p:cNvSpPr txBox="1"/>
          <p:nvPr/>
        </p:nvSpPr>
        <p:spPr>
          <a:xfrm>
            <a:off x="1882840" y="706235"/>
            <a:ext cx="9690035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Третій етап </a:t>
            </a:r>
            <a:r>
              <a:rPr lang="uk-UA" sz="2800" dirty="0"/>
              <a:t>співпадає з «другою промисловою (технологічною) революцією» – це фаза промислової революції, що охоплює другу половину ХІХ та початок ХХ ст. На відміну від першої промислової революції, основаної на інноваціях у виробництві чавуну, парових двигунів та розвитку текстильної промисловості, технологічна революція відбувалася на базі виробництва високоякісної сталі, розповсюдження залізничних доріг, електрики та хімікатів. </a:t>
            </a:r>
            <a:endParaRPr lang="uk-UA" sz="2800" dirty="0" smtClean="0"/>
          </a:p>
          <a:p>
            <a:pPr algn="just"/>
            <a:r>
              <a:rPr lang="uk-UA" sz="2800" dirty="0" smtClean="0"/>
              <a:t>В епоху другої промислової революції розвиток економіки ґрунтувався переважно на досягненнях науки, а не тільки на винаходах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1802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1A52D38-5B12-4507-A4BB-A3004445BBCF}"/>
              </a:ext>
            </a:extLst>
          </p:cNvPr>
          <p:cNvSpPr txBox="1"/>
          <p:nvPr/>
        </p:nvSpPr>
        <p:spPr>
          <a:xfrm>
            <a:off x="1619250" y="499290"/>
            <a:ext cx="1038808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Четвертий етап розвитку підприємницької активності </a:t>
            </a:r>
            <a:r>
              <a:rPr lang="uk-UA" sz="2400" dirty="0"/>
              <a:t>пов’язаний з «науково-технічною революцією». В цей період відбувається докорінне якісне перетворення продуктивних сил, яке почалося в 40-50-ті рр. ХХ ст., якісний стрибок в структурі та динаміці розвитку продуктивних сил, докорінна перебудова технічних основ матеріального виробництва на базі становлення науки як провідного фактору виробництва, в результаті якого відбувається трансформація індустріального суспільства в постіндустріальне</a:t>
            </a:r>
            <a:r>
              <a:rPr lang="uk-UA" sz="2400" dirty="0" smtClean="0"/>
              <a:t>.</a:t>
            </a:r>
          </a:p>
          <a:p>
            <a:pPr algn="just"/>
            <a:endParaRPr lang="ru-RU" sz="2400" dirty="0" smtClean="0"/>
          </a:p>
          <a:p>
            <a:pPr algn="just"/>
            <a:r>
              <a:rPr lang="uk-UA" sz="2400" dirty="0" smtClean="0"/>
              <a:t>Найбільш вагомою зміною, до якої призвела науково-технічна революція, стала можливість індивідуально використовувати досягнення науки і техніки, тобто підприємцям стали доступні автоматизація виробництва, контроль та управління ними на базі електроніки; створення та застосування нових конструкційних матеріалів тощо, що значно змінило спектр застосування підприємницької активності.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8897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xmlns="" id="{FFCA78C4-D205-484A-8B0F-7EFB18B1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67065"/>
              </p:ext>
            </p:extLst>
          </p:nvPr>
        </p:nvGraphicFramePr>
        <p:xfrm>
          <a:off x="1623527" y="1831888"/>
          <a:ext cx="9442579" cy="4732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448">
                  <a:extLst>
                    <a:ext uri="{9D8B030D-6E8A-4147-A177-3AD203B41FA5}">
                      <a16:colId xmlns:a16="http://schemas.microsoft.com/office/drawing/2014/main" xmlns="" val="2203040892"/>
                    </a:ext>
                  </a:extLst>
                </a:gridCol>
                <a:gridCol w="2322286">
                  <a:extLst>
                    <a:ext uri="{9D8B030D-6E8A-4147-A177-3AD203B41FA5}">
                      <a16:colId xmlns:a16="http://schemas.microsoft.com/office/drawing/2014/main" xmlns="" val="830968529"/>
                    </a:ext>
                  </a:extLst>
                </a:gridCol>
                <a:gridCol w="6324845">
                  <a:extLst>
                    <a:ext uri="{9D8B030D-6E8A-4147-A177-3AD203B41FA5}">
                      <a16:colId xmlns:a16="http://schemas.microsoft.com/office/drawing/2014/main" xmlns="" val="4283249590"/>
                    </a:ext>
                  </a:extLst>
                </a:gridCol>
              </a:tblGrid>
              <a:tr h="443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Визначення терміну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91835353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Р. </a:t>
                      </a:r>
                      <a:r>
                        <a:rPr lang="uk-UA" sz="1800" dirty="0" err="1">
                          <a:effectLst/>
                        </a:rPr>
                        <a:t>Катільон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 підприємництвом розуміється виробничо-господарська діяльність особливого змісту, якій притаманні елементи ризику.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76899784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2.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Ж.Б. Сей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трьох класичних факторів виробництва – землі, праці, капіталу.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09371368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3.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Сміт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в ринковій економіці є </a:t>
                      </a:r>
                      <a:r>
                        <a:rPr lang="uk-UA" sz="1800" dirty="0" err="1">
                          <a:effectLst/>
                        </a:rPr>
                        <a:t>самоініційованою</a:t>
                      </a:r>
                      <a:r>
                        <a:rPr lang="uk-UA" sz="1800" dirty="0">
                          <a:effectLst/>
                        </a:rPr>
                        <a:t> саморегульованою діяльністю, яка при наявності основних факторів виробництва виникає спонтанно.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33868405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4.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Маршалл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чотирьох факторів виробництва – землі, праці, капіталу, організації.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428842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533644-A154-4BAA-B202-4194F2AB9F51}"/>
              </a:ext>
            </a:extLst>
          </p:cNvPr>
          <p:cNvSpPr txBox="1"/>
          <p:nvPr/>
        </p:nvSpPr>
        <p:spPr>
          <a:xfrm>
            <a:off x="1623527" y="446891"/>
            <a:ext cx="9386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Сутність та роль підприємницької діяльності в суспільстві</a:t>
            </a:r>
          </a:p>
          <a:p>
            <a:pPr algn="ctr"/>
            <a:r>
              <a:rPr lang="ru-RU" sz="2800" b="1" dirty="0"/>
              <a:t>Погляди на </a:t>
            </a:r>
            <a:r>
              <a:rPr lang="ru-RU" sz="2800" b="1" dirty="0" err="1"/>
              <a:t>визначення</a:t>
            </a:r>
            <a:r>
              <a:rPr lang="ru-RU" sz="2800" b="1" dirty="0"/>
              <a:t> </a:t>
            </a:r>
            <a:r>
              <a:rPr lang="ru-RU" sz="2800" b="1" dirty="0" err="1"/>
              <a:t>терміну</a:t>
            </a:r>
            <a:r>
              <a:rPr lang="ru-RU" sz="2800" b="1" dirty="0"/>
              <a:t> </a:t>
            </a:r>
            <a:r>
              <a:rPr lang="ru-RU" sz="2800" b="1" dirty="0" err="1"/>
              <a:t>підприємництво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4895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</TotalTime>
  <Words>2112</Words>
  <Application>Microsoft Office PowerPoint</Application>
  <PresentationFormat>Широкоэкранный</PresentationFormat>
  <Paragraphs>199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Arial Black</vt:lpstr>
      <vt:lpstr>Bookman Old Style</vt:lpstr>
      <vt:lpstr>Calibri</vt:lpstr>
      <vt:lpstr>Century Gothic</vt:lpstr>
      <vt:lpstr>Times New Roman</vt:lpstr>
      <vt:lpstr>Wingdings</vt:lpstr>
      <vt:lpstr>Wingdings 3</vt:lpstr>
      <vt:lpstr>Віхоть</vt:lpstr>
      <vt:lpstr>ТЕМА 1. ВИНИКНЕННЯ, РОЗВИТОК ТА СУТНІСТЬ ПІДПРИЄМНИЦТВА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ПОНЯТТЯ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ВИНИКНЕННЯ, РОЗВИТОК ТА СУТНІСТЬ ПІДПРИЄМНИЦТВА</dc:title>
  <dc:creator>Катерина Бужимська</dc:creator>
  <cp:lastModifiedBy>Asus</cp:lastModifiedBy>
  <cp:revision>35</cp:revision>
  <dcterms:created xsi:type="dcterms:W3CDTF">2021-02-05T10:55:32Z</dcterms:created>
  <dcterms:modified xsi:type="dcterms:W3CDTF">2026-02-02T12:25:33Z</dcterms:modified>
</cp:coreProperties>
</file>