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AD71C2-4293-4D7B-B7CB-98685753B650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33229A-5118-4128-B8C1-FC8CA58194B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568952" cy="6048671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6.1 </a:t>
            </a:r>
            <a:r>
              <a:rPr lang="ru-RU" sz="1400" b="1" dirty="0" err="1"/>
              <a:t>Поняття</a:t>
            </a:r>
            <a:r>
              <a:rPr lang="ru-RU" sz="1400" b="1" dirty="0"/>
              <a:t> про </a:t>
            </a:r>
            <a:r>
              <a:rPr lang="ru-RU" sz="1400" b="1" dirty="0" err="1"/>
              <a:t>мовленнєве</a:t>
            </a:r>
            <a:r>
              <a:rPr lang="ru-RU" sz="1400" b="1" dirty="0"/>
              <a:t> </a:t>
            </a:r>
            <a:r>
              <a:rPr lang="ru-RU" sz="1400" b="1" dirty="0" err="1"/>
              <a:t>спілкування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вербальної</a:t>
            </a:r>
            <a:r>
              <a:rPr lang="ru-RU" sz="1400" b="1" dirty="0"/>
              <a:t> </a:t>
            </a:r>
            <a:r>
              <a:rPr lang="ru-RU" sz="1400" b="1" dirty="0" err="1"/>
              <a:t>комунікації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b="1" dirty="0" smtClean="0"/>
              <a:t>6.2 </a:t>
            </a:r>
            <a:r>
              <a:rPr lang="ru-RU" sz="1400" b="1" dirty="0"/>
              <a:t>Культура </a:t>
            </a:r>
            <a:r>
              <a:rPr lang="ru-RU" sz="1400" b="1" dirty="0" err="1" smtClean="0"/>
              <a:t>слухання</a:t>
            </a:r>
            <a:r>
              <a:rPr lang="ru-RU" sz="1400" dirty="0"/>
              <a:t> </a:t>
            </a:r>
            <a:r>
              <a:rPr lang="ru-RU" sz="1400" dirty="0" smtClean="0"/>
              <a:t>та </a:t>
            </a:r>
            <a:r>
              <a:rPr lang="ru-RU" sz="1400" b="1" dirty="0"/>
              <a:t>к</a:t>
            </a:r>
            <a:r>
              <a:rPr lang="ru-RU" sz="1400" b="1" dirty="0" smtClean="0"/>
              <a:t>ультура </a:t>
            </a:r>
            <a:r>
              <a:rPr lang="ru-RU" sz="1400" b="1" dirty="0" err="1" smtClean="0"/>
              <a:t>говоріння</a:t>
            </a:r>
            <a:r>
              <a:rPr lang="ru-RU" sz="1400" b="1" dirty="0" smtClean="0"/>
              <a:t>.</a:t>
            </a:r>
            <a:endParaRPr lang="ru-RU" sz="1400" dirty="0"/>
          </a:p>
          <a:p>
            <a:r>
              <a:rPr lang="ru-RU" sz="1400" b="1" dirty="0" smtClean="0"/>
              <a:t>6.3 </a:t>
            </a:r>
            <a:r>
              <a:rPr lang="ru-RU" sz="1400" b="1" dirty="0" err="1"/>
              <a:t>Значення</a:t>
            </a:r>
            <a:r>
              <a:rPr lang="ru-RU" sz="1400" b="1" dirty="0"/>
              <a:t> </a:t>
            </a:r>
            <a:r>
              <a:rPr lang="ru-RU" sz="1400" b="1" dirty="0" err="1"/>
              <a:t>переконуючого</a:t>
            </a:r>
            <a:r>
              <a:rPr lang="ru-RU" sz="1400" b="1" dirty="0"/>
              <a:t> </a:t>
            </a:r>
            <a:r>
              <a:rPr lang="ru-RU" sz="1400" b="1" dirty="0" err="1"/>
              <a:t>впливу</a:t>
            </a:r>
            <a:r>
              <a:rPr lang="ru-RU" sz="1400" b="1" dirty="0"/>
              <a:t> в </a:t>
            </a:r>
            <a:r>
              <a:rPr lang="ru-RU" sz="1400" b="1" dirty="0" err="1"/>
              <a:t>мовленнєвому</a:t>
            </a:r>
            <a:r>
              <a:rPr lang="ru-RU" sz="1400" b="1" dirty="0"/>
              <a:t> </a:t>
            </a:r>
            <a:r>
              <a:rPr lang="ru-RU" sz="1400" b="1" dirty="0" err="1"/>
              <a:t>спілкуванні</a:t>
            </a:r>
            <a:endParaRPr lang="ru-RU" sz="1400" dirty="0"/>
          </a:p>
          <a:p>
            <a:r>
              <a:rPr lang="ru-RU" sz="1400" b="1" dirty="0" smtClean="0"/>
              <a:t>6.4 </a:t>
            </a:r>
            <a:r>
              <a:rPr lang="ru-RU" sz="1400" b="1" dirty="0" err="1"/>
              <a:t>Логіко</a:t>
            </a:r>
            <a:r>
              <a:rPr lang="ru-RU" sz="1400" b="1" dirty="0"/>
              <a:t> – </a:t>
            </a:r>
            <a:r>
              <a:rPr lang="ru-RU" sz="1400" b="1" dirty="0" err="1"/>
              <a:t>психологічні</a:t>
            </a:r>
            <a:r>
              <a:rPr lang="ru-RU" sz="1400" b="1" dirty="0"/>
              <a:t> правила </a:t>
            </a:r>
            <a:r>
              <a:rPr lang="ru-RU" sz="1400" b="1" dirty="0" err="1"/>
              <a:t>конструювання</a:t>
            </a:r>
            <a:r>
              <a:rPr lang="ru-RU" sz="1400" b="1" dirty="0"/>
              <a:t> </a:t>
            </a:r>
            <a:r>
              <a:rPr lang="ru-RU" sz="1400" b="1" dirty="0" err="1"/>
              <a:t>повідомлень</a:t>
            </a:r>
            <a:endParaRPr lang="ru-RU" sz="1400" dirty="0"/>
          </a:p>
          <a:p>
            <a:r>
              <a:rPr lang="ru-RU" sz="1400" b="1" dirty="0" smtClean="0"/>
              <a:t>6.5 </a:t>
            </a:r>
            <a:r>
              <a:rPr lang="ru-RU" sz="1400" b="1" dirty="0" err="1"/>
              <a:t>Особливості</a:t>
            </a:r>
            <a:r>
              <a:rPr lang="ru-RU" sz="1400" b="1" dirty="0"/>
              <a:t> </a:t>
            </a:r>
            <a:r>
              <a:rPr lang="ru-RU" sz="1400" b="1" dirty="0" err="1"/>
              <a:t>мовленнєвого</a:t>
            </a:r>
            <a:r>
              <a:rPr lang="ru-RU" sz="1400" b="1" dirty="0"/>
              <a:t> </a:t>
            </a:r>
            <a:r>
              <a:rPr lang="ru-RU" sz="1400" b="1" dirty="0" err="1" smtClean="0"/>
              <a:t>етикету</a:t>
            </a:r>
            <a:r>
              <a:rPr lang="ru-RU" sz="1400" b="1" dirty="0" smtClean="0"/>
              <a:t> та </a:t>
            </a:r>
            <a:r>
              <a:rPr lang="ru-RU" sz="1400" b="1" dirty="0" err="1" smtClean="0"/>
              <a:t>письмового</a:t>
            </a:r>
            <a:r>
              <a:rPr lang="ru-RU" sz="1400" b="1" dirty="0" smtClean="0"/>
              <a:t> </a:t>
            </a:r>
            <a:r>
              <a:rPr lang="ru-RU" sz="1400" b="1" dirty="0" err="1"/>
              <a:t>ділового</a:t>
            </a:r>
            <a:r>
              <a:rPr lang="ru-RU" sz="1400" b="1" dirty="0"/>
              <a:t> </a:t>
            </a:r>
            <a:r>
              <a:rPr lang="ru-RU" sz="1400" b="1" dirty="0" err="1" smtClean="0"/>
              <a:t>спілкування</a:t>
            </a:r>
            <a:endParaRPr lang="ru-RU" sz="1400" b="1" dirty="0" smtClean="0"/>
          </a:p>
          <a:p>
            <a:r>
              <a:rPr lang="ru-RU" sz="1400" b="1" dirty="0" smtClean="0"/>
              <a:t>6.1 </a:t>
            </a:r>
            <a:r>
              <a:rPr lang="ru-RU" sz="1400" b="1" dirty="0" err="1"/>
              <a:t>Мовленнєве</a:t>
            </a:r>
            <a:r>
              <a:rPr lang="ru-RU" sz="1400" b="1" dirty="0"/>
              <a:t> </a:t>
            </a:r>
            <a:r>
              <a:rPr lang="ru-RU" sz="1400" b="1" dirty="0" err="1"/>
              <a:t>спілкув</a:t>
            </a:r>
            <a:r>
              <a:rPr lang="ru-RU" sz="1400" dirty="0" err="1"/>
              <a:t>ання</a:t>
            </a:r>
            <a:r>
              <a:rPr lang="ru-RU" sz="1400" dirty="0"/>
              <a:t> – </a:t>
            </a:r>
            <a:r>
              <a:rPr lang="ru-RU" sz="1400" dirty="0" err="1"/>
              <a:t>засіб</a:t>
            </a:r>
            <a:r>
              <a:rPr lang="ru-RU" sz="1400" dirty="0"/>
              <a:t>, у </a:t>
            </a:r>
            <a:r>
              <a:rPr lang="ru-RU" sz="1400" dirty="0" err="1"/>
              <a:t>якому</a:t>
            </a:r>
            <a:r>
              <a:rPr lang="ru-RU" sz="1400" dirty="0"/>
              <a:t> як </a:t>
            </a:r>
            <a:r>
              <a:rPr lang="ru-RU" sz="1400" dirty="0" err="1"/>
              <a:t>знакову</a:t>
            </a:r>
            <a:r>
              <a:rPr lang="ru-RU" sz="1400" dirty="0"/>
              <a:t> систему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(систему </a:t>
            </a:r>
            <a:r>
              <a:rPr lang="ru-RU" sz="1400" dirty="0" err="1"/>
              <a:t>фонетичних</a:t>
            </a:r>
            <a:r>
              <a:rPr lang="ru-RU" sz="1400" dirty="0"/>
              <a:t> </a:t>
            </a:r>
            <a:r>
              <a:rPr lang="ru-RU" sz="1400" dirty="0" err="1"/>
              <a:t>знаків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два </a:t>
            </a:r>
            <a:r>
              <a:rPr lang="ru-RU" sz="1400" dirty="0" err="1"/>
              <a:t>принципи</a:t>
            </a:r>
            <a:r>
              <a:rPr lang="ru-RU" sz="1400" dirty="0"/>
              <a:t>: </a:t>
            </a:r>
            <a:r>
              <a:rPr lang="ru-RU" sz="1400" dirty="0" err="1"/>
              <a:t>лексичний</a:t>
            </a:r>
            <a:r>
              <a:rPr lang="ru-RU" sz="1400" dirty="0"/>
              <a:t> та </a:t>
            </a:r>
            <a:r>
              <a:rPr lang="ru-RU" sz="1400" dirty="0" err="1"/>
              <a:t>синтаксичний</a:t>
            </a:r>
            <a:r>
              <a:rPr lang="ru-RU" sz="1400" dirty="0"/>
              <a:t>).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психології</a:t>
            </a:r>
            <a:r>
              <a:rPr lang="ru-RU" sz="1400" dirty="0"/>
              <a:t>  в </a:t>
            </a:r>
            <a:r>
              <a:rPr lang="ru-RU" sz="1400" dirty="0" err="1"/>
              <a:t>комунікативному</a:t>
            </a:r>
            <a:r>
              <a:rPr lang="ru-RU" sz="1400" dirty="0"/>
              <a:t> </a:t>
            </a:r>
            <a:r>
              <a:rPr lang="ru-RU" sz="1400" dirty="0" err="1"/>
              <a:t>акті</a:t>
            </a:r>
            <a:r>
              <a:rPr lang="ru-RU" sz="1400" dirty="0"/>
              <a:t> </a:t>
            </a:r>
            <a:r>
              <a:rPr lang="ru-RU" sz="1400" dirty="0" err="1"/>
              <a:t>нерідко</a:t>
            </a:r>
            <a:r>
              <a:rPr lang="ru-RU" sz="1400" dirty="0"/>
              <a:t> </a:t>
            </a:r>
            <a:r>
              <a:rPr lang="ru-RU" sz="1400" dirty="0" err="1"/>
              <a:t>виокремлюють</a:t>
            </a:r>
            <a:r>
              <a:rPr lang="ru-RU" sz="1400" dirty="0"/>
              <a:t> </a:t>
            </a:r>
            <a:r>
              <a:rPr lang="ru-RU" sz="1400" dirty="0" err="1"/>
              <a:t>орієнтувальну</a:t>
            </a:r>
            <a:r>
              <a:rPr lang="ru-RU" sz="1400" dirty="0"/>
              <a:t> та </a:t>
            </a:r>
            <a:r>
              <a:rPr lang="ru-RU" sz="1400" dirty="0" err="1"/>
              <a:t>виконавчу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. Перша </a:t>
            </a:r>
            <a:r>
              <a:rPr lang="ru-RU" sz="1400" dirty="0" err="1"/>
              <a:t>включає</a:t>
            </a:r>
            <a:r>
              <a:rPr lang="ru-RU" sz="1400" dirty="0"/>
              <a:t> в себе </a:t>
            </a:r>
            <a:r>
              <a:rPr lang="ru-RU" sz="1400" dirty="0" err="1"/>
              <a:t>аналіз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</a:t>
            </a:r>
            <a:r>
              <a:rPr lang="ru-RU" sz="1400" dirty="0" err="1"/>
              <a:t>взаємодії</a:t>
            </a:r>
            <a:r>
              <a:rPr lang="ru-RU" sz="1400" dirty="0"/>
              <a:t>, </a:t>
            </a:r>
            <a:r>
              <a:rPr lang="ru-RU" sz="1400" dirty="0" err="1"/>
              <a:t>формування</a:t>
            </a:r>
            <a:r>
              <a:rPr lang="ru-RU" sz="1400" dirty="0"/>
              <a:t> плану </a:t>
            </a:r>
            <a:r>
              <a:rPr lang="ru-RU" sz="1400" dirty="0" err="1"/>
              <a:t>дії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необхідної</a:t>
            </a:r>
            <a:r>
              <a:rPr lang="ru-RU" sz="1400" dirty="0"/>
              <a:t> для </a:t>
            </a:r>
            <a:r>
              <a:rPr lang="ru-RU" sz="1400" dirty="0" err="1"/>
              <a:t>досягнення</a:t>
            </a:r>
            <a:r>
              <a:rPr lang="ru-RU" sz="1400" dirty="0"/>
              <a:t> мети. </a:t>
            </a:r>
            <a:r>
              <a:rPr lang="ru-RU" sz="1400" dirty="0" err="1"/>
              <a:t>Важливим</a:t>
            </a:r>
            <a:r>
              <a:rPr lang="ru-RU" sz="1400" dirty="0"/>
              <a:t> моментом </a:t>
            </a:r>
            <a:r>
              <a:rPr lang="ru-RU" sz="1400" dirty="0" err="1"/>
              <a:t>орієнтації</a:t>
            </a:r>
            <a:r>
              <a:rPr lang="ru-RU" sz="1400" dirty="0"/>
              <a:t> є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оцінювання</a:t>
            </a:r>
            <a:r>
              <a:rPr lang="ru-RU" sz="1400" dirty="0"/>
              <a:t> </a:t>
            </a:r>
            <a:r>
              <a:rPr lang="ru-RU" sz="1400" dirty="0" err="1"/>
              <a:t>можливих</a:t>
            </a:r>
            <a:r>
              <a:rPr lang="ru-RU" sz="1400" dirty="0"/>
              <a:t> </a:t>
            </a:r>
            <a:r>
              <a:rPr lang="ru-RU" sz="1400" dirty="0" err="1"/>
              <a:t>наслідків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 і </a:t>
            </a:r>
            <a:r>
              <a:rPr lang="ru-RU" sz="1400" dirty="0" err="1"/>
              <a:t>передбачення</a:t>
            </a:r>
            <a:r>
              <a:rPr lang="ru-RU" sz="1400" dirty="0"/>
              <a:t> </a:t>
            </a:r>
            <a:r>
              <a:rPr lang="ru-RU" sz="1400" dirty="0" err="1"/>
              <a:t>нейтралізації</a:t>
            </a:r>
            <a:r>
              <a:rPr lang="ru-RU" sz="1400" dirty="0"/>
              <a:t> </a:t>
            </a:r>
            <a:r>
              <a:rPr lang="ru-RU" sz="1400" dirty="0" err="1"/>
              <a:t>негативних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. </a:t>
            </a:r>
            <a:r>
              <a:rPr lang="ru-RU" sz="1400" dirty="0" err="1"/>
              <a:t>Виконавча</a:t>
            </a:r>
            <a:r>
              <a:rPr lang="ru-RU" sz="1400" dirty="0"/>
              <a:t> 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реалізується</a:t>
            </a:r>
            <a:r>
              <a:rPr lang="ru-RU" sz="1400" dirty="0"/>
              <a:t> з </a:t>
            </a:r>
            <a:r>
              <a:rPr lang="ru-RU" sz="1400" dirty="0" err="1"/>
              <a:t>урахуванням</a:t>
            </a:r>
            <a:r>
              <a:rPr lang="ru-RU" sz="1400" dirty="0"/>
              <a:t> правил </a:t>
            </a:r>
            <a:r>
              <a:rPr lang="ru-RU" sz="1400" dirty="0" err="1"/>
              <a:t>регуляції</a:t>
            </a:r>
            <a:r>
              <a:rPr lang="ru-RU" sz="1400" dirty="0"/>
              <a:t> </a:t>
            </a:r>
            <a:r>
              <a:rPr lang="ru-RU" sz="1400" dirty="0" err="1"/>
              <a:t>спільних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: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етикету</a:t>
            </a:r>
            <a:r>
              <a:rPr lang="ru-RU" sz="1400" dirty="0"/>
              <a:t>, </a:t>
            </a:r>
            <a:r>
              <a:rPr lang="ru-RU" sz="1400" dirty="0" err="1"/>
              <a:t>самоподання</a:t>
            </a:r>
            <a:r>
              <a:rPr lang="ru-RU" sz="1400" dirty="0"/>
              <a:t>, </a:t>
            </a:r>
            <a:r>
              <a:rPr lang="ru-RU" sz="1400" dirty="0" err="1"/>
              <a:t>зворотнього</a:t>
            </a:r>
            <a:r>
              <a:rPr lang="ru-RU" sz="1400" dirty="0"/>
              <a:t> </a:t>
            </a:r>
            <a:r>
              <a:rPr lang="ru-RU" sz="1400" dirty="0" err="1"/>
              <a:t>зв’язку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останнім</a:t>
            </a:r>
            <a:r>
              <a:rPr lang="ru-RU" sz="1400" dirty="0"/>
              <a:t> </a:t>
            </a:r>
            <a:r>
              <a:rPr lang="ru-RU" sz="1400" dirty="0" err="1"/>
              <a:t>розуміють</a:t>
            </a:r>
            <a:r>
              <a:rPr lang="ru-RU" sz="1400" dirty="0"/>
              <a:t> </a:t>
            </a:r>
            <a:r>
              <a:rPr lang="ru-RU" sz="1400" dirty="0" err="1"/>
              <a:t>реакцію</a:t>
            </a:r>
            <a:r>
              <a:rPr lang="ru-RU" sz="1400" dirty="0"/>
              <a:t> </a:t>
            </a:r>
            <a:r>
              <a:rPr lang="ru-RU" sz="1400" dirty="0" err="1"/>
              <a:t>суб’єкта</a:t>
            </a:r>
            <a:r>
              <a:rPr lang="ru-RU" sz="1400" dirty="0"/>
              <a:t> на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почув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про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надсилає</a:t>
            </a:r>
            <a:r>
              <a:rPr lang="ru-RU" sz="1400" dirty="0"/>
              <a:t> у </a:t>
            </a:r>
            <a:r>
              <a:rPr lang="ru-RU" sz="1400" dirty="0" err="1"/>
              <a:t>зворотному</a:t>
            </a:r>
            <a:r>
              <a:rPr lang="ru-RU" sz="1400" dirty="0"/>
              <a:t> </a:t>
            </a:r>
            <a:r>
              <a:rPr lang="ru-RU" sz="1400" dirty="0" err="1"/>
              <a:t>напрямі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реакція</a:t>
            </a:r>
            <a:r>
              <a:rPr lang="ru-RU" sz="1400" dirty="0"/>
              <a:t> </a:t>
            </a:r>
            <a:r>
              <a:rPr lang="ru-RU" sz="1400" dirty="0" err="1"/>
              <a:t>свідчить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зрозумів</a:t>
            </a:r>
            <a:r>
              <a:rPr lang="ru-RU" sz="1400" dirty="0"/>
              <a:t> </a:t>
            </a:r>
            <a:r>
              <a:rPr lang="ru-RU" sz="1400" dirty="0" err="1"/>
              <a:t>об'єкт</a:t>
            </a:r>
            <a:r>
              <a:rPr lang="ru-RU" sz="1400" dirty="0"/>
              <a:t> </a:t>
            </a:r>
            <a:r>
              <a:rPr lang="ru-RU" sz="1400" dirty="0" err="1"/>
              <a:t>отримані</a:t>
            </a:r>
            <a:r>
              <a:rPr lang="ru-RU" sz="1400" dirty="0"/>
              <a:t> </a:t>
            </a:r>
            <a:r>
              <a:rPr lang="ru-RU" sz="1400" dirty="0" err="1"/>
              <a:t>сигнали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довіряє</a:t>
            </a:r>
            <a:r>
              <a:rPr lang="ru-RU" sz="1400" dirty="0"/>
              <a:t> </a:t>
            </a:r>
            <a:r>
              <a:rPr lang="ru-RU" sz="1400" dirty="0" err="1"/>
              <a:t>повідомленню</a:t>
            </a:r>
            <a:r>
              <a:rPr lang="ru-RU" sz="1400" dirty="0"/>
              <a:t> і як </a:t>
            </a:r>
            <a:r>
              <a:rPr lang="ru-RU" sz="1400" dirty="0" err="1"/>
              <a:t>емоційно</a:t>
            </a:r>
            <a:r>
              <a:rPr lang="ru-RU" sz="1400" dirty="0"/>
              <a:t> ставиться до партнера та конкретного </a:t>
            </a:r>
            <a:r>
              <a:rPr lang="ru-RU" sz="1400" dirty="0" err="1"/>
              <a:t>змісту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комунікативний</a:t>
            </a:r>
            <a:r>
              <a:rPr lang="ru-RU" sz="1400" dirty="0"/>
              <a:t> акт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успішним</a:t>
            </a:r>
            <a:r>
              <a:rPr lang="ru-RU" sz="1400" dirty="0"/>
              <a:t>, на </a:t>
            </a:r>
            <a:r>
              <a:rPr lang="ru-RU" sz="1400" dirty="0" err="1"/>
              <a:t>етапі</a:t>
            </a:r>
            <a:r>
              <a:rPr lang="ru-RU" sz="1400" dirty="0"/>
              <a:t> </a:t>
            </a:r>
            <a:r>
              <a:rPr lang="ru-RU" sz="1400" dirty="0" err="1"/>
              <a:t>орієнтації</a:t>
            </a:r>
            <a:r>
              <a:rPr lang="ru-RU" sz="1400" dirty="0"/>
              <a:t> треба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на код і контекст.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сприймання</a:t>
            </a:r>
            <a:r>
              <a:rPr lang="ru-RU" sz="1400" dirty="0"/>
              <a:t> та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контакту і </a:t>
            </a:r>
            <a:r>
              <a:rPr lang="ru-RU" sz="1400" dirty="0" err="1"/>
              <a:t>добір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.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увага</a:t>
            </a:r>
            <a:r>
              <a:rPr lang="ru-RU" sz="1400" dirty="0"/>
              <a:t> </a:t>
            </a:r>
            <a:r>
              <a:rPr lang="ru-RU" sz="1400" dirty="0" err="1"/>
              <a:t>концентрується</a:t>
            </a:r>
            <a:r>
              <a:rPr lang="ru-RU" sz="1400" dirty="0"/>
              <a:t> на </a:t>
            </a:r>
            <a:r>
              <a:rPr lang="ru-RU" sz="1400" dirty="0" err="1"/>
              <a:t>адресаті</a:t>
            </a:r>
            <a:r>
              <a:rPr lang="ru-RU" sz="1400" dirty="0"/>
              <a:t> (</a:t>
            </a:r>
            <a:r>
              <a:rPr lang="ru-RU" sz="1400" dirty="0" err="1"/>
              <a:t>співбесідникові</a:t>
            </a:r>
            <a:r>
              <a:rPr lang="ru-RU" sz="1400" dirty="0"/>
              <a:t>), а не на </a:t>
            </a:r>
            <a:r>
              <a:rPr lang="ru-RU" sz="1400" dirty="0" err="1"/>
              <a:t>собі</a:t>
            </a:r>
            <a:r>
              <a:rPr lang="ru-RU" sz="1400" dirty="0"/>
              <a:t>. На </a:t>
            </a:r>
            <a:r>
              <a:rPr lang="ru-RU" sz="1400" dirty="0" err="1"/>
              <a:t>етапі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контролюються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власні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</a:t>
            </a:r>
            <a:r>
              <a:rPr lang="ru-RU" sz="1400" dirty="0" err="1"/>
              <a:t>конструюються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і </a:t>
            </a:r>
            <a:r>
              <a:rPr lang="ru-RU" sz="1400" dirty="0" err="1"/>
              <a:t>підтримується</a:t>
            </a:r>
            <a:r>
              <a:rPr lang="ru-RU" sz="1400" dirty="0"/>
              <a:t> контакт.</a:t>
            </a:r>
          </a:p>
          <a:p>
            <a:r>
              <a:rPr lang="ru-RU" sz="1400" dirty="0"/>
              <a:t>Культура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складові</a:t>
            </a:r>
            <a:r>
              <a:rPr lang="ru-RU" sz="1400" dirty="0"/>
              <a:t>: культуру </a:t>
            </a:r>
            <a:r>
              <a:rPr lang="ru-RU" sz="1400" dirty="0" err="1"/>
              <a:t>говоріння</a:t>
            </a:r>
            <a:r>
              <a:rPr lang="ru-RU" sz="1400" dirty="0"/>
              <a:t> та культуру, </a:t>
            </a:r>
            <a:r>
              <a:rPr lang="ru-RU" sz="1400" dirty="0" err="1"/>
              <a:t>слухання</a:t>
            </a:r>
            <a:r>
              <a:rPr lang="ru-RU" sz="1400" dirty="0"/>
              <a:t>. Про одну </a:t>
            </a:r>
            <a:r>
              <a:rPr lang="ru-RU" sz="1400" dirty="0" err="1"/>
              <a:t>людину</a:t>
            </a:r>
            <a:r>
              <a:rPr lang="ru-RU" sz="1400" dirty="0"/>
              <a:t> </a:t>
            </a:r>
            <a:r>
              <a:rPr lang="ru-RU" sz="1400" dirty="0" err="1"/>
              <a:t>кажуть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вона говорить, як </a:t>
            </a:r>
            <a:r>
              <a:rPr lang="ru-RU" sz="1400" dirty="0" err="1"/>
              <a:t>співає</a:t>
            </a:r>
            <a:r>
              <a:rPr lang="ru-RU" sz="1400" dirty="0"/>
              <a:t>, про </a:t>
            </a:r>
            <a:r>
              <a:rPr lang="ru-RU" sz="1400" dirty="0" err="1"/>
              <a:t>іншу</a:t>
            </a:r>
            <a:r>
              <a:rPr lang="ru-RU" sz="1400" dirty="0"/>
              <a:t> — </a:t>
            </a:r>
            <a:r>
              <a:rPr lang="ru-RU" sz="1400" dirty="0" err="1"/>
              <a:t>що</a:t>
            </a:r>
            <a:r>
              <a:rPr lang="ru-RU" sz="1400" dirty="0"/>
              <a:t> вона </a:t>
            </a:r>
            <a:r>
              <a:rPr lang="ru-RU" sz="1400" dirty="0" err="1"/>
              <a:t>вміє</a:t>
            </a:r>
            <a:r>
              <a:rPr lang="ru-RU" sz="1400" dirty="0"/>
              <a:t>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слухати</a:t>
            </a:r>
            <a:r>
              <a:rPr lang="ru-RU" sz="1400" dirty="0"/>
              <a:t>, а й </a:t>
            </a:r>
            <a:r>
              <a:rPr lang="ru-RU" sz="1400" dirty="0" err="1"/>
              <a:t>чути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175351" cy="432048"/>
          </a:xfrm>
        </p:spPr>
        <p:txBody>
          <a:bodyPr/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Комунікативні фактори та бар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єри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діловому спілкуванні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9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залежності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ефективністю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та </a:t>
            </a:r>
            <a:r>
              <a:rPr lang="ru-RU" sz="1400" dirty="0" err="1"/>
              <a:t>особливостями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, характеристиками </a:t>
            </a:r>
            <a:r>
              <a:rPr lang="ru-RU" sz="1400" dirty="0" err="1"/>
              <a:t>аудиторії</a:t>
            </a:r>
            <a:r>
              <a:rPr lang="ru-RU" sz="1400" dirty="0"/>
              <a:t> та характером </a:t>
            </a:r>
            <a:r>
              <a:rPr lang="ru-RU" sz="1400" dirty="0" err="1"/>
              <a:t>обговорюваної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. Так, у одних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впливають</a:t>
            </a:r>
            <a:r>
              <a:rPr lang="ru-RU" sz="1400" dirty="0"/>
              <a:t> </a:t>
            </a:r>
            <a:r>
              <a:rPr lang="ru-RU" sz="1400" dirty="0" err="1"/>
              <a:t>емоційні</a:t>
            </a:r>
            <a:r>
              <a:rPr lang="ru-RU" sz="1400" dirty="0"/>
              <a:t> </a:t>
            </a:r>
            <a:r>
              <a:rPr lang="ru-RU" sz="1400" dirty="0" err="1"/>
              <a:t>апеляції</a:t>
            </a:r>
            <a:r>
              <a:rPr lang="ru-RU" sz="1400" dirty="0"/>
              <a:t> до </a:t>
            </a:r>
            <a:r>
              <a:rPr lang="ru-RU" sz="1400" dirty="0" err="1"/>
              <a:t>аудиторії</a:t>
            </a:r>
            <a:r>
              <a:rPr lang="ru-RU" sz="1400" dirty="0"/>
              <a:t>, в </a:t>
            </a:r>
            <a:r>
              <a:rPr lang="ru-RU" sz="1400" dirty="0" err="1"/>
              <a:t>інших</a:t>
            </a:r>
            <a:r>
              <a:rPr lang="ru-RU" sz="1400" dirty="0"/>
              <a:t> — </a:t>
            </a:r>
            <a:r>
              <a:rPr lang="ru-RU" sz="1400" dirty="0" err="1"/>
              <a:t>раціональні</a:t>
            </a:r>
            <a:r>
              <a:rPr lang="ru-RU" sz="1400" dirty="0"/>
              <a:t>. Усе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того, з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аудиторією</a:t>
            </a:r>
            <a:r>
              <a:rPr lang="ru-RU" sz="1400" dirty="0"/>
              <a:t> </a:t>
            </a:r>
            <a:r>
              <a:rPr lang="ru-RU" sz="1400" dirty="0" err="1"/>
              <a:t>спілкується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з </a:t>
            </a:r>
            <a:r>
              <a:rPr lang="ru-RU" sz="1400" dirty="0" err="1"/>
              <a:t>молоддю</a:t>
            </a:r>
            <a:r>
              <a:rPr lang="ru-RU" sz="1400" dirty="0"/>
              <a:t>, то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впливає</a:t>
            </a:r>
            <a:r>
              <a:rPr lang="ru-RU" sz="1400" dirty="0"/>
              <a:t> </a:t>
            </a:r>
            <a:r>
              <a:rPr lang="ru-RU" sz="1400" dirty="0" err="1"/>
              <a:t>емоційно</a:t>
            </a:r>
            <a:r>
              <a:rPr lang="ru-RU" sz="1400" dirty="0"/>
              <a:t> </a:t>
            </a:r>
            <a:r>
              <a:rPr lang="ru-RU" sz="1400" dirty="0" err="1"/>
              <a:t>забарвлена</a:t>
            </a:r>
            <a:r>
              <a:rPr lang="ru-RU" sz="1400" dirty="0"/>
              <a:t> </a:t>
            </a:r>
            <a:r>
              <a:rPr lang="ru-RU" sz="1400" dirty="0" err="1"/>
              <a:t>мова</a:t>
            </a:r>
            <a:r>
              <a:rPr lang="ru-RU" sz="1400" dirty="0"/>
              <a:t>, а </a:t>
            </a:r>
            <a:r>
              <a:rPr lang="ru-RU" sz="1400" dirty="0" err="1"/>
              <a:t>якщо</a:t>
            </a:r>
            <a:r>
              <a:rPr lang="ru-RU" sz="1400" dirty="0"/>
              <a:t> з </a:t>
            </a:r>
            <a:r>
              <a:rPr lang="ru-RU" sz="1400" dirty="0" err="1"/>
              <a:t>літніми</a:t>
            </a:r>
            <a:r>
              <a:rPr lang="ru-RU" sz="1400" dirty="0"/>
              <a:t> людьми </a:t>
            </a:r>
            <a:r>
              <a:rPr lang="ru-RU" sz="1400" dirty="0" err="1"/>
              <a:t>або</a:t>
            </a:r>
            <a:r>
              <a:rPr lang="ru-RU" sz="1400" dirty="0"/>
              <a:t> з </a:t>
            </a:r>
            <a:r>
              <a:rPr lang="ru-RU" sz="1400" dirty="0" err="1"/>
              <a:t>тими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технічну</a:t>
            </a:r>
            <a:r>
              <a:rPr lang="ru-RU" sz="1400" dirty="0"/>
              <a:t> </a:t>
            </a:r>
            <a:r>
              <a:rPr lang="ru-RU" sz="1400" dirty="0" err="1"/>
              <a:t>освіту</a:t>
            </a:r>
            <a:r>
              <a:rPr lang="ru-RU" sz="1400" dirty="0"/>
              <a:t>,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раціональні</a:t>
            </a:r>
            <a:r>
              <a:rPr lang="ru-RU" sz="1400" dirty="0"/>
              <a:t> </a:t>
            </a:r>
            <a:r>
              <a:rPr lang="ru-RU" sz="1400" dirty="0" err="1"/>
              <a:t>апеляції</a:t>
            </a:r>
            <a:r>
              <a:rPr lang="ru-RU" sz="1400" dirty="0"/>
              <a:t>. </a:t>
            </a:r>
            <a:r>
              <a:rPr lang="ru-RU" sz="1400" dirty="0" err="1"/>
              <a:t>Починати</a:t>
            </a:r>
            <a:r>
              <a:rPr lang="ru-RU" sz="1400" dirty="0"/>
              <a:t> </a:t>
            </a:r>
            <a:r>
              <a:rPr lang="ru-RU" sz="1400" dirty="0" err="1"/>
              <a:t>виступ</a:t>
            </a:r>
            <a:r>
              <a:rPr lang="ru-RU" sz="1400" dirty="0"/>
              <a:t>, як правило, </a:t>
            </a:r>
            <a:r>
              <a:rPr lang="ru-RU" sz="1400" dirty="0" err="1"/>
              <a:t>найкраще</a:t>
            </a:r>
            <a:r>
              <a:rPr lang="ru-RU" sz="1400" dirty="0"/>
              <a:t> з </a:t>
            </a:r>
            <a:r>
              <a:rPr lang="ru-RU" sz="1400" dirty="0" err="1"/>
              <a:t>емоційного</a:t>
            </a:r>
            <a:r>
              <a:rPr lang="ru-RU" sz="1400" dirty="0"/>
              <a:t> </a:t>
            </a:r>
            <a:r>
              <a:rPr lang="ru-RU" sz="1400" dirty="0" err="1"/>
              <a:t>звернення</a:t>
            </a:r>
            <a:r>
              <a:rPr lang="ru-RU" sz="1400" dirty="0"/>
              <a:t> до людей. </a:t>
            </a:r>
            <a:r>
              <a:rPr lang="ru-RU" sz="1400" dirty="0" err="1"/>
              <a:t>Водночас</a:t>
            </a:r>
            <a:r>
              <a:rPr lang="ru-RU" sz="1400" dirty="0"/>
              <a:t> не </a:t>
            </a:r>
            <a:r>
              <a:rPr lang="ru-RU" sz="1400" dirty="0" err="1"/>
              <a:t>варто</a:t>
            </a:r>
            <a:r>
              <a:rPr lang="ru-RU" sz="1400" dirty="0"/>
              <a:t> сильно </a:t>
            </a:r>
            <a:r>
              <a:rPr lang="ru-RU" sz="1400" dirty="0" err="1"/>
              <a:t>захоплюватись</a:t>
            </a:r>
            <a:r>
              <a:rPr lang="ru-RU" sz="1400" dirty="0"/>
              <a:t> </a:t>
            </a:r>
            <a:r>
              <a:rPr lang="ru-RU" sz="1400" dirty="0" err="1"/>
              <a:t>емоційністю</a:t>
            </a:r>
            <a:r>
              <a:rPr lang="ru-RU" sz="1400" dirty="0"/>
              <a:t> та </a:t>
            </a:r>
            <a:r>
              <a:rPr lang="ru-RU" sz="1400" dirty="0" err="1"/>
              <a:t>крайніми</a:t>
            </a:r>
            <a:r>
              <a:rPr lang="ru-RU" sz="1400" dirty="0"/>
              <a:t> </a:t>
            </a:r>
            <a:r>
              <a:rPr lang="ru-RU" sz="1400" dirty="0" err="1"/>
              <a:t>виразами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часом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ефекту</a:t>
            </a:r>
            <a:r>
              <a:rPr lang="ru-RU" sz="1400" dirty="0"/>
              <a:t> бумерангу.</a:t>
            </a:r>
          </a:p>
          <a:p>
            <a:r>
              <a:rPr lang="ru-RU" sz="1400" dirty="0" err="1"/>
              <a:t>Учені</a:t>
            </a:r>
            <a:r>
              <a:rPr lang="ru-RU" sz="1400" dirty="0"/>
              <a:t>, </a:t>
            </a:r>
            <a:r>
              <a:rPr lang="ru-RU" sz="1400" dirty="0" err="1"/>
              <a:t>розглядаючи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конструювання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, </a:t>
            </a:r>
            <a:r>
              <a:rPr lang="ru-RU" sz="1400" dirty="0" err="1"/>
              <a:t>порівнювали</a:t>
            </a:r>
            <a:r>
              <a:rPr lang="ru-RU" sz="1400" dirty="0"/>
              <a:t> </a:t>
            </a:r>
            <a:r>
              <a:rPr lang="ru-RU" sz="1400" dirty="0" err="1"/>
              <a:t>кульмінаційний</a:t>
            </a:r>
            <a:r>
              <a:rPr lang="ru-RU" sz="1400" dirty="0"/>
              <a:t> порядок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побудови</a:t>
            </a:r>
            <a:r>
              <a:rPr lang="ru-RU" sz="1400" dirty="0"/>
              <a:t> (</a:t>
            </a:r>
            <a:r>
              <a:rPr lang="ru-RU" sz="1400" dirty="0" err="1"/>
              <a:t>найсильніші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 </a:t>
            </a:r>
            <a:r>
              <a:rPr lang="ru-RU" sz="1400" dirty="0" err="1"/>
              <a:t>наводяться</a:t>
            </a:r>
            <a:r>
              <a:rPr lang="ru-RU" sz="1400" dirty="0"/>
              <a:t> </a:t>
            </a:r>
            <a:r>
              <a:rPr lang="ru-RU" sz="1400" dirty="0" err="1"/>
              <a:t>наприкінці</a:t>
            </a:r>
            <a:r>
              <a:rPr lang="ru-RU" sz="1400" dirty="0"/>
              <a:t>), анти </a:t>
            </a:r>
            <a:r>
              <a:rPr lang="ru-RU" sz="1400" dirty="0" err="1"/>
              <a:t>кульмінаційний</a:t>
            </a:r>
            <a:r>
              <a:rPr lang="ru-RU" sz="1400" dirty="0"/>
              <a:t> порядок (</a:t>
            </a:r>
            <a:r>
              <a:rPr lang="ru-RU" sz="1400" dirty="0" err="1"/>
              <a:t>зворотний</a:t>
            </a:r>
            <a:r>
              <a:rPr lang="ru-RU" sz="1400" dirty="0"/>
              <a:t>, коли, </a:t>
            </a:r>
            <a:r>
              <a:rPr lang="ru-RU" sz="1400" dirty="0" err="1"/>
              <a:t>навпаки</a:t>
            </a:r>
            <a:r>
              <a:rPr lang="ru-RU" sz="1400" dirty="0"/>
              <a:t>, </a:t>
            </a:r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починається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сильного аргументу) та </a:t>
            </a:r>
            <a:r>
              <a:rPr lang="ru-RU" sz="1400" dirty="0" err="1"/>
              <a:t>розміщення</a:t>
            </a:r>
            <a:r>
              <a:rPr lang="ru-RU" sz="1400" dirty="0"/>
              <a:t> </a:t>
            </a:r>
            <a:r>
              <a:rPr lang="ru-RU" sz="1400" dirty="0" err="1"/>
              <a:t>сильних</a:t>
            </a:r>
            <a:r>
              <a:rPr lang="ru-RU" sz="1400" dirty="0"/>
              <a:t> </a:t>
            </a:r>
            <a:r>
              <a:rPr lang="ru-RU" sz="1400" dirty="0" err="1"/>
              <a:t>аргументів</a:t>
            </a:r>
            <a:r>
              <a:rPr lang="ru-RU" sz="1400" dirty="0"/>
              <a:t> </a:t>
            </a:r>
            <a:r>
              <a:rPr lang="ru-RU" sz="1400" dirty="0" err="1"/>
              <a:t>усередині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. Яка ж форма </a:t>
            </a:r>
            <a:r>
              <a:rPr lang="ru-RU" sz="1400" dirty="0" err="1"/>
              <a:t>викладу</a:t>
            </a:r>
            <a:r>
              <a:rPr lang="ru-RU" sz="1400" dirty="0"/>
              <a:t> </a:t>
            </a:r>
            <a:r>
              <a:rPr lang="ru-RU" sz="1400" dirty="0" err="1"/>
              <a:t>найефективніша</a:t>
            </a:r>
            <a:r>
              <a:rPr lang="ru-RU" sz="1400" dirty="0"/>
              <a:t>?</a:t>
            </a:r>
          </a:p>
          <a:p>
            <a:r>
              <a:rPr lang="ru-RU" sz="1400" dirty="0" err="1"/>
              <a:t>Виявилося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кульмінаційний</a:t>
            </a:r>
            <a:r>
              <a:rPr lang="ru-RU" sz="1400" dirty="0"/>
              <a:t> і </a:t>
            </a:r>
            <a:r>
              <a:rPr lang="ru-RU" sz="1400" dirty="0" err="1"/>
              <a:t>зворотний</a:t>
            </a:r>
            <a:r>
              <a:rPr lang="ru-RU" sz="1400" dirty="0"/>
              <a:t> порядок </a:t>
            </a:r>
            <a:r>
              <a:rPr lang="ru-RU" sz="1400" dirty="0" err="1"/>
              <a:t>дають</a:t>
            </a:r>
            <a:r>
              <a:rPr lang="ru-RU" sz="1400" dirty="0"/>
              <a:t> </a:t>
            </a:r>
            <a:r>
              <a:rPr lang="ru-RU" sz="1400" dirty="0" err="1"/>
              <a:t>кращі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, </a:t>
            </a:r>
            <a:r>
              <a:rPr lang="ru-RU" sz="1400" dirty="0" err="1"/>
              <a:t>аніж</a:t>
            </a:r>
            <a:r>
              <a:rPr lang="ru-RU" sz="1400" dirty="0"/>
              <a:t> </a:t>
            </a:r>
            <a:r>
              <a:rPr lang="ru-RU" sz="1400" dirty="0" err="1"/>
              <a:t>серединний</a:t>
            </a:r>
            <a:r>
              <a:rPr lang="ru-RU" sz="1400" dirty="0"/>
              <a:t> (</a:t>
            </a:r>
            <a:r>
              <a:rPr lang="ru-RU" sz="1400" dirty="0" err="1"/>
              <a:t>із</a:t>
            </a:r>
            <a:r>
              <a:rPr lang="ru-RU" sz="1400" dirty="0"/>
              <a:t> невеликою </a:t>
            </a:r>
            <a:r>
              <a:rPr lang="ru-RU" sz="1400" dirty="0" err="1"/>
              <a:t>перевагою</a:t>
            </a:r>
            <a:r>
              <a:rPr lang="ru-RU" sz="1400" dirty="0"/>
              <a:t> </a:t>
            </a:r>
            <a:r>
              <a:rPr lang="ru-RU" sz="1400" dirty="0" err="1"/>
              <a:t>першого</a:t>
            </a:r>
            <a:r>
              <a:rPr lang="ru-RU" sz="1400" dirty="0"/>
              <a:t> над другим). </a:t>
            </a:r>
            <a:r>
              <a:rPr lang="ru-RU" sz="1400" dirty="0" err="1"/>
              <a:t>Однак</a:t>
            </a:r>
            <a:r>
              <a:rPr lang="ru-RU" sz="1400" dirty="0"/>
              <a:t>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враховувати</a:t>
            </a:r>
            <a:r>
              <a:rPr lang="ru-RU" sz="1400" dirty="0"/>
              <a:t> </a:t>
            </a:r>
            <a:r>
              <a:rPr lang="ru-RU" sz="1400" dirty="0" err="1"/>
              <a:t>змістовний</a:t>
            </a:r>
            <a:r>
              <a:rPr lang="ru-RU" sz="1400" dirty="0"/>
              <a:t> </a:t>
            </a:r>
            <a:r>
              <a:rPr lang="ru-RU" sz="1400" dirty="0" err="1"/>
              <a:t>бік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та установки </a:t>
            </a:r>
            <a:r>
              <a:rPr lang="ru-RU" sz="1400" dirty="0" err="1"/>
              <a:t>слухачів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вони не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зацікавлені</a:t>
            </a:r>
            <a:r>
              <a:rPr lang="ru-RU" sz="1400" dirty="0"/>
              <a:t> предметом </a:t>
            </a:r>
            <a:r>
              <a:rPr lang="ru-RU" sz="1400" dirty="0" err="1"/>
              <a:t>повідомлення</a:t>
            </a:r>
            <a:r>
              <a:rPr lang="ru-RU" sz="1400" dirty="0"/>
              <a:t>, то </a:t>
            </a:r>
            <a:r>
              <a:rPr lang="ru-RU" sz="1400" dirty="0" err="1"/>
              <a:t>найвагоміші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 треба </a:t>
            </a:r>
            <a:r>
              <a:rPr lang="ru-RU" sz="1400" dirty="0" err="1"/>
              <a:t>викласти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самого початку.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кращий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 </a:t>
            </a:r>
            <a:r>
              <a:rPr lang="ru-RU" sz="1400" dirty="0" err="1"/>
              <a:t>пробудити</a:t>
            </a:r>
            <a:r>
              <a:rPr lang="ru-RU" sz="1400" dirty="0"/>
              <a:t> </a:t>
            </a:r>
            <a:r>
              <a:rPr lang="ru-RU" sz="1400" dirty="0" err="1"/>
              <a:t>інтерес</a:t>
            </a:r>
            <a:r>
              <a:rPr lang="ru-RU" sz="1400" dirty="0"/>
              <a:t> та </a:t>
            </a:r>
            <a:r>
              <a:rPr lang="ru-RU" sz="1400" dirty="0" err="1"/>
              <a:t>увагу</a:t>
            </a:r>
            <a:r>
              <a:rPr lang="ru-RU" sz="1400" dirty="0"/>
              <a:t> людей. </a:t>
            </a:r>
            <a:r>
              <a:rPr lang="ru-RU" sz="1400" dirty="0" err="1"/>
              <a:t>Якщо</a:t>
            </a:r>
            <a:r>
              <a:rPr lang="ru-RU" sz="1400" dirty="0"/>
              <a:t> вони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зацікавлені</a:t>
            </a:r>
            <a:r>
              <a:rPr lang="ru-RU" sz="1400" dirty="0"/>
              <a:t> темою </a:t>
            </a:r>
            <a:r>
              <a:rPr lang="ru-RU" sz="1400" dirty="0" err="1"/>
              <a:t>розмови</a:t>
            </a:r>
            <a:r>
              <a:rPr lang="ru-RU" sz="1400" dirty="0"/>
              <a:t>, то </a:t>
            </a:r>
            <a:r>
              <a:rPr lang="ru-RU" sz="1400" dirty="0" err="1"/>
              <a:t>найцікавіші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викласти</a:t>
            </a:r>
            <a:r>
              <a:rPr lang="ru-RU" sz="1400" dirty="0"/>
              <a:t> </a:t>
            </a:r>
            <a:r>
              <a:rPr lang="ru-RU" sz="1400" dirty="0" err="1"/>
              <a:t>наприкінці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. </a:t>
            </a:r>
            <a:r>
              <a:rPr lang="ru-RU" sz="1400" dirty="0" err="1"/>
              <a:t>Послаблення</a:t>
            </a:r>
            <a:r>
              <a:rPr lang="ru-RU" sz="1400" dirty="0"/>
              <a:t> </a:t>
            </a:r>
            <a:r>
              <a:rPr lang="ru-RU" sz="1400" dirty="0" err="1"/>
              <a:t>аргументації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дещо</a:t>
            </a:r>
            <a:r>
              <a:rPr lang="ru-RU" sz="1400" dirty="0"/>
              <a:t> </a:t>
            </a:r>
            <a:r>
              <a:rPr lang="ru-RU" sz="1400" dirty="0" err="1"/>
              <a:t>розчарувати</a:t>
            </a:r>
            <a:r>
              <a:rPr lang="ru-RU" sz="1400" dirty="0"/>
              <a:t> </a:t>
            </a:r>
            <a:r>
              <a:rPr lang="ru-RU" sz="1400" dirty="0" err="1"/>
              <a:t>аудиторію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Що</a:t>
            </a:r>
            <a:r>
              <a:rPr lang="ru-RU" sz="1400" dirty="0"/>
              <a:t> ж до </a:t>
            </a:r>
            <a:r>
              <a:rPr lang="ru-RU" sz="1400" dirty="0" err="1"/>
              <a:t>включення</a:t>
            </a:r>
            <a:r>
              <a:rPr lang="ru-RU" sz="1400" dirty="0"/>
              <a:t> </a:t>
            </a:r>
            <a:r>
              <a:rPr lang="ru-RU" sz="1400" dirty="0" err="1"/>
              <a:t>контраргументів</a:t>
            </a:r>
            <a:r>
              <a:rPr lang="ru-RU" sz="1400" dirty="0"/>
              <a:t>, то </a:t>
            </a:r>
            <a:r>
              <a:rPr lang="ru-RU" sz="1400" dirty="0" err="1"/>
              <a:t>найефективнішими</a:t>
            </a:r>
            <a:r>
              <a:rPr lang="ru-RU" sz="1400" dirty="0"/>
              <a:t> є </a:t>
            </a:r>
            <a:r>
              <a:rPr lang="ru-RU" sz="1400" dirty="0" err="1"/>
              <a:t>повідомлення</a:t>
            </a:r>
            <a:r>
              <a:rPr lang="ru-RU" sz="1400" dirty="0"/>
              <a:t>, в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розглядаються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 </a:t>
            </a:r>
            <a:r>
              <a:rPr lang="ru-RU" sz="1400" dirty="0" err="1"/>
              <a:t>протилежної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, а не </a:t>
            </a:r>
            <a:r>
              <a:rPr lang="ru-RU" sz="1400" dirty="0" err="1"/>
              <a:t>ті</a:t>
            </a:r>
            <a:r>
              <a:rPr lang="ru-RU" sz="1400" dirty="0"/>
              <a:t>, де </a:t>
            </a:r>
            <a:r>
              <a:rPr lang="ru-RU" sz="1400" dirty="0" err="1"/>
              <a:t>наводяться</a:t>
            </a:r>
            <a:r>
              <a:rPr lang="ru-RU" sz="1400" dirty="0"/>
              <a:t> </a:t>
            </a:r>
            <a:r>
              <a:rPr lang="ru-RU" sz="1400" dirty="0" err="1"/>
              <a:t>докази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на </a:t>
            </a:r>
            <a:r>
              <a:rPr lang="ru-RU" sz="1400" dirty="0" err="1"/>
              <a:t>користь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думок. </a:t>
            </a:r>
            <a:r>
              <a:rPr lang="ru-RU" sz="1400" dirty="0" err="1"/>
              <a:t>Виняток</a:t>
            </a:r>
            <a:r>
              <a:rPr lang="ru-RU" sz="1400" dirty="0"/>
              <a:t> </a:t>
            </a:r>
            <a:r>
              <a:rPr lang="ru-RU" sz="1400" dirty="0" err="1"/>
              <a:t>становлять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, де </a:t>
            </a:r>
            <a:r>
              <a:rPr lang="ru-RU" sz="1400" dirty="0" err="1"/>
              <a:t>знаходяться</a:t>
            </a:r>
            <a:r>
              <a:rPr lang="ru-RU" sz="1400" dirty="0"/>
              <a:t> </a:t>
            </a:r>
            <a:r>
              <a:rPr lang="ru-RU" sz="1400" dirty="0" err="1"/>
              <a:t>переважно</a:t>
            </a:r>
            <a:r>
              <a:rPr lang="ru-RU" sz="1400" dirty="0"/>
              <a:t> люди з </a:t>
            </a:r>
            <a:r>
              <a:rPr lang="ru-RU" sz="1400" dirty="0" err="1"/>
              <a:t>низьким</a:t>
            </a:r>
            <a:r>
              <a:rPr lang="ru-RU" sz="1400" dirty="0"/>
              <a:t> </a:t>
            </a:r>
            <a:r>
              <a:rPr lang="ru-RU" sz="1400" dirty="0" err="1"/>
              <a:t>рівнем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. Тут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 є </a:t>
            </a:r>
            <a:r>
              <a:rPr lang="ru-RU" sz="1400" dirty="0" err="1"/>
              <a:t>повідомлення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подається</a:t>
            </a:r>
            <a:r>
              <a:rPr lang="ru-RU" sz="1400" dirty="0"/>
              <a:t> одна </a:t>
            </a:r>
            <a:r>
              <a:rPr lang="ru-RU" sz="1400" dirty="0" err="1"/>
              <a:t>позиція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5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Вирішуючи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оптимального </a:t>
            </a:r>
            <a:r>
              <a:rPr lang="ru-RU" sz="1400" dirty="0" err="1"/>
              <a:t>розміщення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ідеї</a:t>
            </a:r>
            <a:r>
              <a:rPr lang="ru-RU" sz="1400" dirty="0"/>
              <a:t> в </a:t>
            </a:r>
            <a:r>
              <a:rPr lang="ru-RU" sz="1400" dirty="0" err="1"/>
              <a:t>повідомленні</a:t>
            </a:r>
            <a:r>
              <a:rPr lang="ru-RU" sz="1400" dirty="0"/>
              <a:t>,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згадати</a:t>
            </a:r>
            <a:r>
              <a:rPr lang="ru-RU" sz="1400" dirty="0"/>
              <a:t> про </a:t>
            </a:r>
            <a:r>
              <a:rPr lang="ru-RU" sz="1400" dirty="0" err="1"/>
              <a:t>відомий</a:t>
            </a:r>
            <a:r>
              <a:rPr lang="ru-RU" sz="1400" dirty="0"/>
              <a:t> </a:t>
            </a:r>
            <a:r>
              <a:rPr lang="ru-RU" sz="1400" dirty="0" err="1"/>
              <a:t>ефект</a:t>
            </a:r>
            <a:r>
              <a:rPr lang="ru-RU" sz="1400" dirty="0"/>
              <a:t> краю. </a:t>
            </a:r>
            <a:r>
              <a:rPr lang="ru-RU" sz="1400" dirty="0" err="1"/>
              <a:t>Інформація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розміщена</a:t>
            </a:r>
            <a:r>
              <a:rPr lang="ru-RU" sz="1400" dirty="0"/>
              <a:t> на початку і в </a:t>
            </a:r>
            <a:r>
              <a:rPr lang="ru-RU" sz="1400" dirty="0" err="1"/>
              <a:t>кінці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,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сприймається</a:t>
            </a:r>
            <a:r>
              <a:rPr lang="ru-RU" sz="1400" dirty="0"/>
              <a:t>, </a:t>
            </a:r>
            <a:r>
              <a:rPr lang="ru-RU" sz="1400" dirty="0" err="1"/>
              <a:t>запам'ятовується</a:t>
            </a:r>
            <a:r>
              <a:rPr lang="ru-RU" sz="1400" dirty="0"/>
              <a:t>, </a:t>
            </a:r>
            <a:r>
              <a:rPr lang="ru-RU" sz="1400" dirty="0" err="1"/>
              <a:t>осмислюється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та,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всередині</a:t>
            </a:r>
            <a:r>
              <a:rPr lang="ru-RU" sz="1400" dirty="0"/>
              <a:t>. </a:t>
            </a:r>
            <a:r>
              <a:rPr lang="ru-RU" sz="1400" dirty="0" err="1"/>
              <a:t>Нові</a:t>
            </a:r>
            <a:r>
              <a:rPr lang="ru-RU" sz="1400" dirty="0"/>
              <a:t> установки в адресата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формуються</a:t>
            </a:r>
            <a:r>
              <a:rPr lang="ru-RU" sz="1400" dirty="0"/>
              <a:t> на початку </a:t>
            </a:r>
            <a:r>
              <a:rPr lang="ru-RU" sz="1400" dirty="0" err="1"/>
              <a:t>спілкування</a:t>
            </a:r>
            <a:r>
              <a:rPr lang="ru-RU" sz="1400" dirty="0"/>
              <a:t>.</a:t>
            </a:r>
          </a:p>
          <a:p>
            <a:r>
              <a:rPr lang="ru-RU" sz="1400" dirty="0"/>
              <a:t>Тому </a:t>
            </a:r>
            <a:r>
              <a:rPr lang="ru-RU" sz="1400" dirty="0" err="1"/>
              <a:t>основну</a:t>
            </a:r>
            <a:r>
              <a:rPr lang="ru-RU" sz="1400" dirty="0"/>
              <a:t> </a:t>
            </a:r>
            <a:r>
              <a:rPr lang="ru-RU" sz="1400" dirty="0" err="1"/>
              <a:t>ідею</a:t>
            </a:r>
            <a:r>
              <a:rPr lang="ru-RU" sz="1400" dirty="0"/>
              <a:t>, думку, яку ми </a:t>
            </a:r>
            <a:r>
              <a:rPr lang="ru-RU" sz="1400" dirty="0" err="1"/>
              <a:t>хочемо</a:t>
            </a:r>
            <a:r>
              <a:rPr lang="ru-RU" sz="1400" dirty="0"/>
              <a:t> "внести" до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свідомості</a:t>
            </a:r>
            <a:r>
              <a:rPr lang="ru-RU" sz="1400" dirty="0"/>
              <a:t>, </a:t>
            </a:r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викладати</a:t>
            </a:r>
            <a:r>
              <a:rPr lang="ru-RU" sz="1400" dirty="0"/>
              <a:t> на початку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. </a:t>
            </a:r>
            <a:r>
              <a:rPr lang="ru-RU" sz="1400" dirty="0" err="1"/>
              <a:t>Наприкінці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 до </a:t>
            </a:r>
            <a:r>
              <a:rPr lang="ru-RU" sz="1400" dirty="0" err="1"/>
              <a:t>неї</a:t>
            </a:r>
            <a:r>
              <a:rPr lang="ru-RU" sz="1400" dirty="0"/>
              <a:t> </a:t>
            </a:r>
            <a:r>
              <a:rPr lang="ru-RU" sz="1400" dirty="0" err="1"/>
              <a:t>звернутися</a:t>
            </a:r>
            <a:r>
              <a:rPr lang="ru-RU" sz="1400" dirty="0"/>
              <a:t>, але </a:t>
            </a:r>
            <a:r>
              <a:rPr lang="ru-RU" sz="1400" dirty="0" err="1"/>
              <a:t>використавши</a:t>
            </a:r>
            <a:r>
              <a:rPr lang="ru-RU" sz="1400" dirty="0"/>
              <a:t>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.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 </a:t>
            </a:r>
            <a:r>
              <a:rPr lang="ru-RU" sz="1400" dirty="0"/>
              <a:t>Культура </a:t>
            </a:r>
            <a:r>
              <a:rPr lang="ru-RU" sz="1400" dirty="0" err="1"/>
              <a:t>говоріння</a:t>
            </a:r>
            <a:r>
              <a:rPr lang="ru-RU" sz="1400" dirty="0"/>
              <a:t> </a:t>
            </a:r>
            <a:r>
              <a:rPr lang="ru-RU" sz="1400" dirty="0" err="1"/>
              <a:t>тісно</a:t>
            </a:r>
            <a:r>
              <a:rPr lang="ru-RU" sz="1400" dirty="0"/>
              <a:t> </a:t>
            </a:r>
            <a:r>
              <a:rPr lang="ru-RU" sz="1400" dirty="0" err="1"/>
              <a:t>пов'язана</a:t>
            </a:r>
            <a:r>
              <a:rPr lang="ru-RU" sz="1400" dirty="0"/>
              <a:t> з </a:t>
            </a:r>
            <a:r>
              <a:rPr lang="ru-RU" sz="1400" dirty="0" err="1"/>
              <a:t>мовленнєвим</a:t>
            </a:r>
            <a:r>
              <a:rPr lang="ru-RU" sz="1400" dirty="0"/>
              <a:t> </a:t>
            </a:r>
            <a:r>
              <a:rPr lang="ru-RU" sz="1400" dirty="0" err="1"/>
              <a:t>етикетом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з правилами </a:t>
            </a:r>
            <a:r>
              <a:rPr lang="ru-RU" sz="1400" dirty="0" err="1"/>
              <a:t>вітання</a:t>
            </a:r>
            <a:r>
              <a:rPr lang="ru-RU" sz="1400" dirty="0"/>
              <a:t>, </a:t>
            </a:r>
            <a:r>
              <a:rPr lang="ru-RU" sz="1400" dirty="0" err="1"/>
              <a:t>знайомства</a:t>
            </a:r>
            <a:r>
              <a:rPr lang="ru-RU" sz="1400" dirty="0"/>
              <a:t>, </a:t>
            </a:r>
            <a:r>
              <a:rPr lang="ru-RU" sz="1400" dirty="0" err="1"/>
              <a:t>прощання</a:t>
            </a:r>
            <a:r>
              <a:rPr lang="ru-RU" sz="1400" dirty="0"/>
              <a:t>, </a:t>
            </a:r>
            <a:r>
              <a:rPr lang="ru-RU" sz="1400" dirty="0" err="1"/>
              <a:t>вдячності</a:t>
            </a:r>
            <a:r>
              <a:rPr lang="ru-RU" sz="1400" dirty="0"/>
              <a:t>, </a:t>
            </a:r>
            <a:r>
              <a:rPr lang="ru-RU" sz="1400" dirty="0" err="1"/>
              <a:t>вибачення</a:t>
            </a:r>
            <a:r>
              <a:rPr lang="ru-RU" sz="1400" dirty="0"/>
              <a:t>, </a:t>
            </a:r>
            <a:r>
              <a:rPr lang="ru-RU" sz="1400" dirty="0" err="1"/>
              <a:t>запрошення</a:t>
            </a:r>
            <a:r>
              <a:rPr lang="ru-RU" sz="1400" dirty="0"/>
              <a:t>, </a:t>
            </a:r>
            <a:r>
              <a:rPr lang="ru-RU" sz="1400" dirty="0" err="1"/>
              <a:t>схвалення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 Люди, як правило, негативно </a:t>
            </a:r>
            <a:r>
              <a:rPr lang="ru-RU" sz="1400" dirty="0" err="1"/>
              <a:t>реагують</a:t>
            </a:r>
            <a:r>
              <a:rPr lang="ru-RU" sz="1400" dirty="0"/>
              <a:t> на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вироблених</a:t>
            </a:r>
            <a:r>
              <a:rPr lang="ru-RU" sz="1400" dirty="0"/>
              <a:t> </a:t>
            </a:r>
            <a:r>
              <a:rPr lang="ru-RU" sz="1400" dirty="0" err="1"/>
              <a:t>суспільством</a:t>
            </a:r>
            <a:r>
              <a:rPr lang="ru-RU" sz="1400" dirty="0"/>
              <a:t> формул </a:t>
            </a:r>
            <a:r>
              <a:rPr lang="ru-RU" sz="1400" dirty="0" err="1"/>
              <a:t>етикету</a:t>
            </a:r>
            <a:r>
              <a:rPr lang="ru-RU" sz="1400" dirty="0"/>
              <a:t>.</a:t>
            </a:r>
          </a:p>
          <a:p>
            <a:r>
              <a:rPr lang="ru-RU" sz="1400" dirty="0"/>
              <a:t>Для того,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ділове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, </a:t>
            </a:r>
            <a:r>
              <a:rPr lang="ru-RU" sz="1400" dirty="0" err="1"/>
              <a:t>важливо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учасники</a:t>
            </a:r>
            <a:r>
              <a:rPr lang="ru-RU" sz="1400" dirty="0"/>
              <a:t> </a:t>
            </a:r>
            <a:r>
              <a:rPr lang="ru-RU" sz="1400" dirty="0" err="1"/>
              <a:t>обов'язково</a:t>
            </a:r>
            <a:r>
              <a:rPr lang="ru-RU" sz="1400" dirty="0"/>
              <a:t> </a:t>
            </a:r>
            <a:r>
              <a:rPr lang="ru-RU" sz="1400" dirty="0" err="1"/>
              <a:t>зверталися</a:t>
            </a:r>
            <a:r>
              <a:rPr lang="ru-RU" sz="1400" dirty="0"/>
              <a:t> один до одного на "Ви" (як до </a:t>
            </a:r>
            <a:r>
              <a:rPr lang="ru-RU" sz="1400" dirty="0" err="1"/>
              <a:t>співробітників</a:t>
            </a:r>
            <a:r>
              <a:rPr lang="ru-RU" sz="1400" dirty="0"/>
              <a:t>, так і до </a:t>
            </a:r>
            <a:r>
              <a:rPr lang="ru-RU" sz="1400" dirty="0" err="1"/>
              <a:t>клієнтів</a:t>
            </a:r>
            <a:r>
              <a:rPr lang="ru-RU" sz="1400" dirty="0"/>
              <a:t>).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звертання</a:t>
            </a:r>
            <a:r>
              <a:rPr lang="ru-RU" sz="1400" dirty="0"/>
              <a:t> — </a:t>
            </a:r>
            <a:r>
              <a:rPr lang="ru-RU" sz="1400" dirty="0" err="1"/>
              <a:t>необхідний</a:t>
            </a:r>
            <a:r>
              <a:rPr lang="ru-RU" sz="1400" dirty="0"/>
              <a:t> </a:t>
            </a:r>
            <a:r>
              <a:rPr lang="ru-RU" sz="1400" dirty="0" err="1"/>
              <a:t>інструмент</a:t>
            </a:r>
            <a:r>
              <a:rPr lang="ru-RU" sz="1400" dirty="0"/>
              <a:t> </a:t>
            </a:r>
            <a:r>
              <a:rPr lang="ru-RU" sz="1400" dirty="0" err="1"/>
              <a:t>підтримання</a:t>
            </a:r>
            <a:r>
              <a:rPr lang="ru-RU" sz="1400" dirty="0"/>
              <a:t> </a:t>
            </a:r>
            <a:r>
              <a:rPr lang="ru-RU" sz="1400" dirty="0" err="1"/>
              <a:t>нормальних</a:t>
            </a:r>
            <a:r>
              <a:rPr lang="ru-RU" sz="1400" dirty="0"/>
              <a:t> </a:t>
            </a:r>
            <a:r>
              <a:rPr lang="ru-RU" sz="1400" dirty="0" err="1"/>
              <a:t>службових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і </a:t>
            </a:r>
            <a:r>
              <a:rPr lang="ru-RU" sz="1400" dirty="0" err="1"/>
              <a:t>трудової</a:t>
            </a:r>
            <a:r>
              <a:rPr lang="ru-RU" sz="1400" dirty="0"/>
              <a:t> </a:t>
            </a:r>
            <a:r>
              <a:rPr lang="ru-RU" sz="1400" dirty="0" err="1"/>
              <a:t>дисципліни</a:t>
            </a:r>
            <a:r>
              <a:rPr lang="ru-RU" sz="1400" dirty="0"/>
              <a:t> в </a:t>
            </a:r>
            <a:r>
              <a:rPr lang="ru-RU" sz="1400" dirty="0" err="1"/>
              <a:t>колективі</a:t>
            </a:r>
            <a:r>
              <a:rPr lang="ru-RU" sz="1400" dirty="0"/>
              <a:t> та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партнерських</a:t>
            </a:r>
            <a:r>
              <a:rPr lang="ru-RU" sz="1400" dirty="0"/>
              <a:t> </a:t>
            </a:r>
            <a:r>
              <a:rPr lang="ru-RU" sz="1400" dirty="0" err="1"/>
              <a:t>стосунків</a:t>
            </a:r>
            <a:r>
              <a:rPr lang="ru-RU" sz="1400" dirty="0"/>
              <a:t> з </a:t>
            </a:r>
            <a:r>
              <a:rPr lang="ru-RU" sz="1400" dirty="0" err="1"/>
              <a:t>клієнтами</a:t>
            </a:r>
            <a:r>
              <a:rPr lang="ru-RU" sz="1400" dirty="0"/>
              <a:t>. В </a:t>
            </a:r>
            <a:r>
              <a:rPr lang="ru-RU" sz="1400" dirty="0" err="1"/>
              <a:t>обов'язковому</a:t>
            </a:r>
            <a:r>
              <a:rPr lang="ru-RU" sz="1400" dirty="0"/>
              <a:t> порядку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звертатися</a:t>
            </a:r>
            <a:r>
              <a:rPr lang="ru-RU" sz="1400" dirty="0"/>
              <a:t> до </a:t>
            </a:r>
            <a:r>
              <a:rPr lang="ru-RU" sz="1400" dirty="0" err="1"/>
              <a:t>іншого</a:t>
            </a:r>
            <a:r>
              <a:rPr lang="ru-RU" sz="1400" dirty="0"/>
              <a:t>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ім'я</a:t>
            </a:r>
            <a:r>
              <a:rPr lang="ru-RU" sz="1400" dirty="0"/>
              <a:t> та по </a:t>
            </a:r>
            <a:r>
              <a:rPr lang="ru-RU" sz="1400" dirty="0" err="1"/>
              <a:t>батькові</a:t>
            </a:r>
            <a:r>
              <a:rPr lang="ru-RU" sz="1400" dirty="0"/>
              <a:t>. </a:t>
            </a:r>
            <a:r>
              <a:rPr lang="ru-RU" sz="1400" dirty="0" err="1"/>
              <a:t>Вчасно</a:t>
            </a:r>
            <a:r>
              <a:rPr lang="ru-RU" sz="1400" dirty="0"/>
              <a:t> </a:t>
            </a:r>
            <a:r>
              <a:rPr lang="ru-RU" sz="1400" dirty="0" err="1"/>
              <a:t>висловлене</a:t>
            </a:r>
            <a:r>
              <a:rPr lang="ru-RU" sz="1400" dirty="0"/>
              <a:t> слово "</a:t>
            </a:r>
            <a:r>
              <a:rPr lang="ru-RU" sz="1400" dirty="0" err="1"/>
              <a:t>дякую</a:t>
            </a:r>
            <a:r>
              <a:rPr lang="ru-RU" sz="1400" dirty="0"/>
              <a:t>" </a:t>
            </a:r>
            <a:r>
              <a:rPr lang="ru-RU" sz="1400" dirty="0" err="1"/>
              <a:t>може</a:t>
            </a:r>
            <a:r>
              <a:rPr lang="ru-RU" sz="1400" dirty="0"/>
              <a:t> стати не </a:t>
            </a:r>
            <a:r>
              <a:rPr lang="ru-RU" sz="1400" dirty="0" err="1"/>
              <a:t>менш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, </a:t>
            </a:r>
            <a:r>
              <a:rPr lang="ru-RU" sz="1400" dirty="0" err="1"/>
              <a:t>аніж</a:t>
            </a:r>
            <a:r>
              <a:rPr lang="ru-RU" sz="1400" dirty="0"/>
              <a:t> </a:t>
            </a:r>
            <a:r>
              <a:rPr lang="ru-RU" sz="1400" dirty="0" err="1"/>
              <a:t>грошова</a:t>
            </a:r>
            <a:r>
              <a:rPr lang="ru-RU" sz="1400" dirty="0"/>
              <a:t> </a:t>
            </a:r>
            <a:r>
              <a:rPr lang="ru-RU" sz="1400" dirty="0" err="1"/>
              <a:t>премія</a:t>
            </a:r>
            <a:r>
              <a:rPr lang="ru-RU" sz="1400" dirty="0"/>
              <a:t>. Про </a:t>
            </a:r>
            <a:r>
              <a:rPr lang="ru-RU" sz="1400" dirty="0" err="1"/>
              <a:t>службовий</a:t>
            </a:r>
            <a:r>
              <a:rPr lang="ru-RU" sz="1400" dirty="0"/>
              <a:t> </a:t>
            </a:r>
            <a:r>
              <a:rPr lang="ru-RU" sz="1400" dirty="0" err="1"/>
              <a:t>етикет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йшлося</a:t>
            </a:r>
            <a:r>
              <a:rPr lang="ru-RU" sz="1400" dirty="0"/>
              <a:t>. </a:t>
            </a:r>
            <a:r>
              <a:rPr lang="ru-RU" sz="1400" dirty="0" err="1"/>
              <a:t>Додамо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часом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залежатиме</a:t>
            </a:r>
            <a:r>
              <a:rPr lang="ru-RU" sz="1400" dirty="0"/>
              <a:t> й </a:t>
            </a:r>
            <a:r>
              <a:rPr lang="ru-RU" sz="1400" dirty="0" err="1"/>
              <a:t>від</a:t>
            </a:r>
            <a:r>
              <a:rPr lang="ru-RU" sz="1400" dirty="0"/>
              <a:t> того, </a:t>
            </a:r>
            <a:r>
              <a:rPr lang="ru-RU" sz="1400" dirty="0" err="1"/>
              <a:t>яким</a:t>
            </a:r>
            <a:r>
              <a:rPr lang="ru-RU" sz="1400" dirty="0"/>
              <a:t> голосом (</a:t>
            </a:r>
            <a:r>
              <a:rPr lang="ru-RU" sz="1400" dirty="0" err="1"/>
              <a:t>низьким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високим</a:t>
            </a:r>
            <a:r>
              <a:rPr lang="ru-RU" sz="1400" dirty="0"/>
              <a:t>) </a:t>
            </a:r>
            <a:r>
              <a:rPr lang="ru-RU" sz="1400" dirty="0" err="1"/>
              <a:t>розмовляє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, яку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дикцію</a:t>
            </a:r>
            <a:r>
              <a:rPr lang="ru-RU" sz="1400" dirty="0"/>
              <a:t>, акцент і т. </a:t>
            </a:r>
            <a:r>
              <a:rPr lang="ru-RU" sz="1400" dirty="0" err="1"/>
              <a:t>ін</a:t>
            </a:r>
            <a:r>
              <a:rPr lang="ru-RU" sz="1400" dirty="0"/>
              <a:t>..</a:t>
            </a:r>
          </a:p>
          <a:p>
            <a:r>
              <a:rPr lang="ru-RU" sz="1400" dirty="0"/>
              <a:t>Хворобою </a:t>
            </a:r>
            <a:r>
              <a:rPr lang="ru-RU" sz="1400" dirty="0" err="1"/>
              <a:t>нашого</a:t>
            </a:r>
            <a:r>
              <a:rPr lang="ru-RU" sz="1400" dirty="0"/>
              <a:t> часу є </a:t>
            </a:r>
            <a:r>
              <a:rPr lang="ru-RU" sz="1400" dirty="0" err="1"/>
              <a:t>багатослів'я</a:t>
            </a:r>
            <a:r>
              <a:rPr lang="ru-RU" sz="1400" dirty="0"/>
              <a:t>.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кожній</a:t>
            </a:r>
            <a:r>
              <a:rPr lang="ru-RU" sz="1400" dirty="0"/>
              <a:t> </a:t>
            </a:r>
            <a:r>
              <a:rPr lang="ru-RU" sz="1400" dirty="0" err="1"/>
              <a:t>людині</a:t>
            </a:r>
            <a:r>
              <a:rPr lang="ru-RU" sz="1400" dirty="0"/>
              <a:t> </a:t>
            </a:r>
            <a:r>
              <a:rPr lang="ru-RU" sz="1400" dirty="0" err="1"/>
              <a:t>здається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вона </a:t>
            </a:r>
            <a:r>
              <a:rPr lang="ru-RU" sz="1400" dirty="0" err="1"/>
              <a:t>знає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та </a:t>
            </a:r>
            <a:r>
              <a:rPr lang="ru-RU" sz="1400" dirty="0" err="1"/>
              <a:t>вміє</a:t>
            </a:r>
            <a:r>
              <a:rPr lang="ru-RU" sz="1400" dirty="0"/>
              <a:t> </a:t>
            </a:r>
            <a:r>
              <a:rPr lang="ru-RU" sz="1400" dirty="0" err="1"/>
              <a:t>щось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, </a:t>
            </a:r>
            <a:r>
              <a:rPr lang="ru-RU" sz="1400" dirty="0" err="1"/>
              <a:t>аніж</a:t>
            </a:r>
            <a:r>
              <a:rPr lang="ru-RU" sz="1400" dirty="0"/>
              <a:t> </a:t>
            </a:r>
            <a:r>
              <a:rPr lang="ru-RU" sz="1400" dirty="0" err="1"/>
              <a:t>інший</a:t>
            </a:r>
            <a:r>
              <a:rPr lang="ru-RU" sz="1400" dirty="0"/>
              <a:t>, тому </a:t>
            </a:r>
            <a:r>
              <a:rPr lang="ru-RU" sz="1400" dirty="0" err="1"/>
              <a:t>їй</a:t>
            </a:r>
            <a:r>
              <a:rPr lang="ru-RU" sz="1400" dirty="0"/>
              <a:t> </a:t>
            </a:r>
            <a:r>
              <a:rPr lang="ru-RU" sz="1400" dirty="0" err="1"/>
              <a:t>хочеться</a:t>
            </a:r>
            <a:r>
              <a:rPr lang="ru-RU" sz="1400" dirty="0"/>
              <a:t> </a:t>
            </a:r>
            <a:r>
              <a:rPr lang="ru-RU" sz="1400" dirty="0" err="1"/>
              <a:t>говорити</a:t>
            </a:r>
            <a:r>
              <a:rPr lang="ru-RU" sz="1400" dirty="0"/>
              <a:t> </a:t>
            </a:r>
            <a:r>
              <a:rPr lang="ru-RU" sz="1400" dirty="0" err="1"/>
              <a:t>самій</a:t>
            </a:r>
            <a:r>
              <a:rPr lang="ru-RU" sz="1400" dirty="0"/>
              <a:t>. Лише </a:t>
            </a:r>
            <a:r>
              <a:rPr lang="ru-RU" sz="1400" dirty="0" err="1"/>
              <a:t>вихована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відчуває</a:t>
            </a:r>
            <a:r>
              <a:rPr lang="ru-RU" sz="1400" dirty="0"/>
              <a:t>, коли треба </a:t>
            </a:r>
            <a:r>
              <a:rPr lang="ru-RU" sz="1400" dirty="0" err="1"/>
              <a:t>говорити</a:t>
            </a:r>
            <a:r>
              <a:rPr lang="ru-RU" sz="1400" dirty="0"/>
              <a:t>, а коли </a:t>
            </a:r>
            <a:r>
              <a:rPr lang="ru-RU" sz="1400" dirty="0" err="1"/>
              <a:t>слухати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, </a:t>
            </a:r>
            <a:r>
              <a:rPr lang="ru-RU" sz="1400" dirty="0" err="1"/>
              <a:t>навіть</a:t>
            </a:r>
            <a:r>
              <a:rPr lang="ru-RU" sz="1400" dirty="0"/>
              <a:t> 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критикує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4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Отже</a:t>
            </a:r>
            <a:r>
              <a:rPr lang="ru-RU" sz="1400" dirty="0"/>
              <a:t>, </a:t>
            </a:r>
            <a:r>
              <a:rPr lang="ru-RU" sz="1400" dirty="0" err="1"/>
              <a:t>мовленнєвий</a:t>
            </a:r>
            <a:r>
              <a:rPr lang="ru-RU" sz="1400" dirty="0"/>
              <a:t> </a:t>
            </a:r>
            <a:r>
              <a:rPr lang="ru-RU" sz="1400" dirty="0" err="1"/>
              <a:t>етикет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складна система </a:t>
            </a:r>
            <a:r>
              <a:rPr lang="ru-RU" sz="1400" dirty="0" err="1"/>
              <a:t>мовних</a:t>
            </a:r>
            <a:r>
              <a:rPr lang="ru-RU" sz="1400" dirty="0"/>
              <a:t> </a:t>
            </a:r>
            <a:r>
              <a:rPr lang="ru-RU" sz="1400" dirty="0" err="1"/>
              <a:t>знаків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спирається</a:t>
            </a:r>
            <a:r>
              <a:rPr lang="ru-RU" sz="1400" dirty="0"/>
              <a:t> на </a:t>
            </a:r>
            <a:r>
              <a:rPr lang="ru-RU" sz="1400" dirty="0" err="1"/>
              <a:t>моральні</a:t>
            </a:r>
            <a:r>
              <a:rPr lang="ru-RU" sz="1400" dirty="0"/>
              <a:t> правила й </a:t>
            </a:r>
            <a:r>
              <a:rPr lang="ru-RU" sz="1400" dirty="0" err="1"/>
              <a:t>вимоги</a:t>
            </a:r>
            <a:r>
              <a:rPr lang="ru-RU" sz="1400" dirty="0"/>
              <a:t> і </a:t>
            </a:r>
            <a:r>
              <a:rPr lang="ru-RU" sz="1400" dirty="0" err="1"/>
              <a:t>вказує</a:t>
            </a:r>
            <a:r>
              <a:rPr lang="ru-RU" sz="1400" dirty="0"/>
              <a:t> на </a:t>
            </a:r>
            <a:r>
              <a:rPr lang="ru-RU" sz="1400" dirty="0" err="1"/>
              <a:t>ставлення</a:t>
            </a:r>
            <a:r>
              <a:rPr lang="ru-RU" sz="1400" dirty="0"/>
              <a:t> як до </a:t>
            </a:r>
            <a:r>
              <a:rPr lang="ru-RU" sz="1400" dirty="0" err="1"/>
              <a:t>інших</a:t>
            </a:r>
            <a:r>
              <a:rPr lang="ru-RU" sz="1400" dirty="0"/>
              <a:t> людей, так і до себе. Культура </a:t>
            </a:r>
            <a:r>
              <a:rPr lang="ru-RU" sz="1400" dirty="0" err="1"/>
              <a:t>спілкування</a:t>
            </a:r>
            <a:r>
              <a:rPr lang="ru-RU" sz="1400" dirty="0"/>
              <a:t> – не просто культура </a:t>
            </a:r>
            <a:r>
              <a:rPr lang="ru-RU" sz="1400" dirty="0" err="1"/>
              <a:t>вибору</a:t>
            </a:r>
            <a:r>
              <a:rPr lang="ru-RU" sz="1400" dirty="0"/>
              <a:t> </a:t>
            </a:r>
            <a:r>
              <a:rPr lang="ru-RU" sz="1400" dirty="0" err="1"/>
              <a:t>ефективних</a:t>
            </a:r>
            <a:r>
              <a:rPr lang="ru-RU" sz="1400" dirty="0"/>
              <a:t> </a:t>
            </a:r>
            <a:r>
              <a:rPr lang="ru-RU" sz="1400" dirty="0" err="1"/>
              <a:t>стратегій</a:t>
            </a:r>
            <a:r>
              <a:rPr lang="ru-RU" sz="1400" dirty="0"/>
              <a:t> і тактик, в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лежать </a:t>
            </a:r>
            <a:r>
              <a:rPr lang="ru-RU" sz="1400" dirty="0" err="1"/>
              <a:t>гуманістичні</a:t>
            </a:r>
            <a:r>
              <a:rPr lang="ru-RU" sz="1400" dirty="0"/>
              <a:t> </a:t>
            </a:r>
            <a:r>
              <a:rPr lang="ru-RU" sz="1400" dirty="0" err="1"/>
              <a:t>комунікативні</a:t>
            </a:r>
            <a:r>
              <a:rPr lang="ru-RU" sz="1400" dirty="0"/>
              <a:t> установки, </a:t>
            </a:r>
            <a:r>
              <a:rPr lang="ru-RU" sz="1400" dirty="0" err="1"/>
              <a:t>знання</a:t>
            </a:r>
            <a:r>
              <a:rPr lang="ru-RU" sz="1400" dirty="0"/>
              <a:t> та </a:t>
            </a:r>
            <a:r>
              <a:rPr lang="ru-RU" sz="1400" dirty="0" err="1"/>
              <a:t>вміння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результат </a:t>
            </a:r>
            <a:r>
              <a:rPr lang="ru-RU" sz="1400" dirty="0" err="1"/>
              <a:t>застосування</a:t>
            </a:r>
            <a:r>
              <a:rPr lang="ru-RU" sz="1400" dirty="0"/>
              <a:t> правил </a:t>
            </a:r>
            <a:r>
              <a:rPr lang="ru-RU" sz="1400" dirty="0" err="1"/>
              <a:t>конструювання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, </a:t>
            </a:r>
            <a:r>
              <a:rPr lang="ru-RU" sz="1400" dirty="0" err="1"/>
              <a:t>говоріння</a:t>
            </a:r>
            <a:r>
              <a:rPr lang="ru-RU" sz="1400" dirty="0"/>
              <a:t> та </a:t>
            </a:r>
            <a:r>
              <a:rPr lang="ru-RU" sz="1400" dirty="0" err="1"/>
              <a:t>слухання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активне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правил і норм </a:t>
            </a:r>
            <a:r>
              <a:rPr lang="ru-RU" sz="1400" dirty="0" err="1"/>
              <a:t>гуманістичної</a:t>
            </a:r>
            <a:r>
              <a:rPr lang="ru-RU" sz="1400" dirty="0"/>
              <a:t> </a:t>
            </a:r>
            <a:r>
              <a:rPr lang="ru-RU" sz="1400" dirty="0" err="1"/>
              <a:t>етики</a:t>
            </a:r>
            <a:r>
              <a:rPr lang="ru-RU" sz="1400" dirty="0"/>
              <a:t>, </a:t>
            </a:r>
            <a:r>
              <a:rPr lang="ru-RU" sz="1400" dirty="0" err="1"/>
              <a:t>постійне</a:t>
            </a:r>
            <a:r>
              <a:rPr lang="ru-RU" sz="1400" dirty="0"/>
              <a:t> </a:t>
            </a:r>
            <a:r>
              <a:rPr lang="ru-RU" sz="1400" dirty="0" err="1"/>
              <a:t>дотримання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</a:t>
            </a:r>
            <a:r>
              <a:rPr lang="ru-RU" sz="1400" dirty="0" err="1"/>
              <a:t>службового</a:t>
            </a:r>
            <a:r>
              <a:rPr lang="ru-RU" sz="1400" dirty="0"/>
              <a:t> </a:t>
            </a:r>
            <a:r>
              <a:rPr lang="ru-RU" sz="1400" dirty="0" err="1"/>
              <a:t>етикету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Перш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письмового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варто</a:t>
            </a:r>
            <a:r>
              <a:rPr lang="ru-RU" sz="1400" dirty="0"/>
              <a:t>, </a:t>
            </a:r>
            <a:r>
              <a:rPr lang="ru-RU" sz="1400" dirty="0" err="1"/>
              <a:t>уточнити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принципові</a:t>
            </a:r>
            <a:r>
              <a:rPr lang="ru-RU" sz="1400" dirty="0"/>
              <a:t> </a:t>
            </a:r>
            <a:r>
              <a:rPr lang="ru-RU" sz="1400" dirty="0" err="1"/>
              <a:t>моменти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По-перше</a:t>
            </a:r>
            <a:r>
              <a:rPr lang="ru-RU" sz="1400" dirty="0"/>
              <a:t>, </a:t>
            </a:r>
            <a:r>
              <a:rPr lang="ru-RU" sz="1400" dirty="0" err="1"/>
              <a:t>письмове</a:t>
            </a:r>
            <a:r>
              <a:rPr lang="ru-RU" sz="1400" dirty="0"/>
              <a:t> </a:t>
            </a:r>
            <a:r>
              <a:rPr lang="ru-RU" sz="1400" dirty="0" err="1"/>
              <a:t>ділове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спільного</a:t>
            </a:r>
            <a:r>
              <a:rPr lang="ru-RU" sz="1400" dirty="0"/>
              <a:t> (за </a:t>
            </a:r>
            <a:r>
              <a:rPr lang="ru-RU" sz="1400" dirty="0" err="1"/>
              <a:t>змістом</a:t>
            </a:r>
            <a:r>
              <a:rPr lang="ru-RU" sz="1400" dirty="0"/>
              <a:t>, нормативною базою та </a:t>
            </a:r>
            <a:r>
              <a:rPr lang="ru-RU" sz="1400" dirty="0" err="1"/>
              <a:t>ін</a:t>
            </a:r>
            <a:r>
              <a:rPr lang="ru-RU" sz="1400" dirty="0"/>
              <a:t>.)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усним</a:t>
            </a:r>
            <a:r>
              <a:rPr lang="ru-RU" sz="1400" dirty="0"/>
              <a:t> </a:t>
            </a:r>
            <a:r>
              <a:rPr lang="ru-RU" sz="1400" dirty="0" err="1"/>
              <a:t>спілкуванням</a:t>
            </a:r>
            <a:r>
              <a:rPr lang="ru-RU" sz="1400" dirty="0"/>
              <a:t>. </a:t>
            </a:r>
            <a:r>
              <a:rPr lang="ru-RU" sz="1400" dirty="0" err="1"/>
              <a:t>Отже</a:t>
            </a:r>
            <a:r>
              <a:rPr lang="ru-RU" sz="1400" dirty="0"/>
              <a:t>,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та </a:t>
            </a:r>
            <a:r>
              <a:rPr lang="ru-RU" sz="1400" dirty="0" err="1"/>
              <a:t>нормативи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теоретичні</a:t>
            </a:r>
            <a:r>
              <a:rPr lang="ru-RU" sz="1400" dirty="0"/>
              <a:t> </a:t>
            </a:r>
            <a:r>
              <a:rPr lang="ru-RU" sz="1400" dirty="0" err="1"/>
              <a:t>підходи</a:t>
            </a:r>
            <a:r>
              <a:rPr lang="ru-RU" sz="1400" dirty="0"/>
              <a:t> </a:t>
            </a:r>
            <a:r>
              <a:rPr lang="ru-RU" sz="1400" dirty="0" err="1"/>
              <a:t>останнього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в </a:t>
            </a:r>
            <a:r>
              <a:rPr lang="ru-RU" sz="1400" dirty="0" err="1"/>
              <a:t>чому</a:t>
            </a:r>
            <a:r>
              <a:rPr lang="ru-RU" sz="1400" dirty="0"/>
              <a:t> </a:t>
            </a:r>
            <a:r>
              <a:rPr lang="ru-RU" sz="1400" dirty="0" err="1"/>
              <a:t>поширюються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на </a:t>
            </a:r>
            <a:r>
              <a:rPr lang="ru-RU" sz="1400" dirty="0" err="1"/>
              <a:t>письмове</a:t>
            </a:r>
            <a:r>
              <a:rPr lang="ru-RU" sz="1400" dirty="0"/>
              <a:t> </a:t>
            </a:r>
            <a:r>
              <a:rPr lang="ru-RU" sz="1400" dirty="0" err="1"/>
              <a:t>ділове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. </a:t>
            </a:r>
            <a:r>
              <a:rPr lang="ru-RU" sz="1400" dirty="0" err="1"/>
              <a:t>По-друге</a:t>
            </a:r>
            <a:r>
              <a:rPr lang="ru-RU" sz="1400" dirty="0"/>
              <a:t>, </a:t>
            </a:r>
            <a:r>
              <a:rPr lang="ru-RU" sz="1400" dirty="0" err="1"/>
              <a:t>культурологічні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з партнерами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країн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є </a:t>
            </a:r>
            <a:r>
              <a:rPr lang="ru-RU" sz="1400" dirty="0" err="1"/>
              <a:t>підґрунтям</a:t>
            </a:r>
            <a:r>
              <a:rPr lang="ru-RU" sz="1400" dirty="0"/>
              <a:t> для </a:t>
            </a:r>
            <a:r>
              <a:rPr lang="ru-RU" sz="1400" dirty="0" err="1"/>
              <a:t>письмового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. </a:t>
            </a:r>
            <a:r>
              <a:rPr lang="ru-RU" sz="1400" dirty="0" err="1"/>
              <a:t>По-третє</a:t>
            </a:r>
            <a:r>
              <a:rPr lang="ru-RU" sz="1400" dirty="0"/>
              <a:t>,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відбивається</a:t>
            </a:r>
            <a:r>
              <a:rPr lang="ru-RU" sz="1400" dirty="0"/>
              <a:t> в </a:t>
            </a:r>
            <a:r>
              <a:rPr lang="ru-RU" sz="1400" dirty="0" err="1"/>
              <a:t>ділових</a:t>
            </a:r>
            <a:r>
              <a:rPr lang="ru-RU" sz="1400" dirty="0"/>
              <a:t> листах, </a:t>
            </a:r>
            <a:r>
              <a:rPr lang="ru-RU" sz="1400" dirty="0" err="1"/>
              <a:t>які</a:t>
            </a:r>
            <a:r>
              <a:rPr lang="ru-RU" sz="1400" dirty="0"/>
              <a:t> є </a:t>
            </a:r>
            <a:r>
              <a:rPr lang="ru-RU" sz="1400" dirty="0" err="1"/>
              <a:t>однією</a:t>
            </a:r>
            <a:r>
              <a:rPr lang="ru-RU" sz="1400" dirty="0"/>
              <a:t> з </a:t>
            </a:r>
            <a:r>
              <a:rPr lang="ru-RU" sz="1400" dirty="0" err="1"/>
              <a:t>найважливіших</a:t>
            </a:r>
            <a:r>
              <a:rPr lang="ru-RU" sz="1400" dirty="0"/>
              <a:t> форм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письмової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.</a:t>
            </a:r>
          </a:p>
          <a:p>
            <a:r>
              <a:rPr lang="ru-RU" sz="1400" dirty="0"/>
              <a:t>З </a:t>
            </a:r>
            <a:r>
              <a:rPr lang="ru-RU" sz="1400" dirty="0" err="1"/>
              <a:t>урахуванням</a:t>
            </a:r>
            <a:r>
              <a:rPr lang="ru-RU" sz="1400" dirty="0"/>
              <a:t> </a:t>
            </a:r>
            <a:r>
              <a:rPr lang="ru-RU" sz="1400" dirty="0" err="1"/>
              <a:t>викладеного</a:t>
            </a:r>
            <a:r>
              <a:rPr lang="ru-RU" sz="1400" dirty="0"/>
              <a:t>, </a:t>
            </a:r>
            <a:r>
              <a:rPr lang="ru-RU" sz="1400" dirty="0" err="1"/>
              <a:t>розглянемо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висуваються</a:t>
            </a:r>
            <a:r>
              <a:rPr lang="ru-RU" sz="1400" dirty="0"/>
              <a:t> до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у </a:t>
            </a:r>
            <a:r>
              <a:rPr lang="ru-RU" sz="1400" dirty="0" err="1"/>
              <a:t>спілкуванні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зарубіжними</a:t>
            </a:r>
            <a:r>
              <a:rPr lang="ru-RU" sz="1400" dirty="0"/>
              <a:t> партнерами.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відомо</a:t>
            </a:r>
            <a:r>
              <a:rPr lang="ru-RU" sz="1400" dirty="0"/>
              <a:t>,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документів</a:t>
            </a:r>
            <a:r>
              <a:rPr lang="ru-RU" sz="1400" dirty="0"/>
              <a:t> </a:t>
            </a:r>
            <a:r>
              <a:rPr lang="ru-RU" sz="1400" dirty="0" err="1"/>
              <a:t>письмової</a:t>
            </a:r>
            <a:r>
              <a:rPr lang="ru-RU" sz="1400" dirty="0"/>
              <a:t> </a:t>
            </a:r>
            <a:r>
              <a:rPr lang="ru-RU" sz="1400" dirty="0" err="1"/>
              <a:t>ділової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</a:t>
            </a:r>
            <a:r>
              <a:rPr lang="ru-RU" sz="1400" dirty="0" err="1"/>
              <a:t>об'єднується</a:t>
            </a:r>
            <a:r>
              <a:rPr lang="ru-RU" sz="1400" dirty="0"/>
              <a:t> </a:t>
            </a:r>
            <a:r>
              <a:rPr lang="ru-RU" sz="1400" dirty="0" err="1"/>
              <a:t>поняттям</a:t>
            </a:r>
            <a:r>
              <a:rPr lang="ru-RU" sz="1400" dirty="0"/>
              <a:t> "</a:t>
            </a:r>
            <a:r>
              <a:rPr lang="ru-RU" sz="1400" dirty="0" err="1"/>
              <a:t>службовий</a:t>
            </a:r>
            <a:r>
              <a:rPr lang="ru-RU" sz="1400" dirty="0"/>
              <a:t> лист".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3001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i="1" dirty="0" err="1"/>
              <a:t>службовим</a:t>
            </a:r>
            <a:r>
              <a:rPr lang="ru-RU" sz="1400" i="1" dirty="0"/>
              <a:t> листом </a:t>
            </a:r>
            <a:r>
              <a:rPr lang="ru-RU" sz="1400" dirty="0" err="1"/>
              <a:t>розуміють</a:t>
            </a:r>
            <a:r>
              <a:rPr lang="ru-RU" sz="1400" dirty="0"/>
              <a:t> </a:t>
            </a:r>
            <a:r>
              <a:rPr lang="ru-RU" sz="1400" dirty="0" err="1"/>
              <a:t>узагальнену</a:t>
            </a:r>
            <a:r>
              <a:rPr lang="ru-RU" sz="1400" dirty="0"/>
              <a:t> </a:t>
            </a:r>
            <a:r>
              <a:rPr lang="ru-RU" sz="1400" dirty="0" err="1"/>
              <a:t>назву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за </a:t>
            </a:r>
            <a:r>
              <a:rPr lang="ru-RU" sz="1400" dirty="0" err="1"/>
              <a:t>змістом</a:t>
            </a:r>
            <a:r>
              <a:rPr lang="ru-RU" sz="1400" dirty="0"/>
              <a:t> </a:t>
            </a:r>
            <a:r>
              <a:rPr lang="ru-RU" sz="1400" dirty="0" err="1"/>
              <a:t>документів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надсилаються</a:t>
            </a:r>
            <a:r>
              <a:rPr lang="ru-RU" sz="1400" dirty="0"/>
              <a:t> </a:t>
            </a:r>
            <a:r>
              <a:rPr lang="ru-RU" sz="1400" dirty="0" err="1"/>
              <a:t>поштою</a:t>
            </a:r>
            <a:r>
              <a:rPr lang="ru-RU" sz="1400" dirty="0"/>
              <a:t>. </a:t>
            </a:r>
            <a:r>
              <a:rPr lang="ru-RU" sz="1400" dirty="0" err="1"/>
              <a:t>Службовий</a:t>
            </a:r>
            <a:r>
              <a:rPr lang="ru-RU" sz="1400" dirty="0"/>
              <a:t> лист є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носієм</a:t>
            </a:r>
            <a:r>
              <a:rPr lang="ru-RU" sz="1400" dirty="0"/>
              <a:t> </a:t>
            </a:r>
            <a:r>
              <a:rPr lang="ru-RU" sz="1400" dirty="0" err="1"/>
              <a:t>певної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, а й </a:t>
            </a:r>
            <a:r>
              <a:rPr lang="ru-RU" sz="1400" dirty="0" err="1"/>
              <a:t>правовим</a:t>
            </a:r>
            <a:r>
              <a:rPr lang="ru-RU" sz="1400" dirty="0"/>
              <a:t> документом. Лист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логічним</a:t>
            </a:r>
            <a:r>
              <a:rPr lang="ru-RU" sz="1400" dirty="0"/>
              <a:t> за </a:t>
            </a:r>
            <a:r>
              <a:rPr lang="ru-RU" sz="1400" dirty="0" err="1"/>
              <a:t>змістом</a:t>
            </a:r>
            <a:r>
              <a:rPr lang="ru-RU" sz="1400" dirty="0"/>
              <a:t>, </a:t>
            </a:r>
            <a:r>
              <a:rPr lang="ru-RU" sz="1400" dirty="0" err="1"/>
              <a:t>послідовним</a:t>
            </a:r>
            <a:r>
              <a:rPr lang="ru-RU" sz="1400" dirty="0"/>
              <a:t>, </a:t>
            </a:r>
            <a:r>
              <a:rPr lang="ru-RU" sz="1400" dirty="0" err="1"/>
              <a:t>стислим</a:t>
            </a:r>
            <a:r>
              <a:rPr lang="ru-RU" sz="1400" dirty="0"/>
              <a:t>, </a:t>
            </a:r>
            <a:r>
              <a:rPr lang="ru-RU" sz="1400" dirty="0" err="1"/>
              <a:t>переконливим</a:t>
            </a:r>
            <a:r>
              <a:rPr lang="ru-RU" sz="1400" dirty="0"/>
              <a:t>, </a:t>
            </a:r>
            <a:r>
              <a:rPr lang="ru-RU" sz="1400" dirty="0" err="1"/>
              <a:t>спонукати</a:t>
            </a:r>
            <a:r>
              <a:rPr lang="ru-RU" sz="1400" dirty="0"/>
              <a:t> адресата в </a:t>
            </a:r>
            <a:r>
              <a:rPr lang="ru-RU" sz="1400" dirty="0" err="1"/>
              <a:t>належний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 </a:t>
            </a:r>
            <a:r>
              <a:rPr lang="ru-RU" sz="1400" dirty="0" err="1"/>
              <a:t>вирішити</a:t>
            </a:r>
            <a:r>
              <a:rPr lang="ru-RU" sz="1400" dirty="0"/>
              <a:t> </a:t>
            </a:r>
            <a:r>
              <a:rPr lang="ru-RU" sz="1400" dirty="0" err="1"/>
              <a:t>порушене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</a:t>
            </a:r>
          </a:p>
          <a:p>
            <a:r>
              <a:rPr lang="ru-RU" sz="1400" dirty="0"/>
              <a:t>Структурно лист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вступу</a:t>
            </a:r>
            <a:r>
              <a:rPr lang="ru-RU" sz="1400" dirty="0"/>
              <a:t>, </a:t>
            </a:r>
            <a:r>
              <a:rPr lang="ru-RU" sz="1400" dirty="0" err="1"/>
              <a:t>доведення</a:t>
            </a:r>
            <a:r>
              <a:rPr lang="ru-RU" sz="1400" dirty="0"/>
              <a:t> та </a:t>
            </a:r>
            <a:r>
              <a:rPr lang="ru-RU" sz="1400" dirty="0" err="1"/>
              <a:t>заключної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. У </a:t>
            </a:r>
            <a:r>
              <a:rPr lang="ru-RU" sz="1400" dirty="0" err="1"/>
              <a:t>вступі</a:t>
            </a:r>
            <a:r>
              <a:rPr lang="ru-RU" sz="1400" dirty="0"/>
              <a:t> </a:t>
            </a:r>
            <a:r>
              <a:rPr lang="ru-RU" sz="1400" dirty="0" err="1"/>
              <a:t>викладають</a:t>
            </a:r>
            <a:r>
              <a:rPr lang="ru-RU" sz="1400" dirty="0"/>
              <a:t> причини та </a:t>
            </a:r>
            <a:r>
              <a:rPr lang="ru-RU" sz="1400" dirty="0" err="1"/>
              <a:t>безпосередній</a:t>
            </a:r>
            <a:r>
              <a:rPr lang="ru-RU" sz="1400" dirty="0"/>
              <a:t> </a:t>
            </a:r>
            <a:r>
              <a:rPr lang="ru-RU" sz="1400" dirty="0" err="1"/>
              <a:t>привід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стали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написання</a:t>
            </a:r>
            <a:r>
              <a:rPr lang="ru-RU" sz="1400" dirty="0"/>
              <a:t> листа. У </a:t>
            </a:r>
            <a:r>
              <a:rPr lang="ru-RU" sz="1400" dirty="0" err="1"/>
              <a:t>доведенні</a:t>
            </a:r>
            <a:r>
              <a:rPr lang="ru-RU" sz="1400" dirty="0"/>
              <a:t> </a:t>
            </a:r>
            <a:r>
              <a:rPr lang="ru-RU" sz="1400" dirty="0" err="1"/>
              <a:t>подаються</a:t>
            </a:r>
            <a:r>
              <a:rPr lang="ru-RU" sz="1400" dirty="0"/>
              <a:t> </a:t>
            </a:r>
            <a:r>
              <a:rPr lang="ru-RU" sz="1400" dirty="0" err="1"/>
              <a:t>історія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, </a:t>
            </a:r>
            <a:r>
              <a:rPr lang="ru-RU" sz="1400" dirty="0" err="1"/>
              <a:t>докази</a:t>
            </a:r>
            <a:r>
              <a:rPr lang="ru-RU" sz="1400" dirty="0"/>
              <a:t>, </a:t>
            </a:r>
            <a:r>
              <a:rPr lang="ru-RU" sz="1400" dirty="0" err="1"/>
              <a:t>факти</a:t>
            </a:r>
            <a:r>
              <a:rPr lang="ru-RU" sz="1400" dirty="0"/>
              <a:t>, </a:t>
            </a:r>
            <a:r>
              <a:rPr lang="ru-RU" sz="1400" dirty="0" err="1"/>
              <a:t>посилання</a:t>
            </a:r>
            <a:r>
              <a:rPr lang="ru-RU" sz="1400" dirty="0"/>
              <a:t> на </a:t>
            </a:r>
            <a:r>
              <a:rPr lang="ru-RU" sz="1400" dirty="0" err="1"/>
              <a:t>законодавство</a:t>
            </a:r>
            <a:r>
              <a:rPr lang="ru-RU" sz="1400" dirty="0"/>
              <a:t>, </a:t>
            </a:r>
            <a:r>
              <a:rPr lang="ru-RU" sz="1400" dirty="0" err="1"/>
              <a:t>цифрові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, </a:t>
            </a:r>
            <a:r>
              <a:rPr lang="ru-RU" sz="1400" dirty="0" err="1"/>
              <a:t>робляться</a:t>
            </a:r>
            <a:r>
              <a:rPr lang="ru-RU" sz="1400" dirty="0"/>
              <a:t> </a:t>
            </a:r>
            <a:r>
              <a:rPr lang="ru-RU" sz="1400" dirty="0" err="1"/>
              <a:t>логічні</a:t>
            </a:r>
            <a:r>
              <a:rPr lang="ru-RU" sz="1400" dirty="0"/>
              <a:t> </a:t>
            </a:r>
            <a:r>
              <a:rPr lang="ru-RU" sz="1400" dirty="0" err="1"/>
              <a:t>висновки</a:t>
            </a:r>
            <a:r>
              <a:rPr lang="ru-RU" sz="1400" dirty="0"/>
              <a:t>. </a:t>
            </a:r>
            <a:r>
              <a:rPr lang="ru-RU" sz="1400" dirty="0" err="1"/>
              <a:t>Заключна</a:t>
            </a:r>
            <a:r>
              <a:rPr lang="ru-RU" sz="1400" dirty="0"/>
              <a:t> </a:t>
            </a:r>
            <a:r>
              <a:rPr lang="ru-RU" sz="1400" dirty="0" err="1"/>
              <a:t>частина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</a:t>
            </a:r>
            <a:r>
              <a:rPr lang="ru-RU" sz="1400" dirty="0" err="1"/>
              <a:t>основну</a:t>
            </a:r>
            <a:r>
              <a:rPr lang="ru-RU" sz="1400" dirty="0"/>
              <a:t> думку документа: </a:t>
            </a:r>
            <a:r>
              <a:rPr lang="ru-RU" sz="1400" dirty="0" err="1"/>
              <a:t>прохання</a:t>
            </a:r>
            <a:r>
              <a:rPr lang="ru-RU" sz="1400" dirty="0"/>
              <a:t>, </a:t>
            </a:r>
            <a:r>
              <a:rPr lang="ru-RU" sz="1400" dirty="0" err="1"/>
              <a:t>пропозицію</a:t>
            </a:r>
            <a:r>
              <a:rPr lang="ru-RU" sz="1400" dirty="0"/>
              <a:t>, </a:t>
            </a:r>
            <a:r>
              <a:rPr lang="ru-RU" sz="1400" dirty="0" err="1"/>
              <a:t>згоду</a:t>
            </a:r>
            <a:r>
              <a:rPr lang="ru-RU" sz="1400" dirty="0"/>
              <a:t>, </a:t>
            </a:r>
            <a:r>
              <a:rPr lang="ru-RU" sz="1400" dirty="0" err="1"/>
              <a:t>відмову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Вимоги</a:t>
            </a:r>
            <a:r>
              <a:rPr lang="ru-RU" sz="1400" dirty="0"/>
              <a:t> до </a:t>
            </a:r>
            <a:r>
              <a:rPr lang="ru-RU" sz="1400" dirty="0" err="1"/>
              <a:t>службового</a:t>
            </a:r>
            <a:r>
              <a:rPr lang="ru-RU" sz="1400" dirty="0"/>
              <a:t> листа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високі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незначне</a:t>
            </a:r>
            <a:r>
              <a:rPr lang="ru-RU" sz="1400" dirty="0"/>
              <a:t> </a:t>
            </a:r>
            <a:r>
              <a:rPr lang="ru-RU" sz="1400" dirty="0" err="1"/>
              <a:t>перекручення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перетворити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на </a:t>
            </a:r>
            <a:r>
              <a:rPr lang="ru-RU" sz="1400" dirty="0" err="1"/>
              <a:t>дефектний</a:t>
            </a:r>
            <a:r>
              <a:rPr lang="ru-RU" sz="1400" dirty="0"/>
              <a:t> з </a:t>
            </a:r>
            <a:r>
              <a:rPr lang="ru-RU" sz="1400" dirty="0" err="1"/>
              <a:t>юридичної</a:t>
            </a:r>
            <a:r>
              <a:rPr lang="ru-RU" sz="1400" dirty="0"/>
              <a:t> точки </a:t>
            </a:r>
            <a:r>
              <a:rPr lang="ru-RU" sz="1400" dirty="0" err="1"/>
              <a:t>зору</a:t>
            </a:r>
            <a:r>
              <a:rPr lang="ru-RU" sz="1400" dirty="0"/>
              <a:t>. </a:t>
            </a:r>
            <a:r>
              <a:rPr lang="ru-RU" sz="1400" dirty="0" err="1"/>
              <a:t>Усі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 та </a:t>
            </a:r>
            <a:r>
              <a:rPr lang="ru-RU" sz="1400" dirty="0" err="1"/>
              <a:t>факти</a:t>
            </a:r>
            <a:r>
              <a:rPr lang="ru-RU" sz="1400" dirty="0"/>
              <a:t>, про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йдеться</a:t>
            </a:r>
            <a:r>
              <a:rPr lang="ru-RU" sz="1400" dirty="0"/>
              <a:t> в </a:t>
            </a:r>
            <a:r>
              <a:rPr lang="ru-RU" sz="1400" dirty="0" err="1"/>
              <a:t>листі</a:t>
            </a:r>
            <a:r>
              <a:rPr lang="ru-RU" sz="1400" dirty="0"/>
              <a:t>, </a:t>
            </a:r>
            <a:r>
              <a:rPr lang="ru-RU" sz="1400" dirty="0" err="1"/>
              <a:t>мають</a:t>
            </a:r>
            <a:r>
              <a:rPr lang="ru-RU" sz="1400" dirty="0"/>
              <a:t> бути </a:t>
            </a:r>
            <a:r>
              <a:rPr lang="ru-RU" sz="1400" dirty="0" err="1"/>
              <a:t>перевірені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листів</a:t>
            </a:r>
            <a:r>
              <a:rPr lang="ru-RU" sz="1400" dirty="0"/>
              <a:t>: </a:t>
            </a:r>
            <a:r>
              <a:rPr lang="ru-RU" sz="1400" dirty="0" err="1"/>
              <a:t>ділові</a:t>
            </a:r>
            <a:r>
              <a:rPr lang="ru-RU" sz="1400" dirty="0"/>
              <a:t> (</a:t>
            </a:r>
            <a:r>
              <a:rPr lang="ru-RU" sz="1400" dirty="0" err="1"/>
              <a:t>формальні</a:t>
            </a:r>
            <a:r>
              <a:rPr lang="ru-RU" sz="1400" dirty="0"/>
              <a:t> та </a:t>
            </a:r>
            <a:r>
              <a:rPr lang="ru-RU" sz="1400" dirty="0" err="1"/>
              <a:t>неформальні</a:t>
            </a:r>
            <a:r>
              <a:rPr lang="ru-RU" sz="1400" dirty="0"/>
              <a:t>); </a:t>
            </a:r>
            <a:r>
              <a:rPr lang="ru-RU" sz="1400" dirty="0" err="1"/>
              <a:t>особисті</a:t>
            </a:r>
            <a:r>
              <a:rPr lang="ru-RU" sz="1400" dirty="0"/>
              <a:t> (</a:t>
            </a:r>
            <a:r>
              <a:rPr lang="ru-RU" sz="1400" dirty="0" err="1"/>
              <a:t>приватні</a:t>
            </a:r>
            <a:r>
              <a:rPr lang="ru-RU" sz="1400" dirty="0"/>
              <a:t>); </a:t>
            </a:r>
            <a:r>
              <a:rPr lang="ru-RU" sz="1400" dirty="0" err="1"/>
              <a:t>рекомендаційні</a:t>
            </a:r>
            <a:r>
              <a:rPr lang="ru-RU" sz="1400" dirty="0"/>
              <a:t>; </a:t>
            </a:r>
            <a:r>
              <a:rPr lang="ru-RU" sz="1400" dirty="0" err="1"/>
              <a:t>прямої</a:t>
            </a:r>
            <a:r>
              <a:rPr lang="ru-RU" sz="1400" dirty="0"/>
              <a:t> </a:t>
            </a:r>
            <a:r>
              <a:rPr lang="ru-RU" sz="1400" dirty="0" err="1"/>
              <a:t>поштової</a:t>
            </a:r>
            <a:r>
              <a:rPr lang="ru-RU" sz="1400" dirty="0"/>
              <a:t> </a:t>
            </a:r>
            <a:r>
              <a:rPr lang="ru-RU" sz="1400" dirty="0" err="1"/>
              <a:t>реклами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Формальні</a:t>
            </a:r>
            <a:r>
              <a:rPr lang="ru-RU" sz="1400" b="1" dirty="0"/>
              <a:t>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dirty="0" err="1"/>
              <a:t>готуються</a:t>
            </a:r>
            <a:r>
              <a:rPr lang="ru-RU" sz="1400" dirty="0"/>
              <a:t> одним </a:t>
            </a:r>
            <a:r>
              <a:rPr lang="ru-RU" sz="1400" dirty="0" err="1"/>
              <a:t>підприємством</a:t>
            </a:r>
            <a:r>
              <a:rPr lang="ru-RU" sz="1400" dirty="0"/>
              <a:t> (</a:t>
            </a:r>
            <a:r>
              <a:rPr lang="ru-RU" sz="1400" dirty="0" err="1"/>
              <a:t>установою</a:t>
            </a:r>
            <a:r>
              <a:rPr lang="ru-RU" sz="1400" dirty="0"/>
              <a:t>, </a:t>
            </a:r>
            <a:r>
              <a:rPr lang="ru-RU" sz="1400" dirty="0" err="1"/>
              <a:t>організацією</a:t>
            </a:r>
            <a:r>
              <a:rPr lang="ru-RU" sz="1400" dirty="0"/>
              <a:t>) для </a:t>
            </a:r>
            <a:r>
              <a:rPr lang="ru-RU" sz="1400" dirty="0" err="1"/>
              <a:t>іншого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формальні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: </a:t>
            </a:r>
            <a:r>
              <a:rPr lang="ru-RU" sz="1400" i="1" dirty="0"/>
              <a:t>лист-</a:t>
            </a:r>
            <a:r>
              <a:rPr lang="ru-RU" sz="1400" i="1" dirty="0" err="1"/>
              <a:t>прохання</a:t>
            </a:r>
            <a:r>
              <a:rPr lang="ru-RU" sz="1400" i="1" dirty="0"/>
              <a:t>, лист </a:t>
            </a:r>
            <a:r>
              <a:rPr lang="ru-RU" sz="1400" i="1" dirty="0" err="1"/>
              <a:t>вимога</a:t>
            </a:r>
            <a:r>
              <a:rPr lang="ru-RU" sz="1400" i="1" dirty="0"/>
              <a:t>, лист-</a:t>
            </a:r>
            <a:r>
              <a:rPr lang="ru-RU" sz="1400" i="1" dirty="0" err="1"/>
              <a:t>звертання</a:t>
            </a:r>
            <a:r>
              <a:rPr lang="ru-RU" sz="1400" i="1" dirty="0"/>
              <a:t>, лист-запит. </a:t>
            </a:r>
            <a:r>
              <a:rPr lang="ru-RU" sz="1400" dirty="0" err="1"/>
              <a:t>Відповіді</a:t>
            </a:r>
            <a:r>
              <a:rPr lang="ru-RU" sz="1400" dirty="0"/>
              <a:t> па них </a:t>
            </a:r>
            <a:r>
              <a:rPr lang="ru-RU" sz="1400" dirty="0" err="1"/>
              <a:t>оформлюють</a:t>
            </a:r>
            <a:r>
              <a:rPr lang="ru-RU" sz="1400" dirty="0"/>
              <a:t>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змісту</a:t>
            </a:r>
            <a:r>
              <a:rPr lang="ru-RU" sz="1400" dirty="0"/>
              <a:t> </a:t>
            </a:r>
            <a:r>
              <a:rPr lang="ru-RU" sz="1400" dirty="0" err="1"/>
              <a:t>вхідного</a:t>
            </a:r>
            <a:r>
              <a:rPr lang="ru-RU" sz="1400" dirty="0"/>
              <a:t> листа.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326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Неформальні</a:t>
            </a:r>
            <a:r>
              <a:rPr lang="ru-RU" sz="1400" b="1" dirty="0"/>
              <a:t>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dirty="0" err="1"/>
              <a:t>складають</a:t>
            </a:r>
            <a:r>
              <a:rPr lang="ru-RU" sz="1400" dirty="0"/>
              <a:t> </a:t>
            </a:r>
            <a:r>
              <a:rPr lang="ru-RU" sz="1400" dirty="0" err="1"/>
              <a:t>працівники</a:t>
            </a:r>
            <a:r>
              <a:rPr lang="ru-RU" sz="1400" dirty="0"/>
              <a:t> одного </a:t>
            </a:r>
            <a:r>
              <a:rPr lang="ru-RU" sz="1400" dirty="0" err="1"/>
              <a:t>рівня</a:t>
            </a:r>
            <a:r>
              <a:rPr lang="ru-RU" sz="1400" dirty="0"/>
              <a:t> (</a:t>
            </a:r>
            <a:r>
              <a:rPr lang="ru-RU" sz="1400" dirty="0" err="1"/>
              <a:t>скажімо</a:t>
            </a:r>
            <a:r>
              <a:rPr lang="ru-RU" sz="1400" dirty="0"/>
              <a:t>, менеджер </a:t>
            </a:r>
            <a:r>
              <a:rPr lang="ru-RU" sz="1400" dirty="0" err="1"/>
              <a:t>кадрової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однієї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 </a:t>
            </a:r>
            <a:r>
              <a:rPr lang="ru-RU" sz="1400" dirty="0" err="1"/>
              <a:t>менеджерові</a:t>
            </a:r>
            <a:r>
              <a:rPr lang="ru-RU" sz="1400" dirty="0"/>
              <a:t> </a:t>
            </a:r>
            <a:r>
              <a:rPr lang="ru-RU" sz="1400" dirty="0" err="1"/>
              <a:t>кадрової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</a:t>
            </a:r>
            <a:r>
              <a:rPr lang="ru-RU" sz="1400" dirty="0" err="1"/>
              <a:t>іншої</a:t>
            </a:r>
            <a:r>
              <a:rPr lang="ru-RU" sz="1400" dirty="0"/>
              <a:t>)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пропозицією</a:t>
            </a:r>
            <a:r>
              <a:rPr lang="ru-RU" sz="1400" dirty="0"/>
              <a:t> про </a:t>
            </a:r>
            <a:r>
              <a:rPr lang="ru-RU" sz="1400" dirty="0" err="1"/>
              <a:t>особисту</a:t>
            </a:r>
            <a:r>
              <a:rPr lang="ru-RU" sz="1400" dirty="0"/>
              <a:t> </a:t>
            </a:r>
            <a:r>
              <a:rPr lang="ru-RU" sz="1400" dirty="0" err="1"/>
              <a:t>зустріч</a:t>
            </a:r>
            <a:r>
              <a:rPr lang="ru-RU" sz="1400" dirty="0"/>
              <a:t> з метою </a:t>
            </a:r>
            <a:r>
              <a:rPr lang="ru-RU" sz="1400" dirty="0" err="1"/>
              <a:t>обговорення</a:t>
            </a:r>
            <a:r>
              <a:rPr lang="ru-RU" sz="1400" dirty="0"/>
              <a:t> </a:t>
            </a:r>
            <a:r>
              <a:rPr lang="ru-RU" sz="1400" dirty="0" err="1"/>
              <a:t>деяких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, </a:t>
            </a:r>
            <a:r>
              <a:rPr lang="ru-RU" sz="1400" dirty="0" err="1"/>
              <a:t>обміну</a:t>
            </a:r>
            <a:r>
              <a:rPr lang="ru-RU" sz="1400" dirty="0"/>
              <a:t> </a:t>
            </a:r>
            <a:r>
              <a:rPr lang="ru-RU" sz="1400" dirty="0" err="1"/>
              <a:t>інформацією</a:t>
            </a:r>
            <a:r>
              <a:rPr lang="ru-RU" sz="1400" dirty="0"/>
              <a:t> і т. </a:t>
            </a:r>
            <a:r>
              <a:rPr lang="ru-RU" sz="1400" dirty="0" err="1"/>
              <a:t>ін</a:t>
            </a:r>
            <a:r>
              <a:rPr lang="ru-RU" sz="1400" dirty="0"/>
              <a:t>.</a:t>
            </a:r>
          </a:p>
          <a:p>
            <a:r>
              <a:rPr lang="ru-RU" sz="1400" dirty="0"/>
              <a:t>Як правило, </a:t>
            </a:r>
            <a:r>
              <a:rPr lang="ru-RU" sz="1400" dirty="0" err="1"/>
              <a:t>офіційні</a:t>
            </a:r>
            <a:r>
              <a:rPr lang="ru-RU" sz="1400" dirty="0"/>
              <a:t> </a:t>
            </a:r>
            <a:r>
              <a:rPr lang="ru-RU" sz="1400" dirty="0" err="1"/>
              <a:t>ділові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за </a:t>
            </a:r>
            <a:r>
              <a:rPr lang="ru-RU" sz="1400" dirty="0" err="1"/>
              <a:t>функціональною</a:t>
            </a:r>
            <a:r>
              <a:rPr lang="ru-RU" sz="1400" dirty="0"/>
              <a:t> </a:t>
            </a:r>
            <a:r>
              <a:rPr lang="ru-RU" sz="1400" dirty="0" err="1"/>
              <a:t>ознакою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поділити</a:t>
            </a:r>
            <a:r>
              <a:rPr lang="ru-RU" sz="1400" dirty="0"/>
              <a:t> на </a:t>
            </a:r>
            <a:r>
              <a:rPr lang="ru-RU" sz="1400" dirty="0" err="1"/>
              <a:t>такі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потребують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, і </a:t>
            </a:r>
            <a:r>
              <a:rPr lang="ru-RU" sz="1400" dirty="0" err="1"/>
              <a:t>такі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потребують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Неформальні</a:t>
            </a:r>
            <a:r>
              <a:rPr lang="ru-RU" sz="1400" b="1" dirty="0"/>
              <a:t>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dirty="0" err="1"/>
              <a:t>бувають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: </a:t>
            </a:r>
            <a:r>
              <a:rPr lang="ru-RU" sz="1400" i="1" dirty="0"/>
              <a:t>лист-</a:t>
            </a:r>
            <a:r>
              <a:rPr lang="ru-RU" sz="1400" i="1" dirty="0" err="1"/>
              <a:t>попередження</a:t>
            </a:r>
            <a:r>
              <a:rPr lang="ru-RU" sz="1400" i="1" dirty="0"/>
              <a:t>, лист-</a:t>
            </a:r>
            <a:r>
              <a:rPr lang="ru-RU" sz="1400" i="1" dirty="0" err="1"/>
              <a:t>відмова</a:t>
            </a:r>
            <a:r>
              <a:rPr lang="ru-RU" sz="1400" i="1" dirty="0"/>
              <a:t>, лист-</a:t>
            </a:r>
            <a:r>
              <a:rPr lang="ru-RU" sz="1400" i="1" dirty="0" err="1"/>
              <a:t>нагадування</a:t>
            </a:r>
            <a:r>
              <a:rPr lang="ru-RU" sz="1400" i="1" dirty="0"/>
              <a:t>, лист-</a:t>
            </a:r>
            <a:r>
              <a:rPr lang="ru-RU" sz="1400" i="1" dirty="0" err="1"/>
              <a:t>повідомлення</a:t>
            </a:r>
            <a:r>
              <a:rPr lang="ru-RU" sz="1400" i="1" dirty="0"/>
              <a:t>, лист - </a:t>
            </a:r>
            <a:r>
              <a:rPr lang="ru-RU" sz="1400" i="1" dirty="0" err="1"/>
              <a:t>подяка</a:t>
            </a:r>
            <a:r>
              <a:rPr lang="ru-RU" sz="1400" i="1" dirty="0"/>
              <a:t>, лист-</a:t>
            </a:r>
            <a:r>
              <a:rPr lang="ru-RU" sz="1400" i="1" dirty="0" err="1"/>
              <a:t>оповіщення</a:t>
            </a:r>
            <a:r>
              <a:rPr lang="ru-RU" sz="1400" i="1" dirty="0"/>
              <a:t>, лист-</a:t>
            </a:r>
            <a:r>
              <a:rPr lang="ru-RU" sz="1400" i="1" dirty="0" err="1"/>
              <a:t>підтвердження</a:t>
            </a:r>
            <a:r>
              <a:rPr lang="ru-RU" sz="1400" i="1" dirty="0"/>
              <a:t>, лист-</a:t>
            </a:r>
            <a:r>
              <a:rPr lang="ru-RU" sz="1400" i="1" dirty="0" err="1"/>
              <a:t>розпорядження</a:t>
            </a:r>
            <a:r>
              <a:rPr lang="ru-RU" sz="1400" i="1" dirty="0"/>
              <a:t>, </a:t>
            </a:r>
            <a:r>
              <a:rPr lang="ru-RU" sz="1400" i="1" dirty="0" err="1"/>
              <a:t>інформаційний</a:t>
            </a:r>
            <a:r>
              <a:rPr lang="ru-RU" sz="1400" i="1" dirty="0"/>
              <a:t> лист, </a:t>
            </a:r>
            <a:r>
              <a:rPr lang="ru-RU" sz="1400" i="1" dirty="0" err="1"/>
              <a:t>супровідний</a:t>
            </a:r>
            <a:r>
              <a:rPr lang="ru-RU" sz="1400" i="1" dirty="0"/>
              <a:t>. </a:t>
            </a:r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адресата </a:t>
            </a:r>
            <a:r>
              <a:rPr lang="ru-RU" sz="1400" dirty="0" err="1"/>
              <a:t>неформальні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</a:t>
            </a:r>
            <a:r>
              <a:rPr lang="ru-RU" sz="1400" dirty="0" err="1"/>
              <a:t>поділяють</a:t>
            </a:r>
            <a:r>
              <a:rPr lang="ru-RU" sz="1400" dirty="0"/>
              <a:t> на </a:t>
            </a:r>
            <a:r>
              <a:rPr lang="ru-RU" sz="1400" dirty="0" err="1"/>
              <a:t>колективні</a:t>
            </a:r>
            <a:r>
              <a:rPr lang="ru-RU" sz="1400" dirty="0"/>
              <a:t> та </a:t>
            </a:r>
            <a:r>
              <a:rPr lang="ru-RU" sz="1400" dirty="0" err="1"/>
              <a:t>циркулярні</a:t>
            </a:r>
            <a:r>
              <a:rPr lang="ru-RU" sz="1400" dirty="0"/>
              <a:t>.</a:t>
            </a:r>
          </a:p>
          <a:p>
            <a:r>
              <a:rPr lang="ru-RU" sz="1400" i="1" dirty="0" err="1"/>
              <a:t>Колективний</a:t>
            </a:r>
            <a:r>
              <a:rPr lang="ru-RU" sz="1400" i="1" dirty="0"/>
              <a:t> лист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імені</a:t>
            </a:r>
            <a:r>
              <a:rPr lang="ru-RU" sz="1400" dirty="0"/>
              <a:t> </a:t>
            </a:r>
            <a:r>
              <a:rPr lang="ru-RU" sz="1400" dirty="0" err="1"/>
              <a:t>певної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і </a:t>
            </a:r>
            <a:r>
              <a:rPr lang="ru-RU" sz="1400" dirty="0" err="1"/>
              <a:t>надсилається</a:t>
            </a:r>
            <a:r>
              <a:rPr lang="ru-RU" sz="1400" dirty="0"/>
              <a:t> на одну адресу.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скарги</a:t>
            </a:r>
            <a:r>
              <a:rPr lang="ru-RU" sz="1400" dirty="0"/>
              <a:t>, </a:t>
            </a:r>
            <a:r>
              <a:rPr lang="ru-RU" sz="1400" dirty="0" err="1"/>
              <a:t>прохання</a:t>
            </a:r>
            <a:r>
              <a:rPr lang="ru-RU" sz="1400" dirty="0"/>
              <a:t> та </a:t>
            </a:r>
            <a:r>
              <a:rPr lang="ru-RU" sz="1400" dirty="0" err="1"/>
              <a:t>звернення</a:t>
            </a:r>
            <a:r>
              <a:rPr lang="ru-RU" sz="1400" dirty="0"/>
              <a:t>, </a:t>
            </a:r>
            <a:r>
              <a:rPr lang="ru-RU" sz="1400" dirty="0" err="1"/>
              <a:t>підписані</a:t>
            </a:r>
            <a:r>
              <a:rPr lang="ru-RU" sz="1400" dirty="0"/>
              <a:t> </a:t>
            </a:r>
            <a:r>
              <a:rPr lang="ru-RU" sz="1400" dirty="0" err="1"/>
              <a:t>групами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усвідомлюють</a:t>
            </a:r>
            <a:r>
              <a:rPr lang="ru-RU" sz="1400" dirty="0"/>
              <a:t> свою </a:t>
            </a:r>
            <a:r>
              <a:rPr lang="ru-RU" sz="1400" dirty="0" err="1"/>
              <a:t>спільність</a:t>
            </a:r>
            <a:r>
              <a:rPr lang="ru-RU" sz="1400" dirty="0"/>
              <a:t> у </a:t>
            </a:r>
            <a:r>
              <a:rPr lang="ru-RU" sz="1400" dirty="0" err="1"/>
              <a:t>вирішенні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.</a:t>
            </a:r>
          </a:p>
          <a:p>
            <a:r>
              <a:rPr lang="ru-RU" sz="1400" i="1" dirty="0" err="1"/>
              <a:t>Циркулярний</a:t>
            </a:r>
            <a:r>
              <a:rPr lang="ru-RU" sz="1400" i="1" dirty="0"/>
              <a:t> лист, </a:t>
            </a:r>
            <a:r>
              <a:rPr lang="ru-RU" sz="1400" dirty="0" err="1"/>
              <a:t>навпаки</a:t>
            </a:r>
            <a:r>
              <a:rPr lang="ru-RU" sz="1400" dirty="0"/>
              <a:t>, </a:t>
            </a:r>
            <a:r>
              <a:rPr lang="ru-RU" sz="1400" dirty="0" err="1"/>
              <a:t>надсилається</a:t>
            </a:r>
            <a:r>
              <a:rPr lang="ru-RU" sz="1400" dirty="0"/>
              <a:t> ряду </a:t>
            </a:r>
            <a:r>
              <a:rPr lang="ru-RU" sz="1400" dirty="0" err="1"/>
              <a:t>підпорядкованих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одним адресатом. </a:t>
            </a:r>
            <a:r>
              <a:rPr lang="ru-RU" sz="1400" dirty="0" err="1"/>
              <a:t>Джерелом</a:t>
            </a:r>
            <a:r>
              <a:rPr lang="ru-RU" sz="1400" dirty="0"/>
              <a:t> циркулярного листа, як правило, є </a:t>
            </a:r>
            <a:r>
              <a:rPr lang="ru-RU" sz="1400" dirty="0" err="1"/>
              <a:t>вища</a:t>
            </a:r>
            <a:r>
              <a:rPr lang="ru-RU" sz="1400" dirty="0"/>
              <a:t> </a:t>
            </a:r>
            <a:r>
              <a:rPr lang="ru-RU" sz="1400" dirty="0" err="1"/>
              <a:t>організація</a:t>
            </a:r>
            <a:r>
              <a:rPr lang="ru-RU" sz="1400" dirty="0"/>
              <a:t> (</a:t>
            </a:r>
            <a:r>
              <a:rPr lang="ru-RU" sz="1400" dirty="0" err="1"/>
              <a:t>міністерство</a:t>
            </a:r>
            <a:r>
              <a:rPr lang="ru-RU" sz="1400" dirty="0"/>
              <a:t>, </a:t>
            </a:r>
            <a:r>
              <a:rPr lang="ru-RU" sz="1400" dirty="0" err="1"/>
              <a:t>корпорація</a:t>
            </a:r>
            <a:r>
              <a:rPr lang="ru-RU" sz="1400" dirty="0"/>
              <a:t>), яка </a:t>
            </a:r>
            <a:r>
              <a:rPr lang="ru-RU" sz="1400" dirty="0" err="1"/>
              <a:t>інформує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підрозділи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конкретного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вказівки</a:t>
            </a:r>
            <a:r>
              <a:rPr lang="ru-RU" sz="1400" dirty="0"/>
              <a:t>, </a:t>
            </a:r>
            <a:r>
              <a:rPr lang="ru-RU" sz="1400" dirty="0" err="1"/>
              <a:t>розпорядження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93084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/>
              <a:t>З </a:t>
            </a:r>
            <a:r>
              <a:rPr lang="ru-RU" sz="1400" dirty="0" err="1"/>
              <a:t>огляду</a:t>
            </a:r>
            <a:r>
              <a:rPr lang="ru-RU" sz="1400" dirty="0"/>
              <a:t> на </a:t>
            </a:r>
            <a:r>
              <a:rPr lang="ru-RU" sz="1400" dirty="0" err="1"/>
              <a:t>зміст</a:t>
            </a:r>
            <a:r>
              <a:rPr lang="ru-RU" sz="1400" dirty="0"/>
              <a:t> та </a:t>
            </a:r>
            <a:r>
              <a:rPr lang="ru-RU" sz="1400" dirty="0" err="1"/>
              <a:t>обсяг</a:t>
            </a:r>
            <a:r>
              <a:rPr lang="ru-RU" sz="1400" dirty="0"/>
              <a:t>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dirty="0" err="1"/>
              <a:t>бувають</a:t>
            </a:r>
            <a:r>
              <a:rPr lang="ru-RU" sz="1400" dirty="0"/>
              <a:t> </a:t>
            </a:r>
            <a:r>
              <a:rPr lang="ru-RU" sz="1400" i="1" dirty="0" err="1"/>
              <a:t>прості</a:t>
            </a:r>
            <a:r>
              <a:rPr lang="ru-RU" sz="1400" i="1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i="1" dirty="0" err="1"/>
              <a:t>одноаспектні</a:t>
            </a:r>
            <a:r>
              <a:rPr lang="ru-RU" sz="1400" i="1" dirty="0"/>
              <a:t>, </a:t>
            </a:r>
            <a:r>
              <a:rPr lang="ru-RU" sz="1400" i="1" dirty="0" err="1"/>
              <a:t>складні</a:t>
            </a:r>
            <a:r>
              <a:rPr lang="ru-RU" sz="1400" i="1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i="1" dirty="0" err="1"/>
              <a:t>багатоаспектні</a:t>
            </a:r>
            <a:r>
              <a:rPr lang="ru-RU" sz="1400" i="1" dirty="0"/>
              <a:t>.</a:t>
            </a:r>
            <a:endParaRPr lang="ru-RU" sz="1400" dirty="0"/>
          </a:p>
          <a:p>
            <a:r>
              <a:rPr lang="ru-RU" sz="1400" dirty="0"/>
              <a:t>За </a:t>
            </a:r>
            <a:r>
              <a:rPr lang="ru-RU" sz="1400" dirty="0" err="1"/>
              <a:t>тематичною</a:t>
            </a:r>
            <a:r>
              <a:rPr lang="ru-RU" sz="1400" dirty="0"/>
              <a:t> </a:t>
            </a:r>
            <a:r>
              <a:rPr lang="ru-RU" sz="1400" dirty="0" err="1"/>
              <a:t>ознакою</a:t>
            </a:r>
            <a:r>
              <a:rPr lang="ru-RU" sz="1400" dirty="0"/>
              <a:t> </a:t>
            </a:r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i="1" dirty="0" err="1"/>
              <a:t>адміністративно-господарчі</a:t>
            </a:r>
            <a:r>
              <a:rPr lang="ru-RU" sz="1400" i="1" dirty="0"/>
              <a:t>, </a:t>
            </a:r>
            <a:r>
              <a:rPr lang="ru-RU" sz="1400" i="1" dirty="0" err="1"/>
              <a:t>постачальницько-збутові</a:t>
            </a:r>
            <a:r>
              <a:rPr lang="ru-RU" sz="1400" i="1" dirty="0"/>
              <a:t>, </a:t>
            </a:r>
            <a:r>
              <a:rPr lang="ru-RU" sz="1400" i="1" dirty="0" err="1"/>
              <a:t>виробничі</a:t>
            </a:r>
            <a:r>
              <a:rPr lang="ru-RU" sz="1400" i="1" dirty="0"/>
              <a:t>, </a:t>
            </a:r>
            <a:r>
              <a:rPr lang="ru-RU" sz="1400" i="1" dirty="0" err="1"/>
              <a:t>пропагандистські</a:t>
            </a:r>
            <a:r>
              <a:rPr lang="ru-RU" sz="1400" i="1" dirty="0"/>
              <a:t> </a:t>
            </a:r>
            <a:r>
              <a:rPr lang="ru-RU" sz="1400" dirty="0"/>
              <a:t>та </a:t>
            </a:r>
            <a:r>
              <a:rPr lang="ru-RU" sz="1400" dirty="0" err="1"/>
              <a:t>ін</a:t>
            </a:r>
            <a:r>
              <a:rPr lang="ru-RU" sz="1400" b="1" dirty="0"/>
              <a:t>. </a:t>
            </a:r>
            <a:r>
              <a:rPr lang="ru-RU" sz="1400" dirty="0"/>
              <a:t>За </a:t>
            </a:r>
            <a:r>
              <a:rPr lang="ru-RU" sz="1400" dirty="0" err="1"/>
              <a:t>цією</a:t>
            </a:r>
            <a:r>
              <a:rPr lang="ru-RU" sz="1400" dirty="0"/>
              <a:t> </a:t>
            </a:r>
            <a:r>
              <a:rPr lang="ru-RU" sz="1400" dirty="0" err="1"/>
              <a:t>ознакою</a:t>
            </a:r>
            <a:r>
              <a:rPr lang="ru-RU" sz="1400" dirty="0"/>
              <a:t> </a:t>
            </a:r>
            <a:r>
              <a:rPr lang="ru-RU" sz="1400" dirty="0" err="1"/>
              <a:t>виокремлюють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ділову</a:t>
            </a:r>
            <a:r>
              <a:rPr lang="ru-RU" sz="1400" dirty="0"/>
              <a:t> та </a:t>
            </a:r>
            <a:r>
              <a:rPr lang="ru-RU" sz="1400" dirty="0" err="1"/>
              <a:t>комерційну</a:t>
            </a:r>
            <a:r>
              <a:rPr lang="ru-RU" sz="1400" dirty="0"/>
              <a:t> </a:t>
            </a:r>
            <a:r>
              <a:rPr lang="ru-RU" sz="1400" dirty="0" err="1"/>
              <a:t>кореспонденцію</a:t>
            </a:r>
            <a:r>
              <a:rPr lang="ru-RU" sz="1400" dirty="0"/>
              <a:t>. </a:t>
            </a:r>
            <a:r>
              <a:rPr lang="ru-RU" sz="1400" dirty="0" err="1"/>
              <a:t>Листування</a:t>
            </a:r>
            <a:r>
              <a:rPr lang="ru-RU" sz="1400" dirty="0"/>
              <a:t>, яке </a:t>
            </a:r>
            <a:r>
              <a:rPr lang="ru-RU" sz="1400" dirty="0" err="1"/>
              <a:t>пов'язане</a:t>
            </a:r>
            <a:r>
              <a:rPr lang="ru-RU" sz="1400" dirty="0"/>
              <a:t> з </a:t>
            </a:r>
            <a:r>
              <a:rPr lang="ru-RU" sz="1400" dirty="0" err="1"/>
              <a:t>економічною</a:t>
            </a:r>
            <a:r>
              <a:rPr lang="ru-RU" sz="1400" dirty="0"/>
              <a:t>, правовою, </a:t>
            </a:r>
            <a:r>
              <a:rPr lang="ru-RU" sz="1400" dirty="0" err="1"/>
              <a:t>фінансовою</a:t>
            </a:r>
            <a:r>
              <a:rPr lang="ru-RU" sz="1400" dirty="0"/>
              <a:t> та </a:t>
            </a:r>
            <a:r>
              <a:rPr lang="ru-RU" sz="1400" dirty="0" err="1"/>
              <a:t>іншими</a:t>
            </a:r>
            <a:r>
              <a:rPr lang="ru-RU" sz="1400" dirty="0"/>
              <a:t> формами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, є </a:t>
            </a:r>
            <a:r>
              <a:rPr lang="ru-RU" sz="1400" i="1" dirty="0" err="1"/>
              <a:t>діловою</a:t>
            </a:r>
            <a:r>
              <a:rPr lang="ru-RU" sz="1400" i="1" dirty="0"/>
              <a:t> </a:t>
            </a:r>
            <a:r>
              <a:rPr lang="ru-RU" sz="1400" i="1" dirty="0" err="1"/>
              <a:t>кореспонденцією</a:t>
            </a:r>
            <a:r>
              <a:rPr lang="ru-RU" sz="1400" i="1" dirty="0"/>
              <a:t>, </a:t>
            </a:r>
            <a:r>
              <a:rPr lang="ru-RU" sz="1400" dirty="0"/>
              <a:t>а </a:t>
            </a:r>
            <a:r>
              <a:rPr lang="ru-RU" sz="1400" dirty="0" err="1"/>
              <a:t>листування</a:t>
            </a:r>
            <a:r>
              <a:rPr lang="ru-RU" sz="1400" dirty="0"/>
              <a:t>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матеріально-технічного</a:t>
            </a:r>
            <a:r>
              <a:rPr lang="ru-RU" sz="1400" dirty="0"/>
              <a:t> </a:t>
            </a:r>
            <a:r>
              <a:rPr lang="ru-RU" sz="1400" dirty="0" err="1"/>
              <a:t>постачання</a:t>
            </a:r>
            <a:r>
              <a:rPr lang="ru-RU" sz="1400" dirty="0"/>
              <a:t> та </a:t>
            </a:r>
            <a:r>
              <a:rPr lang="ru-RU" sz="1400" dirty="0" err="1"/>
              <a:t>збуту</a:t>
            </a:r>
            <a:r>
              <a:rPr lang="ru-RU" sz="1400" dirty="0"/>
              <a:t> — </a:t>
            </a:r>
            <a:r>
              <a:rPr lang="ru-RU" sz="1400" i="1" dirty="0" err="1"/>
              <a:t>комерційною</a:t>
            </a:r>
            <a:r>
              <a:rPr lang="ru-RU" sz="1400" i="1" dirty="0"/>
              <a:t>.</a:t>
            </a:r>
            <a:endParaRPr lang="ru-RU" sz="1400" dirty="0"/>
          </a:p>
          <a:p>
            <a:r>
              <a:rPr lang="ru-RU" sz="1400" dirty="0"/>
              <a:t>За </a:t>
            </a:r>
            <a:r>
              <a:rPr lang="ru-RU" sz="1400" dirty="0" err="1"/>
              <a:t>структурними</a:t>
            </a:r>
            <a:r>
              <a:rPr lang="ru-RU" sz="1400" dirty="0"/>
              <a:t> </a:t>
            </a:r>
            <a:r>
              <a:rPr lang="ru-RU" sz="1400" dirty="0" err="1"/>
              <a:t>ознаками</a:t>
            </a:r>
            <a:r>
              <a:rPr lang="ru-RU" sz="1400" dirty="0"/>
              <a:t> </a:t>
            </a:r>
            <a:r>
              <a:rPr lang="ru-RU" sz="1400" dirty="0" err="1"/>
              <a:t>ділову</a:t>
            </a:r>
            <a:r>
              <a:rPr lang="ru-RU" sz="1400" dirty="0"/>
              <a:t> </a:t>
            </a:r>
            <a:r>
              <a:rPr lang="ru-RU" sz="1400" dirty="0" err="1"/>
              <a:t>кореспонденцію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поділити</a:t>
            </a:r>
            <a:r>
              <a:rPr lang="ru-RU" sz="1400" dirty="0"/>
              <a:t> на </a:t>
            </a:r>
            <a:r>
              <a:rPr lang="ru-RU" sz="1400" i="1" dirty="0" err="1"/>
              <a:t>стандартну</a:t>
            </a:r>
            <a:r>
              <a:rPr lang="ru-RU" sz="1400" i="1" dirty="0"/>
              <a:t> </a:t>
            </a:r>
            <a:r>
              <a:rPr lang="ru-RU" sz="1400" dirty="0"/>
              <a:t>(</a:t>
            </a:r>
            <a:r>
              <a:rPr lang="ru-RU" sz="1400" dirty="0" err="1"/>
              <a:t>регламентовану</a:t>
            </a:r>
            <a:r>
              <a:rPr lang="ru-RU" sz="1400" dirty="0"/>
              <a:t>) та </a:t>
            </a:r>
            <a:r>
              <a:rPr lang="ru-RU" sz="1400" i="1" dirty="0" err="1"/>
              <a:t>нестандартну</a:t>
            </a:r>
            <a:r>
              <a:rPr lang="ru-RU" sz="1400" i="1" dirty="0"/>
              <a:t>.</a:t>
            </a:r>
            <a:endParaRPr lang="ru-RU" sz="1400" dirty="0"/>
          </a:p>
          <a:p>
            <a:r>
              <a:rPr lang="ru-RU" sz="1400" b="1" dirty="0" err="1"/>
              <a:t>Особистими</a:t>
            </a:r>
            <a:r>
              <a:rPr lang="ru-RU" sz="1400" b="1" dirty="0"/>
              <a:t> є </a:t>
            </a:r>
            <a:r>
              <a:rPr lang="ru-RU" sz="1400" b="1" dirty="0" err="1"/>
              <a:t>листи</a:t>
            </a:r>
            <a:r>
              <a:rPr lang="ru-RU" sz="1400" b="1" dirty="0"/>
              <a:t>,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обмінюються</a:t>
            </a:r>
            <a:r>
              <a:rPr lang="ru-RU" sz="1400" dirty="0"/>
              <a:t> </a:t>
            </a:r>
            <a:r>
              <a:rPr lang="ru-RU" sz="1400" dirty="0" err="1"/>
              <a:t>знайомі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родичі</a:t>
            </a:r>
            <a:r>
              <a:rPr lang="ru-RU" sz="1400" dirty="0"/>
              <a:t>.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кореспонденція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приватний</a:t>
            </a:r>
            <a:r>
              <a:rPr lang="ru-RU" sz="1400" dirty="0"/>
              <a:t> характер. Як правило,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</a:t>
            </a:r>
            <a:r>
              <a:rPr lang="ru-RU" sz="1400" dirty="0" err="1"/>
              <a:t>пишуть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руки. </a:t>
            </a:r>
            <a:r>
              <a:rPr lang="ru-RU" sz="1400" dirty="0" err="1"/>
              <a:t>Інколи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надрукувати</a:t>
            </a:r>
            <a:r>
              <a:rPr lang="ru-RU" sz="1400" dirty="0"/>
              <a:t>,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запрошення</a:t>
            </a:r>
            <a:r>
              <a:rPr lang="ru-RU" sz="1400" dirty="0"/>
              <a:t>, </a:t>
            </a:r>
            <a:r>
              <a:rPr lang="ru-RU" sz="1400" dirty="0" err="1"/>
              <a:t>відповіді</a:t>
            </a:r>
            <a:r>
              <a:rPr lang="ru-RU" sz="1400" dirty="0"/>
              <a:t>, </a:t>
            </a:r>
            <a:r>
              <a:rPr lang="ru-RU" sz="1400" dirty="0" err="1"/>
              <a:t>привітання</a:t>
            </a:r>
            <a:r>
              <a:rPr lang="ru-RU" sz="1400" dirty="0"/>
              <a:t> та </a:t>
            </a:r>
            <a:r>
              <a:rPr lang="ru-RU" sz="1400" dirty="0" err="1"/>
              <a:t>співчуття</a:t>
            </a:r>
            <a:r>
              <a:rPr lang="ru-RU" sz="1400" dirty="0"/>
              <a:t>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пишуть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руки,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підкреслює</a:t>
            </a:r>
            <a:r>
              <a:rPr lang="ru-RU" sz="1400" dirty="0"/>
              <a:t> </a:t>
            </a:r>
            <a:r>
              <a:rPr lang="ru-RU" sz="1400" dirty="0" err="1"/>
              <a:t>щирість</a:t>
            </a:r>
            <a:r>
              <a:rPr lang="ru-RU" sz="1400" dirty="0"/>
              <a:t> того,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,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засвідчує</a:t>
            </a:r>
            <a:r>
              <a:rPr lang="ru-RU" sz="1400" dirty="0"/>
              <a:t> </a:t>
            </a:r>
            <a:r>
              <a:rPr lang="ru-RU" sz="1400" dirty="0" err="1"/>
              <a:t>особисте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людини</a:t>
            </a:r>
            <a:r>
              <a:rPr lang="ru-RU" sz="1400" dirty="0"/>
              <a:t> та </a:t>
            </a:r>
            <a:r>
              <a:rPr lang="ru-RU" sz="1400" dirty="0" err="1"/>
              <a:t>події</a:t>
            </a:r>
            <a:r>
              <a:rPr lang="ru-RU" sz="1400" dirty="0"/>
              <a:t> в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житті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країнах</a:t>
            </a:r>
            <a:r>
              <a:rPr lang="ru-RU" sz="1400" dirty="0"/>
              <a:t> </a:t>
            </a:r>
            <a:r>
              <a:rPr lang="ru-RU" sz="1400" dirty="0" err="1"/>
              <a:t>вважають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обов'язково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надсилати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висловити</a:t>
            </a:r>
            <a:r>
              <a:rPr lang="ru-RU" sz="1400" dirty="0"/>
              <a:t> </a:t>
            </a:r>
            <a:r>
              <a:rPr lang="ru-RU" sz="1400" dirty="0" err="1"/>
              <a:t>подяку</a:t>
            </a:r>
            <a:r>
              <a:rPr lang="ru-RU" sz="1400" dirty="0"/>
              <a:t> господарям,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гостювали</a:t>
            </a:r>
            <a:r>
              <a:rPr lang="ru-RU" sz="1400" dirty="0"/>
              <a:t> в </a:t>
            </a:r>
            <a:r>
              <a:rPr lang="ru-RU" sz="1400" dirty="0" err="1"/>
              <a:t>їхньому</a:t>
            </a:r>
            <a:r>
              <a:rPr lang="ru-RU" sz="1400" dirty="0"/>
              <a:t> </a:t>
            </a:r>
            <a:r>
              <a:rPr lang="ru-RU" sz="1400" dirty="0" err="1"/>
              <a:t>будинку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</a:t>
            </a:r>
            <a:r>
              <a:rPr lang="ru-RU" sz="1400" dirty="0" err="1"/>
              <a:t>добу</a:t>
            </a:r>
            <a:r>
              <a:rPr lang="ru-RU" sz="1400" dirty="0"/>
              <a:t>, </a:t>
            </a:r>
            <a:r>
              <a:rPr lang="ru-RU" sz="1400" dirty="0" err="1"/>
              <a:t>подякувати</a:t>
            </a:r>
            <a:r>
              <a:rPr lang="ru-RU" sz="1400" dirty="0"/>
              <a:t> за </a:t>
            </a:r>
            <a:r>
              <a:rPr lang="ru-RU" sz="1400" dirty="0" err="1"/>
              <a:t>подарунки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не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нагоди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особисто</a:t>
            </a:r>
            <a:r>
              <a:rPr lang="ru-RU" sz="1400" dirty="0"/>
              <a:t>).</a:t>
            </a:r>
          </a:p>
          <a:p>
            <a:r>
              <a:rPr lang="ru-RU" sz="1400" b="1" dirty="0" err="1"/>
              <a:t>Рекомендаційними</a:t>
            </a:r>
            <a:r>
              <a:rPr lang="ru-RU" sz="1400" b="1" dirty="0"/>
              <a:t> є </a:t>
            </a:r>
            <a:r>
              <a:rPr lang="ru-RU" sz="1400" b="1" dirty="0" err="1"/>
              <a:t>листи</a:t>
            </a:r>
            <a:r>
              <a:rPr lang="ru-RU" sz="1400" b="1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заочно </a:t>
            </a:r>
            <a:r>
              <a:rPr lang="ru-RU" sz="1400" dirty="0" err="1"/>
              <a:t>представляють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. Вони </a:t>
            </a:r>
            <a:r>
              <a:rPr lang="ru-RU" sz="1400" dirty="0" err="1"/>
              <a:t>допомагають</a:t>
            </a:r>
            <a:r>
              <a:rPr lang="ru-RU" sz="1400" dirty="0"/>
              <a:t> </a:t>
            </a:r>
            <a:r>
              <a:rPr lang="ru-RU" sz="1400" dirty="0" err="1"/>
              <a:t>їй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заручитися</a:t>
            </a:r>
            <a:r>
              <a:rPr lang="ru-RU" sz="1400" dirty="0"/>
              <a:t> </a:t>
            </a:r>
            <a:r>
              <a:rPr lang="ru-RU" sz="1400" dirty="0" err="1"/>
              <a:t>підтримкою</a:t>
            </a:r>
            <a:r>
              <a:rPr lang="ru-RU" sz="1400" dirty="0"/>
              <a:t> за </a:t>
            </a:r>
            <a:r>
              <a:rPr lang="ru-RU" sz="1400" dirty="0" err="1"/>
              <a:t>місцем</a:t>
            </a:r>
            <a:r>
              <a:rPr lang="ru-RU" sz="1400" dirty="0"/>
              <a:t> </a:t>
            </a:r>
            <a:r>
              <a:rPr lang="ru-RU" sz="1400" dirty="0" err="1"/>
              <a:t>тимчасового</a:t>
            </a:r>
            <a:r>
              <a:rPr lang="ru-RU" sz="1400" dirty="0"/>
              <a:t> </a:t>
            </a:r>
            <a:r>
              <a:rPr lang="ru-RU" sz="1400" dirty="0" err="1"/>
              <a:t>перебування</a:t>
            </a:r>
            <a:r>
              <a:rPr lang="ru-RU" sz="1400" dirty="0"/>
              <a:t>. Вони </a:t>
            </a:r>
            <a:r>
              <a:rPr lang="ru-RU" sz="1400" dirty="0" err="1"/>
              <a:t>означають</a:t>
            </a:r>
            <a:r>
              <a:rPr lang="ru-RU" sz="1400" dirty="0"/>
              <a:t>: "</a:t>
            </a:r>
            <a:r>
              <a:rPr lang="ru-RU" sz="1400" dirty="0" err="1"/>
              <a:t>Пред'явник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право на вашу </a:t>
            </a:r>
            <a:r>
              <a:rPr lang="ru-RU" sz="1400" dirty="0" err="1"/>
              <a:t>увагу</a:t>
            </a:r>
            <a:r>
              <a:rPr lang="ru-RU" sz="1400" dirty="0"/>
              <a:t> та </a:t>
            </a:r>
            <a:r>
              <a:rPr lang="ru-RU" sz="1400" dirty="0" err="1"/>
              <a:t>гостинність</a:t>
            </a:r>
            <a:r>
              <a:rPr lang="ru-RU" sz="1400" dirty="0"/>
              <a:t>". (З </a:t>
            </a:r>
            <a:r>
              <a:rPr lang="ru-RU" sz="1400" dirty="0" err="1"/>
              <a:t>огляду</a:t>
            </a:r>
            <a:r>
              <a:rPr lang="ru-RU" sz="1400" dirty="0"/>
              <a:t> на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незручно</a:t>
            </a:r>
            <a:r>
              <a:rPr lang="ru-RU" sz="1400" dirty="0"/>
              <a:t> </a:t>
            </a:r>
            <a:r>
              <a:rPr lang="ru-RU" sz="1400" dirty="0" err="1"/>
              <a:t>просити</a:t>
            </a:r>
            <a:r>
              <a:rPr lang="ru-RU" sz="1400" dirty="0"/>
              <a:t> кого-</a:t>
            </a:r>
            <a:r>
              <a:rPr lang="ru-RU" sz="1400" dirty="0" err="1"/>
              <a:t>небудь</a:t>
            </a:r>
            <a:r>
              <a:rPr lang="ru-RU" sz="1400" dirty="0"/>
              <a:t> </a:t>
            </a:r>
            <a:r>
              <a:rPr lang="ru-RU" sz="1400" dirty="0" err="1"/>
              <a:t>дати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лист.)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53483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/>
              <a:t>Разом з </a:t>
            </a:r>
            <a:r>
              <a:rPr lang="ru-RU" sz="1400" dirty="0" err="1"/>
              <a:t>рекомендаційним</a:t>
            </a:r>
            <a:r>
              <a:rPr lang="ru-RU" sz="1400" dirty="0"/>
              <a:t> листом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вкласти</a:t>
            </a:r>
            <a:r>
              <a:rPr lang="ru-RU" sz="1400" dirty="0"/>
              <a:t> в конверт </a:t>
            </a:r>
            <a:r>
              <a:rPr lang="ru-RU" sz="1400" dirty="0" err="1"/>
              <a:t>візитну</a:t>
            </a:r>
            <a:r>
              <a:rPr lang="ru-RU" sz="1400" dirty="0"/>
              <a:t> </a:t>
            </a:r>
            <a:r>
              <a:rPr lang="ru-RU" sz="1400" dirty="0" err="1"/>
              <a:t>картку</a:t>
            </a:r>
            <a:r>
              <a:rPr lang="ru-RU" sz="1400" dirty="0"/>
              <a:t>, а </a:t>
            </a:r>
            <a:r>
              <a:rPr lang="ru-RU" sz="1400" dirty="0" err="1"/>
              <a:t>ім'я</a:t>
            </a:r>
            <a:r>
              <a:rPr lang="ru-RU" sz="1400" dirty="0"/>
              <a:t> того, кого </a:t>
            </a:r>
            <a:r>
              <a:rPr lang="ru-RU" sz="1400" dirty="0" err="1"/>
              <a:t>рекомендують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написати</a:t>
            </a:r>
            <a:r>
              <a:rPr lang="ru-RU" sz="1400" dirty="0"/>
              <a:t> </a:t>
            </a:r>
            <a:r>
              <a:rPr lang="ru-RU" sz="1400" dirty="0" err="1"/>
              <a:t>олівцем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Ще</a:t>
            </a:r>
            <a:r>
              <a:rPr lang="ru-RU" sz="1400" dirty="0"/>
              <a:t> один вид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— </a:t>
            </a:r>
            <a:r>
              <a:rPr lang="ru-RU" sz="1400" b="1" dirty="0" err="1"/>
              <a:t>листи</a:t>
            </a:r>
            <a:r>
              <a:rPr lang="ru-RU" sz="1400" b="1" dirty="0"/>
              <a:t> </a:t>
            </a:r>
            <a:r>
              <a:rPr lang="ru-RU" sz="1400" b="1" dirty="0" err="1"/>
              <a:t>прямої</a:t>
            </a:r>
            <a:r>
              <a:rPr lang="ru-RU" sz="1400" b="1" dirty="0"/>
              <a:t> </a:t>
            </a:r>
            <a:r>
              <a:rPr lang="ru-RU" sz="1400" b="1" dirty="0" err="1"/>
              <a:t>поштової</a:t>
            </a:r>
            <a:r>
              <a:rPr lang="ru-RU" sz="1400" b="1" dirty="0"/>
              <a:t> </a:t>
            </a:r>
            <a:r>
              <a:rPr lang="ru-RU" sz="1400" b="1" dirty="0" err="1"/>
              <a:t>реклами</a:t>
            </a:r>
            <a:r>
              <a:rPr lang="ru-RU" sz="1400" b="1" dirty="0"/>
              <a:t>, </a:t>
            </a:r>
            <a:r>
              <a:rPr lang="ru-RU" sz="1400" dirty="0" err="1"/>
              <a:t>призначені</a:t>
            </a:r>
            <a:r>
              <a:rPr lang="ru-RU" sz="1400" dirty="0"/>
              <a:t> для </a:t>
            </a:r>
            <a:r>
              <a:rPr lang="ru-RU" sz="1400" dirty="0" err="1"/>
              <a:t>рекламування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і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 людям, у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зацікавлений</a:t>
            </a:r>
            <a:r>
              <a:rPr lang="ru-RU" sz="1400" dirty="0"/>
              <a:t> </a:t>
            </a:r>
            <a:r>
              <a:rPr lang="ru-RU" sz="1400" dirty="0" err="1"/>
              <a:t>рекламодавець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список </a:t>
            </a:r>
            <a:r>
              <a:rPr lang="ru-RU" sz="1400" dirty="0" err="1"/>
              <a:t>адресатів</a:t>
            </a:r>
            <a:r>
              <a:rPr lang="ru-RU" sz="1400" dirty="0"/>
              <a:t> добре продумано, </a:t>
            </a:r>
            <a:r>
              <a:rPr lang="ru-RU" sz="1400" dirty="0" err="1"/>
              <a:t>рекламний</a:t>
            </a:r>
            <a:r>
              <a:rPr lang="ru-RU" sz="1400" dirty="0"/>
              <a:t> лист </a:t>
            </a:r>
            <a:r>
              <a:rPr lang="ru-RU" sz="1400" dirty="0" err="1"/>
              <a:t>складено</a:t>
            </a:r>
            <a:r>
              <a:rPr lang="ru-RU" sz="1400" dirty="0"/>
              <a:t> тонко й </a:t>
            </a:r>
            <a:r>
              <a:rPr lang="ru-RU" sz="1400" dirty="0" err="1"/>
              <a:t>зі</a:t>
            </a:r>
            <a:r>
              <a:rPr lang="ru-RU" sz="1400" dirty="0"/>
              <a:t> смаком, а </a:t>
            </a:r>
            <a:r>
              <a:rPr lang="ru-RU" sz="1400" dirty="0" err="1"/>
              <a:t>пропонований</a:t>
            </a:r>
            <a:r>
              <a:rPr lang="ru-RU" sz="1400" dirty="0"/>
              <a:t> товар, </a:t>
            </a:r>
            <a:r>
              <a:rPr lang="ru-RU" sz="1400" dirty="0" err="1"/>
              <a:t>користується</a:t>
            </a:r>
            <a:r>
              <a:rPr lang="ru-RU" sz="1400" dirty="0"/>
              <a:t> попитом, </a:t>
            </a:r>
            <a:r>
              <a:rPr lang="ru-RU" sz="1400" dirty="0" err="1"/>
              <a:t>адресати</a:t>
            </a:r>
            <a:r>
              <a:rPr lang="ru-RU" sz="1400" dirty="0"/>
              <a:t>, як правило, </a:t>
            </a:r>
            <a:r>
              <a:rPr lang="ru-RU" sz="1400" dirty="0" err="1"/>
              <a:t>отримують</a:t>
            </a:r>
            <a:r>
              <a:rPr lang="ru-RU" sz="1400" dirty="0"/>
              <a:t> </a:t>
            </a:r>
            <a:r>
              <a:rPr lang="ru-RU" sz="1400" dirty="0" err="1"/>
              <a:t>імпульс</a:t>
            </a:r>
            <a:r>
              <a:rPr lang="ru-RU" sz="1400" dirty="0"/>
              <a:t> для </a:t>
            </a:r>
            <a:r>
              <a:rPr lang="ru-RU" sz="1400" dirty="0" err="1"/>
              <a:t>негайного</a:t>
            </a:r>
            <a:r>
              <a:rPr lang="ru-RU" sz="1400" dirty="0"/>
              <a:t> </a:t>
            </a:r>
            <a:r>
              <a:rPr lang="ru-RU" sz="1400" dirty="0" err="1"/>
              <a:t>здійснення</a:t>
            </a:r>
            <a:r>
              <a:rPr lang="ru-RU" sz="1400" dirty="0"/>
              <a:t> покупки.</a:t>
            </a:r>
          </a:p>
          <a:p>
            <a:r>
              <a:rPr lang="ru-RU" sz="1400" dirty="0" err="1"/>
              <a:t>Керівник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, </a:t>
            </a:r>
            <a:r>
              <a:rPr lang="ru-RU" sz="1400" dirty="0" err="1"/>
              <a:t>отримавши</a:t>
            </a:r>
            <a:r>
              <a:rPr lang="ru-RU" sz="1400" dirty="0"/>
              <a:t> </a:t>
            </a:r>
            <a:r>
              <a:rPr lang="ru-RU" sz="1400" dirty="0" err="1"/>
              <a:t>рекламний</a:t>
            </a:r>
            <a:r>
              <a:rPr lang="ru-RU" sz="1400" dirty="0"/>
              <a:t> лист з </a:t>
            </a:r>
            <a:r>
              <a:rPr lang="ru-RU" sz="1400" dirty="0" err="1"/>
              <a:t>пропозицією</a:t>
            </a:r>
            <a:r>
              <a:rPr lang="ru-RU" sz="1400" dirty="0"/>
              <a:t> </a:t>
            </a:r>
            <a:r>
              <a:rPr lang="ru-RU" sz="1400" dirty="0" err="1"/>
              <a:t>придбати</a:t>
            </a:r>
            <a:r>
              <a:rPr lang="ru-RU" sz="1400" dirty="0"/>
              <a:t> </a:t>
            </a:r>
            <a:r>
              <a:rPr lang="ru-RU" sz="1400" dirty="0" err="1"/>
              <a:t>конкретний</a:t>
            </a:r>
            <a:r>
              <a:rPr lang="ru-RU" sz="1400" dirty="0"/>
              <a:t> товар, </a:t>
            </a:r>
            <a:r>
              <a:rPr lang="ru-RU" sz="1400" dirty="0" err="1"/>
              <a:t>хотів</a:t>
            </a:r>
            <a:r>
              <a:rPr lang="ru-RU" sz="1400" dirty="0"/>
              <a:t> </a:t>
            </a:r>
            <a:r>
              <a:rPr lang="ru-RU" sz="1400" dirty="0" err="1"/>
              <a:t>би</a:t>
            </a:r>
            <a:r>
              <a:rPr lang="ru-RU" sz="1400" dirty="0"/>
              <a:t> на </a:t>
            </a:r>
            <a:r>
              <a:rPr lang="ru-RU" sz="1400" dirty="0" err="1"/>
              <a:t>конверті</a:t>
            </a:r>
            <a:r>
              <a:rPr lang="ru-RU" sz="1400" dirty="0"/>
              <a:t>, у </a:t>
            </a:r>
            <a:r>
              <a:rPr lang="ru-RU" sz="1400" dirty="0" err="1"/>
              <a:t>вступному</a:t>
            </a:r>
            <a:r>
              <a:rPr lang="ru-RU" sz="1400" dirty="0"/>
              <a:t> </a:t>
            </a:r>
            <a:r>
              <a:rPr lang="ru-RU" sz="1400" dirty="0" err="1"/>
              <a:t>зверненні</a:t>
            </a:r>
            <a:r>
              <a:rPr lang="ru-RU" sz="1400" dirty="0"/>
              <a:t> </a:t>
            </a:r>
            <a:r>
              <a:rPr lang="ru-RU" sz="1400" dirty="0" err="1"/>
              <a:t>прочитати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ім'я</a:t>
            </a:r>
            <a:r>
              <a:rPr lang="ru-RU" sz="1400" dirty="0"/>
              <a:t>, </a:t>
            </a:r>
            <a:r>
              <a:rPr lang="ru-RU" sz="1400" dirty="0" err="1"/>
              <a:t>прізвище</a:t>
            </a:r>
            <a:r>
              <a:rPr lang="ru-RU" sz="1400" dirty="0"/>
              <a:t> та правильно </a:t>
            </a:r>
            <a:r>
              <a:rPr lang="ru-RU" sz="1400" dirty="0" err="1"/>
              <a:t>вказану</a:t>
            </a:r>
            <a:r>
              <a:rPr lang="ru-RU" sz="1400" dirty="0"/>
              <a:t> посаду. Написаний у </a:t>
            </a:r>
            <a:r>
              <a:rPr lang="ru-RU" sz="1400" dirty="0" err="1"/>
              <a:t>довірчому</a:t>
            </a:r>
            <a:r>
              <a:rPr lang="ru-RU" sz="1400" dirty="0"/>
              <a:t>, </a:t>
            </a:r>
            <a:r>
              <a:rPr lang="ru-RU" sz="1400" dirty="0" err="1"/>
              <a:t>товариському</a:t>
            </a:r>
            <a:r>
              <a:rPr lang="ru-RU" sz="1400" dirty="0"/>
              <a:t> </a:t>
            </a:r>
            <a:r>
              <a:rPr lang="ru-RU" sz="1400" dirty="0" err="1"/>
              <a:t>тоні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лист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прочитає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початку до </a:t>
            </a:r>
            <a:r>
              <a:rPr lang="ru-RU" sz="1400" dirty="0" err="1"/>
              <a:t>кінця</a:t>
            </a:r>
            <a:r>
              <a:rPr lang="ru-RU" sz="1400" dirty="0"/>
              <a:t>, а </a:t>
            </a:r>
            <a:r>
              <a:rPr lang="ru-RU" sz="1400" dirty="0" err="1"/>
              <a:t>надто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ньому</a:t>
            </a:r>
            <a:r>
              <a:rPr lang="ru-RU" sz="1400" dirty="0"/>
              <a:t> </a:t>
            </a:r>
            <a:r>
              <a:rPr lang="ru-RU" sz="1400" dirty="0" err="1"/>
              <a:t>йтиметься</a:t>
            </a:r>
            <a:r>
              <a:rPr lang="ru-RU" sz="1400" dirty="0"/>
              <a:t> про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зацікавлять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Використання</a:t>
            </a:r>
            <a:r>
              <a:rPr lang="ru-RU" sz="1400" dirty="0"/>
              <a:t> для рекламного </a:t>
            </a:r>
            <a:r>
              <a:rPr lang="ru-RU" sz="1400" dirty="0" err="1"/>
              <a:t>розсилання</a:t>
            </a:r>
            <a:r>
              <a:rPr lang="ru-RU" sz="1400" dirty="0"/>
              <a:t> </a:t>
            </a:r>
            <a:r>
              <a:rPr lang="ru-RU" sz="1400" dirty="0" err="1"/>
              <a:t>заздалегідь</a:t>
            </a:r>
            <a:r>
              <a:rPr lang="ru-RU" sz="1400" dirty="0"/>
              <a:t> </a:t>
            </a:r>
            <a:r>
              <a:rPr lang="ru-RU" sz="1400" dirty="0" err="1"/>
              <a:t>виготовлених</a:t>
            </a:r>
            <a:r>
              <a:rPr lang="ru-RU" sz="1400" dirty="0"/>
              <a:t> </a:t>
            </a:r>
            <a:r>
              <a:rPr lang="ru-RU" sz="1400" dirty="0" err="1"/>
              <a:t>бланків</a:t>
            </a:r>
            <a:r>
              <a:rPr lang="ru-RU" sz="1400" dirty="0"/>
              <a:t> з текстом </a:t>
            </a:r>
            <a:r>
              <a:rPr lang="ru-RU" sz="1400" dirty="0" err="1"/>
              <a:t>полегшить</a:t>
            </a:r>
            <a:r>
              <a:rPr lang="ru-RU" sz="1400" dirty="0"/>
              <a:t>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завдання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адресатів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, перед текстом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обмежитись</a:t>
            </a:r>
            <a:r>
              <a:rPr lang="ru-RU" sz="1400" dirty="0"/>
              <a:t> словами "</a:t>
            </a:r>
            <a:r>
              <a:rPr lang="ru-RU" sz="1400" dirty="0" err="1"/>
              <a:t>Керівникові</a:t>
            </a:r>
            <a:r>
              <a:rPr lang="ru-RU" sz="1400" dirty="0"/>
              <a:t>", "</a:t>
            </a:r>
            <a:r>
              <a:rPr lang="ru-RU" sz="1400" dirty="0" err="1"/>
              <a:t>Шановна</a:t>
            </a:r>
            <a:r>
              <a:rPr lang="ru-RU" sz="1400" dirty="0"/>
              <a:t> </a:t>
            </a:r>
            <a:r>
              <a:rPr lang="ru-RU" sz="1400" dirty="0" err="1"/>
              <a:t>Пані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шановний</a:t>
            </a:r>
            <a:r>
              <a:rPr lang="ru-RU" sz="1400" dirty="0"/>
              <a:t> Пане".</a:t>
            </a:r>
          </a:p>
          <a:p>
            <a:r>
              <a:rPr lang="ru-RU" sz="1400" dirty="0" err="1"/>
              <a:t>Вкладені</a:t>
            </a:r>
            <a:r>
              <a:rPr lang="ru-RU" sz="1400" dirty="0"/>
              <a:t> у конверт </a:t>
            </a:r>
            <a:r>
              <a:rPr lang="ru-RU" sz="1400" dirty="0" err="1"/>
              <a:t>рекламні</a:t>
            </a:r>
            <a:r>
              <a:rPr lang="ru-RU" sz="1400" dirty="0"/>
              <a:t> </a:t>
            </a:r>
            <a:r>
              <a:rPr lang="ru-RU" sz="1400" dirty="0" err="1"/>
              <a:t>листівки</a:t>
            </a:r>
            <a:r>
              <a:rPr lang="ru-RU" sz="1400" dirty="0"/>
              <a:t> </a:t>
            </a:r>
            <a:r>
              <a:rPr lang="ru-RU" sz="1400" dirty="0" err="1"/>
              <a:t>надсилаються</a:t>
            </a:r>
            <a:r>
              <a:rPr lang="ru-RU" sz="1400" dirty="0"/>
              <a:t> </a:t>
            </a:r>
            <a:r>
              <a:rPr lang="ru-RU" sz="1400" dirty="0" err="1"/>
              <a:t>фактичним</a:t>
            </a:r>
            <a:r>
              <a:rPr lang="ru-RU" sz="1400" dirty="0"/>
              <a:t> </a:t>
            </a:r>
            <a:r>
              <a:rPr lang="ru-RU" sz="1400" dirty="0" err="1"/>
              <a:t>покупцям</a:t>
            </a:r>
            <a:r>
              <a:rPr lang="ru-RU" sz="1400" dirty="0"/>
              <a:t>, </a:t>
            </a:r>
            <a:r>
              <a:rPr lang="ru-RU" sz="1400" dirty="0" err="1"/>
              <a:t>дані</a:t>
            </a:r>
            <a:r>
              <a:rPr lang="ru-RU" sz="1400" dirty="0"/>
              <a:t> про </a:t>
            </a:r>
            <a:r>
              <a:rPr lang="ru-RU" sz="1400" dirty="0" err="1"/>
              <a:t>яких</a:t>
            </a:r>
            <a:r>
              <a:rPr lang="ru-RU" sz="1400" dirty="0"/>
              <a:t> є в </a:t>
            </a:r>
            <a:r>
              <a:rPr lang="ru-RU" sz="1400" dirty="0" err="1"/>
              <a:t>картотеці</a:t>
            </a:r>
            <a:r>
              <a:rPr lang="ru-RU" sz="1400" dirty="0"/>
              <a:t> </a:t>
            </a:r>
            <a:r>
              <a:rPr lang="ru-RU" sz="1400" dirty="0" err="1"/>
              <a:t>постійних</a:t>
            </a:r>
            <a:r>
              <a:rPr lang="ru-RU" sz="1400" dirty="0"/>
              <a:t> </a:t>
            </a:r>
            <a:r>
              <a:rPr lang="ru-RU" sz="1400" dirty="0" err="1"/>
              <a:t>адресатів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бути </a:t>
            </a:r>
            <a:r>
              <a:rPr lang="ru-RU" sz="1400" dirty="0" err="1"/>
              <a:t>привабливі</a:t>
            </a:r>
            <a:r>
              <a:rPr lang="ru-RU" sz="1400" dirty="0"/>
              <a:t>, </a:t>
            </a:r>
            <a:r>
              <a:rPr lang="ru-RU" sz="1400" dirty="0" err="1"/>
              <a:t>невеликі</a:t>
            </a:r>
            <a:r>
              <a:rPr lang="ru-RU" sz="1400" dirty="0"/>
              <a:t> за </a:t>
            </a:r>
            <a:r>
              <a:rPr lang="ru-RU" sz="1400" dirty="0" err="1"/>
              <a:t>розміром</a:t>
            </a:r>
            <a:r>
              <a:rPr lang="ru-RU" sz="1400" dirty="0"/>
              <a:t> </a:t>
            </a:r>
            <a:r>
              <a:rPr lang="ru-RU" sz="1400" dirty="0" err="1"/>
              <a:t>вкладиші</a:t>
            </a:r>
            <a:r>
              <a:rPr lang="ru-RU" sz="1400" dirty="0"/>
              <a:t>, </a:t>
            </a:r>
            <a:r>
              <a:rPr lang="ru-RU" sz="1400" dirty="0" err="1"/>
              <a:t>надруковані</a:t>
            </a:r>
            <a:r>
              <a:rPr lang="ru-RU" sz="1400" dirty="0"/>
              <a:t> на </a:t>
            </a:r>
            <a:r>
              <a:rPr lang="ru-RU" sz="1400" dirty="0" err="1"/>
              <a:t>якісному</a:t>
            </a:r>
            <a:r>
              <a:rPr lang="ru-RU" sz="1400" dirty="0"/>
              <a:t> </a:t>
            </a:r>
            <a:r>
              <a:rPr lang="ru-RU" sz="1400" dirty="0" err="1"/>
              <a:t>папері</a:t>
            </a:r>
            <a:r>
              <a:rPr lang="ru-RU" sz="1400" dirty="0"/>
              <a:t> з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багатокольорової</a:t>
            </a:r>
            <a:r>
              <a:rPr lang="ru-RU" sz="1400" dirty="0"/>
              <a:t> </a:t>
            </a:r>
            <a:r>
              <a:rPr lang="ru-RU" sz="1400" dirty="0" err="1"/>
              <a:t>поліграфії</a:t>
            </a:r>
            <a:r>
              <a:rPr lang="ru-RU" sz="1400" dirty="0"/>
              <a:t>.</a:t>
            </a:r>
          </a:p>
          <a:p>
            <a:r>
              <a:rPr lang="ru-RU" sz="1400" dirty="0"/>
              <a:t>І </a:t>
            </a:r>
            <a:r>
              <a:rPr lang="ru-RU" sz="1400" dirty="0" err="1"/>
              <a:t>ще</a:t>
            </a:r>
            <a:r>
              <a:rPr lang="ru-RU" sz="1400" dirty="0"/>
              <a:t> одна </a:t>
            </a:r>
            <a:r>
              <a:rPr lang="ru-RU" sz="1400" dirty="0" err="1"/>
              <a:t>особливість</a:t>
            </a:r>
            <a:r>
              <a:rPr lang="ru-RU" sz="1400" dirty="0"/>
              <a:t>: основною </a:t>
            </a:r>
            <a:r>
              <a:rPr lang="ru-RU" sz="1400" dirty="0" err="1"/>
              <a:t>мовою</a:t>
            </a:r>
            <a:r>
              <a:rPr lang="ru-RU" sz="1400" dirty="0"/>
              <a:t> </a:t>
            </a:r>
            <a:r>
              <a:rPr lang="ru-RU" sz="1400" dirty="0" err="1"/>
              <a:t>міжнародного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є </a:t>
            </a:r>
            <a:r>
              <a:rPr lang="ru-RU" sz="1400" dirty="0" err="1"/>
              <a:t>англійська</a:t>
            </a:r>
            <a:r>
              <a:rPr lang="ru-RU" sz="1400" dirty="0"/>
              <a:t>. Лист </a:t>
            </a:r>
            <a:r>
              <a:rPr lang="ru-RU" sz="1400" dirty="0" err="1"/>
              <a:t>англійською</a:t>
            </a:r>
            <a:r>
              <a:rPr lang="ru-RU" sz="1400" dirty="0"/>
              <a:t> </a:t>
            </a:r>
            <a:r>
              <a:rPr lang="ru-RU" sz="1400" dirty="0" err="1"/>
              <a:t>мовою</a:t>
            </a:r>
            <a:r>
              <a:rPr lang="ru-RU" sz="1400" dirty="0"/>
              <a:t> </a:t>
            </a:r>
            <a:r>
              <a:rPr lang="ru-RU" sz="1400" dirty="0" err="1"/>
              <a:t>зрозумілий</a:t>
            </a:r>
            <a:r>
              <a:rPr lang="ru-RU" sz="1400" dirty="0"/>
              <a:t> </a:t>
            </a:r>
            <a:r>
              <a:rPr lang="ru-RU" sz="1400" dirty="0" err="1"/>
              <a:t>діловій</a:t>
            </a:r>
            <a:r>
              <a:rPr lang="ru-RU" sz="1400" dirty="0"/>
              <a:t> </a:t>
            </a:r>
            <a:r>
              <a:rPr lang="ru-RU" sz="1400" dirty="0" err="1"/>
              <a:t>людині</a:t>
            </a:r>
            <a:r>
              <a:rPr lang="ru-RU" sz="1400" dirty="0"/>
              <a:t> в будь-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земної</a:t>
            </a:r>
            <a:r>
              <a:rPr lang="ru-RU" sz="1400" dirty="0"/>
              <a:t> </a:t>
            </a:r>
            <a:r>
              <a:rPr lang="ru-RU" sz="1400" dirty="0" err="1"/>
              <a:t>кулі</a:t>
            </a:r>
            <a:r>
              <a:rPr lang="ru-RU" sz="1400" dirty="0"/>
              <a:t>. </a:t>
            </a:r>
            <a:r>
              <a:rPr lang="ru-RU" sz="1400" dirty="0" err="1"/>
              <a:t>Розглянемо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правила </a:t>
            </a:r>
            <a:r>
              <a:rPr lang="ru-RU" sz="1400" dirty="0" err="1"/>
              <a:t>складання</a:t>
            </a:r>
            <a:r>
              <a:rPr lang="ru-RU" sz="1400" dirty="0"/>
              <a:t> </a:t>
            </a:r>
            <a:r>
              <a:rPr lang="ru-RU" sz="1400" dirty="0" err="1"/>
              <a:t>листів</a:t>
            </a:r>
            <a:r>
              <a:rPr lang="ru-RU" sz="1400" dirty="0"/>
              <a:t> </a:t>
            </a:r>
            <a:r>
              <a:rPr lang="ru-RU" sz="1400" dirty="0" err="1"/>
              <a:t>зарубіжним</a:t>
            </a:r>
            <a:r>
              <a:rPr lang="ru-RU" sz="1400" dirty="0"/>
              <a:t> партнерам.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5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/>
              <a:t>У </a:t>
            </a:r>
            <a:r>
              <a:rPr lang="ru-RU" sz="1400" dirty="0" err="1"/>
              <a:t>науковій</a:t>
            </a:r>
            <a:r>
              <a:rPr lang="ru-RU" sz="1400" dirty="0"/>
              <a:t> </a:t>
            </a:r>
            <a:r>
              <a:rPr lang="ru-RU" sz="1400" dirty="0" err="1"/>
              <a:t>літературі</a:t>
            </a:r>
            <a:r>
              <a:rPr lang="ru-RU" sz="1400" dirty="0"/>
              <a:t> </a:t>
            </a:r>
            <a:r>
              <a:rPr lang="ru-RU" sz="1400" dirty="0" err="1"/>
              <a:t>звертається</a:t>
            </a:r>
            <a:r>
              <a:rPr lang="ru-RU" sz="1400" dirty="0"/>
              <a:t> </a:t>
            </a:r>
            <a:r>
              <a:rPr lang="ru-RU" sz="1400" dirty="0" err="1"/>
              <a:t>увага</a:t>
            </a:r>
            <a:r>
              <a:rPr lang="ru-RU" sz="1400" dirty="0"/>
              <a:t> на </a:t>
            </a:r>
            <a:r>
              <a:rPr lang="ru-RU" sz="1400" dirty="0" err="1"/>
              <a:t>необхідність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сильних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для </a:t>
            </a:r>
            <a:r>
              <a:rPr lang="ru-RU" sz="1400" dirty="0" err="1"/>
              <a:t>компенсації</a:t>
            </a:r>
            <a:r>
              <a:rPr lang="ru-RU" sz="1400" dirty="0"/>
              <a:t> </a:t>
            </a:r>
            <a:r>
              <a:rPr lang="ru-RU" sz="1400" dirty="0" err="1"/>
              <a:t>слабких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сильних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</a:t>
            </a:r>
            <a:r>
              <a:rPr lang="ru-RU" sz="1400" dirty="0" err="1"/>
              <a:t>виокремлюють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:</a:t>
            </a:r>
          </a:p>
          <a:p>
            <a:r>
              <a:rPr lang="ru-RU" sz="1400" dirty="0"/>
              <a:t>•       той,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,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планувати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 і форму листа;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читачеві</a:t>
            </a:r>
            <a:r>
              <a:rPr lang="ru-RU" sz="1400" dirty="0"/>
              <a:t> </a:t>
            </a:r>
            <a:r>
              <a:rPr lang="ru-RU" sz="1400" dirty="0" err="1"/>
              <a:t>легше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 </a:t>
            </a:r>
            <a:r>
              <a:rPr lang="ru-RU" sz="1400" dirty="0" err="1"/>
              <a:t>деталі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, особливо </a:t>
            </a:r>
            <a:r>
              <a:rPr lang="ru-RU" sz="1400" dirty="0" err="1"/>
              <a:t>цифровий</a:t>
            </a:r>
            <a:r>
              <a:rPr lang="ru-RU" sz="1400" dirty="0"/>
              <a:t> </a:t>
            </a:r>
            <a:r>
              <a:rPr lang="ru-RU" sz="1400" dirty="0" err="1"/>
              <a:t>матеріал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 адресат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перечитати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зрозумів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письмове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стати </a:t>
            </a:r>
            <a:r>
              <a:rPr lang="ru-RU" sz="1400" dirty="0" err="1"/>
              <a:t>підставою</a:t>
            </a:r>
            <a:r>
              <a:rPr lang="ru-RU" sz="1400" dirty="0"/>
              <a:t> для </a:t>
            </a:r>
            <a:r>
              <a:rPr lang="ru-RU" sz="1400" dirty="0" err="1"/>
              <a:t>дискусії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    </a:t>
            </a:r>
            <a:r>
              <a:rPr lang="ru-RU" sz="1400" dirty="0" err="1"/>
              <a:t>друковане</a:t>
            </a:r>
            <a:r>
              <a:rPr lang="ru-RU" sz="1400" dirty="0"/>
              <a:t> слово </a:t>
            </a:r>
            <a:r>
              <a:rPr lang="ru-RU" sz="1400" dirty="0" err="1"/>
              <a:t>надійно</a:t>
            </a:r>
            <a:r>
              <a:rPr lang="ru-RU" sz="1400" dirty="0"/>
              <a:t> </a:t>
            </a:r>
            <a:r>
              <a:rPr lang="ru-RU" sz="1400" dirty="0" err="1"/>
              <a:t>зберігається</a:t>
            </a:r>
            <a:r>
              <a:rPr lang="ru-RU" sz="1400" dirty="0"/>
              <a:t>. </a:t>
            </a:r>
          </a:p>
          <a:p>
            <a:r>
              <a:rPr lang="ru-RU" sz="1400" dirty="0"/>
              <a:t>До </a:t>
            </a:r>
            <a:r>
              <a:rPr lang="ru-RU" sz="1400" dirty="0" err="1"/>
              <a:t>слабких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належать </a:t>
            </a:r>
            <a:r>
              <a:rPr lang="ru-RU" sz="1400" dirty="0" err="1"/>
              <a:t>такі</a:t>
            </a:r>
            <a:r>
              <a:rPr lang="ru-RU" sz="1400" dirty="0"/>
              <a:t>:</a:t>
            </a:r>
          </a:p>
          <a:p>
            <a:r>
              <a:rPr lang="ru-RU" sz="1400" dirty="0"/>
              <a:t>•         той,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, не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змоги</a:t>
            </a:r>
            <a:r>
              <a:rPr lang="ru-RU" sz="1400" dirty="0"/>
              <a:t> </a:t>
            </a:r>
            <a:r>
              <a:rPr lang="ru-RU" sz="1400" dirty="0" err="1"/>
              <a:t>прикрасити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</a:t>
            </a:r>
            <a:r>
              <a:rPr lang="ru-RU" sz="1400" dirty="0" err="1"/>
              <a:t>мімікою</a:t>
            </a:r>
            <a:r>
              <a:rPr lang="ru-RU" sz="1400" dirty="0"/>
              <a:t> та жестами;</a:t>
            </a:r>
          </a:p>
          <a:p>
            <a:r>
              <a:rPr lang="ru-RU" sz="1400" dirty="0"/>
              <a:t>•         той,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,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дізнатися</a:t>
            </a:r>
            <a:r>
              <a:rPr lang="ru-RU" sz="1400" dirty="0"/>
              <a:t> про те,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ознайомлюватиметься</a:t>
            </a:r>
            <a:r>
              <a:rPr lang="ru-RU" sz="1400" dirty="0"/>
              <a:t> з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матеріалом</a:t>
            </a:r>
            <a:r>
              <a:rPr lang="ru-RU" sz="1400" dirty="0"/>
              <a:t> і коли.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бачимо</a:t>
            </a:r>
            <a:r>
              <a:rPr lang="ru-RU" sz="1400" dirty="0"/>
              <a:t>, </a:t>
            </a:r>
            <a:r>
              <a:rPr lang="ru-RU" sz="1400" dirty="0" err="1"/>
              <a:t>ділове</a:t>
            </a:r>
            <a:r>
              <a:rPr lang="ru-RU" sz="1400" dirty="0"/>
              <a:t> </a:t>
            </a:r>
            <a:r>
              <a:rPr lang="ru-RU" sz="1400" dirty="0" err="1"/>
              <a:t>письмове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істотно</a:t>
            </a:r>
            <a:r>
              <a:rPr lang="ru-RU" sz="1400" dirty="0"/>
              <a:t>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усного</a:t>
            </a:r>
            <a:r>
              <a:rPr lang="ru-RU" sz="1400" dirty="0"/>
              <a:t>. У </a:t>
            </a:r>
            <a:r>
              <a:rPr lang="ru-RU" sz="1400" dirty="0" err="1"/>
              <a:t>розмові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викладати</a:t>
            </a:r>
            <a:r>
              <a:rPr lang="ru-RU" sz="1400" dirty="0"/>
              <a:t> </a:t>
            </a:r>
            <a:r>
              <a:rPr lang="ru-RU" sz="1400" dirty="0" err="1"/>
              <a:t>різноманітні</a:t>
            </a:r>
            <a:r>
              <a:rPr lang="ru-RU" sz="1400" dirty="0"/>
              <a:t> </a:t>
            </a:r>
            <a:r>
              <a:rPr lang="ru-RU" sz="1400" dirty="0" err="1"/>
              <a:t>недооформлені</a:t>
            </a:r>
            <a:r>
              <a:rPr lang="ru-RU" sz="1400" dirty="0"/>
              <a:t> </a:t>
            </a:r>
            <a:r>
              <a:rPr lang="ru-RU" sz="1400" dirty="0" err="1"/>
              <a:t>ідеї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ж думка </a:t>
            </a:r>
            <a:r>
              <a:rPr lang="ru-RU" sz="1400" dirty="0" err="1"/>
              <a:t>викладається</a:t>
            </a:r>
            <a:r>
              <a:rPr lang="ru-RU" sz="1400" dirty="0"/>
              <a:t> на </a:t>
            </a:r>
            <a:r>
              <a:rPr lang="ru-RU" sz="1400" dirty="0" err="1"/>
              <a:t>папері</a:t>
            </a:r>
            <a:r>
              <a:rPr lang="ru-RU" sz="1400" dirty="0"/>
              <a:t>, треба </a:t>
            </a:r>
            <a:r>
              <a:rPr lang="ru-RU" sz="1400" dirty="0" err="1"/>
              <a:t>заглибитись</a:t>
            </a:r>
            <a:r>
              <a:rPr lang="ru-RU" sz="1400" dirty="0"/>
              <a:t> у </a:t>
            </a:r>
            <a:r>
              <a:rPr lang="ru-RU" sz="1400" dirty="0" err="1"/>
              <a:t>конкретні</a:t>
            </a:r>
            <a:r>
              <a:rPr lang="ru-RU" sz="1400" dirty="0"/>
              <a:t> </a:t>
            </a:r>
            <a:r>
              <a:rPr lang="ru-RU" sz="1400" dirty="0" err="1"/>
              <a:t>деталі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набагато</a:t>
            </a:r>
            <a:r>
              <a:rPr lang="ru-RU" sz="1400" dirty="0"/>
              <a:t> </a:t>
            </a:r>
            <a:r>
              <a:rPr lang="ru-RU" sz="1400" dirty="0" err="1"/>
              <a:t>легше</a:t>
            </a:r>
            <a:r>
              <a:rPr lang="ru-RU" sz="1400" dirty="0"/>
              <a:t> ввести в </a:t>
            </a:r>
            <a:r>
              <a:rPr lang="ru-RU" sz="1400" dirty="0" err="1"/>
              <a:t>оману</a:t>
            </a:r>
            <a:r>
              <a:rPr lang="ru-RU" sz="1400" dirty="0"/>
              <a:t> самого себе,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когось</a:t>
            </a:r>
            <a:r>
              <a:rPr lang="ru-RU" sz="1400" dirty="0"/>
              <a:t> </a:t>
            </a:r>
            <a:r>
              <a:rPr lang="ru-RU" sz="1400" dirty="0" err="1"/>
              <a:t>іншого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674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Офіційно-ділова</a:t>
            </a:r>
            <a:r>
              <a:rPr lang="ru-RU" sz="1400" dirty="0"/>
              <a:t> сфера </a:t>
            </a:r>
            <a:r>
              <a:rPr lang="ru-RU" sz="1400" dirty="0" err="1"/>
              <a:t>спілкування</a:t>
            </a:r>
            <a:r>
              <a:rPr lang="ru-RU" sz="1400" dirty="0"/>
              <a:t> та </a:t>
            </a:r>
            <a:r>
              <a:rPr lang="ru-RU" sz="1400" dirty="0" err="1"/>
              <a:t>функціональне</a:t>
            </a:r>
            <a:r>
              <a:rPr lang="ru-RU" sz="1400" dirty="0"/>
              <a:t> </a:t>
            </a:r>
            <a:r>
              <a:rPr lang="ru-RU" sz="1400" dirty="0" err="1"/>
              <a:t>призначення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</a:t>
            </a:r>
            <a:r>
              <a:rPr lang="ru-RU" sz="1400" dirty="0" err="1"/>
              <a:t>визначають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Насамперед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офіційність</a:t>
            </a:r>
            <a:r>
              <a:rPr lang="ru-RU" sz="1400" dirty="0"/>
              <a:t>, </a:t>
            </a:r>
            <a:r>
              <a:rPr lang="ru-RU" sz="1400" dirty="0" err="1"/>
              <a:t>зумовлена</a:t>
            </a:r>
            <a:r>
              <a:rPr lang="ru-RU" sz="1400" dirty="0"/>
              <a:t>, </a:t>
            </a:r>
            <a:r>
              <a:rPr lang="ru-RU" sz="1400" dirty="0" err="1"/>
              <a:t>по-перше</a:t>
            </a:r>
            <a:r>
              <a:rPr lang="ru-RU" sz="1400" dirty="0"/>
              <a:t>, </a:t>
            </a:r>
            <a:r>
              <a:rPr lang="ru-RU" sz="1400" dirty="0" err="1"/>
              <a:t>ситуаціями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а </a:t>
            </a:r>
            <a:r>
              <a:rPr lang="ru-RU" sz="1400" dirty="0" err="1"/>
              <a:t>по-друге</a:t>
            </a:r>
            <a:r>
              <a:rPr lang="ru-RU" sz="1400" dirty="0"/>
              <a:t> — характером </a:t>
            </a:r>
            <a:r>
              <a:rPr lang="ru-RU" sz="1400" dirty="0" err="1"/>
              <a:t>відносин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партнерами. У </a:t>
            </a:r>
            <a:r>
              <a:rPr lang="ru-RU" sz="1400" dirty="0" err="1"/>
              <a:t>письмовій</a:t>
            </a:r>
            <a:r>
              <a:rPr lang="ru-RU" sz="1400" dirty="0"/>
              <a:t> </a:t>
            </a:r>
            <a:r>
              <a:rPr lang="ru-RU" sz="1400" dirty="0" err="1"/>
              <a:t>діловій</a:t>
            </a:r>
            <a:r>
              <a:rPr lang="ru-RU" sz="1400" dirty="0"/>
              <a:t> </a:t>
            </a:r>
            <a:r>
              <a:rPr lang="ru-RU" sz="1400" dirty="0" err="1"/>
              <a:t>мові</a:t>
            </a:r>
            <a:r>
              <a:rPr lang="ru-RU" sz="1400" dirty="0"/>
              <a:t> широко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</a:t>
            </a:r>
            <a:r>
              <a:rPr lang="ru-RU" sz="1400" dirty="0" err="1"/>
              <a:t>ситуаційні</a:t>
            </a:r>
            <a:r>
              <a:rPr lang="ru-RU" sz="1400" dirty="0"/>
              <a:t> </a:t>
            </a:r>
            <a:r>
              <a:rPr lang="ru-RU" sz="1400" dirty="0" err="1"/>
              <a:t>кліше</a:t>
            </a:r>
            <a:r>
              <a:rPr lang="ru-RU" sz="1400" dirty="0"/>
              <a:t>, </a:t>
            </a:r>
            <a:r>
              <a:rPr lang="ru-RU" sz="1400" dirty="0" err="1"/>
              <a:t>стереотипні</a:t>
            </a:r>
            <a:r>
              <a:rPr lang="ru-RU" sz="1400" dirty="0"/>
              <a:t> </a:t>
            </a:r>
            <a:r>
              <a:rPr lang="ru-RU" sz="1400" dirty="0" err="1"/>
              <a:t>вирази</a:t>
            </a:r>
            <a:r>
              <a:rPr lang="ru-RU" sz="1400" dirty="0"/>
              <a:t> та </a:t>
            </a:r>
            <a:r>
              <a:rPr lang="ru-RU" sz="1400" dirty="0" err="1"/>
              <a:t>фрази</a:t>
            </a:r>
            <a:r>
              <a:rPr lang="ru-RU" sz="1400" dirty="0"/>
              <a:t>. </a:t>
            </a:r>
            <a:r>
              <a:rPr lang="ru-RU" sz="1400" dirty="0" err="1"/>
              <a:t>Стандартність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</a:t>
            </a:r>
            <a:r>
              <a:rPr lang="ru-RU" sz="1400" dirty="0" err="1"/>
              <a:t>викликана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 </a:t>
            </a:r>
            <a:r>
              <a:rPr lang="ru-RU" sz="1400" dirty="0" err="1"/>
              <a:t>економії</a:t>
            </a:r>
            <a:r>
              <a:rPr lang="ru-RU" sz="1400" dirty="0"/>
              <a:t> і </a:t>
            </a:r>
            <a:r>
              <a:rPr lang="ru-RU" sz="1400" dirty="0" err="1"/>
              <a:t>необхідністю</a:t>
            </a:r>
            <a:r>
              <a:rPr lang="ru-RU" sz="1400" dirty="0"/>
              <a:t> </a:t>
            </a:r>
            <a:r>
              <a:rPr lang="ru-RU" sz="1400" dirty="0" err="1"/>
              <a:t>полегшити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опрацювання</a:t>
            </a:r>
            <a:r>
              <a:rPr lang="ru-RU" sz="1400" dirty="0"/>
              <a:t> </a:t>
            </a:r>
            <a:r>
              <a:rPr lang="ru-RU" sz="1400" dirty="0" err="1"/>
              <a:t>листів</a:t>
            </a:r>
            <a:r>
              <a:rPr lang="ru-RU" sz="1400" dirty="0"/>
              <a:t>.</a:t>
            </a:r>
          </a:p>
          <a:p>
            <a:r>
              <a:rPr lang="ru-RU" sz="1400" dirty="0"/>
              <a:t>Автор листа повинен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уявляти</a:t>
            </a:r>
            <a:r>
              <a:rPr lang="ru-RU" sz="1400" dirty="0"/>
              <a:t>, про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писати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наводити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 для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певної</a:t>
            </a:r>
            <a:r>
              <a:rPr lang="ru-RU" sz="1400" dirty="0"/>
              <a:t> мети. До того ж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бути </a:t>
            </a:r>
            <a:r>
              <a:rPr lang="ru-RU" sz="1400" dirty="0" err="1"/>
              <a:t>впевнений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лист є </a:t>
            </a:r>
            <a:r>
              <a:rPr lang="ru-RU" sz="1400" dirty="0" err="1"/>
              <a:t>найефективнішим</a:t>
            </a:r>
            <a:r>
              <a:rPr lang="ru-RU" sz="1400" dirty="0"/>
              <a:t> </a:t>
            </a:r>
            <a:r>
              <a:rPr lang="ru-RU" sz="1400" dirty="0" err="1"/>
              <a:t>засобом</a:t>
            </a:r>
            <a:r>
              <a:rPr lang="ru-RU" sz="1400" dirty="0"/>
              <a:t> </a:t>
            </a:r>
            <a:r>
              <a:rPr lang="ru-RU" sz="1400" dirty="0" err="1"/>
              <a:t>вирішення</a:t>
            </a:r>
            <a:r>
              <a:rPr lang="ru-RU" sz="1400" dirty="0"/>
              <a:t> конкретного </a:t>
            </a:r>
            <a:r>
              <a:rPr lang="ru-RU" sz="1400" dirty="0" err="1"/>
              <a:t>питання</a:t>
            </a:r>
            <a:r>
              <a:rPr lang="ru-RU" sz="1400" dirty="0"/>
              <a:t>.</a:t>
            </a:r>
          </a:p>
          <a:p>
            <a:r>
              <a:rPr lang="ru-RU" sz="1400" dirty="0"/>
              <a:t>Тому перш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писати</a:t>
            </a:r>
            <a:r>
              <a:rPr lang="ru-RU" sz="1400" dirty="0"/>
              <a:t> листа,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усвідомити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моменти</a:t>
            </a:r>
            <a:r>
              <a:rPr lang="ru-RU" sz="1400" dirty="0"/>
              <a:t>:</a:t>
            </a:r>
          </a:p>
          <a:p>
            <a:r>
              <a:rPr lang="ru-RU" sz="1400" dirty="0"/>
              <a:t>•         вид листа (</a:t>
            </a:r>
            <a:r>
              <a:rPr lang="ru-RU" sz="1400" dirty="0" err="1"/>
              <a:t>супровідний</a:t>
            </a:r>
            <a:r>
              <a:rPr lang="ru-RU" sz="1400" dirty="0"/>
              <a:t>, лист-</a:t>
            </a:r>
            <a:r>
              <a:rPr lang="ru-RU" sz="1400" dirty="0" err="1"/>
              <a:t>прохання</a:t>
            </a:r>
            <a:r>
              <a:rPr lang="ru-RU" sz="1400" dirty="0"/>
              <a:t>, лист-</a:t>
            </a:r>
            <a:r>
              <a:rPr lang="ru-RU" sz="1400" dirty="0" err="1"/>
              <a:t>повідомлення</a:t>
            </a:r>
            <a:r>
              <a:rPr lang="ru-RU" sz="1400" dirty="0"/>
              <a:t>, лист-</a:t>
            </a:r>
            <a:r>
              <a:rPr lang="ru-RU" sz="1400" dirty="0" err="1"/>
              <a:t>нагадування</a:t>
            </a:r>
            <a:r>
              <a:rPr lang="ru-RU" sz="1400" dirty="0"/>
              <a:t> та </a:t>
            </a:r>
            <a:r>
              <a:rPr lang="ru-RU" sz="1400" dirty="0" err="1"/>
              <a:t>ін</a:t>
            </a:r>
            <a:r>
              <a:rPr lang="ru-RU" sz="1400" dirty="0"/>
              <a:t>.);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передбачається</a:t>
            </a:r>
            <a:r>
              <a:rPr lang="ru-RU" sz="1400" dirty="0"/>
              <a:t> </a:t>
            </a:r>
            <a:r>
              <a:rPr lang="ru-RU" sz="1400" dirty="0" err="1"/>
              <a:t>відповідь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зрозуміє</a:t>
            </a:r>
            <a:r>
              <a:rPr lang="ru-RU" sz="1400" dirty="0"/>
              <a:t> адресат </a:t>
            </a:r>
            <a:r>
              <a:rPr lang="ru-RU" sz="1400" dirty="0" err="1"/>
              <a:t>зміст</a:t>
            </a:r>
            <a:r>
              <a:rPr lang="ru-RU" sz="1400" dirty="0"/>
              <a:t> листа однозначно;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чи</a:t>
            </a:r>
            <a:r>
              <a:rPr lang="ru-RU" sz="1400" dirty="0"/>
              <a:t> є </a:t>
            </a:r>
            <a:r>
              <a:rPr lang="ru-RU" sz="1400" dirty="0" err="1"/>
              <a:t>впевненість</a:t>
            </a:r>
            <a:r>
              <a:rPr lang="ru-RU" sz="1400" dirty="0"/>
              <a:t> у тому, </a:t>
            </a:r>
            <a:r>
              <a:rPr lang="ru-RU" sz="1400" dirty="0" err="1"/>
              <a:t>що</a:t>
            </a:r>
            <a:r>
              <a:rPr lang="ru-RU" sz="1400" dirty="0"/>
              <a:t> лист </a:t>
            </a:r>
            <a:r>
              <a:rPr lang="ru-RU" sz="1400" dirty="0" err="1"/>
              <a:t>надійде</a:t>
            </a:r>
            <a:r>
              <a:rPr lang="ru-RU" sz="1400" dirty="0"/>
              <a:t> </a:t>
            </a:r>
            <a:r>
              <a:rPr lang="ru-RU" sz="1400" dirty="0" err="1"/>
              <a:t>вчасно</a:t>
            </a:r>
            <a:r>
              <a:rPr lang="ru-RU" sz="1400" dirty="0"/>
              <a:t> (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ні</a:t>
            </a:r>
            <a:r>
              <a:rPr lang="ru-RU" sz="1400" dirty="0"/>
              <a:t>, </a:t>
            </a:r>
            <a:r>
              <a:rPr lang="ru-RU" sz="1400" dirty="0" err="1"/>
              <a:t>скористайтесь</a:t>
            </a:r>
            <a:r>
              <a:rPr lang="ru-RU" sz="1400" dirty="0"/>
              <a:t> телефоном, телефаксом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модемним</a:t>
            </a:r>
            <a:r>
              <a:rPr lang="ru-RU" sz="1400" dirty="0"/>
              <a:t> </a:t>
            </a:r>
            <a:r>
              <a:rPr lang="ru-RU" sz="1400" dirty="0" err="1"/>
              <a:t>зв'язком</a:t>
            </a:r>
            <a:r>
              <a:rPr lang="ru-RU" sz="1400" dirty="0"/>
              <a:t>).</a:t>
            </a:r>
          </a:p>
          <a:p>
            <a:r>
              <a:rPr lang="ru-RU" sz="1400" dirty="0"/>
              <a:t>Як правило, мета </a:t>
            </a:r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відома</a:t>
            </a:r>
            <a:r>
              <a:rPr lang="ru-RU" sz="1400" dirty="0"/>
              <a:t>: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привернути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до </a:t>
            </a:r>
            <a:r>
              <a:rPr lang="ru-RU" sz="1400" dirty="0" err="1"/>
              <a:t>певної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дати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легко </a:t>
            </a:r>
            <a:r>
              <a:rPr lang="ru-RU" sz="1400" dirty="0" err="1"/>
              <a:t>зрозуміти</a:t>
            </a:r>
            <a:r>
              <a:rPr lang="ru-RU" sz="1400" dirty="0"/>
              <a:t> </a:t>
            </a:r>
            <a:r>
              <a:rPr lang="ru-RU" sz="1400" dirty="0" err="1"/>
              <a:t>написане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спонукати</a:t>
            </a:r>
            <a:r>
              <a:rPr lang="ru-RU" sz="1400" dirty="0"/>
              <a:t> </a:t>
            </a:r>
            <a:r>
              <a:rPr lang="ru-RU" sz="1400" dirty="0" err="1"/>
              <a:t>діяти</a:t>
            </a:r>
            <a:r>
              <a:rPr lang="ru-RU" sz="1400" dirty="0"/>
              <a:t> так, а не </a:t>
            </a:r>
            <a:r>
              <a:rPr lang="ru-RU" sz="1400" dirty="0" err="1"/>
              <a:t>інакше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8573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Це</a:t>
            </a:r>
            <a:r>
              <a:rPr lang="ru-RU" sz="1400" dirty="0"/>
              <a:t> явна мета. </a:t>
            </a:r>
            <a:r>
              <a:rPr lang="ru-RU" sz="1400" dirty="0" err="1"/>
              <a:t>Однак</a:t>
            </a:r>
            <a:r>
              <a:rPr lang="ru-RU" sz="1400" dirty="0"/>
              <a:t> є </a:t>
            </a:r>
            <a:r>
              <a:rPr lang="ru-RU" sz="1400" dirty="0" err="1"/>
              <a:t>також</a:t>
            </a:r>
            <a:r>
              <a:rPr lang="ru-RU" sz="1400" dirty="0"/>
              <a:t> мета, яку не </a:t>
            </a:r>
            <a:r>
              <a:rPr lang="ru-RU" sz="1400" dirty="0" err="1"/>
              <a:t>бачить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той,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 лист. </a:t>
            </a:r>
            <a:r>
              <a:rPr lang="ru-RU" sz="1400" dirty="0" err="1"/>
              <a:t>Ця</a:t>
            </a:r>
            <a:r>
              <a:rPr lang="ru-RU" sz="1400" dirty="0"/>
              <a:t> мета —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усвідомити</a:t>
            </a:r>
            <a:r>
              <a:rPr lang="ru-RU" sz="1400" dirty="0"/>
              <a:t> проблему, </a:t>
            </a:r>
            <a:r>
              <a:rPr lang="ru-RU" sz="1400" dirty="0" err="1"/>
              <a:t>скласти</a:t>
            </a:r>
            <a:r>
              <a:rPr lang="ru-RU" sz="1400" dirty="0"/>
              <a:t> струнке </a:t>
            </a:r>
            <a:r>
              <a:rPr lang="ru-RU" sz="1400" dirty="0" err="1"/>
              <a:t>логічне</a:t>
            </a:r>
            <a:r>
              <a:rPr lang="ru-RU" sz="1400" dirty="0"/>
              <a:t> </a:t>
            </a:r>
            <a:r>
              <a:rPr lang="ru-RU" sz="1400" dirty="0" err="1"/>
              <a:t>уявлення</a:t>
            </a:r>
            <a:r>
              <a:rPr lang="ru-RU" sz="1400" dirty="0"/>
              <a:t> про свою </a:t>
            </a:r>
            <a:r>
              <a:rPr lang="ru-RU" sz="1400" dirty="0" err="1"/>
              <a:t>ідею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мети листа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план. </a:t>
            </a:r>
            <a:r>
              <a:rPr lang="ru-RU" sz="1400" dirty="0" err="1"/>
              <a:t>Ретельно</a:t>
            </a:r>
            <a:r>
              <a:rPr lang="ru-RU" sz="1400" dirty="0"/>
              <a:t> </a:t>
            </a:r>
            <a:r>
              <a:rPr lang="ru-RU" sz="1400" dirty="0" err="1"/>
              <a:t>добираються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факти</a:t>
            </a:r>
            <a:r>
              <a:rPr lang="ru-RU" sz="1400" dirty="0"/>
              <a:t>, на </a:t>
            </a:r>
            <a:r>
              <a:rPr lang="ru-RU" sz="1400" dirty="0" err="1"/>
              <a:t>яких</a:t>
            </a:r>
            <a:r>
              <a:rPr lang="ru-RU" sz="1400" dirty="0"/>
              <a:t> треба </a:t>
            </a:r>
            <a:r>
              <a:rPr lang="ru-RU" sz="1400" dirty="0" err="1"/>
              <a:t>наголосити</a:t>
            </a:r>
            <a:r>
              <a:rPr lang="ru-RU" sz="1400" dirty="0"/>
              <a:t>. Текст </a:t>
            </a:r>
            <a:r>
              <a:rPr lang="ru-RU" sz="1400" dirty="0" err="1"/>
              <a:t>складається</a:t>
            </a:r>
            <a:r>
              <a:rPr lang="ru-RU" sz="1400" dirty="0"/>
              <a:t> з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частин</a:t>
            </a:r>
            <a:r>
              <a:rPr lang="ru-RU" sz="1400" dirty="0"/>
              <a:t>: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вступ</a:t>
            </a:r>
            <a:r>
              <a:rPr lang="ru-RU" sz="1400" dirty="0"/>
              <a:t> (</a:t>
            </a:r>
            <a:r>
              <a:rPr lang="ru-RU" sz="1400" dirty="0" err="1"/>
              <a:t>посилання</a:t>
            </a:r>
            <a:r>
              <a:rPr lang="ru-RU" sz="1400" dirty="0"/>
              <a:t> на </a:t>
            </a:r>
            <a:r>
              <a:rPr lang="ru-RU" sz="1400" dirty="0" err="1"/>
              <a:t>попередній</a:t>
            </a:r>
            <a:r>
              <a:rPr lang="ru-RU" sz="1400" dirty="0"/>
              <a:t> лист, </a:t>
            </a:r>
            <a:r>
              <a:rPr lang="ru-RU" sz="1400" dirty="0" err="1"/>
              <a:t>стисла</a:t>
            </a:r>
            <a:r>
              <a:rPr lang="ru-RU" sz="1400" dirty="0"/>
              <a:t> </a:t>
            </a:r>
            <a:r>
              <a:rPr lang="ru-RU" sz="1400" dirty="0" err="1"/>
              <a:t>констатація</a:t>
            </a:r>
            <a:r>
              <a:rPr lang="ru-RU" sz="1400" dirty="0"/>
              <a:t> факту і т. </a:t>
            </a:r>
            <a:r>
              <a:rPr lang="ru-RU" sz="1400" dirty="0" err="1"/>
              <a:t>ін</a:t>
            </a:r>
            <a:r>
              <a:rPr lang="ru-RU" sz="1400" dirty="0"/>
              <a:t>,);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основний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 (</a:t>
            </a:r>
            <a:r>
              <a:rPr lang="ru-RU" sz="1400" dirty="0" err="1"/>
              <a:t>прохання</a:t>
            </a:r>
            <a:r>
              <a:rPr lang="ru-RU" sz="1400" dirty="0"/>
              <a:t>, </a:t>
            </a:r>
            <a:r>
              <a:rPr lang="ru-RU" sz="1400" dirty="0" err="1"/>
              <a:t>вказівки</a:t>
            </a:r>
            <a:r>
              <a:rPr lang="ru-RU" sz="1400" dirty="0"/>
              <a:t>, </a:t>
            </a:r>
            <a:r>
              <a:rPr lang="ru-RU" sz="1400" dirty="0" err="1"/>
              <a:t>додаткове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та </a:t>
            </a:r>
            <a:r>
              <a:rPr lang="ru-RU" sz="1400" dirty="0" err="1"/>
              <a:t>ін</a:t>
            </a:r>
            <a:r>
              <a:rPr lang="ru-RU" sz="1400" dirty="0"/>
              <a:t>.);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заключна</a:t>
            </a:r>
            <a:r>
              <a:rPr lang="ru-RU" sz="1400" dirty="0"/>
              <a:t> </a:t>
            </a:r>
            <a:r>
              <a:rPr lang="ru-RU" sz="1400" dirty="0" err="1"/>
              <a:t>частина</a:t>
            </a:r>
            <a:r>
              <a:rPr lang="ru-RU" sz="1400" dirty="0"/>
              <a:t> (</a:t>
            </a:r>
            <a:r>
              <a:rPr lang="ru-RU" sz="1400" dirty="0" err="1"/>
              <a:t>подяка</a:t>
            </a:r>
            <a:r>
              <a:rPr lang="ru-RU" sz="1400" dirty="0"/>
              <a:t>, </a:t>
            </a:r>
            <a:r>
              <a:rPr lang="ru-RU" sz="1400" dirty="0" err="1"/>
              <a:t>прохання</a:t>
            </a:r>
            <a:r>
              <a:rPr lang="ru-RU" sz="1400" dirty="0"/>
              <a:t> </a:t>
            </a:r>
            <a:r>
              <a:rPr lang="ru-RU" sz="1400" dirty="0" err="1"/>
              <a:t>написати</a:t>
            </a:r>
            <a:r>
              <a:rPr lang="ru-RU" sz="1400" dirty="0"/>
              <a:t> </a:t>
            </a:r>
            <a:r>
              <a:rPr lang="ru-RU" sz="1400" dirty="0" err="1"/>
              <a:t>відповідь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щось</a:t>
            </a:r>
            <a:r>
              <a:rPr lang="ru-RU" sz="1400" dirty="0"/>
              <a:t> буде </a:t>
            </a:r>
            <a:r>
              <a:rPr lang="ru-RU" sz="1400" dirty="0" err="1"/>
              <a:t>незрозуміло</a:t>
            </a:r>
            <a:r>
              <a:rPr lang="ru-RU" sz="1400" dirty="0"/>
              <a:t>, і т. </a:t>
            </a:r>
            <a:r>
              <a:rPr lang="ru-RU" sz="1400" dirty="0" err="1"/>
              <a:t>ін</a:t>
            </a:r>
            <a:r>
              <a:rPr lang="ru-RU" sz="1400" dirty="0"/>
              <a:t>.).</a:t>
            </a:r>
          </a:p>
          <a:p>
            <a:r>
              <a:rPr lang="ru-RU" sz="1400" dirty="0" err="1"/>
              <a:t>Кожен</a:t>
            </a:r>
            <a:r>
              <a:rPr lang="ru-RU" sz="1400" dirty="0"/>
              <a:t> з </a:t>
            </a:r>
            <a:r>
              <a:rPr lang="ru-RU" sz="1400" dirty="0" err="1"/>
              <a:t>розділів</a:t>
            </a:r>
            <a:r>
              <a:rPr lang="ru-RU" sz="1400" dirty="0"/>
              <a:t> листа (</a:t>
            </a:r>
            <a:r>
              <a:rPr lang="ru-RU" sz="1400" dirty="0" err="1"/>
              <a:t>згідно</a:t>
            </a:r>
            <a:r>
              <a:rPr lang="ru-RU" sz="1400" dirty="0"/>
              <a:t> з планом)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певні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написання</a:t>
            </a:r>
            <a:r>
              <a:rPr lang="ru-RU" sz="1400" dirty="0"/>
              <a:t>. Так,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вступної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мети </a:t>
            </a:r>
            <a:r>
              <a:rPr lang="ru-RU" sz="1400" dirty="0" err="1"/>
              <a:t>написання</a:t>
            </a:r>
            <a:r>
              <a:rPr lang="ru-RU" sz="1400" dirty="0"/>
              <a:t> листа.</a:t>
            </a:r>
          </a:p>
          <a:p>
            <a:r>
              <a:rPr lang="ru-RU" sz="1400" dirty="0"/>
              <a:t>•         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лист-</a:t>
            </a:r>
            <a:r>
              <a:rPr lang="ru-RU" sz="1400" dirty="0" err="1"/>
              <a:t>відповідь</a:t>
            </a:r>
            <a:r>
              <a:rPr lang="ru-RU" sz="1400" dirty="0"/>
              <a:t>, у </a:t>
            </a:r>
            <a:r>
              <a:rPr lang="ru-RU" sz="1400" dirty="0" err="1"/>
              <a:t>вступі</a:t>
            </a:r>
            <a:r>
              <a:rPr lang="ru-RU" sz="1400" dirty="0"/>
              <a:t> </a:t>
            </a:r>
            <a:r>
              <a:rPr lang="ru-RU" sz="1400" dirty="0" err="1"/>
              <a:t>висловлюють</a:t>
            </a:r>
            <a:r>
              <a:rPr lang="ru-RU" sz="1400" dirty="0"/>
              <a:t> </a:t>
            </a:r>
            <a:r>
              <a:rPr lang="ru-RU" sz="1400" dirty="0" err="1"/>
              <a:t>подяку</a:t>
            </a:r>
            <a:r>
              <a:rPr lang="ru-RU" sz="1400" dirty="0"/>
              <a:t> за </a:t>
            </a:r>
            <a:r>
              <a:rPr lang="ru-RU" sz="1400" dirty="0" err="1"/>
              <a:t>запрошення</a:t>
            </a:r>
            <a:r>
              <a:rPr lang="ru-RU" sz="1400" dirty="0"/>
              <a:t>, </a:t>
            </a:r>
            <a:r>
              <a:rPr lang="ru-RU" sz="1400" dirty="0" err="1"/>
              <a:t>повідомляють</a:t>
            </a:r>
            <a:r>
              <a:rPr lang="ru-RU" sz="1400" dirty="0"/>
              <a:t> про те, </a:t>
            </a:r>
            <a:r>
              <a:rPr lang="ru-RU" sz="1400" dirty="0" err="1"/>
              <a:t>що</a:t>
            </a:r>
            <a:r>
              <a:rPr lang="ru-RU" sz="1400" dirty="0"/>
              <a:t> адресат </a:t>
            </a:r>
            <a:r>
              <a:rPr lang="ru-RU" sz="1400" dirty="0" err="1"/>
              <a:t>відомий</a:t>
            </a:r>
            <a:r>
              <a:rPr lang="ru-RU" sz="1400" dirty="0"/>
              <a:t> у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, і т. </a:t>
            </a:r>
            <a:r>
              <a:rPr lang="ru-RU" sz="1400" dirty="0" err="1"/>
              <a:t>ін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"Ми </a:t>
            </a:r>
            <a:r>
              <a:rPr lang="ru-RU" sz="1400" dirty="0" err="1"/>
              <a:t>дякуємо</a:t>
            </a:r>
            <a:r>
              <a:rPr lang="ru-RU" sz="1400" dirty="0"/>
              <a:t> Вам за </a:t>
            </a:r>
            <a:r>
              <a:rPr lang="ru-RU" sz="1400" dirty="0" err="1"/>
              <a:t>брошуру</a:t>
            </a:r>
            <a:r>
              <a:rPr lang="ru-RU" sz="1400" dirty="0"/>
              <a:t> з </a:t>
            </a:r>
            <a:r>
              <a:rPr lang="ru-RU" sz="1400" dirty="0" err="1"/>
              <a:t>інформацією</a:t>
            </a:r>
            <a:r>
              <a:rPr lang="ru-RU" sz="1400" dirty="0"/>
              <a:t> про </a:t>
            </a:r>
            <a:r>
              <a:rPr lang="ru-RU" sz="1400" dirty="0" err="1"/>
              <a:t>ваші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..."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Якщо</a:t>
            </a:r>
            <a:r>
              <a:rPr lang="ru-RU" sz="1400" dirty="0"/>
              <a:t> лист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інформаційний</a:t>
            </a:r>
            <a:r>
              <a:rPr lang="ru-RU" sz="1400" dirty="0"/>
              <a:t> характер, у </a:t>
            </a:r>
            <a:r>
              <a:rPr lang="ru-RU" sz="1400" dirty="0" err="1"/>
              <a:t>вступі</a:t>
            </a:r>
            <a:r>
              <a:rPr lang="ru-RU" sz="1400" dirty="0"/>
              <a:t> </a:t>
            </a:r>
            <a:r>
              <a:rPr lang="ru-RU" sz="1400" dirty="0" err="1"/>
              <a:t>розкривають</a:t>
            </a:r>
            <a:r>
              <a:rPr lang="ru-RU" sz="1400" dirty="0"/>
              <a:t> </a:t>
            </a:r>
            <a:r>
              <a:rPr lang="ru-RU" sz="1400" dirty="0" err="1"/>
              <a:t>історію</a:t>
            </a:r>
            <a:r>
              <a:rPr lang="ru-RU" sz="1400" dirty="0"/>
              <a:t>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, ЇЇ </a:t>
            </a:r>
            <a:r>
              <a:rPr lang="ru-RU" sz="1400" dirty="0" err="1"/>
              <a:t>розвитку</a:t>
            </a:r>
            <a:r>
              <a:rPr lang="ru-RU" sz="1400" dirty="0"/>
              <a:t> та </a:t>
            </a:r>
            <a:r>
              <a:rPr lang="ru-RU" sz="1400" dirty="0" err="1"/>
              <a:t>становлення</a:t>
            </a:r>
            <a:r>
              <a:rPr lang="ru-RU" sz="1400" dirty="0"/>
              <a:t>, суть </a:t>
            </a:r>
            <a:r>
              <a:rPr lang="ru-RU" sz="1400" dirty="0" err="1"/>
              <a:t>діяльності</a:t>
            </a:r>
            <a:r>
              <a:rPr lang="ru-RU" sz="1400" dirty="0"/>
              <a:t> в </a:t>
            </a:r>
            <a:r>
              <a:rPr lang="ru-RU" sz="1400" dirty="0" err="1"/>
              <a:t>даний</a:t>
            </a:r>
            <a:r>
              <a:rPr lang="ru-RU" sz="1400" dirty="0"/>
              <a:t> момент, </a:t>
            </a:r>
            <a:r>
              <a:rPr lang="ru-RU" sz="1400" dirty="0" err="1"/>
              <a:t>наводять</a:t>
            </a:r>
            <a:r>
              <a:rPr lang="ru-RU" sz="1400" dirty="0"/>
              <a:t> </a:t>
            </a:r>
            <a:r>
              <a:rPr lang="ru-RU" sz="1400" dirty="0" err="1"/>
              <a:t>статистичні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 і т. </a:t>
            </a:r>
            <a:r>
              <a:rPr lang="ru-RU" sz="1400" dirty="0" err="1"/>
              <a:t>ін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"Ми </a:t>
            </a:r>
            <a:r>
              <a:rPr lang="ru-RU" sz="1400" dirty="0" err="1"/>
              <a:t>повідомляємо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наша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співробітничає</a:t>
            </a:r>
            <a:r>
              <a:rPr lang="ru-RU" sz="1400" dirty="0"/>
              <a:t> з...".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Якщо</a:t>
            </a:r>
            <a:r>
              <a:rPr lang="ru-RU" sz="1400" dirty="0"/>
              <a:t> треба </a:t>
            </a:r>
            <a:r>
              <a:rPr lang="ru-RU" sz="1400" dirty="0" err="1"/>
              <a:t>пояснити</a:t>
            </a:r>
            <a:r>
              <a:rPr lang="ru-RU" sz="1400" dirty="0"/>
              <a:t> </a:t>
            </a:r>
            <a:r>
              <a:rPr lang="ru-RU" sz="1400" dirty="0" err="1"/>
              <a:t>запитання</a:t>
            </a:r>
            <a:r>
              <a:rPr lang="ru-RU" sz="1400" dirty="0"/>
              <a:t>, </a:t>
            </a:r>
            <a:r>
              <a:rPr lang="ru-RU" sz="1400" dirty="0" err="1"/>
              <a:t>поставлені</a:t>
            </a:r>
            <a:r>
              <a:rPr lang="ru-RU" sz="1400" dirty="0"/>
              <a:t> партнером, то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відповідей</a:t>
            </a:r>
            <a:r>
              <a:rPr lang="ru-RU" sz="1400" dirty="0"/>
              <a:t> на них </a:t>
            </a:r>
            <a:r>
              <a:rPr lang="ru-RU" sz="1400" dirty="0" err="1"/>
              <a:t>висловлюється</a:t>
            </a:r>
            <a:r>
              <a:rPr lang="ru-RU" sz="1400" dirty="0"/>
              <a:t> </a:t>
            </a:r>
            <a:r>
              <a:rPr lang="ru-RU" sz="1400" dirty="0" err="1"/>
              <a:t>сподівання</a:t>
            </a:r>
            <a:r>
              <a:rPr lang="ru-RU" sz="1400" dirty="0"/>
              <a:t> про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подальшого</a:t>
            </a:r>
            <a:r>
              <a:rPr lang="ru-RU" sz="1400" dirty="0"/>
              <a:t> </a:t>
            </a:r>
            <a:r>
              <a:rPr lang="ru-RU" sz="1400" dirty="0" err="1"/>
              <a:t>співробітництва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про </a:t>
            </a:r>
            <a:r>
              <a:rPr lang="ru-RU" sz="1400" dirty="0" err="1"/>
              <a:t>відсутність</a:t>
            </a:r>
            <a:r>
              <a:rPr lang="ru-RU" sz="1400" dirty="0"/>
              <a:t>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, </a:t>
            </a:r>
            <a:r>
              <a:rPr lang="ru-RU" sz="1400" dirty="0" err="1"/>
              <a:t>викладаються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"У </a:t>
            </a:r>
            <a:r>
              <a:rPr lang="ru-RU" sz="1400" dirty="0" err="1"/>
              <a:t>зв'язку</a:t>
            </a:r>
            <a:r>
              <a:rPr lang="ru-RU" sz="1400" dirty="0"/>
              <a:t> з вашим запитом ми </a:t>
            </a:r>
            <a:r>
              <a:rPr lang="ru-RU" sz="1400" dirty="0" err="1"/>
              <a:t>повідомляємо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могли б </a:t>
            </a:r>
            <a:r>
              <a:rPr lang="ru-RU" sz="1400" dirty="0" err="1"/>
              <a:t>надіслати</a:t>
            </a:r>
            <a:r>
              <a:rPr lang="ru-RU" sz="1400" dirty="0"/>
              <a:t> </a:t>
            </a:r>
            <a:r>
              <a:rPr lang="ru-RU" sz="1400" dirty="0" err="1"/>
              <a:t>групу</a:t>
            </a:r>
            <a:r>
              <a:rPr lang="ru-RU" sz="1400" dirty="0"/>
              <a:t> </a:t>
            </a:r>
            <a:r>
              <a:rPr lang="ru-RU" sz="1400" dirty="0" err="1"/>
              <a:t>спеціалістів</a:t>
            </a:r>
            <a:r>
              <a:rPr lang="ru-RU" sz="1400" dirty="0"/>
              <a:t>...".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0588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 </a:t>
            </a:r>
            <a:r>
              <a:rPr lang="ru-RU" sz="1400" dirty="0" err="1"/>
              <a:t>Дослідження</a:t>
            </a:r>
            <a:r>
              <a:rPr lang="ru-RU" sz="1400" dirty="0"/>
              <a:t> </a:t>
            </a:r>
            <a:r>
              <a:rPr lang="ru-RU" sz="1400" dirty="0" err="1"/>
              <a:t>вчених</a:t>
            </a:r>
            <a:r>
              <a:rPr lang="ru-RU" sz="1400" dirty="0"/>
              <a:t> </a:t>
            </a:r>
            <a:r>
              <a:rPr lang="ru-RU" sz="1400" dirty="0" err="1"/>
              <a:t>свідчать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високою</a:t>
            </a:r>
            <a:r>
              <a:rPr lang="ru-RU" sz="1400" dirty="0"/>
              <a:t> культурою </a:t>
            </a:r>
            <a:r>
              <a:rPr lang="ru-RU" sz="1400" dirty="0" err="1"/>
              <a:t>слухання</a:t>
            </a:r>
            <a:r>
              <a:rPr lang="ru-RU" sz="1400" dirty="0"/>
              <a:t> </a:t>
            </a:r>
            <a:r>
              <a:rPr lang="ru-RU" sz="1400" dirty="0" err="1"/>
              <a:t>відзначаються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з тих людей,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спілкуються</a:t>
            </a:r>
            <a:r>
              <a:rPr lang="ru-RU" sz="1400" b="1" dirty="0"/>
              <a:t>. </a:t>
            </a:r>
            <a:r>
              <a:rPr lang="ru-RU" sz="1400" dirty="0" err="1"/>
              <a:t>Водночас</a:t>
            </a:r>
            <a:r>
              <a:rPr lang="ru-RU" sz="1400" dirty="0"/>
              <a:t> </a:t>
            </a:r>
            <a:r>
              <a:rPr lang="ru-RU" sz="1400" dirty="0" err="1"/>
              <a:t>невміння</a:t>
            </a:r>
            <a:r>
              <a:rPr lang="ru-RU" sz="1400" dirty="0"/>
              <a:t> </a:t>
            </a:r>
            <a:r>
              <a:rPr lang="ru-RU" sz="1400" dirty="0" err="1"/>
              <a:t>слухати</a:t>
            </a:r>
            <a:r>
              <a:rPr lang="ru-RU" sz="1400" dirty="0"/>
              <a:t> </a:t>
            </a:r>
            <a:r>
              <a:rPr lang="ru-RU" sz="1400" dirty="0" err="1"/>
              <a:t>нерідко</a:t>
            </a:r>
            <a:r>
              <a:rPr lang="ru-RU" sz="1400" dirty="0"/>
              <a:t> є основною причиною </a:t>
            </a:r>
            <a:r>
              <a:rPr lang="ru-RU" sz="1400" dirty="0" err="1"/>
              <a:t>неефективного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непорозумінь</a:t>
            </a:r>
            <a:r>
              <a:rPr lang="ru-RU" sz="1400" dirty="0"/>
              <a:t> і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конфліктів</a:t>
            </a:r>
            <a:r>
              <a:rPr lang="ru-RU" sz="1400" dirty="0"/>
              <a:t>. </a:t>
            </a:r>
            <a:r>
              <a:rPr lang="ru-RU" sz="1400" dirty="0" err="1"/>
              <a:t>Чому</a:t>
            </a:r>
            <a:r>
              <a:rPr lang="ru-RU" sz="1400" dirty="0"/>
              <a:t> ми не </a:t>
            </a:r>
            <a:r>
              <a:rPr lang="ru-RU" sz="1400" dirty="0" err="1"/>
              <a:t>вміємо</a:t>
            </a:r>
            <a:r>
              <a:rPr lang="ru-RU" sz="1400" dirty="0"/>
              <a:t> часом </a:t>
            </a:r>
            <a:r>
              <a:rPr lang="ru-RU" sz="1400" dirty="0" err="1"/>
              <a:t>вислухати</a:t>
            </a:r>
            <a:r>
              <a:rPr lang="ru-RU" sz="1400" dirty="0"/>
              <a:t> і </a:t>
            </a:r>
            <a:r>
              <a:rPr lang="ru-RU" sz="1400" dirty="0" err="1"/>
              <a:t>зрозуміти</a:t>
            </a:r>
            <a:r>
              <a:rPr lang="ru-RU" sz="1400" dirty="0"/>
              <a:t> партнера по </a:t>
            </a:r>
            <a:r>
              <a:rPr lang="ru-RU" sz="1400" dirty="0" err="1"/>
              <a:t>спілкуванню</a:t>
            </a:r>
            <a:r>
              <a:rPr lang="ru-RU" sz="1400" dirty="0"/>
              <a:t>? Тому </a:t>
            </a:r>
            <a:r>
              <a:rPr lang="ru-RU" sz="1400" dirty="0" err="1"/>
              <a:t>що</a:t>
            </a:r>
            <a:r>
              <a:rPr lang="ru-RU" sz="1400" dirty="0"/>
              <a:t>, </a:t>
            </a:r>
            <a:r>
              <a:rPr lang="ru-RU" sz="1400" dirty="0" err="1"/>
              <a:t>насамперед</a:t>
            </a:r>
            <a:r>
              <a:rPr lang="ru-RU" sz="1400" dirty="0"/>
              <a:t>, наша </a:t>
            </a:r>
            <a:r>
              <a:rPr lang="ru-RU" sz="1400" dirty="0" err="1"/>
              <a:t>увага</a:t>
            </a:r>
            <a:r>
              <a:rPr lang="ru-RU" sz="1400" dirty="0"/>
              <a:t> не </a:t>
            </a:r>
            <a:r>
              <a:rPr lang="ru-RU" sz="1400" dirty="0" err="1"/>
              <a:t>стабільна</a:t>
            </a:r>
            <a:r>
              <a:rPr lang="ru-RU" sz="1400" dirty="0"/>
              <a:t>, вона </a:t>
            </a:r>
            <a:r>
              <a:rPr lang="ru-RU" sz="1400" dirty="0" err="1"/>
              <a:t>коливається</a:t>
            </a:r>
            <a:r>
              <a:rPr lang="ru-RU" sz="1400" dirty="0"/>
              <a:t>. Так </a:t>
            </a:r>
            <a:r>
              <a:rPr lang="ru-RU" sz="1400" dirty="0" err="1"/>
              <a:t>звані</a:t>
            </a:r>
            <a:r>
              <a:rPr lang="ru-RU" sz="1400" dirty="0"/>
              <a:t> </a:t>
            </a:r>
            <a:r>
              <a:rPr lang="ru-RU" sz="1400" dirty="0" err="1"/>
              <a:t>думи</a:t>
            </a:r>
            <a:r>
              <a:rPr lang="ru-RU" sz="1400" dirty="0"/>
              <a:t> </a:t>
            </a:r>
            <a:r>
              <a:rPr lang="ru-RU" sz="1400" dirty="0" err="1"/>
              <a:t>спотворюють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. Наш </a:t>
            </a:r>
            <a:r>
              <a:rPr lang="ru-RU" sz="1400" dirty="0" err="1"/>
              <a:t>емоційний</a:t>
            </a:r>
            <a:r>
              <a:rPr lang="ru-RU" sz="1400" dirty="0"/>
              <a:t> стан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відволікає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того, про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говорять</a:t>
            </a:r>
            <a:r>
              <a:rPr lang="ru-RU" sz="1400" dirty="0"/>
              <a:t> </a:t>
            </a:r>
            <a:r>
              <a:rPr lang="ru-RU" sz="1400" dirty="0" err="1"/>
              <a:t>співбесідники</a:t>
            </a:r>
            <a:r>
              <a:rPr lang="ru-RU" sz="1400" dirty="0"/>
              <a:t>, і ми </a:t>
            </a:r>
            <a:r>
              <a:rPr lang="ru-RU" sz="1400" dirty="0" err="1"/>
              <a:t>відключаємося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Зафіксовано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феномен "</a:t>
            </a:r>
            <a:r>
              <a:rPr lang="ru-RU" sz="1400" dirty="0" err="1"/>
              <a:t>перцептивне</a:t>
            </a:r>
            <a:r>
              <a:rPr lang="ru-RU" sz="1400" dirty="0"/>
              <a:t> </a:t>
            </a:r>
            <a:r>
              <a:rPr lang="ru-RU" sz="1400" dirty="0" err="1"/>
              <a:t>перекручування</a:t>
            </a:r>
            <a:r>
              <a:rPr lang="ru-RU" sz="1400" dirty="0"/>
              <a:t>". </a:t>
            </a:r>
            <a:r>
              <a:rPr lang="ru-RU" sz="1400" dirty="0" err="1"/>
              <a:t>Виявилося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люди </a:t>
            </a:r>
            <a:r>
              <a:rPr lang="ru-RU" sz="1400" dirty="0" err="1"/>
              <a:t>здатні</a:t>
            </a:r>
            <a:r>
              <a:rPr lang="ru-RU" sz="1400" dirty="0"/>
              <a:t> </a:t>
            </a:r>
            <a:r>
              <a:rPr lang="ru-RU" sz="1400" dirty="0" err="1"/>
              <a:t>змінювати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ж </a:t>
            </a:r>
            <a:r>
              <a:rPr lang="ru-RU" sz="1400" dirty="0" err="1"/>
              <a:t>узагалі</a:t>
            </a:r>
            <a:r>
              <a:rPr lang="ru-RU" sz="1400" dirty="0"/>
              <a:t> не </a:t>
            </a:r>
            <a:r>
              <a:rPr lang="ru-RU" sz="1400" dirty="0" err="1"/>
              <a:t>сприймати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, яка </a:t>
            </a:r>
            <a:r>
              <a:rPr lang="ru-RU" sz="1400" dirty="0" err="1"/>
              <a:t>їм</a:t>
            </a:r>
            <a:r>
              <a:rPr lang="ru-RU" sz="1400" dirty="0"/>
              <a:t> </a:t>
            </a:r>
            <a:r>
              <a:rPr lang="ru-RU" sz="1400" dirty="0" err="1"/>
              <a:t>видається</a:t>
            </a:r>
            <a:r>
              <a:rPr lang="ru-RU" sz="1400" dirty="0"/>
              <a:t> </a:t>
            </a:r>
            <a:r>
              <a:rPr lang="ru-RU" sz="1400" dirty="0" err="1"/>
              <a:t>небезпечною</a:t>
            </a:r>
            <a:r>
              <a:rPr lang="ru-RU" sz="1400" dirty="0"/>
              <a:t>, </a:t>
            </a:r>
            <a:r>
              <a:rPr lang="ru-RU" sz="1400" dirty="0" err="1"/>
              <a:t>тривожить</a:t>
            </a:r>
            <a:r>
              <a:rPr lang="ru-RU" sz="1400" dirty="0"/>
              <a:t>, </a:t>
            </a:r>
            <a:r>
              <a:rPr lang="ru-RU" sz="1400" dirty="0" err="1"/>
              <a:t>викликає</a:t>
            </a:r>
            <a:r>
              <a:rPr lang="ru-RU" sz="1400" dirty="0"/>
              <a:t> </a:t>
            </a:r>
            <a:r>
              <a:rPr lang="ru-RU" sz="1400" dirty="0" err="1"/>
              <a:t>почуття</a:t>
            </a:r>
            <a:r>
              <a:rPr lang="ru-RU" sz="1400" dirty="0"/>
              <a:t> </a:t>
            </a:r>
            <a:r>
              <a:rPr lang="ru-RU" sz="1400" dirty="0" err="1"/>
              <a:t>невпевненості</a:t>
            </a:r>
            <a:r>
              <a:rPr lang="ru-RU" sz="1400" dirty="0"/>
              <a:t>, не </a:t>
            </a:r>
            <a:r>
              <a:rPr lang="ru-RU" sz="1400" dirty="0" err="1"/>
              <a:t>відповідає</a:t>
            </a:r>
            <a:r>
              <a:rPr lang="ru-RU" sz="1400" dirty="0"/>
              <a:t> </a:t>
            </a:r>
            <a:r>
              <a:rPr lang="ru-RU" sz="1400" dirty="0" err="1"/>
              <a:t>уявленню</a:t>
            </a:r>
            <a:r>
              <a:rPr lang="ru-RU" sz="1400" dirty="0"/>
              <a:t> про себе </a:t>
            </a:r>
            <a:r>
              <a:rPr lang="ru-RU" sz="1400" dirty="0" err="1"/>
              <a:t>чи</a:t>
            </a:r>
            <a:r>
              <a:rPr lang="ru-RU" sz="1400" dirty="0"/>
              <a:t> про картину </a:t>
            </a:r>
            <a:r>
              <a:rPr lang="ru-RU" sz="1400" dirty="0" err="1"/>
              <a:t>світу</a:t>
            </a:r>
            <a:r>
              <a:rPr lang="ru-RU" sz="1400" dirty="0"/>
              <a:t>, яка для них є </a:t>
            </a:r>
            <a:r>
              <a:rPr lang="ru-RU" sz="1400" dirty="0" err="1"/>
              <a:t>надійною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не </a:t>
            </a:r>
            <a:r>
              <a:rPr lang="ru-RU" sz="1400" dirty="0" err="1"/>
              <a:t>хоче</a:t>
            </a:r>
            <a:r>
              <a:rPr lang="ru-RU" sz="1400" dirty="0"/>
              <a:t>, то </a:t>
            </a:r>
            <a:r>
              <a:rPr lang="ru-RU" sz="1400" dirty="0" err="1"/>
              <a:t>може</a:t>
            </a:r>
            <a:r>
              <a:rPr lang="ru-RU" sz="1400" dirty="0"/>
              <a:t> не </a:t>
            </a:r>
            <a:r>
              <a:rPr lang="ru-RU" sz="1400" dirty="0" err="1"/>
              <a:t>чути</a:t>
            </a:r>
            <a:r>
              <a:rPr lang="ru-RU" sz="1400" dirty="0"/>
              <a:t> критику на свою адресу, </a:t>
            </a:r>
            <a:r>
              <a:rPr lang="ru-RU" sz="1400" dirty="0" err="1"/>
              <a:t>або</a:t>
            </a:r>
            <a:r>
              <a:rPr lang="ru-RU" sz="1400" dirty="0"/>
              <a:t> не </a:t>
            </a:r>
            <a:r>
              <a:rPr lang="ru-RU" sz="1400" dirty="0" err="1"/>
              <a:t>запам'ятати</a:t>
            </a:r>
            <a:r>
              <a:rPr lang="ru-RU" sz="1400" dirty="0"/>
              <a:t> </a:t>
            </a:r>
            <a:r>
              <a:rPr lang="ru-RU" sz="1400" dirty="0" err="1"/>
              <a:t>чиєсь</a:t>
            </a:r>
            <a:r>
              <a:rPr lang="ru-RU" sz="1400" dirty="0"/>
              <a:t> </a:t>
            </a:r>
            <a:r>
              <a:rPr lang="ru-RU" sz="1400" dirty="0" err="1"/>
              <a:t>прохання</a:t>
            </a:r>
            <a:r>
              <a:rPr lang="ru-RU" sz="1400" dirty="0"/>
              <a:t>, </a:t>
            </a:r>
            <a:r>
              <a:rPr lang="ru-RU" sz="1400" dirty="0" err="1"/>
              <a:t>виконати</a:t>
            </a:r>
            <a:r>
              <a:rPr lang="ru-RU" sz="1400" dirty="0"/>
              <a:t> яке </a:t>
            </a:r>
            <a:r>
              <a:rPr lang="ru-RU" sz="1400" dirty="0" err="1"/>
              <a:t>важко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Слухання</a:t>
            </a:r>
            <a:r>
              <a:rPr lang="ru-RU" sz="1400" b="1" dirty="0"/>
              <a:t> </a:t>
            </a:r>
            <a:r>
              <a:rPr lang="ru-RU" sz="1400" dirty="0"/>
              <a:t>— не просто </a:t>
            </a:r>
            <a:r>
              <a:rPr lang="ru-RU" sz="1400" dirty="0" err="1"/>
              <a:t>мовчання</a:t>
            </a:r>
            <a:r>
              <a:rPr lang="ru-RU" sz="1400" dirty="0"/>
              <a:t>, а активна </a:t>
            </a:r>
            <a:r>
              <a:rPr lang="ru-RU" sz="1400" dirty="0" err="1"/>
              <a:t>діяльність</a:t>
            </a:r>
            <a:r>
              <a:rPr lang="ru-RU" sz="1400" dirty="0"/>
              <a:t>, </a:t>
            </a:r>
            <a:r>
              <a:rPr lang="ru-RU" sz="1400" dirty="0" err="1"/>
              <a:t>своєрідна</a:t>
            </a:r>
            <a:r>
              <a:rPr lang="ru-RU" sz="1400" dirty="0"/>
              <a:t> робота. </a:t>
            </a:r>
            <a:r>
              <a:rPr lang="ru-RU" sz="1400" dirty="0" err="1"/>
              <a:t>Їй</a:t>
            </a:r>
            <a:r>
              <a:rPr lang="ru-RU" sz="1400" dirty="0"/>
              <a:t> </a:t>
            </a:r>
            <a:r>
              <a:rPr lang="ru-RU" sz="1400" dirty="0" err="1"/>
              <a:t>передує</a:t>
            </a:r>
            <a:r>
              <a:rPr lang="ru-RU" sz="1400" dirty="0"/>
              <a:t> </a:t>
            </a:r>
            <a:r>
              <a:rPr lang="ru-RU" sz="1400" dirty="0" err="1"/>
              <a:t>бажання</a:t>
            </a:r>
            <a:r>
              <a:rPr lang="ru-RU" sz="1400" dirty="0"/>
              <a:t> </a:t>
            </a:r>
            <a:r>
              <a:rPr lang="ru-RU" sz="1400" dirty="0" err="1"/>
              <a:t>почути</a:t>
            </a:r>
            <a:r>
              <a:rPr lang="ru-RU" sz="1400" dirty="0"/>
              <a:t>, </a:t>
            </a:r>
            <a:r>
              <a:rPr lang="ru-RU" sz="1400" dirty="0" err="1"/>
              <a:t>інтерес</a:t>
            </a:r>
            <a:r>
              <a:rPr lang="ru-RU" sz="1400" dirty="0"/>
              <a:t> до </a:t>
            </a:r>
            <a:r>
              <a:rPr lang="ru-RU" sz="1400" dirty="0" err="1"/>
              <a:t>співрозмовника</a:t>
            </a:r>
            <a:r>
              <a:rPr lang="ru-RU" sz="1400" dirty="0"/>
              <a:t>. Те, як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реагує</a:t>
            </a:r>
            <a:r>
              <a:rPr lang="ru-RU" sz="1400" dirty="0"/>
              <a:t> на </a:t>
            </a:r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іншого</a:t>
            </a:r>
            <a:r>
              <a:rPr lang="ru-RU" sz="1400" dirty="0"/>
              <a:t>,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моральності</a:t>
            </a:r>
            <a:r>
              <a:rPr lang="ru-RU" sz="1400" dirty="0"/>
              <a:t>,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Важливе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як </a:t>
            </a:r>
            <a:r>
              <a:rPr lang="ru-RU" sz="1400" i="1" dirty="0" err="1"/>
              <a:t>вербальні</a:t>
            </a:r>
            <a:r>
              <a:rPr lang="ru-RU" sz="1400" i="1" dirty="0"/>
              <a:t>, </a:t>
            </a:r>
            <a:r>
              <a:rPr lang="ru-RU" sz="1400" dirty="0"/>
              <a:t>так і </a:t>
            </a:r>
            <a:r>
              <a:rPr lang="ru-RU" sz="1400" i="1" dirty="0" err="1"/>
              <a:t>невербальні</a:t>
            </a:r>
            <a:r>
              <a:rPr lang="ru-RU" sz="1400" i="1" dirty="0"/>
              <a:t> </a:t>
            </a:r>
            <a:r>
              <a:rPr lang="ru-RU" sz="1400" i="1" dirty="0" err="1"/>
              <a:t>аспекти</a:t>
            </a:r>
            <a:r>
              <a:rPr lang="ru-RU" sz="1400" i="1" dirty="0"/>
              <a:t> </a:t>
            </a:r>
            <a:r>
              <a:rPr lang="ru-RU" sz="1400" i="1" dirty="0" err="1"/>
              <a:t>слухання</a:t>
            </a:r>
            <a:r>
              <a:rPr lang="ru-RU" sz="1400" i="1" dirty="0"/>
              <a:t>, </a:t>
            </a:r>
            <a:r>
              <a:rPr lang="ru-RU" sz="1400" dirty="0" err="1"/>
              <a:t>передусім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"</a:t>
            </a:r>
            <a:r>
              <a:rPr lang="ru-RU" sz="1400" dirty="0" err="1"/>
              <a:t>всім</a:t>
            </a:r>
            <a:r>
              <a:rPr lang="ru-RU" sz="1400" dirty="0"/>
              <a:t> </a:t>
            </a:r>
            <a:r>
              <a:rPr lang="ru-RU" sz="1400" dirty="0" err="1"/>
              <a:t>тілом</a:t>
            </a:r>
            <a:r>
              <a:rPr lang="ru-RU" sz="1400" dirty="0"/>
              <a:t>". Коли нам </a:t>
            </a:r>
            <a:r>
              <a:rPr lang="ru-RU" sz="1400" dirty="0" err="1"/>
              <a:t>цікаво</a:t>
            </a:r>
            <a:r>
              <a:rPr lang="ru-RU" sz="1400" dirty="0"/>
              <a:t>, ми </a:t>
            </a:r>
            <a:r>
              <a:rPr lang="ru-RU" sz="1400" dirty="0" err="1"/>
              <a:t>несвідомо</a:t>
            </a:r>
            <a:r>
              <a:rPr lang="ru-RU" sz="1400" dirty="0"/>
              <a:t> </a:t>
            </a:r>
            <a:r>
              <a:rPr lang="ru-RU" sz="1400" dirty="0" err="1"/>
              <a:t>повертаємось</a:t>
            </a:r>
            <a:r>
              <a:rPr lang="ru-RU" sz="1400" dirty="0"/>
              <a:t> </a:t>
            </a:r>
            <a:r>
              <a:rPr lang="ru-RU" sz="1400" dirty="0" err="1"/>
              <a:t>обличчям</a:t>
            </a:r>
            <a:r>
              <a:rPr lang="ru-RU" sz="1400" dirty="0"/>
              <a:t> до </a:t>
            </a:r>
            <a:r>
              <a:rPr lang="ru-RU" sz="1400" dirty="0" err="1"/>
              <a:t>співбесідника</a:t>
            </a:r>
            <a:r>
              <a:rPr lang="ru-RU" sz="1400" dirty="0"/>
              <a:t>, </a:t>
            </a:r>
            <a:r>
              <a:rPr lang="ru-RU" sz="1400" dirty="0" err="1"/>
              <a:t>нахиляємось</a:t>
            </a:r>
            <a:r>
              <a:rPr lang="ru-RU" sz="1400" dirty="0"/>
              <a:t> до </a:t>
            </a:r>
            <a:r>
              <a:rPr lang="ru-RU" sz="1400" dirty="0" err="1"/>
              <a:t>нього</a:t>
            </a:r>
            <a:r>
              <a:rPr lang="ru-RU" sz="1400" dirty="0"/>
              <a:t>, </a:t>
            </a:r>
            <a:r>
              <a:rPr lang="ru-RU" sz="1400" dirty="0" err="1"/>
              <a:t>встановлюємо</a:t>
            </a:r>
            <a:r>
              <a:rPr lang="ru-RU" sz="1400" dirty="0"/>
              <a:t> з ним </a:t>
            </a:r>
            <a:r>
              <a:rPr lang="ru-RU" sz="1400" dirty="0" err="1"/>
              <a:t>візуальний</a:t>
            </a:r>
            <a:r>
              <a:rPr lang="ru-RU" sz="1400" dirty="0"/>
              <a:t> контакт, </a:t>
            </a:r>
            <a:r>
              <a:rPr lang="ru-RU" sz="1400" dirty="0" err="1"/>
              <a:t>тобто</a:t>
            </a:r>
            <a:r>
              <a:rPr lang="ru-RU" sz="1400" dirty="0"/>
              <a:t> на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несвідомого</a:t>
            </a:r>
            <a:r>
              <a:rPr lang="ru-RU" sz="1400" dirty="0"/>
              <a:t> </a:t>
            </a:r>
            <a:r>
              <a:rPr lang="ru-RU" sz="1400" dirty="0" err="1"/>
              <a:t>концентрується</a:t>
            </a:r>
            <a:r>
              <a:rPr lang="ru-RU" sz="1400" dirty="0"/>
              <a:t> </a:t>
            </a:r>
            <a:r>
              <a:rPr lang="ru-RU" sz="1400" dirty="0" err="1"/>
              <a:t>увага</a:t>
            </a:r>
            <a:r>
              <a:rPr lang="ru-RU" sz="1400" dirty="0"/>
              <a:t> на </a:t>
            </a:r>
            <a:r>
              <a:rPr lang="ru-RU" sz="1400" dirty="0" err="1"/>
              <a:t>співрозмовникові</a:t>
            </a:r>
            <a:r>
              <a:rPr lang="ru-RU" sz="1400" dirty="0"/>
              <a:t>. </a:t>
            </a:r>
            <a:r>
              <a:rPr lang="ru-RU" sz="1400" dirty="0" err="1"/>
              <a:t>Культурні</a:t>
            </a:r>
            <a:r>
              <a:rPr lang="ru-RU" sz="1400" dirty="0"/>
              <a:t> люди, з </a:t>
            </a:r>
            <a:r>
              <a:rPr lang="ru-RU" sz="1400" dirty="0" err="1"/>
              <a:t>високими</a:t>
            </a:r>
            <a:r>
              <a:rPr lang="ru-RU" sz="1400" dirty="0"/>
              <a:t> </a:t>
            </a:r>
            <a:r>
              <a:rPr lang="ru-RU" sz="1400" dirty="0" err="1"/>
              <a:t>моральними</a:t>
            </a:r>
            <a:r>
              <a:rPr lang="ru-RU" sz="1400" dirty="0"/>
              <a:t> установками </a:t>
            </a:r>
            <a:r>
              <a:rPr lang="ru-RU" sz="1400" dirty="0" err="1"/>
              <a:t>роблять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свідомо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Слухати</a:t>
            </a:r>
            <a:r>
              <a:rPr lang="ru-RU" sz="1400" dirty="0"/>
              <a:t> партнера і </a:t>
            </a:r>
            <a:r>
              <a:rPr lang="ru-RU" sz="1400" dirty="0" err="1"/>
              <a:t>здійснювати</a:t>
            </a:r>
            <a:r>
              <a:rPr lang="ru-RU" sz="1400" dirty="0"/>
              <a:t> </a:t>
            </a:r>
            <a:r>
              <a:rPr lang="ru-RU" sz="1400" dirty="0" err="1"/>
              <a:t>вербальний</a:t>
            </a:r>
            <a:r>
              <a:rPr lang="ru-RU" sz="1400" dirty="0"/>
              <a:t> </a:t>
            </a:r>
            <a:r>
              <a:rPr lang="ru-RU" sz="1400" dirty="0" err="1"/>
              <a:t>зворотний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по-різному</a:t>
            </a:r>
            <a:r>
              <a:rPr lang="ru-RU" sz="1400" dirty="0"/>
              <a:t>. </a:t>
            </a:r>
            <a:r>
              <a:rPr lang="ru-RU" sz="1400" dirty="0" err="1"/>
              <a:t>Розрізнять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типи</a:t>
            </a:r>
            <a:r>
              <a:rPr lang="ru-RU" sz="1400" dirty="0"/>
              <a:t> </a:t>
            </a:r>
            <a:r>
              <a:rPr lang="ru-RU" sz="1400" dirty="0" err="1"/>
              <a:t>реакцій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на </a:t>
            </a:r>
            <a:r>
              <a:rPr lang="ru-RU" sz="1400" dirty="0" err="1"/>
              <a:t>мовлення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: </a:t>
            </a:r>
            <a:r>
              <a:rPr lang="ru-RU" sz="1400" dirty="0" err="1"/>
              <a:t>оцінювання</a:t>
            </a:r>
            <a:r>
              <a:rPr lang="ru-RU" sz="1400" dirty="0"/>
              <a:t>, </a:t>
            </a:r>
            <a:r>
              <a:rPr lang="ru-RU" sz="1400" dirty="0" err="1"/>
              <a:t>тлумачення</a:t>
            </a:r>
            <a:r>
              <a:rPr lang="ru-RU" sz="1400" dirty="0"/>
              <a:t>, </a:t>
            </a:r>
            <a:r>
              <a:rPr lang="ru-RU" sz="1400" dirty="0" err="1"/>
              <a:t>підтримку</a:t>
            </a:r>
            <a:r>
              <a:rPr lang="ru-RU" sz="1400" dirty="0"/>
              <a:t>, </a:t>
            </a:r>
            <a:r>
              <a:rPr lang="ru-RU" sz="1400" dirty="0" err="1"/>
              <a:t>уточнення</a:t>
            </a:r>
            <a:r>
              <a:rPr lang="ru-RU" sz="1400" dirty="0"/>
              <a:t>, </a:t>
            </a:r>
            <a:r>
              <a:rPr lang="ru-RU" sz="1400" dirty="0" err="1"/>
              <a:t>чуйність</a:t>
            </a:r>
            <a:r>
              <a:rPr lang="ru-RU" sz="1400" dirty="0"/>
              <a:t> і </a:t>
            </a:r>
            <a:r>
              <a:rPr lang="ru-RU" sz="1400" dirty="0" err="1"/>
              <a:t>розуміння</a:t>
            </a:r>
            <a:r>
              <a:rPr lang="ru-RU" sz="1400" dirty="0"/>
              <a:t>.  </a:t>
            </a:r>
            <a:r>
              <a:rPr lang="ru-RU" sz="1400" dirty="0" err="1"/>
              <a:t>Найчастіше</a:t>
            </a:r>
            <a:r>
              <a:rPr lang="ru-RU" sz="1400" dirty="0"/>
              <a:t> </a:t>
            </a:r>
            <a:r>
              <a:rPr lang="ru-RU" sz="1400" dirty="0" err="1"/>
              <a:t>маємо</a:t>
            </a:r>
            <a:r>
              <a:rPr lang="ru-RU" sz="1400" dirty="0"/>
              <a:t> справу з </a:t>
            </a:r>
            <a:r>
              <a:rPr lang="ru-RU" sz="1400" dirty="0" err="1"/>
              <a:t>оцінюванням</a:t>
            </a:r>
            <a:r>
              <a:rPr lang="ru-RU" sz="1400" dirty="0"/>
              <a:t> і </a:t>
            </a:r>
            <a:r>
              <a:rPr lang="ru-RU" sz="1400" dirty="0" err="1"/>
              <a:t>зворотним</a:t>
            </a:r>
            <a:r>
              <a:rPr lang="ru-RU" sz="1400" dirty="0"/>
              <a:t> </a:t>
            </a:r>
            <a:r>
              <a:rPr lang="ru-RU" sz="1400" dirty="0" err="1"/>
              <a:t>зв'язком</a:t>
            </a:r>
            <a:r>
              <a:rPr lang="ru-RU" sz="1400" dirty="0"/>
              <a:t>, </a:t>
            </a:r>
            <a:r>
              <a:rPr lang="ru-RU" sz="1400" dirty="0" err="1"/>
              <a:t>рідше</a:t>
            </a:r>
            <a:r>
              <a:rPr lang="ru-RU" sz="1400" dirty="0"/>
              <a:t> — з </a:t>
            </a:r>
            <a:r>
              <a:rPr lang="ru-RU" sz="1400" dirty="0" err="1"/>
              <a:t>тлумаченням</a:t>
            </a:r>
            <a:r>
              <a:rPr lang="ru-RU" sz="1400" dirty="0"/>
              <a:t> (</a:t>
            </a:r>
            <a:r>
              <a:rPr lang="ru-RU" sz="1400" dirty="0" err="1"/>
              <a:t>інтерпретацією</a:t>
            </a:r>
            <a:r>
              <a:rPr lang="ru-RU" sz="1400" dirty="0"/>
              <a:t>). </a:t>
            </a:r>
            <a:r>
              <a:rPr lang="ru-RU" sz="1400" dirty="0" err="1"/>
              <a:t>Уточнення</a:t>
            </a:r>
            <a:r>
              <a:rPr lang="ru-RU" sz="1400" dirty="0"/>
              <a:t>, </a:t>
            </a:r>
            <a:r>
              <a:rPr lang="ru-RU" sz="1400" dirty="0" err="1"/>
              <a:t>підтримка</a:t>
            </a:r>
            <a:r>
              <a:rPr lang="ru-RU" sz="1400" dirty="0"/>
              <a:t> та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спостерігаються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рідко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68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/>
              <a:t>•       </a:t>
            </a:r>
            <a:r>
              <a:rPr lang="ru-RU" sz="1400" dirty="0" err="1"/>
              <a:t>Якщо</a:t>
            </a:r>
            <a:r>
              <a:rPr lang="ru-RU" sz="1400" dirty="0"/>
              <a:t> лист </a:t>
            </a:r>
            <a:r>
              <a:rPr lang="ru-RU" sz="1400" dirty="0" err="1"/>
              <a:t>має</a:t>
            </a:r>
            <a:r>
              <a:rPr lang="ru-RU" sz="1400" dirty="0"/>
              <a:t> характер </a:t>
            </a:r>
            <a:r>
              <a:rPr lang="ru-RU" sz="1400" dirty="0" err="1"/>
              <a:t>реагування</a:t>
            </a:r>
            <a:r>
              <a:rPr lang="ru-RU" sz="1400" dirty="0"/>
              <a:t> на </a:t>
            </a:r>
            <a:r>
              <a:rPr lang="ru-RU" sz="1400" dirty="0" err="1"/>
              <a:t>невиконання</a:t>
            </a:r>
            <a:r>
              <a:rPr lang="ru-RU" sz="1400" dirty="0"/>
              <a:t> </a:t>
            </a:r>
            <a:r>
              <a:rPr lang="ru-RU" sz="1400" dirty="0" err="1"/>
              <a:t>взятих</a:t>
            </a:r>
            <a:r>
              <a:rPr lang="ru-RU" sz="1400" dirty="0"/>
              <a:t> </a:t>
            </a:r>
            <a:r>
              <a:rPr lang="ru-RU" sz="1400" dirty="0" err="1"/>
              <a:t>зобов'язань</a:t>
            </a:r>
            <a:r>
              <a:rPr lang="ru-RU" sz="1400" dirty="0"/>
              <a:t>, </a:t>
            </a:r>
            <a:r>
              <a:rPr lang="ru-RU" sz="1400" dirty="0" err="1"/>
              <a:t>недотримання</a:t>
            </a:r>
            <a:r>
              <a:rPr lang="ru-RU" sz="1400" dirty="0"/>
              <a:t> </a:t>
            </a:r>
            <a:r>
              <a:rPr lang="ru-RU" sz="1400" dirty="0" err="1"/>
              <a:t>термінів</a:t>
            </a:r>
            <a:r>
              <a:rPr lang="ru-RU" sz="1400" dirty="0"/>
              <a:t> поставки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зачіпають</a:t>
            </a:r>
            <a:r>
              <a:rPr lang="ru-RU" sz="1400" dirty="0"/>
              <a:t> </a:t>
            </a:r>
            <a:r>
              <a:rPr lang="ru-RU" sz="1400" dirty="0" err="1"/>
              <a:t>інтереси</a:t>
            </a:r>
            <a:r>
              <a:rPr lang="ru-RU" sz="1400" dirty="0"/>
              <a:t> адресата, </a:t>
            </a:r>
            <a:r>
              <a:rPr lang="ru-RU" sz="1400" dirty="0" err="1"/>
              <a:t>оцінка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сталося</a:t>
            </a:r>
            <a:r>
              <a:rPr lang="ru-RU" sz="1400" dirty="0"/>
              <a:t>, і </a:t>
            </a:r>
            <a:r>
              <a:rPr lang="ru-RU" sz="1400" dirty="0" err="1"/>
              <a:t>повідомлення</a:t>
            </a:r>
            <a:r>
              <a:rPr lang="ru-RU" sz="1400" dirty="0"/>
              <a:t> про </a:t>
            </a:r>
            <a:r>
              <a:rPr lang="ru-RU" sz="1400" dirty="0" err="1"/>
              <a:t>розірвання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не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різкими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"Ми з </a:t>
            </a:r>
            <a:r>
              <a:rPr lang="ru-RU" sz="1400" dirty="0" err="1"/>
              <a:t>подивом</a:t>
            </a:r>
            <a:r>
              <a:rPr lang="ru-RU" sz="1400" dirty="0"/>
              <a:t> </a:t>
            </a:r>
            <a:r>
              <a:rPr lang="ru-RU" sz="1400" dirty="0" err="1"/>
              <a:t>довідались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не </a:t>
            </a:r>
            <a:r>
              <a:rPr lang="ru-RU" sz="1400" dirty="0" err="1"/>
              <a:t>підписали</a:t>
            </a:r>
            <a:r>
              <a:rPr lang="ru-RU" sz="1400" dirty="0"/>
              <a:t> </a:t>
            </a:r>
            <a:r>
              <a:rPr lang="ru-RU" sz="1400" dirty="0" err="1"/>
              <a:t>наші</a:t>
            </a:r>
            <a:r>
              <a:rPr lang="ru-RU" sz="1400" dirty="0"/>
              <a:t> </a:t>
            </a:r>
            <a:r>
              <a:rPr lang="ru-RU" sz="1400" dirty="0" err="1"/>
              <a:t>документи</a:t>
            </a:r>
            <a:r>
              <a:rPr lang="ru-RU" sz="1400" dirty="0"/>
              <a:t>...".</a:t>
            </a:r>
          </a:p>
          <a:p>
            <a:r>
              <a:rPr lang="ru-RU" sz="1400" dirty="0" err="1"/>
              <a:t>Особливої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 </a:t>
            </a:r>
            <a:r>
              <a:rPr lang="ru-RU" sz="1400" dirty="0" err="1"/>
              <a:t>заслуговує</a:t>
            </a:r>
            <a:r>
              <a:rPr lang="ru-RU" sz="1400" dirty="0"/>
              <a:t> </a:t>
            </a:r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листа.</a:t>
            </a:r>
          </a:p>
          <a:p>
            <a:r>
              <a:rPr lang="ru-RU" sz="1400" dirty="0" err="1"/>
              <a:t>Інформація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подаватися</a:t>
            </a:r>
            <a:r>
              <a:rPr lang="ru-RU" sz="1400" dirty="0"/>
              <a:t> </a:t>
            </a:r>
            <a:r>
              <a:rPr lang="ru-RU" sz="1400" dirty="0" err="1"/>
              <a:t>стисло</a:t>
            </a:r>
            <a:r>
              <a:rPr lang="ru-RU" sz="1400" dirty="0"/>
              <a:t>, </a:t>
            </a:r>
            <a:r>
              <a:rPr lang="ru-RU" sz="1400" dirty="0" err="1"/>
              <a:t>логічно</a:t>
            </a:r>
            <a:r>
              <a:rPr lang="ru-RU" sz="1400" dirty="0"/>
              <a:t>, </a:t>
            </a:r>
            <a:r>
              <a:rPr lang="ru-RU" sz="1400" dirty="0" err="1"/>
              <a:t>зрозуміло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</a:t>
            </a:r>
            <a:r>
              <a:rPr lang="ru-RU" sz="1400" dirty="0" err="1"/>
              <a:t>надмірно</a:t>
            </a:r>
            <a:r>
              <a:rPr lang="ru-RU" sz="1400" dirty="0"/>
              <a:t> </a:t>
            </a:r>
            <a:r>
              <a:rPr lang="ru-RU" sz="1400" dirty="0" err="1"/>
              <a:t>захоплюватися</a:t>
            </a:r>
            <a:r>
              <a:rPr lang="ru-RU" sz="1400" dirty="0"/>
              <a:t> </a:t>
            </a:r>
            <a:r>
              <a:rPr lang="ru-RU" sz="1400" dirty="0" err="1"/>
              <a:t>лаконічністю</a:t>
            </a:r>
            <a:r>
              <a:rPr lang="ru-RU" sz="1400" dirty="0"/>
              <a:t> не </a:t>
            </a:r>
            <a:r>
              <a:rPr lang="ru-RU" sz="1400" dirty="0" err="1"/>
              <a:t>варто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додаткових</a:t>
            </a:r>
            <a:r>
              <a:rPr lang="ru-RU" sz="1400" dirty="0"/>
              <a:t> </a:t>
            </a:r>
            <a:r>
              <a:rPr lang="ru-RU" sz="1400" dirty="0" err="1"/>
              <a:t>запитань</a:t>
            </a:r>
            <a:r>
              <a:rPr lang="ru-RU" sz="1400" dirty="0"/>
              <a:t>, </a:t>
            </a:r>
            <a:r>
              <a:rPr lang="ru-RU" sz="1400" dirty="0" err="1"/>
              <a:t>пояснень</a:t>
            </a:r>
            <a:r>
              <a:rPr lang="ru-RU" sz="1400" dirty="0"/>
              <a:t> і </a:t>
            </a:r>
            <a:r>
              <a:rPr lang="ru-RU" sz="1400" dirty="0" err="1"/>
              <a:t>уточнень</a:t>
            </a:r>
            <a:r>
              <a:rPr lang="ru-RU" sz="1400" dirty="0"/>
              <a:t>, а </a:t>
            </a:r>
            <a:r>
              <a:rPr lang="ru-RU" sz="1400" dirty="0" err="1"/>
              <a:t>отже</a:t>
            </a:r>
            <a:r>
              <a:rPr lang="ru-RU" sz="1400" dirty="0"/>
              <a:t>, до </a:t>
            </a:r>
            <a:r>
              <a:rPr lang="ru-RU" sz="1400" dirty="0" err="1"/>
              <a:t>подальшого</a:t>
            </a:r>
            <a:r>
              <a:rPr lang="ru-RU" sz="1400" dirty="0"/>
              <a:t> </a:t>
            </a:r>
            <a:r>
              <a:rPr lang="ru-RU" sz="1400" dirty="0" err="1"/>
              <a:t>листування</a:t>
            </a:r>
            <a:r>
              <a:rPr lang="ru-RU" sz="1400" dirty="0"/>
              <a:t> і </a:t>
            </a:r>
            <a:r>
              <a:rPr lang="ru-RU" sz="1400" dirty="0" err="1"/>
              <a:t>затягує</a:t>
            </a:r>
            <a:r>
              <a:rPr lang="ru-RU" sz="1400" dirty="0"/>
              <a:t> </a:t>
            </a:r>
            <a:r>
              <a:rPr lang="ru-RU" sz="1400" dirty="0" err="1"/>
              <a:t>практичне</a:t>
            </a:r>
            <a:r>
              <a:rPr lang="ru-RU" sz="1400" dirty="0"/>
              <a:t> </a:t>
            </a:r>
            <a:r>
              <a:rPr lang="ru-RU" sz="1400" dirty="0" err="1"/>
              <a:t>вирішення</a:t>
            </a:r>
            <a:r>
              <a:rPr lang="ru-RU" sz="1400" dirty="0"/>
              <a:t> </a:t>
            </a:r>
            <a:r>
              <a:rPr lang="ru-RU" sz="1400" dirty="0" err="1"/>
              <a:t>питань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листі</a:t>
            </a:r>
            <a:r>
              <a:rPr lang="ru-RU" sz="1400" dirty="0"/>
              <a:t> </a:t>
            </a:r>
            <a:r>
              <a:rPr lang="ru-RU" sz="1400" dirty="0" err="1"/>
              <a:t>наводять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рекомендації</a:t>
            </a:r>
            <a:r>
              <a:rPr lang="ru-RU" sz="1400" dirty="0"/>
              <a:t>,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визна­чити</a:t>
            </a:r>
            <a:r>
              <a:rPr lang="ru-RU" sz="1400" dirty="0"/>
              <a:t> час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. </a:t>
            </a:r>
            <a:r>
              <a:rPr lang="ru-RU" sz="1400" dirty="0" err="1"/>
              <a:t>Вирази</a:t>
            </a:r>
            <a:r>
              <a:rPr lang="ru-RU" sz="1400" dirty="0"/>
              <a:t> типу "</a:t>
            </a:r>
            <a:r>
              <a:rPr lang="ru-RU" sz="1400" dirty="0" err="1"/>
              <a:t>найближчим</a:t>
            </a:r>
            <a:r>
              <a:rPr lang="ru-RU" sz="1400" dirty="0"/>
              <a:t> часом" </a:t>
            </a:r>
            <a:r>
              <a:rPr lang="ru-RU" sz="1400" dirty="0" err="1"/>
              <a:t>небажані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основної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 листа </a:t>
            </a:r>
            <a:r>
              <a:rPr lang="ru-RU" sz="1400" dirty="0" err="1"/>
              <a:t>рекомендується</a:t>
            </a:r>
            <a:r>
              <a:rPr lang="ru-RU" sz="1400" dirty="0"/>
              <a:t> </a:t>
            </a:r>
            <a:r>
              <a:rPr lang="ru-RU" sz="1400" dirty="0" err="1"/>
              <a:t>дотримуватись</a:t>
            </a:r>
            <a:r>
              <a:rPr lang="ru-RU" sz="1400" dirty="0"/>
              <a:t> таких правил: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проаналізувати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аргументи</a:t>
            </a:r>
            <a:r>
              <a:rPr lang="ru-RU" sz="1400" dirty="0"/>
              <a:t>, </a:t>
            </a:r>
            <a:r>
              <a:rPr lang="ru-RU" sz="1400" dirty="0" err="1"/>
              <a:t>відкинувши</a:t>
            </a:r>
            <a:r>
              <a:rPr lang="ru-RU" sz="1400" dirty="0"/>
              <a:t>, по </a:t>
            </a:r>
            <a:r>
              <a:rPr lang="ru-RU" sz="1400" dirty="0" err="1"/>
              <a:t>можливості</a:t>
            </a:r>
            <a:r>
              <a:rPr lang="ru-RU" sz="1400" dirty="0"/>
              <a:t>, все </a:t>
            </a:r>
            <a:r>
              <a:rPr lang="ru-RU" sz="1400" dirty="0" err="1"/>
              <a:t>другорядне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згрупувати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факти</a:t>
            </a:r>
            <a:r>
              <a:rPr lang="ru-RU" sz="1400" dirty="0"/>
              <a:t> за </a:t>
            </a:r>
            <a:r>
              <a:rPr lang="ru-RU" sz="1400" dirty="0" err="1"/>
              <a:t>обраним</a:t>
            </a:r>
            <a:r>
              <a:rPr lang="ru-RU" sz="1400" dirty="0"/>
              <a:t> </a:t>
            </a:r>
            <a:r>
              <a:rPr lang="ru-RU" sz="1400" dirty="0" err="1"/>
              <a:t>напрямком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добрати</a:t>
            </a:r>
            <a:r>
              <a:rPr lang="ru-RU" sz="1400" dirty="0"/>
              <a:t> заголовки для кожного </a:t>
            </a:r>
            <a:r>
              <a:rPr lang="ru-RU" sz="1400" dirty="0" err="1"/>
              <a:t>розділу</a:t>
            </a:r>
            <a:r>
              <a:rPr lang="ru-RU" sz="1400" dirty="0"/>
              <a:t>; </a:t>
            </a:r>
            <a:r>
              <a:rPr lang="ru-RU" sz="1400" dirty="0" err="1"/>
              <a:t>написати</a:t>
            </a:r>
            <a:r>
              <a:rPr lang="ru-RU" sz="1400" dirty="0"/>
              <a:t> </a:t>
            </a:r>
            <a:r>
              <a:rPr lang="ru-RU" sz="1400" dirty="0" err="1"/>
              <a:t>кожний</a:t>
            </a:r>
            <a:r>
              <a:rPr lang="ru-RU" sz="1400" dirty="0"/>
              <a:t> заголовок на </a:t>
            </a:r>
            <a:r>
              <a:rPr lang="ru-RU" sz="1400" dirty="0" err="1"/>
              <a:t>окремому</a:t>
            </a:r>
            <a:r>
              <a:rPr lang="ru-RU" sz="1400" dirty="0"/>
              <a:t> </a:t>
            </a:r>
            <a:r>
              <a:rPr lang="ru-RU" sz="1400" dirty="0" err="1"/>
              <a:t>аркуші</a:t>
            </a:r>
            <a:r>
              <a:rPr lang="ru-RU" sz="1400" dirty="0"/>
              <a:t> </a:t>
            </a:r>
            <a:r>
              <a:rPr lang="ru-RU" sz="1400" dirty="0" err="1"/>
              <a:t>паперу</a:t>
            </a:r>
            <a:r>
              <a:rPr lang="ru-RU" sz="1400" dirty="0"/>
              <a:t>; </a:t>
            </a:r>
            <a:r>
              <a:rPr lang="ru-RU" sz="1400" dirty="0" err="1"/>
              <a:t>скласти</a:t>
            </a:r>
            <a:r>
              <a:rPr lang="ru-RU" sz="1400" dirty="0"/>
              <a:t> до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невеликі</a:t>
            </a:r>
            <a:r>
              <a:rPr lang="ru-RU" sz="1400" dirty="0"/>
              <a:t> </a:t>
            </a:r>
            <a:r>
              <a:rPr lang="ru-RU" sz="1400" dirty="0" err="1"/>
              <a:t>запитання</a:t>
            </a:r>
            <a:r>
              <a:rPr lang="ru-RU" sz="1400" dirty="0"/>
              <a:t>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обміркувати</a:t>
            </a:r>
            <a:r>
              <a:rPr lang="ru-RU" sz="1400" dirty="0"/>
              <a:t> </a:t>
            </a:r>
            <a:r>
              <a:rPr lang="ru-RU" sz="1400" dirty="0" err="1"/>
              <a:t>черговість</a:t>
            </a:r>
            <a:r>
              <a:rPr lang="ru-RU" sz="1400" dirty="0"/>
              <a:t> </a:t>
            </a:r>
            <a:r>
              <a:rPr lang="ru-RU" sz="1400" dirty="0" err="1"/>
              <a:t>викладу</a:t>
            </a:r>
            <a:r>
              <a:rPr lang="ru-RU" sz="1400" dirty="0"/>
              <a:t> </a:t>
            </a:r>
            <a:r>
              <a:rPr lang="ru-RU" sz="1400" dirty="0" err="1"/>
              <a:t>виходячи</a:t>
            </a:r>
            <a:r>
              <a:rPr lang="ru-RU" sz="1400" dirty="0"/>
              <a:t> з принципу "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невідомого</a:t>
            </a:r>
            <a:r>
              <a:rPr lang="ru-RU" sz="1400" dirty="0"/>
              <a:t> до </a:t>
            </a:r>
            <a:r>
              <a:rPr lang="ru-RU" sz="1400" dirty="0" err="1"/>
              <a:t>відомого</a:t>
            </a:r>
            <a:r>
              <a:rPr lang="ru-RU" sz="1400" dirty="0"/>
              <a:t>";</a:t>
            </a:r>
          </a:p>
          <a:p>
            <a:r>
              <a:rPr lang="ru-RU" sz="1400" dirty="0"/>
              <a:t>•       не </a:t>
            </a:r>
            <a:r>
              <a:rPr lang="ru-RU" sz="1400" dirty="0" err="1"/>
              <a:t>зупинятися</a:t>
            </a:r>
            <a:r>
              <a:rPr lang="ru-RU" sz="1400" dirty="0"/>
              <a:t> на </a:t>
            </a:r>
            <a:r>
              <a:rPr lang="ru-RU" sz="1400" dirty="0" err="1"/>
              <a:t>банальних</a:t>
            </a:r>
            <a:r>
              <a:rPr lang="ru-RU" sz="1400" dirty="0"/>
              <a:t> речах, </a:t>
            </a:r>
            <a:r>
              <a:rPr lang="ru-RU" sz="1400" dirty="0" err="1"/>
              <a:t>пам'ятаючи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"</a:t>
            </a:r>
            <a:r>
              <a:rPr lang="ru-RU" sz="1400" dirty="0" err="1"/>
              <a:t>стислість</a:t>
            </a:r>
            <a:r>
              <a:rPr lang="ru-RU" sz="1400" dirty="0"/>
              <a:t> — сестра таланту";</a:t>
            </a:r>
          </a:p>
          <a:p>
            <a:r>
              <a:rPr lang="ru-RU" sz="1400" dirty="0"/>
              <a:t>•      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графіки</a:t>
            </a:r>
            <a:r>
              <a:rPr lang="ru-RU" sz="1400" dirty="0"/>
              <a:t>, </a:t>
            </a:r>
            <a:r>
              <a:rPr lang="ru-RU" sz="1400" dirty="0" err="1"/>
              <a:t>схеми</a:t>
            </a:r>
            <a:r>
              <a:rPr lang="ru-RU" sz="1400" dirty="0"/>
              <a:t>, </a:t>
            </a:r>
            <a:r>
              <a:rPr lang="ru-RU" sz="1400" dirty="0" err="1"/>
              <a:t>таблиці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0481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написання</a:t>
            </a:r>
            <a:r>
              <a:rPr lang="ru-RU" sz="1400" dirty="0"/>
              <a:t> </a:t>
            </a:r>
            <a:r>
              <a:rPr lang="ru-RU" sz="1400" dirty="0" err="1"/>
              <a:t>заключної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 листа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враховувати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існуючих</a:t>
            </a:r>
            <a:r>
              <a:rPr lang="ru-RU" sz="1400" dirty="0"/>
              <a:t> </a:t>
            </a:r>
            <a:r>
              <a:rPr lang="ru-RU" sz="1400" dirty="0" err="1"/>
              <a:t>варіантів</a:t>
            </a:r>
            <a:r>
              <a:rPr lang="ru-RU" sz="1400" dirty="0"/>
              <a:t>.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Традиційно</a:t>
            </a:r>
            <a:r>
              <a:rPr lang="ru-RU" sz="1400" dirty="0"/>
              <a:t> тут </a:t>
            </a:r>
            <a:r>
              <a:rPr lang="ru-RU" sz="1400" dirty="0" err="1"/>
              <a:t>викладаються</a:t>
            </a:r>
            <a:r>
              <a:rPr lang="ru-RU" sz="1400" dirty="0"/>
              <a:t> </a:t>
            </a:r>
            <a:r>
              <a:rPr lang="ru-RU" sz="1400" dirty="0" err="1"/>
              <a:t>сподівання</a:t>
            </a:r>
            <a:r>
              <a:rPr lang="ru-RU" sz="1400" dirty="0"/>
              <a:t> па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і на те, </a:t>
            </a:r>
            <a:r>
              <a:rPr lang="ru-RU" sz="1400" dirty="0" err="1"/>
              <a:t>що</a:t>
            </a:r>
            <a:r>
              <a:rPr lang="ru-RU" sz="1400" dirty="0"/>
              <a:t> наведена в </a:t>
            </a:r>
            <a:r>
              <a:rPr lang="ru-RU" sz="1400" dirty="0" err="1"/>
              <a:t>листі</a:t>
            </a:r>
            <a:r>
              <a:rPr lang="ru-RU" sz="1400" dirty="0"/>
              <a:t> </a:t>
            </a:r>
            <a:r>
              <a:rPr lang="ru-RU" sz="1400" dirty="0" err="1"/>
              <a:t>інформація</a:t>
            </a:r>
            <a:r>
              <a:rPr lang="ru-RU" sz="1400" dirty="0"/>
              <a:t> буде </a:t>
            </a:r>
            <a:r>
              <a:rPr lang="ru-RU" sz="1400" dirty="0" err="1"/>
              <a:t>взаємно</a:t>
            </a:r>
            <a:r>
              <a:rPr lang="ru-RU" sz="1400" dirty="0"/>
              <a:t> </a:t>
            </a:r>
            <a:r>
              <a:rPr lang="ru-RU" sz="1400" dirty="0" err="1"/>
              <a:t>корисною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</a:t>
            </a:r>
            <a:r>
              <a:rPr lang="ru-RU" sz="1400" dirty="0" err="1"/>
              <a:t>Сподіваємось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будемо</a:t>
            </a:r>
            <a:r>
              <a:rPr lang="ru-RU" sz="1400" dirty="0"/>
              <a:t> </a:t>
            </a:r>
            <a:r>
              <a:rPr lang="ru-RU" sz="1400" dirty="0" err="1"/>
              <a:t>підтримувати</a:t>
            </a:r>
            <a:r>
              <a:rPr lang="ru-RU" sz="1400" dirty="0"/>
              <a:t> </a:t>
            </a:r>
            <a:r>
              <a:rPr lang="ru-RU" sz="1400" dirty="0" err="1"/>
              <a:t>співробітництво</a:t>
            </a:r>
            <a:r>
              <a:rPr lang="ru-RU" sz="1400" dirty="0"/>
              <a:t>, та </a:t>
            </a:r>
            <a:r>
              <a:rPr lang="ru-RU" sz="1400" dirty="0" err="1"/>
              <a:t>запевняємо</a:t>
            </a:r>
            <a:r>
              <a:rPr lang="ru-RU" sz="1400" dirty="0"/>
              <a:t> вас...".</a:t>
            </a:r>
          </a:p>
          <a:p>
            <a:r>
              <a:rPr lang="ru-RU" sz="1400" dirty="0"/>
              <a:t>•         </a:t>
            </a:r>
            <a:r>
              <a:rPr lang="ru-RU" sz="1400" dirty="0" err="1"/>
              <a:t>Якщо</a:t>
            </a:r>
            <a:r>
              <a:rPr lang="ru-RU" sz="1400" dirty="0"/>
              <a:t> лист </a:t>
            </a:r>
            <a:r>
              <a:rPr lang="ru-RU" sz="1400" dirty="0" err="1"/>
              <a:t>адресований</a:t>
            </a:r>
            <a:r>
              <a:rPr lang="ru-RU" sz="1400" dirty="0"/>
              <a:t> </a:t>
            </a:r>
            <a:r>
              <a:rPr lang="ru-RU" sz="1400" dirty="0" err="1"/>
              <a:t>особі</a:t>
            </a:r>
            <a:r>
              <a:rPr lang="ru-RU" sz="1400" dirty="0"/>
              <a:t>, з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не </a:t>
            </a:r>
            <a:r>
              <a:rPr lang="ru-RU" sz="1400" dirty="0" err="1"/>
              <a:t>встановлено</a:t>
            </a:r>
            <a:r>
              <a:rPr lang="ru-RU" sz="1400" dirty="0"/>
              <a:t> </a:t>
            </a:r>
            <a:r>
              <a:rPr lang="ru-RU" sz="1400" dirty="0" err="1"/>
              <a:t>ділового</a:t>
            </a:r>
            <a:r>
              <a:rPr lang="ru-RU" sz="1400" dirty="0"/>
              <a:t> контакту, в </a:t>
            </a:r>
            <a:r>
              <a:rPr lang="ru-RU" sz="1400" dirty="0" err="1"/>
              <a:t>заключній</a:t>
            </a:r>
            <a:r>
              <a:rPr lang="ru-RU" sz="1400" dirty="0"/>
              <a:t> </a:t>
            </a:r>
            <a:r>
              <a:rPr lang="ru-RU" sz="1400" dirty="0" err="1"/>
              <a:t>частині</a:t>
            </a:r>
            <a:r>
              <a:rPr lang="ru-RU" sz="1400" dirty="0"/>
              <a:t> адресант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написати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сподівається</a:t>
            </a:r>
            <a:r>
              <a:rPr lang="ru-RU" sz="1400" dirty="0"/>
              <a:t> па </a:t>
            </a:r>
            <a:r>
              <a:rPr lang="ru-RU" sz="1400" dirty="0" err="1"/>
              <a:t>швидке</a:t>
            </a:r>
            <a:r>
              <a:rPr lang="ru-RU" sz="1400" dirty="0"/>
              <a:t>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та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замовлення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: "</a:t>
            </a:r>
            <a:r>
              <a:rPr lang="ru-RU" sz="1400" dirty="0" err="1"/>
              <a:t>Будемо</a:t>
            </a:r>
            <a:r>
              <a:rPr lang="ru-RU" sz="1400" dirty="0"/>
              <a:t> </a:t>
            </a:r>
            <a:r>
              <a:rPr lang="ru-RU" sz="1400" dirty="0" err="1"/>
              <a:t>вдячні</a:t>
            </a:r>
            <a:r>
              <a:rPr lang="ru-RU" sz="1400" dirty="0"/>
              <a:t> за </a:t>
            </a:r>
            <a:r>
              <a:rPr lang="ru-RU" sz="1400" dirty="0" err="1"/>
              <a:t>термінове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нашого</a:t>
            </a:r>
            <a:r>
              <a:rPr lang="ru-RU" sz="1400" dirty="0"/>
              <a:t> </a:t>
            </a:r>
            <a:r>
              <a:rPr lang="ru-RU" sz="1400" dirty="0" err="1"/>
              <a:t>замовлення</a:t>
            </a:r>
            <a:r>
              <a:rPr lang="ru-RU" sz="1400" dirty="0"/>
              <a:t>".</a:t>
            </a:r>
          </a:p>
          <a:p>
            <a:r>
              <a:rPr lang="ru-RU" sz="1400" dirty="0"/>
              <a:t>•         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 </a:t>
            </a:r>
            <a:r>
              <a:rPr lang="ru-RU" sz="1400" dirty="0" err="1"/>
              <a:t>можливого</a:t>
            </a:r>
            <a:r>
              <a:rPr lang="ru-RU" sz="1400" dirty="0"/>
              <a:t> </a:t>
            </a:r>
            <a:r>
              <a:rPr lang="ru-RU" sz="1400" dirty="0" err="1"/>
              <a:t>розірвання</a:t>
            </a:r>
            <a:r>
              <a:rPr lang="ru-RU" sz="1400" dirty="0"/>
              <a:t> </a:t>
            </a:r>
            <a:r>
              <a:rPr lang="ru-RU" sz="1400" dirty="0" err="1"/>
              <a:t>ділових</a:t>
            </a:r>
            <a:r>
              <a:rPr lang="ru-RU" sz="1400" dirty="0"/>
              <a:t> </a:t>
            </a:r>
            <a:r>
              <a:rPr lang="ru-RU" sz="1400" dirty="0" err="1"/>
              <a:t>контактів</a:t>
            </a:r>
            <a:r>
              <a:rPr lang="ru-RU" sz="1400" dirty="0"/>
              <a:t> з партнером </a:t>
            </a:r>
            <a:r>
              <a:rPr lang="ru-RU" sz="1400" dirty="0" err="1"/>
              <a:t>заключну</a:t>
            </a:r>
            <a:r>
              <a:rPr lang="ru-RU" sz="1400" dirty="0"/>
              <a:t> </a:t>
            </a:r>
            <a:r>
              <a:rPr lang="ru-RU" sz="1400" dirty="0" err="1"/>
              <a:t>частину</a:t>
            </a:r>
            <a:r>
              <a:rPr lang="ru-RU" sz="1400" dirty="0"/>
              <a:t> листа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звести</a:t>
            </a:r>
            <a:r>
              <a:rPr lang="ru-RU" sz="1400" dirty="0"/>
              <a:t> до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фрази</a:t>
            </a:r>
            <a:r>
              <a:rPr lang="ru-RU" sz="1400" dirty="0"/>
              <a:t>: "</a:t>
            </a:r>
            <a:r>
              <a:rPr lang="ru-RU" sz="1400" dirty="0" err="1"/>
              <a:t>Одночасно</a:t>
            </a:r>
            <a:r>
              <a:rPr lang="ru-RU" sz="1400" dirty="0"/>
              <a:t> </a:t>
            </a:r>
            <a:r>
              <a:rPr lang="ru-RU" sz="1400" dirty="0" err="1"/>
              <a:t>свідчимо</a:t>
            </a:r>
            <a:r>
              <a:rPr lang="ru-RU" sz="1400" dirty="0"/>
              <a:t> про пашу </a:t>
            </a:r>
            <a:r>
              <a:rPr lang="ru-RU" sz="1400" dirty="0" err="1"/>
              <a:t>відкритість</a:t>
            </a:r>
            <a:r>
              <a:rPr lang="ru-RU" sz="1400" dirty="0"/>
              <a:t> до </a:t>
            </a:r>
            <a:r>
              <a:rPr lang="ru-RU" sz="1400" dirty="0" err="1"/>
              <a:t>ділового</a:t>
            </a:r>
            <a:r>
              <a:rPr lang="ru-RU" sz="1400" dirty="0"/>
              <a:t> </a:t>
            </a:r>
            <a:r>
              <a:rPr lang="ru-RU" sz="1400" dirty="0" err="1"/>
              <a:t>співробітництва</a:t>
            </a:r>
            <a:r>
              <a:rPr lang="ru-RU" sz="1400" dirty="0"/>
              <a:t> в </a:t>
            </a:r>
            <a:r>
              <a:rPr lang="ru-RU" sz="1400" dirty="0" err="1"/>
              <a:t>майбутньому</a:t>
            </a:r>
            <a:r>
              <a:rPr lang="ru-RU" sz="1400"/>
              <a:t>".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6892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, </a:t>
            </a:r>
            <a:r>
              <a:rPr lang="ru-RU" sz="1400" dirty="0" err="1"/>
              <a:t>відповідало</a:t>
            </a:r>
            <a:r>
              <a:rPr lang="ru-RU" sz="1400" dirty="0"/>
              <a:t> </a:t>
            </a:r>
            <a:r>
              <a:rPr lang="ru-RU" sz="1400" dirty="0" err="1"/>
              <a:t>високому</a:t>
            </a:r>
            <a:r>
              <a:rPr lang="ru-RU" sz="1400" dirty="0"/>
              <a:t> </a:t>
            </a:r>
            <a:r>
              <a:rPr lang="ru-RU" sz="1400" dirty="0" err="1"/>
              <a:t>рівню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моральної</a:t>
            </a:r>
            <a:r>
              <a:rPr lang="ru-RU" sz="1400" dirty="0"/>
              <a:t>, </a:t>
            </a:r>
            <a:r>
              <a:rPr lang="ru-RU" sz="1400" dirty="0" err="1"/>
              <a:t>оцінні</a:t>
            </a:r>
            <a:r>
              <a:rPr lang="ru-RU" sz="1400" dirty="0"/>
              <a:t> </a:t>
            </a:r>
            <a:r>
              <a:rPr lang="ru-RU" sz="1400" dirty="0" err="1"/>
              <a:t>судження</a:t>
            </a:r>
            <a:r>
              <a:rPr lang="ru-RU" sz="1400" dirty="0"/>
              <a:t> та </a:t>
            </a:r>
            <a:r>
              <a:rPr lang="ru-RU" sz="1400" dirty="0" err="1"/>
              <a:t>інтерпретації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 </a:t>
            </a:r>
            <a:r>
              <a:rPr lang="ru-RU" sz="1400" dirty="0" err="1"/>
              <a:t>звести</a:t>
            </a:r>
            <a:r>
              <a:rPr lang="ru-RU" sz="1400" dirty="0"/>
              <a:t> до </a:t>
            </a:r>
            <a:r>
              <a:rPr lang="ru-RU" sz="1400" dirty="0" err="1"/>
              <a:t>мінімуму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зовсім</a:t>
            </a:r>
            <a:r>
              <a:rPr lang="ru-RU" sz="1400" dirty="0"/>
              <a:t> ними не </a:t>
            </a:r>
            <a:r>
              <a:rPr lang="ru-RU" sz="1400" dirty="0" err="1"/>
              <a:t>користуватися</a:t>
            </a:r>
            <a:r>
              <a:rPr lang="ru-RU" sz="1400" dirty="0"/>
              <a:t>. У противному </a:t>
            </a:r>
            <a:r>
              <a:rPr lang="ru-RU" sz="1400" dirty="0" err="1"/>
              <a:t>разі</a:t>
            </a:r>
            <a:r>
              <a:rPr lang="ru-RU" sz="1400" dirty="0"/>
              <a:t> ми </a:t>
            </a:r>
            <a:r>
              <a:rPr lang="ru-RU" sz="1400" dirty="0" err="1"/>
              <a:t>починаємо</a:t>
            </a:r>
            <a:r>
              <a:rPr lang="ru-RU" sz="1400" dirty="0"/>
              <a:t> </a:t>
            </a:r>
            <a:r>
              <a:rPr lang="ru-RU" sz="1400" dirty="0" err="1"/>
              <a:t>начебто</a:t>
            </a:r>
            <a:r>
              <a:rPr lang="ru-RU" sz="1400" dirty="0"/>
              <a:t> "</a:t>
            </a:r>
            <a:r>
              <a:rPr lang="ru-RU" sz="1400" dirty="0" err="1"/>
              <a:t>вимірювати</a:t>
            </a:r>
            <a:r>
              <a:rPr lang="ru-RU" sz="1400" dirty="0"/>
              <a:t>" думки, </a:t>
            </a:r>
            <a:r>
              <a:rPr lang="ru-RU" sz="1400" dirty="0" err="1"/>
              <a:t>почуття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 </a:t>
            </a:r>
            <a:r>
              <a:rPr lang="ru-RU" sz="1400" dirty="0" err="1"/>
              <a:t>своїми</a:t>
            </a:r>
            <a:r>
              <a:rPr lang="ru-RU" sz="1400" dirty="0"/>
              <a:t> </a:t>
            </a:r>
            <a:r>
              <a:rPr lang="ru-RU" sz="1400" dirty="0" err="1"/>
              <a:t>мірками</a:t>
            </a:r>
            <a:r>
              <a:rPr lang="ru-RU" sz="1400" dirty="0"/>
              <a:t>, </a:t>
            </a:r>
            <a:r>
              <a:rPr lang="ru-RU" sz="1400" dirty="0" err="1"/>
              <a:t>порівнювати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своєю</a:t>
            </a:r>
            <a:r>
              <a:rPr lang="ru-RU" sz="1400" dirty="0"/>
              <a:t> шкалою </a:t>
            </a:r>
            <a:r>
              <a:rPr lang="ru-RU" sz="1400" dirty="0" err="1"/>
              <a:t>цінностей</a:t>
            </a:r>
            <a:r>
              <a:rPr lang="ru-RU" sz="1400" dirty="0"/>
              <a:t>. </a:t>
            </a:r>
            <a:r>
              <a:rPr lang="ru-RU" sz="1400" dirty="0" err="1"/>
              <a:t>Водночас</a:t>
            </a:r>
            <a:r>
              <a:rPr lang="ru-RU" sz="1400" dirty="0"/>
              <a:t> партнер по </a:t>
            </a:r>
            <a:r>
              <a:rPr lang="ru-RU" sz="1400" dirty="0" err="1"/>
              <a:t>спілкуванню</a:t>
            </a:r>
            <a:r>
              <a:rPr lang="ru-RU" sz="1400" dirty="0"/>
              <a:t> </a:t>
            </a:r>
            <a:r>
              <a:rPr lang="ru-RU" sz="1400" dirty="0" err="1"/>
              <a:t>звертається</a:t>
            </a:r>
            <a:r>
              <a:rPr lang="ru-RU" sz="1400" dirty="0"/>
              <a:t> до нас </a:t>
            </a:r>
            <a:r>
              <a:rPr lang="ru-RU" sz="1400" dirty="0" err="1"/>
              <a:t>зовсім</a:t>
            </a:r>
            <a:r>
              <a:rPr lang="ru-RU" sz="1400" dirty="0"/>
              <a:t> з </a:t>
            </a:r>
            <a:r>
              <a:rPr lang="ru-RU" sz="1400" dirty="0" err="1"/>
              <a:t>іншим</a:t>
            </a:r>
            <a:r>
              <a:rPr lang="ru-RU" sz="1400" dirty="0"/>
              <a:t> </a:t>
            </a:r>
            <a:r>
              <a:rPr lang="ru-RU" sz="1400" dirty="0" err="1"/>
              <a:t>бажанням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Звичайно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не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треба </a:t>
            </a:r>
            <a:r>
              <a:rPr lang="ru-RU" sz="1400" dirty="0" err="1"/>
              <a:t>висловлювати</a:t>
            </a:r>
            <a:r>
              <a:rPr lang="ru-RU" sz="1400" dirty="0"/>
              <a:t> </a:t>
            </a:r>
            <a:r>
              <a:rPr lang="ru-RU" sz="1400" dirty="0" err="1"/>
              <a:t>власну</a:t>
            </a:r>
            <a:r>
              <a:rPr lang="ru-RU" sz="1400" dirty="0"/>
              <a:t> думку.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 </a:t>
            </a:r>
            <a:r>
              <a:rPr lang="ru-RU" sz="1400" dirty="0" err="1"/>
              <a:t>пам'ятати</a:t>
            </a:r>
            <a:r>
              <a:rPr lang="ru-RU" sz="1400" dirty="0"/>
              <a:t> про мету </a:t>
            </a:r>
            <a:r>
              <a:rPr lang="ru-RU" sz="1400" dirty="0" err="1"/>
              <a:t>слухання</a:t>
            </a:r>
            <a:r>
              <a:rPr lang="ru-RU" sz="1400" dirty="0"/>
              <a:t>, особливо в тому </a:t>
            </a:r>
            <a:r>
              <a:rPr lang="ru-RU" sz="1400" dirty="0" err="1"/>
              <a:t>разі</a:t>
            </a:r>
            <a:r>
              <a:rPr lang="ru-RU" sz="1400" dirty="0"/>
              <a:t>, коли </a:t>
            </a:r>
            <a:r>
              <a:rPr lang="ru-RU" sz="1400" dirty="0" err="1"/>
              <a:t>співбесідник</a:t>
            </a:r>
            <a:r>
              <a:rPr lang="ru-RU" sz="1400" dirty="0"/>
              <a:t> і контакт з ним </a:t>
            </a:r>
            <a:r>
              <a:rPr lang="ru-RU" sz="1400" dirty="0" err="1"/>
              <a:t>значимі</a:t>
            </a:r>
            <a:r>
              <a:rPr lang="ru-RU" sz="1400" dirty="0"/>
              <a:t> для вас. </a:t>
            </a:r>
            <a:r>
              <a:rPr lang="ru-RU" sz="1400" dirty="0" err="1"/>
              <a:t>Якщо</a:t>
            </a:r>
            <a:r>
              <a:rPr lang="ru-RU" sz="1400" dirty="0"/>
              <a:t> основою </a:t>
            </a:r>
            <a:r>
              <a:rPr lang="ru-RU" sz="1400" dirty="0" err="1"/>
              <a:t>спілкування</a:t>
            </a:r>
            <a:r>
              <a:rPr lang="ru-RU" sz="1400" dirty="0"/>
              <a:t> є </a:t>
            </a:r>
            <a:r>
              <a:rPr lang="ru-RU" sz="1400" dirty="0" err="1"/>
              <a:t>інформативна</a:t>
            </a:r>
            <a:r>
              <a:rPr lang="ru-RU" sz="1400" dirty="0"/>
              <a:t> </a:t>
            </a:r>
            <a:r>
              <a:rPr lang="ru-RU" sz="1400" dirty="0" err="1"/>
              <a:t>функція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на </a:t>
            </a:r>
            <a:r>
              <a:rPr lang="ru-RU" sz="1400" dirty="0" err="1"/>
              <a:t>лекції</a:t>
            </a:r>
            <a:r>
              <a:rPr lang="ru-RU" sz="1400" dirty="0"/>
              <a:t>)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функція</a:t>
            </a:r>
            <a:r>
              <a:rPr lang="ru-RU" sz="1400" dirty="0"/>
              <a:t> контролю за </a:t>
            </a:r>
            <a:r>
              <a:rPr lang="ru-RU" sz="1400" dirty="0" err="1"/>
              <a:t>мовленням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при </a:t>
            </a:r>
            <a:r>
              <a:rPr lang="ru-RU" sz="1400" dirty="0" err="1"/>
              <a:t>вивчення</a:t>
            </a:r>
            <a:r>
              <a:rPr lang="ru-RU" sz="1400" dirty="0"/>
              <a:t> </a:t>
            </a:r>
            <a:r>
              <a:rPr lang="ru-RU" sz="1400" dirty="0" err="1"/>
              <a:t>іноземної</a:t>
            </a:r>
            <a:r>
              <a:rPr lang="ru-RU" sz="1400" dirty="0"/>
              <a:t> </a:t>
            </a:r>
            <a:r>
              <a:rPr lang="ru-RU" sz="1400" dirty="0" err="1"/>
              <a:t>мови</a:t>
            </a:r>
            <a:r>
              <a:rPr lang="ru-RU" sz="1400" dirty="0"/>
              <a:t>), то й </a:t>
            </a:r>
            <a:r>
              <a:rPr lang="ru-RU" sz="1400" dirty="0" err="1"/>
              <a:t>вимоги</a:t>
            </a:r>
            <a:r>
              <a:rPr lang="ru-RU" sz="1400" dirty="0"/>
              <a:t> до </a:t>
            </a:r>
            <a:r>
              <a:rPr lang="ru-RU" sz="1400" dirty="0" err="1"/>
              <a:t>процесу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бути </a:t>
            </a:r>
            <a:r>
              <a:rPr lang="ru-RU" sz="1400" dirty="0" err="1"/>
              <a:t>належними</a:t>
            </a:r>
            <a:r>
              <a:rPr lang="ru-RU" sz="1400" dirty="0"/>
              <a:t>.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і </a:t>
            </a:r>
            <a:r>
              <a:rPr lang="ru-RU" sz="1400" dirty="0" err="1"/>
              <a:t>оцінювання</a:t>
            </a:r>
            <a:r>
              <a:rPr lang="ru-RU" sz="1400" dirty="0"/>
              <a:t>, і </a:t>
            </a:r>
            <a:r>
              <a:rPr lang="ru-RU" sz="1400" dirty="0" err="1"/>
              <a:t>інтерпретація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Розрізняють</a:t>
            </a:r>
            <a:r>
              <a:rPr lang="ru-RU" sz="1400" dirty="0"/>
              <a:t> два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: </a:t>
            </a:r>
            <a:r>
              <a:rPr lang="ru-RU" sz="1400" dirty="0" err="1"/>
              <a:t>нерефлексивне</a:t>
            </a:r>
            <a:r>
              <a:rPr lang="ru-RU" sz="1400" dirty="0"/>
              <a:t> і </a:t>
            </a:r>
            <a:r>
              <a:rPr lang="ru-RU" sz="1400" dirty="0" err="1"/>
              <a:t>рефлексивне</a:t>
            </a:r>
            <a:r>
              <a:rPr lang="ru-RU" sz="1400" dirty="0"/>
              <a:t>. У </a:t>
            </a:r>
            <a:r>
              <a:rPr lang="ru-RU" sz="1400" dirty="0" err="1"/>
              <a:t>першому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йдеться</a:t>
            </a:r>
            <a:r>
              <a:rPr lang="ru-RU" sz="1400" dirty="0"/>
              <a:t> про </a:t>
            </a:r>
            <a:r>
              <a:rPr lang="ru-RU" sz="1400" dirty="0" err="1"/>
              <a:t>уважне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з </a:t>
            </a:r>
            <a:r>
              <a:rPr lang="ru-RU" sz="1400" dirty="0" err="1"/>
              <a:t>мінімальним</a:t>
            </a:r>
            <a:r>
              <a:rPr lang="ru-RU" sz="1400" dirty="0"/>
              <a:t> </a:t>
            </a:r>
            <a:r>
              <a:rPr lang="ru-RU" sz="1400" dirty="0" err="1"/>
              <a:t>мовним</a:t>
            </a:r>
            <a:r>
              <a:rPr lang="ru-RU" sz="1400" dirty="0"/>
              <a:t> </a:t>
            </a:r>
            <a:r>
              <a:rPr lang="ru-RU" sz="1400" dirty="0" err="1"/>
              <a:t>втручанням</a:t>
            </a:r>
            <a:r>
              <a:rPr lang="ru-RU" sz="1400" dirty="0"/>
              <a:t>. </a:t>
            </a:r>
            <a:r>
              <a:rPr lang="ru-RU" sz="1400" dirty="0" err="1"/>
              <a:t>Нерідко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допомагає</a:t>
            </a:r>
            <a:r>
              <a:rPr lang="ru-RU" sz="1400" dirty="0"/>
              <a:t> людям </a:t>
            </a:r>
            <a:r>
              <a:rPr lang="ru-RU" sz="1400" dirty="0" err="1"/>
              <a:t>виразити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почуття</a:t>
            </a:r>
            <a:r>
              <a:rPr lang="ru-RU" sz="1400" dirty="0"/>
              <a:t>. </a:t>
            </a:r>
            <a:r>
              <a:rPr lang="ru-RU" sz="1400" dirty="0" err="1"/>
              <a:t>Інколи</a:t>
            </a:r>
            <a:r>
              <a:rPr lang="ru-RU" sz="1400" dirty="0"/>
              <a:t>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</a:t>
            </a:r>
            <a:r>
              <a:rPr lang="ru-RU" sz="1400" dirty="0" err="1"/>
              <a:t>називають</a:t>
            </a:r>
            <a:r>
              <a:rPr lang="ru-RU" sz="1400" dirty="0"/>
              <a:t> </a:t>
            </a:r>
            <a:r>
              <a:rPr lang="ru-RU" sz="1400" dirty="0" err="1"/>
              <a:t>мінімальною</a:t>
            </a:r>
            <a:r>
              <a:rPr lang="ru-RU" sz="1400" dirty="0"/>
              <a:t> </a:t>
            </a:r>
            <a:r>
              <a:rPr lang="ru-RU" sz="1400" dirty="0" err="1"/>
              <a:t>підтримкою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b="1" i="1" dirty="0" err="1" smtClean="0"/>
              <a:t>Нерефлексивне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слухання</a:t>
            </a:r>
            <a:r>
              <a:rPr lang="ru-RU" sz="1400" b="1" i="1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застосовувати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, коли </a:t>
            </a:r>
            <a:r>
              <a:rPr lang="ru-RU" sz="1400" dirty="0" err="1"/>
              <a:t>співрозмовникові</a:t>
            </a:r>
            <a:r>
              <a:rPr lang="ru-RU" sz="1400" dirty="0"/>
              <a:t> </a:t>
            </a:r>
            <a:r>
              <a:rPr lang="ru-RU" sz="1400" dirty="0" err="1"/>
              <a:t>важко</a:t>
            </a:r>
            <a:r>
              <a:rPr lang="ru-RU" sz="1400" dirty="0"/>
              <a:t> </a:t>
            </a:r>
            <a:r>
              <a:rPr lang="ru-RU" sz="1400" dirty="0" err="1"/>
              <a:t>передати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почуття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схвильований</a:t>
            </a:r>
            <a:r>
              <a:rPr lang="ru-RU" sz="1400" dirty="0"/>
              <a:t>) </a:t>
            </a:r>
            <a:r>
              <a:rPr lang="ru-RU" sz="1400" dirty="0" err="1"/>
              <a:t>або</a:t>
            </a:r>
            <a:r>
              <a:rPr lang="ru-RU" sz="1400" dirty="0"/>
              <a:t> коли </a:t>
            </a:r>
            <a:r>
              <a:rPr lang="ru-RU" sz="1400" dirty="0" err="1"/>
              <a:t>бар'єром</a:t>
            </a:r>
            <a:r>
              <a:rPr lang="ru-RU" sz="1400" dirty="0"/>
              <a:t> у </a:t>
            </a:r>
            <a:r>
              <a:rPr lang="ru-RU" sz="1400" dirty="0" err="1"/>
              <a:t>спілкуванні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різний</a:t>
            </a:r>
            <a:r>
              <a:rPr lang="ru-RU" sz="1400" dirty="0"/>
              <a:t> статус </a:t>
            </a:r>
            <a:r>
              <a:rPr lang="ru-RU" sz="1400" dirty="0" err="1"/>
              <a:t>партнерів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b="1" i="1" dirty="0" err="1" smtClean="0"/>
              <a:t>Рефлексивне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слухання</a:t>
            </a:r>
            <a:r>
              <a:rPr lang="ru-RU" sz="1400" b="1" i="1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регулярне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зворотного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 з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досягти</a:t>
            </a:r>
            <a:r>
              <a:rPr lang="ru-RU" sz="1400" dirty="0"/>
              <a:t> </a:t>
            </a:r>
            <a:r>
              <a:rPr lang="ru-RU" sz="1400" dirty="0" err="1"/>
              <a:t>більшої</a:t>
            </a:r>
            <a:r>
              <a:rPr lang="ru-RU" sz="1400" dirty="0"/>
              <a:t> </a:t>
            </a:r>
            <a:r>
              <a:rPr lang="ru-RU" sz="1400" dirty="0" err="1"/>
              <a:t>точності</a:t>
            </a:r>
            <a:r>
              <a:rPr lang="ru-RU" sz="1400" dirty="0"/>
              <a:t> в </a:t>
            </a:r>
            <a:r>
              <a:rPr lang="ru-RU" sz="1400" dirty="0" err="1"/>
              <a:t>розумінні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.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вживаються</a:t>
            </a:r>
            <a:r>
              <a:rPr lang="ru-RU" sz="1400" dirty="0"/>
              <a:t> </a:t>
            </a:r>
            <a:r>
              <a:rPr lang="ru-RU" sz="1400" dirty="0" err="1"/>
              <a:t>запитання</a:t>
            </a:r>
            <a:r>
              <a:rPr lang="ru-RU" sz="1400" dirty="0"/>
              <a:t> - </a:t>
            </a:r>
            <a:r>
              <a:rPr lang="ru-RU" sz="1400" dirty="0" err="1"/>
              <a:t>уточнення</a:t>
            </a:r>
            <a:r>
              <a:rPr lang="ru-RU" sz="1400" dirty="0"/>
              <a:t>. Вони </a:t>
            </a:r>
            <a:r>
              <a:rPr lang="ru-RU" sz="1400" dirty="0" err="1"/>
              <a:t>допомагають</a:t>
            </a:r>
            <a:r>
              <a:rPr lang="ru-RU" sz="1400" dirty="0"/>
              <a:t> </a:t>
            </a:r>
            <a:r>
              <a:rPr lang="ru-RU" sz="1400" dirty="0" err="1"/>
              <a:t>виявити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, "</a:t>
            </a:r>
            <a:r>
              <a:rPr lang="ru-RU" sz="1400" dirty="0" err="1"/>
              <a:t>закодовані</a:t>
            </a:r>
            <a:r>
              <a:rPr lang="ru-RU" sz="1400" dirty="0"/>
              <a:t>" в словах - </a:t>
            </a:r>
            <a:r>
              <a:rPr lang="ru-RU" sz="1400" dirty="0" err="1"/>
              <a:t>повідомленнях</a:t>
            </a:r>
            <a:r>
              <a:rPr lang="ru-RU" sz="1400" dirty="0"/>
              <a:t>. </a:t>
            </a:r>
            <a:r>
              <a:rPr lang="ru-RU" sz="1400" dirty="0" err="1"/>
              <a:t>Використовуючи</a:t>
            </a:r>
            <a:r>
              <a:rPr lang="ru-RU" sz="1400" dirty="0"/>
              <a:t> </a:t>
            </a:r>
            <a:r>
              <a:rPr lang="ru-RU" sz="1400" dirty="0" err="1"/>
              <a:t>мовленнєвий</a:t>
            </a:r>
            <a:r>
              <a:rPr lang="ru-RU" sz="1400" dirty="0"/>
              <a:t> </a:t>
            </a:r>
            <a:r>
              <a:rPr lang="ru-RU" sz="1400" dirty="0" err="1"/>
              <a:t>етикет</a:t>
            </a:r>
            <a:r>
              <a:rPr lang="ru-RU" sz="1400" dirty="0"/>
              <a:t>, </a:t>
            </a:r>
            <a:r>
              <a:rPr lang="ru-RU" sz="1400" dirty="0" err="1"/>
              <a:t>загальновживані</a:t>
            </a:r>
            <a:r>
              <a:rPr lang="ru-RU" sz="1400" dirty="0"/>
              <a:t> слова, ми </a:t>
            </a:r>
            <a:r>
              <a:rPr lang="ru-RU" sz="1400" dirty="0" err="1"/>
              <a:t>вкладаємо</a:t>
            </a:r>
            <a:r>
              <a:rPr lang="ru-RU" sz="1400" dirty="0"/>
              <a:t> в них </a:t>
            </a:r>
            <a:r>
              <a:rPr lang="ru-RU" sz="1400" dirty="0" err="1"/>
              <a:t>особистісний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. </a:t>
            </a:r>
            <a:r>
              <a:rPr lang="ru-RU" sz="1400" dirty="0" err="1"/>
              <a:t>Перевірка</a:t>
            </a:r>
            <a:r>
              <a:rPr lang="ru-RU" sz="1400" dirty="0"/>
              <a:t> </a:t>
            </a:r>
            <a:r>
              <a:rPr lang="ru-RU" sz="1400" dirty="0" err="1"/>
              <a:t>правильності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почуто</a:t>
            </a:r>
            <a:r>
              <a:rPr lang="ru-RU" sz="1400" dirty="0"/>
              <a:t>,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не </a:t>
            </a:r>
            <a:r>
              <a:rPr lang="ru-RU" sz="1400" dirty="0" err="1"/>
              <a:t>приписувати</a:t>
            </a:r>
            <a:r>
              <a:rPr lang="ru-RU" sz="1400" dirty="0"/>
              <a:t> </a:t>
            </a:r>
            <a:r>
              <a:rPr lang="ru-RU" sz="1400" dirty="0" err="1"/>
              <a:t>партнерові</a:t>
            </a:r>
            <a:r>
              <a:rPr lang="ru-RU" sz="1400" dirty="0"/>
              <a:t> </a:t>
            </a:r>
            <a:r>
              <a:rPr lang="ru-RU" sz="1400" dirty="0" err="1"/>
              <a:t>якихось</a:t>
            </a:r>
            <a:r>
              <a:rPr lang="ru-RU" sz="1400" dirty="0"/>
              <a:t> </a:t>
            </a:r>
            <a:r>
              <a:rPr lang="ru-RU" sz="1400" dirty="0" err="1"/>
              <a:t>власних</a:t>
            </a:r>
            <a:r>
              <a:rPr lang="ru-RU" sz="1400" dirty="0"/>
              <a:t> думок, </a:t>
            </a:r>
            <a:r>
              <a:rPr lang="ru-RU" sz="1400" dirty="0" err="1"/>
              <a:t>почуттів</a:t>
            </a:r>
            <a:r>
              <a:rPr lang="ru-RU" sz="1400" dirty="0"/>
              <a:t> і установок </a:t>
            </a:r>
            <a:r>
              <a:rPr lang="ru-RU" sz="1400" dirty="0" err="1"/>
              <a:t>щодо</a:t>
            </a:r>
            <a:r>
              <a:rPr lang="ru-RU" sz="1400" dirty="0"/>
              <a:t> конкретного </a:t>
            </a:r>
            <a:r>
              <a:rPr lang="ru-RU" sz="1400" dirty="0" err="1"/>
              <a:t>питання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2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dirty="0" err="1"/>
              <a:t>чотири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реакцій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слухання</a:t>
            </a:r>
            <a:r>
              <a:rPr lang="ru-RU" sz="1400" dirty="0"/>
              <a:t>: </a:t>
            </a:r>
            <a:r>
              <a:rPr lang="ru-RU" sz="1400" dirty="0" err="1"/>
              <a:t>з'ясування</a:t>
            </a:r>
            <a:r>
              <a:rPr lang="ru-RU" sz="1400" dirty="0"/>
              <a:t>, </a:t>
            </a:r>
            <a:r>
              <a:rPr lang="ru-RU" sz="1400" dirty="0" err="1"/>
              <a:t>перефразування</a:t>
            </a:r>
            <a:r>
              <a:rPr lang="ru-RU" sz="1400" dirty="0"/>
              <a:t>, </a:t>
            </a:r>
            <a:r>
              <a:rPr lang="ru-RU" sz="1400" dirty="0" err="1"/>
              <a:t>відбиття</a:t>
            </a:r>
            <a:r>
              <a:rPr lang="ru-RU" sz="1400" dirty="0"/>
              <a:t> </a:t>
            </a:r>
            <a:r>
              <a:rPr lang="ru-RU" sz="1400" dirty="0" err="1"/>
              <a:t>почуттів</a:t>
            </a:r>
            <a:r>
              <a:rPr lang="ru-RU" sz="1400" dirty="0"/>
              <a:t> і </a:t>
            </a:r>
            <a:r>
              <a:rPr lang="ru-RU" sz="1400" dirty="0" err="1"/>
              <a:t>резюмування</a:t>
            </a:r>
            <a:r>
              <a:rPr lang="ru-RU" sz="1400" dirty="0"/>
              <a:t>.</a:t>
            </a:r>
          </a:p>
          <a:p>
            <a:r>
              <a:rPr lang="ru-RU" sz="1400" b="1" i="1" dirty="0" err="1"/>
              <a:t>З'ясування</a:t>
            </a:r>
            <a:r>
              <a:rPr lang="ru-RU" sz="1400" b="1" i="1" dirty="0"/>
              <a:t> </a:t>
            </a:r>
            <a:r>
              <a:rPr lang="ru-RU" sz="1400" dirty="0" err="1"/>
              <a:t>полягає</a:t>
            </a:r>
            <a:r>
              <a:rPr lang="ru-RU" sz="1400" dirty="0"/>
              <a:t> у </a:t>
            </a:r>
            <a:r>
              <a:rPr lang="ru-RU" sz="1400" dirty="0" err="1"/>
              <a:t>зверненні</a:t>
            </a:r>
            <a:r>
              <a:rPr lang="ru-RU" sz="1400" dirty="0"/>
              <a:t> до </a:t>
            </a:r>
            <a:r>
              <a:rPr lang="ru-RU" sz="1400" dirty="0" err="1"/>
              <a:t>співрозмовника</a:t>
            </a:r>
            <a:r>
              <a:rPr lang="ru-RU" sz="1400" dirty="0"/>
              <a:t> за </a:t>
            </a:r>
            <a:r>
              <a:rPr lang="ru-RU" sz="1400" dirty="0" err="1"/>
              <a:t>уточненнями</a:t>
            </a:r>
            <a:r>
              <a:rPr lang="ru-RU" sz="1400" dirty="0"/>
              <a:t> та в </a:t>
            </a:r>
            <a:r>
              <a:rPr lang="ru-RU" sz="1400" dirty="0" err="1"/>
              <a:t>постановці</a:t>
            </a:r>
            <a:r>
              <a:rPr lang="ru-RU" sz="1400" dirty="0"/>
              <a:t> перед ним "</a:t>
            </a:r>
            <a:r>
              <a:rPr lang="ru-RU" sz="1400" dirty="0" err="1"/>
              <a:t>відкритих</a:t>
            </a:r>
            <a:r>
              <a:rPr lang="ru-RU" sz="1400" dirty="0"/>
              <a:t>" </a:t>
            </a:r>
            <a:r>
              <a:rPr lang="ru-RU" sz="1400" dirty="0" err="1"/>
              <a:t>запитань</a:t>
            </a:r>
            <a:r>
              <a:rPr lang="ru-RU" sz="1400" dirty="0"/>
              <a:t> (</a:t>
            </a:r>
            <a:r>
              <a:rPr lang="ru-RU" sz="1400" dirty="0" err="1"/>
              <a:t>тобто</a:t>
            </a:r>
            <a:r>
              <a:rPr lang="ru-RU" sz="1400" dirty="0"/>
              <a:t> таких, на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відповісти</a:t>
            </a:r>
            <a:r>
              <a:rPr lang="ru-RU" sz="1400" dirty="0"/>
              <a:t> одним словом: "Так" </a:t>
            </a:r>
            <a:r>
              <a:rPr lang="ru-RU" sz="1400" dirty="0" err="1"/>
              <a:t>чи</a:t>
            </a:r>
            <a:r>
              <a:rPr lang="ru-RU" sz="1400" dirty="0"/>
              <a:t> "</a:t>
            </a:r>
            <a:r>
              <a:rPr lang="ru-RU" sz="1400" dirty="0" err="1"/>
              <a:t>Ні</a:t>
            </a:r>
            <a:r>
              <a:rPr lang="ru-RU" sz="1400" dirty="0"/>
              <a:t>").</a:t>
            </a:r>
          </a:p>
          <a:p>
            <a:r>
              <a:rPr lang="ru-RU" sz="1400" b="1" i="1" dirty="0" err="1"/>
              <a:t>Перефразування</a:t>
            </a:r>
            <a:r>
              <a:rPr lang="ru-RU" sz="1400" b="1" i="1" dirty="0"/>
              <a:t> </a:t>
            </a:r>
            <a:r>
              <a:rPr lang="ru-RU" sz="1400" dirty="0"/>
              <a:t>—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формулювання</a:t>
            </a:r>
            <a:r>
              <a:rPr lang="ru-RU" sz="1400" dirty="0"/>
              <a:t> думки </a:t>
            </a:r>
            <a:r>
              <a:rPr lang="ru-RU" sz="1400" dirty="0" err="1"/>
              <a:t>співрозмовника</a:t>
            </a:r>
            <a:r>
              <a:rPr lang="ru-RU" sz="1400" dirty="0"/>
              <a:t> </a:t>
            </a:r>
            <a:r>
              <a:rPr lang="ru-RU" sz="1400" dirty="0" err="1"/>
              <a:t>своїми</a:t>
            </a:r>
            <a:r>
              <a:rPr lang="ru-RU" sz="1400" dirty="0"/>
              <a:t> словами з метою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точності</a:t>
            </a:r>
            <a:r>
              <a:rPr lang="ru-RU" sz="1400" dirty="0"/>
              <a:t> </a:t>
            </a:r>
            <a:r>
              <a:rPr lang="ru-RU" sz="1400" dirty="0" err="1"/>
              <a:t>розуміння</a:t>
            </a:r>
            <a:r>
              <a:rPr lang="ru-RU" sz="1400" dirty="0"/>
              <a:t>. Коли </a:t>
            </a:r>
            <a:r>
              <a:rPr lang="ru-RU" sz="1400" dirty="0" err="1"/>
              <a:t>йдеться</a:t>
            </a:r>
            <a:r>
              <a:rPr lang="ru-RU" sz="1400" dirty="0"/>
              <a:t> про </a:t>
            </a:r>
            <a:r>
              <a:rPr lang="ru-RU" sz="1400" b="1" i="1" dirty="0" err="1"/>
              <a:t>відбиття</a:t>
            </a:r>
            <a:r>
              <a:rPr lang="ru-RU" sz="1400" b="1" i="1" dirty="0"/>
              <a:t> </a:t>
            </a:r>
            <a:r>
              <a:rPr lang="ru-RU" sz="1400" b="1" i="1" dirty="0" err="1"/>
              <a:t>почуттів</a:t>
            </a:r>
            <a:r>
              <a:rPr lang="ru-RU" sz="1400" b="1" i="1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акцент </a:t>
            </a:r>
            <a:r>
              <a:rPr lang="ru-RU" sz="1400" dirty="0" err="1"/>
              <a:t>зроблено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слухання</a:t>
            </a:r>
            <a:r>
              <a:rPr lang="ru-RU" sz="1400" dirty="0"/>
              <a:t> не на </a:t>
            </a:r>
            <a:r>
              <a:rPr lang="ru-RU" sz="1400" dirty="0" err="1"/>
              <a:t>змістовній</a:t>
            </a:r>
            <a:r>
              <a:rPr lang="ru-RU" sz="1400" dirty="0"/>
              <a:t> </a:t>
            </a:r>
            <a:r>
              <a:rPr lang="ru-RU" sz="1400" dirty="0" err="1"/>
              <a:t>стороні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, а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емоційних</a:t>
            </a:r>
            <a:r>
              <a:rPr lang="ru-RU" sz="1400" dirty="0"/>
              <a:t> </a:t>
            </a:r>
            <a:r>
              <a:rPr lang="ru-RU" sz="1400" dirty="0" err="1"/>
              <a:t>реакціях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зворотного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 ми </a:t>
            </a:r>
            <a:r>
              <a:rPr lang="ru-RU" sz="1400" dirty="0" err="1"/>
              <a:t>робимо</a:t>
            </a:r>
            <a:r>
              <a:rPr lang="ru-RU" sz="1400" dirty="0"/>
              <a:t> </a:t>
            </a:r>
            <a:r>
              <a:rPr lang="ru-RU" sz="1400" dirty="0" err="1"/>
              <a:t>спробу</a:t>
            </a:r>
            <a:r>
              <a:rPr lang="ru-RU" sz="1400" dirty="0"/>
              <a:t> </a:t>
            </a:r>
            <a:r>
              <a:rPr lang="ru-RU" sz="1400" dirty="0" err="1"/>
              <a:t>показати</a:t>
            </a:r>
            <a:r>
              <a:rPr lang="ru-RU" sz="1400" dirty="0"/>
              <a:t> </a:t>
            </a:r>
            <a:r>
              <a:rPr lang="ru-RU" sz="1400" dirty="0" err="1"/>
              <a:t>співрозмовникові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розуміємо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переживання</a:t>
            </a:r>
            <a:r>
              <a:rPr lang="ru-RU" sz="1400" dirty="0"/>
              <a:t>. </a:t>
            </a:r>
            <a:r>
              <a:rPr lang="ru-RU" sz="1400" dirty="0" err="1"/>
              <a:t>Дуже</a:t>
            </a:r>
            <a:r>
              <a:rPr lang="ru-RU" sz="1400" dirty="0"/>
              <a:t> часто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є </a:t>
            </a:r>
            <a:r>
              <a:rPr lang="ru-RU" sz="1400" dirty="0" err="1"/>
              <a:t>важливим</a:t>
            </a:r>
            <a:r>
              <a:rPr lang="ru-RU" sz="1400" dirty="0"/>
              <a:t> для партнера, і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чекає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нас. До того ж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зворотний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сприяти</a:t>
            </a:r>
            <a:r>
              <a:rPr lang="ru-RU" sz="1400" dirty="0"/>
              <a:t> тому, </a:t>
            </a:r>
            <a:r>
              <a:rPr lang="ru-RU" sz="1400" dirty="0" err="1"/>
              <a:t>що</a:t>
            </a:r>
            <a:r>
              <a:rPr lang="ru-RU" sz="1400" dirty="0"/>
              <a:t> той, </a:t>
            </a:r>
            <a:r>
              <a:rPr lang="ru-RU" sz="1400" dirty="0" err="1"/>
              <a:t>хто</a:t>
            </a:r>
            <a:r>
              <a:rPr lang="ru-RU" sz="1400" dirty="0"/>
              <a:t> говорить, сам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розбереться</a:t>
            </a:r>
            <a:r>
              <a:rPr lang="ru-RU" sz="1400" dirty="0"/>
              <a:t> у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переживаннях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помітить</a:t>
            </a:r>
            <a:r>
              <a:rPr lang="ru-RU" sz="1400" dirty="0"/>
              <a:t> </a:t>
            </a:r>
            <a:r>
              <a:rPr lang="ru-RU" sz="1400" dirty="0" err="1"/>
              <a:t>неточність</a:t>
            </a:r>
            <a:r>
              <a:rPr lang="ru-RU" sz="1400" dirty="0"/>
              <a:t> в </a:t>
            </a:r>
            <a:r>
              <a:rPr lang="ru-RU" sz="1400" dirty="0" err="1"/>
              <a:t>інтерпретації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стану, і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допоможе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 себе,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почуття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Відповіді</a:t>
            </a:r>
            <a:r>
              <a:rPr lang="ru-RU" sz="1400" dirty="0"/>
              <a:t> – </a:t>
            </a:r>
            <a:r>
              <a:rPr lang="ru-RU" sz="1400" dirty="0" err="1"/>
              <a:t>уточнення</a:t>
            </a:r>
            <a:r>
              <a:rPr lang="ru-RU" sz="1400" dirty="0"/>
              <a:t> </a:t>
            </a:r>
            <a:r>
              <a:rPr lang="ru-RU" sz="1400" dirty="0" err="1"/>
              <a:t>дають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певним</a:t>
            </a:r>
            <a:r>
              <a:rPr lang="ru-RU" sz="1400" dirty="0"/>
              <a:t> чином </a:t>
            </a:r>
            <a:r>
              <a:rPr lang="ru-RU" sz="1400" dirty="0" err="1"/>
              <a:t>узагальнити</a:t>
            </a:r>
            <a:r>
              <a:rPr lang="ru-RU" sz="1400" dirty="0"/>
              <a:t> думки та </a:t>
            </a:r>
            <a:r>
              <a:rPr lang="ru-RU" sz="1400" dirty="0" err="1"/>
              <a:t>почуття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Вони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</a:t>
            </a:r>
            <a:r>
              <a:rPr lang="ru-RU" sz="1400" dirty="0" err="1"/>
              <a:t>насамперед</a:t>
            </a:r>
            <a:r>
              <a:rPr lang="ru-RU" sz="1400" dirty="0"/>
              <a:t> з метою </a:t>
            </a:r>
            <a:r>
              <a:rPr lang="ru-RU" sz="1400" dirty="0" err="1"/>
              <a:t>оцінки</a:t>
            </a:r>
            <a:r>
              <a:rPr lang="ru-RU" sz="1400" dirty="0"/>
              <a:t> того, </a:t>
            </a:r>
            <a:r>
              <a:rPr lang="ru-RU" sz="1400" dirty="0" err="1"/>
              <a:t>чи</a:t>
            </a:r>
            <a:r>
              <a:rPr lang="ru-RU" sz="1400" dirty="0"/>
              <a:t> правильно </a:t>
            </a:r>
            <a:r>
              <a:rPr lang="ru-RU" sz="1400" dirty="0" err="1"/>
              <a:t>співрозмовники</a:t>
            </a:r>
            <a:r>
              <a:rPr lang="ru-RU" sz="1400" dirty="0"/>
              <a:t> </a:t>
            </a:r>
            <a:r>
              <a:rPr lang="ru-RU" sz="1400" dirty="0" err="1"/>
              <a:t>зрозуміли</a:t>
            </a:r>
            <a:r>
              <a:rPr lang="ru-RU" sz="1400" dirty="0"/>
              <a:t> один одного. Ми </a:t>
            </a:r>
            <a:r>
              <a:rPr lang="ru-RU" sz="1400" dirty="0" err="1"/>
              <a:t>кажемо</a:t>
            </a:r>
            <a:r>
              <a:rPr lang="ru-RU" sz="1400" dirty="0"/>
              <a:t>: "</a:t>
            </a:r>
            <a:r>
              <a:rPr lang="ru-RU" sz="1400" dirty="0" err="1"/>
              <a:t>Якщо</a:t>
            </a:r>
            <a:r>
              <a:rPr lang="ru-RU" sz="1400" dirty="0"/>
              <a:t> я правильно Вас </a:t>
            </a:r>
            <a:r>
              <a:rPr lang="ru-RU" sz="1400" dirty="0" err="1"/>
              <a:t>зрозумів</a:t>
            </a:r>
            <a:r>
              <a:rPr lang="ru-RU" sz="1400" dirty="0"/>
              <a:t>...".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реакція</a:t>
            </a:r>
            <a:r>
              <a:rPr lang="ru-RU" sz="1400" dirty="0"/>
              <a:t> </a:t>
            </a:r>
            <a:r>
              <a:rPr lang="ru-RU" sz="1400" dirty="0" err="1"/>
              <a:t>порівняно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приводить до </a:t>
            </a:r>
            <a:r>
              <a:rPr lang="ru-RU" sz="1400" dirty="0" err="1"/>
              <a:t>взаєморозуміння</a:t>
            </a:r>
            <a:r>
              <a:rPr lang="ru-RU" sz="1400" dirty="0"/>
              <a:t> та </a:t>
            </a:r>
            <a:r>
              <a:rPr lang="ru-RU" sz="1400" dirty="0" err="1"/>
              <a:t>розуміння</a:t>
            </a:r>
            <a:r>
              <a:rPr lang="ru-RU" sz="1400" dirty="0"/>
              <a:t> </a:t>
            </a:r>
            <a:r>
              <a:rPr lang="ru-RU" sz="1400" dirty="0" err="1"/>
              <a:t>змісту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b="1" i="1" dirty="0" err="1" smtClean="0"/>
              <a:t>Резюмування</a:t>
            </a:r>
            <a:r>
              <a:rPr lang="ru-RU" sz="1400" b="1" i="1" dirty="0" smtClean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використовується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розмови</a:t>
            </a:r>
            <a:r>
              <a:rPr lang="ru-RU" sz="1400" dirty="0"/>
              <a:t> </a:t>
            </a:r>
            <a:r>
              <a:rPr lang="ru-RU" sz="1400" dirty="0" err="1"/>
              <a:t>увага</a:t>
            </a:r>
            <a:r>
              <a:rPr lang="ru-RU" sz="1400" dirty="0"/>
              <a:t> </a:t>
            </a:r>
            <a:r>
              <a:rPr lang="ru-RU" sz="1400" dirty="0" err="1"/>
              <a:t>переключається</a:t>
            </a:r>
            <a:r>
              <a:rPr lang="ru-RU" sz="1400" dirty="0"/>
              <a:t> на </a:t>
            </a:r>
            <a:r>
              <a:rPr lang="ru-RU" sz="1400" dirty="0" err="1"/>
              <a:t>інше</a:t>
            </a:r>
            <a:r>
              <a:rPr lang="ru-RU" sz="1400" dirty="0"/>
              <a:t>, </a:t>
            </a:r>
            <a:r>
              <a:rPr lang="ru-RU" sz="1400" dirty="0" err="1"/>
              <a:t>нерідко</a:t>
            </a:r>
            <a:r>
              <a:rPr lang="ru-RU" sz="1400" dirty="0"/>
              <a:t> </a:t>
            </a:r>
            <a:r>
              <a:rPr lang="ru-RU" sz="1400" dirty="0" err="1"/>
              <a:t>другорядне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. </a:t>
            </a:r>
            <a:r>
              <a:rPr lang="ru-RU" sz="1400" dirty="0" err="1"/>
              <a:t>Цей</a:t>
            </a:r>
            <a:r>
              <a:rPr lang="ru-RU" sz="1400" dirty="0"/>
              <a:t> вид треба </a:t>
            </a:r>
            <a:r>
              <a:rPr lang="ru-RU" sz="1400" dirty="0" err="1"/>
              <a:t>використовувати</a:t>
            </a:r>
            <a:r>
              <a:rPr lang="ru-RU" sz="1400" dirty="0"/>
              <a:t> в </a:t>
            </a:r>
            <a:r>
              <a:rPr lang="ru-RU" sz="1400" dirty="0" err="1"/>
              <a:t>бесіді</a:t>
            </a:r>
            <a:r>
              <a:rPr lang="ru-RU" sz="1400" dirty="0"/>
              <a:t> для того,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підбити</a:t>
            </a:r>
            <a:r>
              <a:rPr lang="ru-RU" sz="1400" dirty="0"/>
              <a:t> </a:t>
            </a:r>
            <a:r>
              <a:rPr lang="ru-RU" sz="1400" dirty="0" err="1"/>
              <a:t>підсумки</a:t>
            </a:r>
            <a:r>
              <a:rPr lang="ru-RU" sz="1400" dirty="0"/>
              <a:t>.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корисно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застосовувати</a:t>
            </a:r>
            <a:r>
              <a:rPr lang="ru-RU" sz="1400" dirty="0"/>
              <a:t> з метою </a:t>
            </a:r>
            <a:r>
              <a:rPr lang="ru-RU" sz="1400" dirty="0" err="1"/>
              <a:t>попередження</a:t>
            </a:r>
            <a:r>
              <a:rPr lang="ru-RU" sz="1400" dirty="0"/>
              <a:t> та </a:t>
            </a:r>
            <a:r>
              <a:rPr lang="ru-RU" sz="1400" dirty="0" err="1"/>
              <a:t>розв'язання</a:t>
            </a:r>
            <a:r>
              <a:rPr lang="ru-RU" sz="1400" dirty="0"/>
              <a:t> </a:t>
            </a:r>
            <a:r>
              <a:rPr lang="ru-RU" sz="1400" dirty="0" err="1"/>
              <a:t>конфліктів</a:t>
            </a:r>
            <a:r>
              <a:rPr lang="ru-RU" sz="1400" dirty="0"/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2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Розглянемо</a:t>
            </a:r>
            <a:r>
              <a:rPr lang="ru-RU" sz="1400" dirty="0"/>
              <a:t> характеристику </a:t>
            </a:r>
            <a:r>
              <a:rPr lang="ru-RU" sz="1400" b="1" dirty="0"/>
              <a:t>"</a:t>
            </a:r>
            <a:r>
              <a:rPr lang="ru-RU" sz="1400" b="1" dirty="0" err="1"/>
              <a:t>говоріння</a:t>
            </a:r>
            <a:r>
              <a:rPr lang="ru-RU" sz="1400" b="1" dirty="0"/>
              <a:t>",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b="1" i="1" dirty="0" err="1"/>
              <a:t>механізми</a:t>
            </a:r>
            <a:r>
              <a:rPr lang="ru-RU" sz="1400" b="1" i="1" dirty="0"/>
              <a:t> </a:t>
            </a:r>
            <a:r>
              <a:rPr lang="ru-RU" sz="1400" b="1" i="1" dirty="0" err="1"/>
              <a:t>мовлення</a:t>
            </a:r>
            <a:r>
              <a:rPr lang="ru-RU" sz="1400" b="1" i="1" dirty="0"/>
              <a:t>, </a:t>
            </a:r>
            <a:r>
              <a:rPr lang="ru-RU" sz="1400" b="1" i="1" dirty="0" err="1"/>
              <a:t>побудови</a:t>
            </a:r>
            <a:r>
              <a:rPr lang="ru-RU" sz="1400" b="1" i="1" dirty="0"/>
              <a:t> </a:t>
            </a:r>
            <a:r>
              <a:rPr lang="ru-RU" sz="1400" b="1" i="1" dirty="0" err="1"/>
              <a:t>висловлювань</a:t>
            </a:r>
            <a:r>
              <a:rPr lang="ru-RU" sz="1400" b="1" i="1" dirty="0"/>
              <a:t>, </a:t>
            </a:r>
            <a:r>
              <a:rPr lang="ru-RU" sz="1400" b="1" i="1" dirty="0" err="1"/>
              <a:t>індивідуальні</a:t>
            </a:r>
            <a:r>
              <a:rPr lang="ru-RU" sz="1400" b="1" i="1" dirty="0"/>
              <a:t> </a:t>
            </a:r>
            <a:r>
              <a:rPr lang="ru-RU" sz="1400" b="1" i="1" dirty="0" err="1"/>
              <a:t>особливості</a:t>
            </a:r>
            <a:r>
              <a:rPr lang="ru-RU" sz="1400" b="1" i="1" dirty="0"/>
              <a:t> </a:t>
            </a:r>
            <a:r>
              <a:rPr lang="ru-RU" sz="1400" b="1" i="1" dirty="0" err="1"/>
              <a:t>людини</a:t>
            </a:r>
            <a:r>
              <a:rPr lang="ru-RU" sz="1400" b="1" i="1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говорить.</a:t>
            </a:r>
          </a:p>
          <a:p>
            <a:r>
              <a:rPr lang="ru-RU" sz="1400" dirty="0" err="1"/>
              <a:t>Феноменологія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</a:t>
            </a:r>
            <a:r>
              <a:rPr lang="ru-RU" sz="1400" dirty="0" err="1"/>
              <a:t>надзвичайно</a:t>
            </a:r>
            <a:r>
              <a:rPr lang="ru-RU" sz="1400" dirty="0"/>
              <a:t> </a:t>
            </a:r>
            <a:r>
              <a:rPr lang="ru-RU" sz="1400" dirty="0" err="1"/>
              <a:t>різноманітна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і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використаної</a:t>
            </a:r>
            <a:r>
              <a:rPr lang="ru-RU" sz="1400" dirty="0"/>
              <a:t> лексики, і </a:t>
            </a:r>
            <a:r>
              <a:rPr lang="ru-RU" sz="1400" dirty="0" err="1"/>
              <a:t>володіння</a:t>
            </a:r>
            <a:r>
              <a:rPr lang="ru-RU" sz="1400" dirty="0"/>
              <a:t> </a:t>
            </a:r>
            <a:r>
              <a:rPr lang="ru-RU" sz="1400" dirty="0" err="1"/>
              <a:t>граматикою</a:t>
            </a:r>
            <a:r>
              <a:rPr lang="ru-RU" sz="1400" dirty="0"/>
              <a:t>, і </a:t>
            </a:r>
            <a:r>
              <a:rPr lang="ru-RU" sz="1400" dirty="0" err="1"/>
              <a:t>багатство</a:t>
            </a:r>
            <a:r>
              <a:rPr lang="ru-RU" sz="1400" dirty="0"/>
              <a:t> </a:t>
            </a:r>
            <a:r>
              <a:rPr lang="ru-RU" sz="1400" dirty="0" err="1"/>
              <a:t>асоціацій</a:t>
            </a:r>
            <a:r>
              <a:rPr lang="ru-RU" sz="1400" dirty="0"/>
              <a:t>, і </a:t>
            </a:r>
            <a:r>
              <a:rPr lang="ru-RU" sz="1400" dirty="0" err="1"/>
              <a:t>продуктивність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стереотипність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динамічність</a:t>
            </a:r>
            <a:r>
              <a:rPr lang="ru-RU" sz="1400" dirty="0"/>
              <a:t>, </a:t>
            </a:r>
            <a:r>
              <a:rPr lang="ru-RU" sz="1400" dirty="0" err="1"/>
              <a:t>вияв</a:t>
            </a:r>
            <a:r>
              <a:rPr lang="ru-RU" sz="1400" dirty="0"/>
              <a:t> </a:t>
            </a:r>
            <a:r>
              <a:rPr lang="ru-RU" sz="1400" dirty="0" err="1"/>
              <a:t>певного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співрозмовника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Побудова</a:t>
            </a:r>
            <a:r>
              <a:rPr lang="ru-RU" sz="1400" dirty="0"/>
              <a:t> </a:t>
            </a:r>
            <a:r>
              <a:rPr lang="ru-RU" sz="1400" dirty="0" err="1"/>
              <a:t>висловлювання</a:t>
            </a:r>
            <a:r>
              <a:rPr lang="ru-RU" sz="1400" dirty="0"/>
              <a:t> —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розв'язання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комунікативних</a:t>
            </a:r>
            <a:r>
              <a:rPr lang="ru-RU" sz="1400" dirty="0"/>
              <a:t> </a:t>
            </a:r>
            <a:r>
              <a:rPr lang="ru-RU" sz="1400" dirty="0" err="1"/>
              <a:t>завдань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мети </a:t>
            </a:r>
            <a:r>
              <a:rPr lang="ru-RU" sz="1400" dirty="0" err="1"/>
              <a:t>мовлення</a:t>
            </a:r>
            <a:r>
              <a:rPr lang="ru-RU" sz="1400" dirty="0"/>
              <a:t> і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ситуації</a:t>
            </a:r>
            <a:r>
              <a:rPr lang="ru-RU" sz="1400" dirty="0"/>
              <a:t>. Для </a:t>
            </a:r>
            <a:r>
              <a:rPr lang="ru-RU" sz="1400" dirty="0" err="1"/>
              <a:t>цього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 треба </a:t>
            </a:r>
            <a:r>
              <a:rPr lang="ru-RU" sz="1400" dirty="0" err="1"/>
              <a:t>стимулювати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 до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внутрішнього</a:t>
            </a:r>
            <a:r>
              <a:rPr lang="ru-RU" sz="1400" dirty="0"/>
              <a:t> образу, </a:t>
            </a:r>
            <a:r>
              <a:rPr lang="ru-RU" sz="1400" dirty="0" err="1"/>
              <a:t>подібного</a:t>
            </a:r>
            <a:r>
              <a:rPr lang="ru-RU" sz="1400" dirty="0"/>
              <a:t> до того,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передається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Важливими</a:t>
            </a:r>
            <a:r>
              <a:rPr lang="ru-RU" sz="1400" dirty="0"/>
              <a:t> характеристиками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є </a:t>
            </a:r>
            <a:r>
              <a:rPr lang="ru-RU" sz="1400" b="1" dirty="0" err="1"/>
              <a:t>діалог</a:t>
            </a:r>
            <a:r>
              <a:rPr lang="ru-RU" sz="1400" b="1" dirty="0"/>
              <a:t> </a:t>
            </a:r>
            <a:r>
              <a:rPr lang="ru-RU" sz="1400" dirty="0"/>
              <a:t>і </a:t>
            </a:r>
            <a:r>
              <a:rPr lang="ru-RU" sz="1400" b="1" dirty="0"/>
              <a:t>монолог. </a:t>
            </a:r>
            <a:r>
              <a:rPr lang="ru-RU" sz="1400" dirty="0" err="1"/>
              <a:t>Ефективним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спілкування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використано</a:t>
            </a:r>
            <a:r>
              <a:rPr lang="ru-RU" sz="1400" dirty="0"/>
              <a:t> як </a:t>
            </a:r>
            <a:r>
              <a:rPr lang="ru-RU" sz="1400" dirty="0" err="1"/>
              <a:t>діалог</a:t>
            </a:r>
            <a:r>
              <a:rPr lang="ru-RU" sz="1400" dirty="0"/>
              <a:t>, так і монолог. </a:t>
            </a:r>
            <a:r>
              <a:rPr lang="ru-RU" sz="1400" dirty="0" err="1"/>
              <a:t>Діалог</a:t>
            </a:r>
            <a:r>
              <a:rPr lang="ru-RU" sz="1400" dirty="0"/>
              <a:t> (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полілог</a:t>
            </a:r>
            <a:r>
              <a:rPr lang="ru-RU" sz="1400" dirty="0"/>
              <a:t>) </a:t>
            </a:r>
            <a:r>
              <a:rPr lang="ru-RU" sz="1400" dirty="0" err="1"/>
              <a:t>істотно</a:t>
            </a:r>
            <a:r>
              <a:rPr lang="ru-RU" sz="1400" dirty="0"/>
              <a:t> </a:t>
            </a:r>
            <a:r>
              <a:rPr lang="ru-RU" sz="1400" dirty="0" err="1"/>
              <a:t>відрізняється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монологу. </a:t>
            </a:r>
            <a:r>
              <a:rPr lang="ru-RU" sz="1400" dirty="0" err="1"/>
              <a:t>Останній</a:t>
            </a:r>
            <a:r>
              <a:rPr lang="ru-RU" sz="1400" dirty="0"/>
              <a:t> </a:t>
            </a:r>
            <a:r>
              <a:rPr lang="ru-RU" sz="1400" dirty="0" err="1"/>
              <a:t>розглядається</a:t>
            </a:r>
            <a:r>
              <a:rPr lang="ru-RU" sz="1400" dirty="0"/>
              <a:t> як </a:t>
            </a:r>
            <a:r>
              <a:rPr lang="ru-RU" sz="1400" dirty="0" err="1"/>
              <a:t>онтогенетично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пізній</a:t>
            </a:r>
            <a:r>
              <a:rPr lang="ru-RU" sz="1400" dirty="0"/>
              <a:t>,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складний</a:t>
            </a:r>
            <a:r>
              <a:rPr lang="ru-RU" sz="1400" dirty="0"/>
              <a:t> </a:t>
            </a:r>
            <a:r>
              <a:rPr lang="ru-RU" sz="1400" dirty="0" err="1"/>
              <a:t>етап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.</a:t>
            </a:r>
          </a:p>
          <a:p>
            <a:r>
              <a:rPr lang="ru-RU" sz="1400" dirty="0"/>
              <a:t>Монолог і </a:t>
            </a:r>
            <a:r>
              <a:rPr lang="ru-RU" sz="1400" dirty="0" err="1"/>
              <a:t>діалог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психолого</a:t>
            </a:r>
            <a:r>
              <a:rPr lang="ru-RU" sz="1400" dirty="0"/>
              <a:t> - </a:t>
            </a:r>
            <a:r>
              <a:rPr lang="ru-RU" sz="1400" dirty="0" err="1"/>
              <a:t>ситуативні</a:t>
            </a:r>
            <a:r>
              <a:rPr lang="ru-RU" sz="1400" dirty="0"/>
              <a:t> та </a:t>
            </a:r>
            <a:r>
              <a:rPr lang="ru-RU" sz="1400" dirty="0" err="1"/>
              <a:t>мовні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. На </a:t>
            </a:r>
            <a:r>
              <a:rPr lang="ru-RU" sz="1400" dirty="0" err="1"/>
              <a:t>відміну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діалогу</a:t>
            </a:r>
            <a:r>
              <a:rPr lang="ru-RU" sz="1400" dirty="0"/>
              <a:t> монолог </a:t>
            </a:r>
            <a:r>
              <a:rPr lang="ru-RU" sz="1400" dirty="0" err="1"/>
              <a:t>наче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реакції</a:t>
            </a:r>
            <a:r>
              <a:rPr lang="ru-RU" sz="1400" dirty="0"/>
              <a:t> </a:t>
            </a:r>
            <a:r>
              <a:rPr lang="ru-RU" sz="1400" dirty="0" err="1"/>
              <a:t>співрозмовника</a:t>
            </a:r>
            <a:r>
              <a:rPr lang="ru-RU" sz="1400" dirty="0"/>
              <a:t>. </a:t>
            </a:r>
            <a:r>
              <a:rPr lang="ru-RU" sz="1400" dirty="0" err="1"/>
              <a:t>Висловлювання</a:t>
            </a:r>
            <a:r>
              <a:rPr lang="ru-RU" sz="1400" dirty="0"/>
              <a:t> тут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розгорнуті</a:t>
            </a:r>
            <a:r>
              <a:rPr lang="ru-RU" sz="1400" dirty="0"/>
              <a:t>, </a:t>
            </a:r>
            <a:r>
              <a:rPr lang="ru-RU" sz="1400" dirty="0" err="1"/>
              <a:t>свідоміше</a:t>
            </a:r>
            <a:r>
              <a:rPr lang="ru-RU" sz="1400" dirty="0"/>
              <a:t> </a:t>
            </a:r>
            <a:r>
              <a:rPr lang="ru-RU" sz="1400" dirty="0" err="1"/>
              <a:t>добираються</a:t>
            </a:r>
            <a:r>
              <a:rPr lang="ru-RU" sz="1400" dirty="0"/>
              <a:t> слова й </a:t>
            </a:r>
            <a:r>
              <a:rPr lang="ru-RU" sz="1400" dirty="0" err="1"/>
              <a:t>вибудовуються</a:t>
            </a:r>
            <a:r>
              <a:rPr lang="ru-RU" sz="1400" dirty="0"/>
              <a:t> </a:t>
            </a:r>
            <a:r>
              <a:rPr lang="ru-RU" sz="1400" dirty="0" err="1"/>
              <a:t>речення</a:t>
            </a:r>
            <a:r>
              <a:rPr lang="ru-RU" sz="1400" dirty="0"/>
              <a:t>, </a:t>
            </a:r>
            <a:r>
              <a:rPr lang="ru-RU" sz="1400" dirty="0" err="1"/>
              <a:t>меншу</a:t>
            </a:r>
            <a:r>
              <a:rPr lang="ru-RU" sz="1400" dirty="0"/>
              <a:t> роль </a:t>
            </a:r>
            <a:r>
              <a:rPr lang="ru-RU" sz="1400" dirty="0" err="1"/>
              <a:t>відіграють</a:t>
            </a:r>
            <a:r>
              <a:rPr lang="ru-RU" sz="1400" dirty="0"/>
              <a:t> </a:t>
            </a:r>
            <a:r>
              <a:rPr lang="ru-RU" sz="1400" dirty="0" err="1"/>
              <a:t>міміка</a:t>
            </a:r>
            <a:r>
              <a:rPr lang="ru-RU" sz="1400" dirty="0"/>
              <a:t> та жести. У </a:t>
            </a:r>
            <a:r>
              <a:rPr lang="ru-RU" sz="1400" dirty="0" err="1"/>
              <a:t>діалозі</a:t>
            </a:r>
            <a:r>
              <a:rPr lang="ru-RU" sz="1400" dirty="0"/>
              <a:t> </a:t>
            </a:r>
            <a:r>
              <a:rPr lang="ru-RU" sz="1400" dirty="0" err="1"/>
              <a:t>велике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так </a:t>
            </a:r>
            <a:r>
              <a:rPr lang="ru-RU" sz="1400" dirty="0" err="1"/>
              <a:t>звані</a:t>
            </a:r>
            <a:r>
              <a:rPr lang="ru-RU" sz="1400" dirty="0"/>
              <a:t> </a:t>
            </a:r>
            <a:r>
              <a:rPr lang="ru-RU" sz="1400" dirty="0" err="1"/>
              <a:t>діалогічні</a:t>
            </a:r>
            <a:r>
              <a:rPr lang="ru-RU" sz="1400" dirty="0"/>
              <a:t> </a:t>
            </a:r>
            <a:r>
              <a:rPr lang="ru-RU" sz="1400" dirty="0" err="1"/>
              <a:t>відносини</a:t>
            </a:r>
            <a:r>
              <a:rPr lang="ru-RU" sz="1400" dirty="0"/>
              <a:t>, про </a:t>
            </a:r>
            <a:r>
              <a:rPr lang="ru-RU" sz="1400" dirty="0" err="1"/>
              <a:t>які</a:t>
            </a:r>
            <a:r>
              <a:rPr lang="ru-RU" sz="1400" dirty="0"/>
              <a:t> так </a:t>
            </a:r>
            <a:r>
              <a:rPr lang="ru-RU" sz="1400" dirty="0" err="1"/>
              <a:t>переконливо</a:t>
            </a:r>
            <a:r>
              <a:rPr lang="ru-RU" sz="1400" dirty="0"/>
              <a:t> писав М. М. </a:t>
            </a:r>
            <a:r>
              <a:rPr lang="ru-RU" sz="1400" dirty="0" err="1"/>
              <a:t>Бахтін</a:t>
            </a:r>
            <a:r>
              <a:rPr lang="ru-RU" sz="1400" dirty="0"/>
              <a:t>: "</a:t>
            </a:r>
            <a:r>
              <a:rPr lang="ru-RU" sz="1400" dirty="0" err="1"/>
              <a:t>Діалогічна</a:t>
            </a:r>
            <a:r>
              <a:rPr lang="ru-RU" sz="1400" dirty="0"/>
              <a:t> </a:t>
            </a:r>
            <a:r>
              <a:rPr lang="ru-RU" sz="1400" dirty="0" err="1"/>
              <a:t>реакція</a:t>
            </a:r>
            <a:r>
              <a:rPr lang="ru-RU" sz="1400" dirty="0"/>
              <a:t> </a:t>
            </a:r>
            <a:r>
              <a:rPr lang="ru-RU" sz="1400" dirty="0" err="1"/>
              <a:t>персоніфікує</a:t>
            </a:r>
            <a:r>
              <a:rPr lang="ru-RU" sz="1400" dirty="0"/>
              <a:t> </a:t>
            </a:r>
            <a:r>
              <a:rPr lang="ru-RU" sz="1400" dirty="0" err="1"/>
              <a:t>всяке</a:t>
            </a:r>
            <a:r>
              <a:rPr lang="ru-RU" sz="1400" dirty="0"/>
              <a:t> </a:t>
            </a:r>
            <a:r>
              <a:rPr lang="ru-RU" sz="1400" dirty="0" err="1"/>
              <a:t>висловлювання</a:t>
            </a:r>
            <a:r>
              <a:rPr lang="ru-RU" sz="1400" dirty="0"/>
              <a:t>, на яке </a:t>
            </a:r>
            <a:r>
              <a:rPr lang="ru-RU" sz="1400" dirty="0" err="1"/>
              <a:t>реагує</a:t>
            </a:r>
            <a:r>
              <a:rPr lang="ru-RU" sz="1400" dirty="0"/>
              <a:t>". У </a:t>
            </a:r>
            <a:r>
              <a:rPr lang="ru-RU" sz="1400" dirty="0" err="1"/>
              <a:t>двоголосому</a:t>
            </a:r>
            <a:r>
              <a:rPr lang="ru-RU" sz="1400" dirty="0"/>
              <a:t> </a:t>
            </a:r>
            <a:r>
              <a:rPr lang="ru-RU" sz="1400" dirty="0" err="1"/>
              <a:t>слові</a:t>
            </a:r>
            <a:r>
              <a:rPr lang="ru-RU" sz="1400" dirty="0"/>
              <a:t>, в </a:t>
            </a:r>
            <a:r>
              <a:rPr lang="ru-RU" sz="1400" dirty="0" err="1"/>
              <a:t>репліках</a:t>
            </a:r>
            <a:r>
              <a:rPr lang="ru-RU" sz="1400" dirty="0"/>
              <a:t> </a:t>
            </a:r>
            <a:r>
              <a:rPr lang="ru-RU" sz="1400" dirty="0" err="1"/>
              <a:t>діалогу</a:t>
            </a:r>
            <a:r>
              <a:rPr lang="ru-RU" sz="1400" dirty="0"/>
              <a:t> </a:t>
            </a:r>
            <a:r>
              <a:rPr lang="ru-RU" sz="1400" dirty="0" err="1"/>
              <a:t>чуже</a:t>
            </a:r>
            <a:r>
              <a:rPr lang="ru-RU" sz="1400" dirty="0"/>
              <a:t> слово, </a:t>
            </a:r>
            <a:r>
              <a:rPr lang="ru-RU" sz="1400" dirty="0" err="1"/>
              <a:t>позиція</a:t>
            </a:r>
            <a:r>
              <a:rPr lang="ru-RU" sz="1400" dirty="0"/>
              <a:t> </a:t>
            </a:r>
            <a:r>
              <a:rPr lang="ru-RU" sz="1400" dirty="0" err="1"/>
              <a:t>враховуються</a:t>
            </a:r>
            <a:r>
              <a:rPr lang="ru-RU" sz="1400" dirty="0"/>
              <a:t>, на них </a:t>
            </a:r>
            <a:r>
              <a:rPr lang="ru-RU" sz="1400" dirty="0" err="1"/>
              <a:t>реагують</a:t>
            </a:r>
            <a:r>
              <a:rPr lang="ru-RU" sz="1400" dirty="0"/>
              <a:t>. І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є основною, </a:t>
            </a:r>
            <a:r>
              <a:rPr lang="ru-RU" sz="1400" dirty="0" err="1"/>
              <a:t>порівняно</a:t>
            </a:r>
            <a:r>
              <a:rPr lang="ru-RU" sz="1400" dirty="0"/>
              <a:t> з монологом, характеристикою </a:t>
            </a:r>
            <a:r>
              <a:rPr lang="ru-RU" sz="1400" dirty="0" err="1"/>
              <a:t>діалогу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2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 lnSpcReduction="10000"/>
          </a:bodyPr>
          <a:lstStyle/>
          <a:p>
            <a:r>
              <a:rPr lang="ru-RU" sz="1400" dirty="0" err="1"/>
              <a:t>Виходячи</a:t>
            </a:r>
            <a:r>
              <a:rPr lang="ru-RU" sz="1400" dirty="0"/>
              <a:t> з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діалогу</a:t>
            </a:r>
            <a:r>
              <a:rPr lang="ru-RU" sz="1400" dirty="0"/>
              <a:t> </a:t>
            </a:r>
            <a:r>
              <a:rPr lang="ru-RU" sz="1400" dirty="0" err="1"/>
              <a:t>нині</a:t>
            </a:r>
            <a:r>
              <a:rPr lang="ru-RU" sz="1400" dirty="0"/>
              <a:t> </a:t>
            </a:r>
            <a:r>
              <a:rPr lang="ru-RU" sz="1400" dirty="0" err="1"/>
              <a:t>вибудовуються</a:t>
            </a:r>
            <a:r>
              <a:rPr lang="ru-RU" sz="1400" dirty="0"/>
              <a:t>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концепції</a:t>
            </a:r>
            <a:r>
              <a:rPr lang="ru-RU" sz="1400" dirty="0"/>
              <a:t> </a:t>
            </a:r>
            <a:r>
              <a:rPr lang="ru-RU" sz="1400" dirty="0" err="1"/>
              <a:t>етики</a:t>
            </a:r>
            <a:r>
              <a:rPr lang="ru-RU" sz="1400" dirty="0"/>
              <a:t> </a:t>
            </a:r>
            <a:r>
              <a:rPr lang="ru-RU" sz="1400" dirty="0" err="1"/>
              <a:t>пізнання</a:t>
            </a:r>
            <a:r>
              <a:rPr lang="ru-RU" sz="1400" dirty="0"/>
              <a:t>, </a:t>
            </a:r>
            <a:r>
              <a:rPr lang="ru-RU" sz="1400" dirty="0" err="1"/>
              <a:t>мислення</a:t>
            </a:r>
            <a:r>
              <a:rPr lang="ru-RU" sz="1400" dirty="0"/>
              <a:t>, </a:t>
            </a:r>
            <a:r>
              <a:rPr lang="ru-RU" sz="1400" dirty="0" err="1"/>
              <a:t>навчання</a:t>
            </a:r>
            <a:r>
              <a:rPr lang="ru-RU" sz="1400" dirty="0"/>
              <a:t>,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враховується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внутрішній</a:t>
            </a:r>
            <a:r>
              <a:rPr lang="ru-RU" sz="1400" dirty="0"/>
              <a:t> </a:t>
            </a:r>
            <a:r>
              <a:rPr lang="ru-RU" sz="1400" dirty="0" err="1"/>
              <a:t>діалог</a:t>
            </a:r>
            <a:r>
              <a:rPr lang="ru-RU" sz="1400" dirty="0"/>
              <a:t> </a:t>
            </a:r>
            <a:r>
              <a:rPr lang="ru-RU" sz="1400" dirty="0" err="1"/>
              <a:t>відіграє</a:t>
            </a:r>
            <a:r>
              <a:rPr lang="ru-RU" sz="1400" dirty="0"/>
              <a:t> </a:t>
            </a:r>
            <a:r>
              <a:rPr lang="ru-RU" sz="1400" dirty="0" err="1"/>
              <a:t>важливу</a:t>
            </a:r>
            <a:r>
              <a:rPr lang="ru-RU" sz="1400" dirty="0"/>
              <a:t> роль в </a:t>
            </a:r>
            <a:r>
              <a:rPr lang="ru-RU" sz="1400" dirty="0" err="1"/>
              <a:t>індивідуальному</a:t>
            </a:r>
            <a:r>
              <a:rPr lang="ru-RU" sz="1400" dirty="0"/>
              <a:t> </a:t>
            </a:r>
            <a:r>
              <a:rPr lang="ru-RU" sz="1400" dirty="0" err="1"/>
              <a:t>мислительному</a:t>
            </a:r>
            <a:r>
              <a:rPr lang="ru-RU" sz="1400" dirty="0"/>
              <a:t> </a:t>
            </a:r>
            <a:r>
              <a:rPr lang="ru-RU" sz="1400" dirty="0" err="1"/>
              <a:t>процесі</a:t>
            </a:r>
            <a:r>
              <a:rPr lang="ru-RU" sz="1400" dirty="0"/>
              <a:t>, а </a:t>
            </a:r>
            <a:r>
              <a:rPr lang="ru-RU" sz="1400" dirty="0" err="1"/>
              <a:t>зовнішній</a:t>
            </a:r>
            <a:r>
              <a:rPr lang="ru-RU" sz="1400" dirty="0"/>
              <a:t> — у </a:t>
            </a:r>
            <a:r>
              <a:rPr lang="ru-RU" sz="1400" dirty="0" err="1"/>
              <a:t>спільному</a:t>
            </a:r>
            <a:r>
              <a:rPr lang="ru-RU" sz="1400" dirty="0"/>
              <a:t> </a:t>
            </a:r>
            <a:r>
              <a:rPr lang="ru-RU" sz="1400" dirty="0" err="1"/>
              <a:t>розв'язанні</a:t>
            </a:r>
            <a:r>
              <a:rPr lang="ru-RU" sz="1400" dirty="0"/>
              <a:t> </a:t>
            </a:r>
            <a:r>
              <a:rPr lang="ru-RU" sz="1400" dirty="0" err="1"/>
              <a:t>завдань</a:t>
            </a:r>
            <a:r>
              <a:rPr lang="ru-RU" sz="1400" dirty="0"/>
              <a:t>. </a:t>
            </a:r>
            <a:r>
              <a:rPr lang="ru-RU" sz="1400" dirty="0" err="1"/>
              <a:t>Зовнішньому</a:t>
            </a:r>
            <a:r>
              <a:rPr lang="ru-RU" sz="1400" dirty="0"/>
              <a:t> </a:t>
            </a:r>
            <a:r>
              <a:rPr lang="ru-RU" sz="1400" dirty="0" err="1"/>
              <a:t>діалогу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так </a:t>
            </a:r>
            <a:r>
              <a:rPr lang="ru-RU" sz="1400" dirty="0" err="1"/>
              <a:t>потрібний</a:t>
            </a:r>
            <a:r>
              <a:rPr lang="ru-RU" sz="1400" dirty="0"/>
              <a:t> для </a:t>
            </a:r>
            <a:r>
              <a:rPr lang="ru-RU" sz="1400" dirty="0" err="1"/>
              <a:t>спільної</a:t>
            </a:r>
            <a:r>
              <a:rPr lang="ru-RU" sz="1400" dirty="0"/>
              <a:t> </a:t>
            </a:r>
            <a:r>
              <a:rPr lang="ru-RU" sz="1400" dirty="0" err="1"/>
              <a:t>мислительної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партнерів</a:t>
            </a:r>
            <a:r>
              <a:rPr lang="ru-RU" sz="1400" dirty="0"/>
              <a:t>, </a:t>
            </a:r>
            <a:r>
              <a:rPr lang="ru-RU" sz="1400" dirty="0" err="1"/>
              <a:t>насамперед</a:t>
            </a:r>
            <a:r>
              <a:rPr lang="ru-RU" sz="1400" dirty="0"/>
              <a:t> </a:t>
            </a:r>
            <a:r>
              <a:rPr lang="ru-RU" sz="1400" dirty="0" err="1"/>
              <a:t>дітей</a:t>
            </a:r>
            <a:r>
              <a:rPr lang="ru-RU" sz="1400" dirty="0"/>
              <a:t>, </a:t>
            </a:r>
            <a:r>
              <a:rPr lang="ru-RU" sz="1400" dirty="0" err="1"/>
              <a:t>студентів</a:t>
            </a:r>
            <a:r>
              <a:rPr lang="ru-RU" sz="1400" dirty="0"/>
              <a:t>,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спеціально</a:t>
            </a:r>
            <a:r>
              <a:rPr lang="ru-RU" sz="1400" dirty="0"/>
              <a:t> </a:t>
            </a:r>
            <a:r>
              <a:rPr lang="ru-RU" sz="1400" dirty="0" err="1"/>
              <a:t>вчити</a:t>
            </a:r>
            <a:r>
              <a:rPr lang="ru-RU" sz="1400" dirty="0"/>
              <a:t>. Тому </a:t>
            </a:r>
            <a:r>
              <a:rPr lang="ru-RU" sz="1400" dirty="0" err="1"/>
              <a:t>нині</a:t>
            </a:r>
            <a:r>
              <a:rPr lang="ru-RU" sz="1400" dirty="0"/>
              <a:t> одним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принципів</a:t>
            </a:r>
            <a:r>
              <a:rPr lang="ru-RU" sz="1400" dirty="0"/>
              <a:t> </a:t>
            </a:r>
            <a:r>
              <a:rPr lang="ru-RU" sz="1400" dirty="0" err="1"/>
              <a:t>перебудови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у </a:t>
            </a:r>
            <a:r>
              <a:rPr lang="ru-RU" sz="1400" dirty="0" err="1"/>
              <a:t>школі</a:t>
            </a:r>
            <a:r>
              <a:rPr lang="ru-RU" sz="1400" dirty="0"/>
              <a:t> та </a:t>
            </a:r>
            <a:r>
              <a:rPr lang="ru-RU" sz="1400" dirty="0" err="1"/>
              <a:t>вузі</a:t>
            </a:r>
            <a:r>
              <a:rPr lang="ru-RU" sz="1400" dirty="0"/>
              <a:t> є принцип </a:t>
            </a:r>
            <a:r>
              <a:rPr lang="ru-RU" sz="1400" dirty="0" err="1"/>
              <a:t>діалогізації</a:t>
            </a:r>
            <a:r>
              <a:rPr lang="ru-RU" sz="1400" dirty="0"/>
              <a:t> </a:t>
            </a:r>
            <a:r>
              <a:rPr lang="ru-RU" sz="1400" dirty="0" err="1"/>
              <a:t>педагогічної</a:t>
            </a:r>
            <a:r>
              <a:rPr lang="ru-RU" sz="1400" dirty="0"/>
              <a:t> </a:t>
            </a:r>
            <a:r>
              <a:rPr lang="ru-RU" sz="1400" dirty="0" err="1"/>
              <a:t>взаємодії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Річ</a:t>
            </a:r>
            <a:r>
              <a:rPr lang="ru-RU" sz="1400" dirty="0"/>
              <a:t> у </a:t>
            </a:r>
            <a:r>
              <a:rPr lang="ru-RU" sz="1400" dirty="0" err="1"/>
              <a:t>тім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i="1" dirty="0"/>
              <a:t>монолог </a:t>
            </a:r>
            <a:r>
              <a:rPr lang="ru-RU" sz="1400" dirty="0"/>
              <a:t>—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нерівноправність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обміну</a:t>
            </a:r>
            <a:r>
              <a:rPr lang="ru-RU" sz="1400" dirty="0"/>
              <a:t> </a:t>
            </a:r>
            <a:r>
              <a:rPr lang="ru-RU" sz="1400" dirty="0" err="1"/>
              <a:t>інформацією</a:t>
            </a:r>
            <a:r>
              <a:rPr lang="ru-RU" sz="1400" dirty="0"/>
              <a:t>. Тут </a:t>
            </a:r>
            <a:r>
              <a:rPr lang="ru-RU" sz="1400" dirty="0" err="1"/>
              <a:t>домінує</a:t>
            </a:r>
            <a:r>
              <a:rPr lang="ru-RU" sz="1400" dirty="0"/>
              <a:t> один, </a:t>
            </a:r>
            <a:r>
              <a:rPr lang="ru-RU" sz="1400" dirty="0" err="1"/>
              <a:t>наприклад</a:t>
            </a:r>
            <a:r>
              <a:rPr lang="ru-RU" sz="1400" dirty="0"/>
              <a:t> </a:t>
            </a:r>
            <a:r>
              <a:rPr lang="ru-RU" sz="1400" dirty="0" err="1"/>
              <a:t>викладач</a:t>
            </a:r>
            <a:r>
              <a:rPr lang="ru-RU" sz="1400" dirty="0"/>
              <a:t>, </a:t>
            </a:r>
            <a:r>
              <a:rPr lang="ru-RU" sz="1400" dirty="0" err="1"/>
              <a:t>керівник</a:t>
            </a:r>
            <a:r>
              <a:rPr lang="ru-RU" sz="1400" dirty="0"/>
              <a:t>, менеджер. </a:t>
            </a:r>
            <a:r>
              <a:rPr lang="ru-RU" sz="1400" dirty="0" err="1"/>
              <a:t>Він</a:t>
            </a:r>
            <a:r>
              <a:rPr lang="ru-RU" sz="1400" dirty="0"/>
              <a:t> є </a:t>
            </a:r>
            <a:r>
              <a:rPr lang="ru-RU" sz="1400" dirty="0" err="1"/>
              <a:t>джерелом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, ставить </a:t>
            </a:r>
            <a:r>
              <a:rPr lang="ru-RU" sz="1400" dirty="0" err="1"/>
              <a:t>запитання</a:t>
            </a:r>
            <a:r>
              <a:rPr lang="ru-RU" sz="1400" dirty="0"/>
              <a:t>, </a:t>
            </a:r>
            <a:r>
              <a:rPr lang="ru-RU" sz="1400" dirty="0" err="1"/>
              <a:t>контролює</a:t>
            </a:r>
            <a:r>
              <a:rPr lang="ru-RU" sz="1400" dirty="0"/>
              <a:t> та </a:t>
            </a:r>
            <a:r>
              <a:rPr lang="ru-RU" sz="1400" dirty="0" err="1"/>
              <a:t>оцінює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, </a:t>
            </a:r>
            <a:r>
              <a:rPr lang="ru-RU" sz="1400" dirty="0" err="1"/>
              <a:t>слугує</a:t>
            </a:r>
            <a:r>
              <a:rPr lang="ru-RU" sz="1400" dirty="0"/>
              <a:t> </a:t>
            </a:r>
            <a:r>
              <a:rPr lang="ru-RU" sz="1400" dirty="0" err="1"/>
              <a:t>еталоном</a:t>
            </a:r>
            <a:r>
              <a:rPr lang="ru-RU" sz="1400" dirty="0"/>
              <a:t> </a:t>
            </a:r>
            <a:r>
              <a:rPr lang="ru-RU" sz="1400" dirty="0" err="1"/>
              <a:t>наслідування</a:t>
            </a:r>
            <a:r>
              <a:rPr lang="ru-RU" sz="1400" dirty="0"/>
              <a:t>.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взаємодія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поверхневе</a:t>
            </a:r>
            <a:r>
              <a:rPr lang="ru-RU" sz="1400" dirty="0"/>
              <a:t>, </a:t>
            </a:r>
            <a:r>
              <a:rPr lang="ru-RU" sz="1400" dirty="0" err="1"/>
              <a:t>частинне</a:t>
            </a:r>
            <a:r>
              <a:rPr lang="ru-RU" sz="1400" dirty="0"/>
              <a:t> </a:t>
            </a:r>
            <a:r>
              <a:rPr lang="ru-RU" sz="1400" dirty="0" err="1"/>
              <a:t>розуміння</a:t>
            </a:r>
            <a:r>
              <a:rPr lang="ru-RU" sz="1400" dirty="0"/>
              <a:t> та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особистостей</a:t>
            </a:r>
            <a:r>
              <a:rPr lang="ru-RU" sz="1400" dirty="0"/>
              <a:t> тих, з ким </a:t>
            </a:r>
            <a:r>
              <a:rPr lang="ru-RU" sz="1400" dirty="0" err="1"/>
              <a:t>спілкуються</a:t>
            </a:r>
            <a:r>
              <a:rPr lang="ru-RU" sz="1400" dirty="0"/>
              <a:t>. </a:t>
            </a:r>
            <a:r>
              <a:rPr lang="ru-RU" sz="1400" dirty="0" err="1"/>
              <a:t>Діалогічна</a:t>
            </a:r>
            <a:r>
              <a:rPr lang="ru-RU" sz="1400" dirty="0"/>
              <a:t> </a:t>
            </a:r>
            <a:r>
              <a:rPr lang="ru-RU" sz="1400" dirty="0" err="1"/>
              <a:t>взаємодія</a:t>
            </a:r>
            <a:r>
              <a:rPr lang="ru-RU" sz="1400" dirty="0"/>
              <a:t> —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особистісно</a:t>
            </a:r>
            <a:r>
              <a:rPr lang="ru-RU" sz="1400" dirty="0"/>
              <a:t> </a:t>
            </a:r>
            <a:r>
              <a:rPr lang="ru-RU" sz="1400" dirty="0" err="1"/>
              <a:t>рівноправні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, </a:t>
            </a:r>
            <a:r>
              <a:rPr lang="ru-RU" sz="1400" dirty="0" err="1"/>
              <a:t>співпраця</a:t>
            </a:r>
            <a:r>
              <a:rPr lang="ru-RU" sz="1400" dirty="0"/>
              <a:t>, де </a:t>
            </a:r>
            <a:r>
              <a:rPr lang="ru-RU" sz="1400" dirty="0" err="1"/>
              <a:t>домінують</a:t>
            </a:r>
            <a:r>
              <a:rPr lang="ru-RU" sz="1400" dirty="0"/>
              <a:t> </a:t>
            </a:r>
            <a:r>
              <a:rPr lang="ru-RU" sz="1400" dirty="0" err="1"/>
              <a:t>мотиви</a:t>
            </a:r>
            <a:r>
              <a:rPr lang="ru-RU" sz="1400" dirty="0"/>
              <a:t> </a:t>
            </a:r>
            <a:r>
              <a:rPr lang="ru-RU" sz="1400" dirty="0" err="1"/>
              <a:t>самоактуалізації</a:t>
            </a:r>
            <a:r>
              <a:rPr lang="ru-RU" sz="1400" dirty="0"/>
              <a:t> та </a:t>
            </a:r>
            <a:r>
              <a:rPr lang="ru-RU" sz="1400" dirty="0" err="1"/>
              <a:t>саморозвитку</a:t>
            </a:r>
            <a:r>
              <a:rPr lang="ru-RU" sz="1400" dirty="0"/>
              <a:t> </a:t>
            </a:r>
            <a:r>
              <a:rPr lang="ru-RU" sz="1400" dirty="0" err="1"/>
              <a:t>співрозмовників</a:t>
            </a:r>
            <a:r>
              <a:rPr lang="ru-RU" sz="1400" dirty="0"/>
              <a:t>.</a:t>
            </a:r>
          </a:p>
          <a:p>
            <a:r>
              <a:rPr lang="ru-RU" sz="1400" dirty="0"/>
              <a:t>При будь-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</a:t>
            </a:r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змісту</a:t>
            </a:r>
            <a:r>
              <a:rPr lang="ru-RU" sz="1400" dirty="0"/>
              <a:t> та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взаємин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чіткіше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 </a:t>
            </a:r>
            <a:r>
              <a:rPr lang="ru-RU" sz="1400" dirty="0" err="1"/>
              <a:t>відмінність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ними, </a:t>
            </a:r>
            <a:r>
              <a:rPr lang="ru-RU" sz="1400" dirty="0" err="1"/>
              <a:t>розглянемо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приклад: </a:t>
            </a:r>
            <a:r>
              <a:rPr lang="ru-RU" sz="1400" dirty="0" err="1"/>
              <a:t>підлеглий</a:t>
            </a:r>
            <a:r>
              <a:rPr lang="ru-RU" sz="1400" dirty="0"/>
              <a:t> </a:t>
            </a:r>
            <a:r>
              <a:rPr lang="ru-RU" sz="1400" dirty="0" err="1"/>
              <a:t>звертається</a:t>
            </a:r>
            <a:r>
              <a:rPr lang="ru-RU" sz="1400" dirty="0"/>
              <a:t> до </a:t>
            </a:r>
            <a:r>
              <a:rPr lang="ru-RU" sz="1400" dirty="0" err="1"/>
              <a:t>керівника</a:t>
            </a:r>
            <a:r>
              <a:rPr lang="ru-RU" sz="1400" dirty="0"/>
              <a:t> з </a:t>
            </a:r>
            <a:r>
              <a:rPr lang="ru-RU" sz="1400" dirty="0" err="1"/>
              <a:t>проханням</a:t>
            </a:r>
            <a:r>
              <a:rPr lang="ru-RU" sz="1400" dirty="0"/>
              <a:t> </a:t>
            </a:r>
            <a:r>
              <a:rPr lang="ru-RU" sz="1400" dirty="0" err="1"/>
              <a:t>дозволити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скористатися</a:t>
            </a:r>
            <a:r>
              <a:rPr lang="ru-RU" sz="1400" dirty="0"/>
              <a:t> </a:t>
            </a:r>
            <a:r>
              <a:rPr lang="ru-RU" sz="1400" dirty="0" err="1"/>
              <a:t>автомобілем</a:t>
            </a:r>
            <a:r>
              <a:rPr lang="ru-RU" sz="1400" dirty="0"/>
              <a:t> для того,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доїхати</a:t>
            </a:r>
            <a:r>
              <a:rPr lang="ru-RU" sz="1400" dirty="0"/>
              <a:t> до </a:t>
            </a:r>
            <a:r>
              <a:rPr lang="ru-RU" sz="1400" dirty="0" err="1"/>
              <a:t>аеропорту</a:t>
            </a:r>
            <a:r>
              <a:rPr lang="ru-RU" sz="1400" dirty="0"/>
              <a:t> (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звернення</a:t>
            </a:r>
            <a:r>
              <a:rPr lang="ru-RU" sz="1400" dirty="0"/>
              <a:t>). </a:t>
            </a:r>
            <a:r>
              <a:rPr lang="ru-RU" sz="1400" dirty="0" err="1"/>
              <a:t>Керівникові</a:t>
            </a:r>
            <a:r>
              <a:rPr lang="ru-RU" sz="1400" dirty="0"/>
              <a:t> в </a:t>
            </a:r>
            <a:r>
              <a:rPr lang="ru-RU" sz="1400" dirty="0" err="1"/>
              <a:t>цей</a:t>
            </a:r>
            <a:r>
              <a:rPr lang="ru-RU" sz="1400" dirty="0"/>
              <a:t> час </a:t>
            </a:r>
            <a:r>
              <a:rPr lang="ru-RU" sz="1400" dirty="0" err="1"/>
              <a:t>також</a:t>
            </a:r>
            <a:r>
              <a:rPr lang="ru-RU" sz="1400" dirty="0"/>
              <a:t> буде </a:t>
            </a:r>
            <a:r>
              <a:rPr lang="ru-RU" sz="1400" dirty="0" err="1"/>
              <a:t>потрібна</a:t>
            </a:r>
            <a:r>
              <a:rPr lang="ru-RU" sz="1400" dirty="0"/>
              <a:t> </a:t>
            </a:r>
            <a:r>
              <a:rPr lang="ru-RU" sz="1400" dirty="0" err="1"/>
              <a:t>ця</a:t>
            </a:r>
            <a:r>
              <a:rPr lang="ru-RU" sz="1400" dirty="0"/>
              <a:t> машина, </a:t>
            </a:r>
            <a:r>
              <a:rPr lang="ru-RU" sz="1400" dirty="0" err="1"/>
              <a:t>водночас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хочеться</a:t>
            </a:r>
            <a:r>
              <a:rPr lang="ru-RU" sz="1400" dirty="0"/>
              <a:t> </a:t>
            </a:r>
            <a:r>
              <a:rPr lang="ru-RU" sz="1400" dirty="0" err="1"/>
              <a:t>допомогти</a:t>
            </a:r>
            <a:r>
              <a:rPr lang="ru-RU" sz="1400" dirty="0"/>
              <a:t> (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взаємин</a:t>
            </a:r>
            <a:r>
              <a:rPr lang="ru-RU" sz="1400" dirty="0"/>
              <a:t>).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нероздільність</a:t>
            </a:r>
            <a:r>
              <a:rPr lang="ru-RU" sz="1400" dirty="0"/>
              <a:t> </a:t>
            </a:r>
            <a:r>
              <a:rPr lang="ru-RU" sz="1400" dirty="0" err="1"/>
              <a:t>цих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рівнів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у </a:t>
            </a:r>
            <a:r>
              <a:rPr lang="ru-RU" sz="1400" dirty="0" err="1"/>
              <a:t>свідомості</a:t>
            </a:r>
            <a:r>
              <a:rPr lang="ru-RU" sz="1400" dirty="0"/>
              <a:t> є </a:t>
            </a:r>
            <a:r>
              <a:rPr lang="ru-RU" sz="1400" dirty="0" err="1"/>
              <a:t>нерідко</a:t>
            </a:r>
            <a:r>
              <a:rPr lang="ru-RU" sz="1400" dirty="0"/>
              <a:t> причиною </a:t>
            </a:r>
            <a:r>
              <a:rPr lang="ru-RU" sz="1400" dirty="0" err="1"/>
              <a:t>непорозумінь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людьми, </a:t>
            </a:r>
            <a:r>
              <a:rPr lang="ru-RU" sz="1400" dirty="0" err="1"/>
              <a:t>міжособистісних</a:t>
            </a:r>
            <a:r>
              <a:rPr lang="ru-RU" sz="1400" dirty="0"/>
              <a:t> </a:t>
            </a:r>
            <a:r>
              <a:rPr lang="ru-RU" sz="1400" dirty="0" err="1"/>
              <a:t>конфліктів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маніпулятивних</a:t>
            </a:r>
            <a:r>
              <a:rPr lang="ru-RU" sz="1400" dirty="0"/>
              <a:t> </a:t>
            </a:r>
            <a:r>
              <a:rPr lang="ru-RU" sz="1400" dirty="0" err="1"/>
              <a:t>ігор</a:t>
            </a:r>
            <a:r>
              <a:rPr lang="ru-RU" sz="1400" dirty="0"/>
              <a:t>, у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втягуються</a:t>
            </a:r>
            <a:r>
              <a:rPr lang="ru-RU" sz="1400" dirty="0"/>
              <a:t> </a:t>
            </a:r>
            <a:r>
              <a:rPr lang="ru-RU" sz="1400" dirty="0" err="1"/>
              <a:t>партнери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Відомо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40 </a:t>
            </a:r>
            <a:r>
              <a:rPr lang="ru-RU" sz="1400" dirty="0" err="1"/>
              <a:t>відсотків</a:t>
            </a:r>
            <a:r>
              <a:rPr lang="ru-RU" sz="1400" dirty="0"/>
              <a:t> </a:t>
            </a:r>
            <a:r>
              <a:rPr lang="ru-RU" sz="1400" dirty="0" err="1"/>
              <a:t>мовленнєвого</a:t>
            </a:r>
            <a:r>
              <a:rPr lang="ru-RU" sz="1400" dirty="0"/>
              <a:t> тексту </a:t>
            </a:r>
            <a:r>
              <a:rPr lang="ru-RU" sz="1400" dirty="0" err="1"/>
              <a:t>виголошується</a:t>
            </a:r>
            <a:r>
              <a:rPr lang="ru-RU" sz="1400" dirty="0"/>
              <a:t> з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передати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, </a:t>
            </a:r>
            <a:r>
              <a:rPr lang="ru-RU" sz="1400" dirty="0" err="1"/>
              <a:t>взаємини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— </a:t>
            </a:r>
            <a:r>
              <a:rPr lang="ru-RU" sz="1400" dirty="0" err="1"/>
              <a:t>позиції</a:t>
            </a:r>
            <a:r>
              <a:rPr lang="ru-RU" sz="1400" dirty="0"/>
              <a:t>, думки, </a:t>
            </a:r>
            <a:r>
              <a:rPr lang="ru-RU" sz="1400" dirty="0" err="1"/>
              <a:t>ситуативна</a:t>
            </a:r>
            <a:r>
              <a:rPr lang="ru-RU" sz="1400" dirty="0"/>
              <a:t> </a:t>
            </a:r>
            <a:r>
              <a:rPr lang="ru-RU" sz="1400" dirty="0" err="1"/>
              <a:t>самооцінка</a:t>
            </a:r>
            <a:r>
              <a:rPr lang="ru-RU" sz="1400" dirty="0"/>
              <a:t>, </a:t>
            </a:r>
            <a:r>
              <a:rPr lang="ru-RU" sz="1400" dirty="0" err="1"/>
              <a:t>дистанція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встановлення</a:t>
            </a:r>
            <a:r>
              <a:rPr lang="ru-RU" sz="1400" dirty="0"/>
              <a:t> </a:t>
            </a:r>
            <a:r>
              <a:rPr lang="ru-RU" sz="1400" dirty="0" err="1"/>
              <a:t>психологічного</a:t>
            </a:r>
            <a:r>
              <a:rPr lang="ru-RU" sz="1400" dirty="0"/>
              <a:t> контакту, </a:t>
            </a:r>
            <a:r>
              <a:rPr lang="ru-RU" sz="1400" dirty="0" err="1"/>
              <a:t>рольовий</a:t>
            </a:r>
            <a:r>
              <a:rPr lang="ru-RU" sz="1400" dirty="0"/>
              <a:t> та </a:t>
            </a:r>
            <a:r>
              <a:rPr lang="ru-RU" sz="1400" dirty="0" err="1"/>
              <a:t>соціальний</a:t>
            </a:r>
            <a:r>
              <a:rPr lang="ru-RU" sz="1400" dirty="0"/>
              <a:t> статус.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вивчення</a:t>
            </a:r>
            <a:r>
              <a:rPr lang="ru-RU" sz="1400" dirty="0"/>
              <a:t>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виливу</a:t>
            </a:r>
            <a:r>
              <a:rPr lang="ru-RU" sz="1400" dirty="0"/>
              <a:t> в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публічної</a:t>
            </a:r>
            <a:r>
              <a:rPr lang="ru-RU" sz="1400" dirty="0"/>
              <a:t> </a:t>
            </a:r>
            <a:r>
              <a:rPr lang="ru-RU" sz="1400" dirty="0" err="1"/>
              <a:t>дискусії</a:t>
            </a:r>
            <a:r>
              <a:rPr lang="ru-RU" sz="1400" dirty="0"/>
              <a:t> (</a:t>
            </a:r>
            <a:r>
              <a:rPr lang="ru-RU" sz="1400" dirty="0" err="1"/>
              <a:t>парламентські</a:t>
            </a:r>
            <a:r>
              <a:rPr lang="ru-RU" sz="1400" dirty="0"/>
              <a:t> </a:t>
            </a:r>
            <a:r>
              <a:rPr lang="ru-RU" sz="1400" dirty="0" err="1"/>
              <a:t>виступи</a:t>
            </a:r>
            <a:r>
              <a:rPr lang="ru-RU" sz="1400" dirty="0"/>
              <a:t>) </a:t>
            </a:r>
            <a:r>
              <a:rPr lang="ru-RU" sz="1400" dirty="0" err="1"/>
              <a:t>отримано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виразніший</a:t>
            </a:r>
            <a:r>
              <a:rPr lang="ru-RU" sz="1400" dirty="0"/>
              <a:t> результат: 64 </a:t>
            </a:r>
            <a:r>
              <a:rPr lang="ru-RU" sz="1400" dirty="0" err="1"/>
              <a:t>відсотки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прийомів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належать до таких, коли </a:t>
            </a:r>
            <a:r>
              <a:rPr lang="ru-RU" sz="1400" dirty="0" err="1"/>
              <a:t>передається</a:t>
            </a:r>
            <a:r>
              <a:rPr lang="ru-RU" sz="1400" dirty="0"/>
              <a:t> </a:t>
            </a:r>
            <a:r>
              <a:rPr lang="ru-RU" sz="1400" dirty="0" err="1"/>
              <a:t>певне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</a:t>
            </a:r>
            <a:r>
              <a:rPr lang="ru-RU" sz="1400" dirty="0" err="1"/>
              <a:t>однієї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до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до </a:t>
            </a:r>
            <a:r>
              <a:rPr lang="ru-RU" sz="1400" dirty="0" err="1"/>
              <a:t>змісту</a:t>
            </a:r>
            <a:r>
              <a:rPr lang="ru-RU" sz="1400" dirty="0"/>
              <a:t> </a:t>
            </a:r>
            <a:r>
              <a:rPr lang="ru-RU" sz="1400" dirty="0" err="1"/>
              <a:t>їхнього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виявляється</a:t>
            </a:r>
            <a:r>
              <a:rPr lang="ru-RU" sz="1400" dirty="0"/>
              <a:t> у </a:t>
            </a:r>
            <a:r>
              <a:rPr lang="ru-RU" sz="1400" dirty="0" err="1"/>
              <a:t>підкресленості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обговорюваної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/>
              <a:t>дискредитації</a:t>
            </a:r>
            <a:r>
              <a:rPr lang="ru-RU" sz="1400" dirty="0"/>
              <a:t> </a:t>
            </a:r>
            <a:r>
              <a:rPr lang="ru-RU" sz="1400" dirty="0" err="1"/>
              <a:t>опонента</a:t>
            </a:r>
            <a:r>
              <a:rPr lang="ru-RU" sz="1400" dirty="0"/>
              <a:t> та </a:t>
            </a:r>
            <a:r>
              <a:rPr lang="ru-RU" sz="1400" dirty="0" err="1"/>
              <a:t>його</a:t>
            </a:r>
            <a:r>
              <a:rPr lang="ru-RU" sz="1400" dirty="0"/>
              <a:t> думки, </a:t>
            </a:r>
            <a:r>
              <a:rPr lang="ru-RU" sz="1400" dirty="0" err="1"/>
              <a:t>завищенні</a:t>
            </a:r>
            <a:r>
              <a:rPr lang="ru-RU" sz="1400" dirty="0"/>
              <a:t> </a:t>
            </a:r>
            <a:r>
              <a:rPr lang="ru-RU" sz="1400" dirty="0" err="1"/>
              <a:t>значущості</a:t>
            </a:r>
            <a:r>
              <a:rPr lang="ru-RU" sz="1400" dirty="0"/>
              <a:t> </a:t>
            </a:r>
            <a:r>
              <a:rPr lang="ru-RU" sz="1400" dirty="0" err="1"/>
              <a:t>власного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проблеми</a:t>
            </a:r>
            <a:r>
              <a:rPr lang="ru-RU" sz="1400" dirty="0"/>
              <a:t> і т. </a:t>
            </a:r>
            <a:r>
              <a:rPr lang="ru-RU" sz="1400" dirty="0" err="1"/>
              <a:t>ін</a:t>
            </a:r>
            <a:r>
              <a:rPr lang="ru-RU" sz="1400" dirty="0"/>
              <a:t>. </a:t>
            </a:r>
            <a:r>
              <a:rPr lang="ru-RU" sz="1400" dirty="0" err="1"/>
              <a:t>Навіть</a:t>
            </a:r>
            <a:r>
              <a:rPr lang="ru-RU" sz="1400" dirty="0"/>
              <a:t> у межах </a:t>
            </a:r>
            <a:r>
              <a:rPr lang="ru-RU" sz="1400" dirty="0" err="1"/>
              <a:t>раціональної</a:t>
            </a:r>
            <a:r>
              <a:rPr lang="ru-RU" sz="1400" dirty="0"/>
              <a:t> </a:t>
            </a:r>
            <a:r>
              <a:rPr lang="ru-RU" sz="1400" dirty="0" err="1"/>
              <a:t>дискусії</a:t>
            </a:r>
            <a:r>
              <a:rPr lang="ru-RU" sz="1400" dirty="0"/>
              <a:t> </a:t>
            </a:r>
            <a:r>
              <a:rPr lang="ru-RU" sz="1400" dirty="0" err="1"/>
              <a:t>велику</a:t>
            </a:r>
            <a:r>
              <a:rPr lang="ru-RU" sz="1400" dirty="0"/>
              <a:t> роль </a:t>
            </a:r>
            <a:r>
              <a:rPr lang="ru-RU" sz="1400" dirty="0" err="1"/>
              <a:t>відіграє</a:t>
            </a:r>
            <a:r>
              <a:rPr lang="ru-RU" sz="1400" dirty="0"/>
              <a:t> </a:t>
            </a:r>
            <a:r>
              <a:rPr lang="ru-RU" sz="1400" dirty="0" err="1"/>
              <a:t>особистість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установки, </a:t>
            </a:r>
            <a:r>
              <a:rPr lang="ru-RU" sz="1400" dirty="0" err="1"/>
              <a:t>емоційні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та </a:t>
            </a:r>
            <a:r>
              <a:rPr lang="ru-RU" sz="1400" dirty="0" err="1"/>
              <a:t>комунікативні</a:t>
            </a:r>
            <a:r>
              <a:rPr lang="ru-RU" sz="1400" dirty="0"/>
              <a:t> </a:t>
            </a:r>
            <a:r>
              <a:rPr lang="ru-RU" sz="1400" dirty="0" err="1"/>
              <a:t>здібності</a:t>
            </a:r>
            <a:r>
              <a:rPr lang="ru-RU" sz="1400" dirty="0"/>
              <a:t>. </a:t>
            </a:r>
            <a:r>
              <a:rPr lang="ru-RU" sz="1400" dirty="0" err="1"/>
              <a:t>Суб'єктивний</a:t>
            </a:r>
            <a:r>
              <a:rPr lang="ru-RU" sz="1400" dirty="0"/>
              <a:t> характер </a:t>
            </a:r>
            <a:r>
              <a:rPr lang="ru-RU" sz="1400" dirty="0" err="1"/>
              <a:t>сприймання</a:t>
            </a:r>
            <a:r>
              <a:rPr lang="ru-RU" sz="1400" dirty="0"/>
              <a:t> тих,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слухає</a:t>
            </a:r>
            <a:r>
              <a:rPr lang="ru-RU" sz="1400" dirty="0"/>
              <a:t>, </a:t>
            </a:r>
            <a:r>
              <a:rPr lang="ru-RU" sz="1400" dirty="0" err="1"/>
              <a:t>їхня</a:t>
            </a:r>
            <a:r>
              <a:rPr lang="ru-RU" sz="1400" dirty="0"/>
              <a:t> </a:t>
            </a:r>
            <a:r>
              <a:rPr lang="ru-RU" sz="1400" dirty="0" err="1"/>
              <a:t>упередженість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впливають</a:t>
            </a:r>
            <a:r>
              <a:rPr lang="ru-RU" sz="1400" dirty="0"/>
              <a:t> на </a:t>
            </a:r>
            <a:r>
              <a:rPr lang="ru-RU" sz="1400" dirty="0" err="1"/>
              <a:t>хід</a:t>
            </a:r>
            <a:r>
              <a:rPr lang="ru-RU" sz="1400" dirty="0"/>
              <a:t> </a:t>
            </a:r>
            <a:r>
              <a:rPr lang="ru-RU" sz="1400" dirty="0" err="1"/>
              <a:t>дискусії</a:t>
            </a:r>
            <a:r>
              <a:rPr lang="ru-RU" sz="1400" dirty="0"/>
              <a:t>, на </a:t>
            </a:r>
            <a:r>
              <a:rPr lang="ru-RU" sz="1400" dirty="0" err="1"/>
              <a:t>полілог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7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Встановлено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незбіг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конфронтація</a:t>
            </a:r>
            <a:r>
              <a:rPr lang="ru-RU" sz="1400" dirty="0"/>
              <a:t> </a:t>
            </a:r>
            <a:r>
              <a:rPr lang="ru-RU" sz="1400" dirty="0" err="1"/>
              <a:t>позицій</a:t>
            </a:r>
            <a:r>
              <a:rPr lang="ru-RU" sz="1400" dirty="0"/>
              <a:t> </a:t>
            </a:r>
            <a:r>
              <a:rPr lang="ru-RU" sz="1400" dirty="0" err="1"/>
              <a:t>нерідко</a:t>
            </a:r>
            <a:r>
              <a:rPr lang="ru-RU" sz="1400" dirty="0"/>
              <a:t> </a:t>
            </a:r>
            <a:r>
              <a:rPr lang="ru-RU" sz="1400" dirty="0" err="1"/>
              <a:t>підштовхують</a:t>
            </a:r>
            <a:r>
              <a:rPr lang="ru-RU" sz="1400" dirty="0"/>
              <a:t> </a:t>
            </a:r>
            <a:r>
              <a:rPr lang="ru-RU" sz="1400" dirty="0" err="1"/>
              <a:t>партнерів</a:t>
            </a:r>
            <a:r>
              <a:rPr lang="ru-RU" sz="1400" dirty="0"/>
              <a:t> перейти на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змістовної</a:t>
            </a:r>
            <a:r>
              <a:rPr lang="ru-RU" sz="1400" dirty="0"/>
              <a:t> </a:t>
            </a:r>
            <a:r>
              <a:rPr lang="ru-RU" sz="1400" dirty="0" err="1"/>
              <a:t>активності</a:t>
            </a:r>
            <a:r>
              <a:rPr lang="ru-RU" sz="1400" dirty="0"/>
              <a:t>, а </a:t>
            </a:r>
            <a:r>
              <a:rPr lang="ru-RU" sz="1400" dirty="0" err="1"/>
              <a:t>це</a:t>
            </a:r>
            <a:r>
              <a:rPr lang="ru-RU" sz="1400" dirty="0"/>
              <a:t>, у свою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динаміки</a:t>
            </a:r>
            <a:r>
              <a:rPr lang="ru-RU" sz="1400" dirty="0"/>
              <a:t> </a:t>
            </a:r>
            <a:r>
              <a:rPr lang="ru-RU" sz="1400" dirty="0" err="1"/>
              <a:t>їхніх</a:t>
            </a:r>
            <a:r>
              <a:rPr lang="ru-RU" sz="1400" dirty="0"/>
              <a:t> </a:t>
            </a:r>
            <a:r>
              <a:rPr lang="ru-RU" sz="1400" dirty="0" err="1"/>
              <a:t>взаємин</a:t>
            </a:r>
            <a:r>
              <a:rPr lang="ru-RU" sz="1400" dirty="0"/>
              <a:t>. </a:t>
            </a:r>
            <a:r>
              <a:rPr lang="ru-RU" sz="1400" dirty="0" err="1"/>
              <a:t>Загалом</a:t>
            </a:r>
            <a:r>
              <a:rPr lang="ru-RU" sz="1400" dirty="0"/>
              <a:t> </a:t>
            </a:r>
            <a:r>
              <a:rPr lang="ru-RU" sz="1400" dirty="0" err="1"/>
              <a:t>суперечність</a:t>
            </a:r>
            <a:r>
              <a:rPr lang="ru-RU" sz="1400" dirty="0"/>
              <a:t> у </a:t>
            </a:r>
            <a:r>
              <a:rPr lang="ru-RU" sz="1400" dirty="0" err="1"/>
              <a:t>динаміці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зазначених</a:t>
            </a:r>
            <a:r>
              <a:rPr lang="ru-RU" sz="1400" dirty="0"/>
              <a:t> </a:t>
            </a:r>
            <a:r>
              <a:rPr lang="ru-RU" sz="1400" dirty="0" err="1"/>
              <a:t>ліній</a:t>
            </a:r>
            <a:r>
              <a:rPr lang="ru-RU" sz="1400" dirty="0"/>
              <a:t> </a:t>
            </a:r>
            <a:r>
              <a:rPr lang="ru-RU" sz="1400" dirty="0" err="1"/>
              <a:t>комунікації</a:t>
            </a:r>
            <a:r>
              <a:rPr lang="ru-RU" sz="1400" dirty="0"/>
              <a:t> </a:t>
            </a:r>
            <a:r>
              <a:rPr lang="ru-RU" sz="1400" dirty="0" err="1"/>
              <a:t>розглядають</a:t>
            </a:r>
            <a:r>
              <a:rPr lang="ru-RU" sz="1400" dirty="0"/>
              <a:t> як силу,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полілогу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Ураховуючи</a:t>
            </a:r>
            <a:r>
              <a:rPr lang="ru-RU" sz="1400" dirty="0"/>
              <a:t> </a:t>
            </a:r>
            <a:r>
              <a:rPr lang="ru-RU" sz="1400" dirty="0" err="1"/>
              <a:t>викладене</a:t>
            </a:r>
            <a:r>
              <a:rPr lang="ru-RU" sz="1400" dirty="0"/>
              <a:t>, треба </a:t>
            </a:r>
            <a:r>
              <a:rPr lang="ru-RU" sz="1400" dirty="0" err="1"/>
              <a:t>розібратися</a:t>
            </a:r>
            <a:r>
              <a:rPr lang="ru-RU" sz="1400" dirty="0"/>
              <a:t> в тому, яку </a:t>
            </a:r>
            <a:r>
              <a:rPr lang="ru-RU" sz="1400" dirty="0" err="1"/>
              <a:t>активність</a:t>
            </a:r>
            <a:r>
              <a:rPr lang="ru-RU" sz="1400" dirty="0"/>
              <a:t> </a:t>
            </a:r>
            <a:r>
              <a:rPr lang="ru-RU" sz="1400" dirty="0" err="1"/>
              <a:t>кожен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нас </a:t>
            </a:r>
            <a:r>
              <a:rPr lang="ru-RU" sz="1400" dirty="0" err="1"/>
              <a:t>виявляє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діалогу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полілогу</a:t>
            </a:r>
            <a:r>
              <a:rPr lang="ru-RU" sz="1400" dirty="0"/>
              <a:t>, і в тому,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конкретний</a:t>
            </a:r>
            <a:r>
              <a:rPr lang="ru-RU" sz="1400" dirty="0"/>
              <a:t> </a:t>
            </a:r>
            <a:r>
              <a:rPr lang="ru-RU" sz="1400" dirty="0" err="1"/>
              <a:t>внесок</a:t>
            </a:r>
            <a:r>
              <a:rPr lang="ru-RU" sz="1400" dirty="0"/>
              <a:t> </a:t>
            </a:r>
            <a:r>
              <a:rPr lang="ru-RU" sz="1400" dirty="0" err="1"/>
              <a:t>зробив</a:t>
            </a:r>
            <a:r>
              <a:rPr lang="ru-RU" sz="1400" dirty="0"/>
              <a:t> </a:t>
            </a:r>
            <a:r>
              <a:rPr lang="ru-RU" sz="1400" dirty="0" err="1"/>
              <a:t>кожний</a:t>
            </a:r>
            <a:r>
              <a:rPr lang="ru-RU" sz="1400" dirty="0"/>
              <a:t> в </a:t>
            </a:r>
            <a:r>
              <a:rPr lang="ru-RU" sz="1400" dirty="0" err="1"/>
              <a:t>обговорення</a:t>
            </a:r>
            <a:r>
              <a:rPr lang="ru-RU" sz="1400" dirty="0"/>
              <a:t>. Добре, коли </a:t>
            </a:r>
            <a:r>
              <a:rPr lang="ru-RU" sz="1400" dirty="0" err="1"/>
              <a:t>активність</a:t>
            </a:r>
            <a:r>
              <a:rPr lang="ru-RU" sz="1400" dirty="0"/>
              <a:t> </a:t>
            </a:r>
            <a:r>
              <a:rPr lang="ru-RU" sz="1400" dirty="0" err="1"/>
              <a:t>проявляється</a:t>
            </a:r>
            <a:r>
              <a:rPr lang="ru-RU" sz="1400" dirty="0"/>
              <a:t> на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моральності</a:t>
            </a:r>
            <a:r>
              <a:rPr lang="ru-RU" sz="1400" dirty="0"/>
              <a:t>, </a:t>
            </a:r>
            <a:r>
              <a:rPr lang="ru-RU" sz="1400" dirty="0" err="1"/>
              <a:t>тоді</a:t>
            </a:r>
            <a:r>
              <a:rPr lang="ru-RU" sz="1400" dirty="0"/>
              <a:t> вона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взаєморозумінню</a:t>
            </a:r>
            <a:r>
              <a:rPr lang="ru-RU" sz="1400" dirty="0"/>
              <a:t> та </a:t>
            </a:r>
            <a:r>
              <a:rPr lang="ru-RU" sz="1400" dirty="0" err="1"/>
              <a:t>досягненню</a:t>
            </a:r>
            <a:r>
              <a:rPr lang="ru-RU" sz="1400" dirty="0"/>
              <a:t> мети. У противному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бажано</a:t>
            </a:r>
            <a:r>
              <a:rPr lang="ru-RU" sz="1400" dirty="0"/>
              <a:t> "</a:t>
            </a:r>
            <a:r>
              <a:rPr lang="ru-RU" sz="1400" dirty="0" err="1"/>
              <a:t>виокремлювати</a:t>
            </a:r>
            <a:r>
              <a:rPr lang="ru-RU" sz="1400" dirty="0"/>
              <a:t>" людей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обговорення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. 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6.3 </a:t>
            </a:r>
            <a:r>
              <a:rPr lang="ru-RU" sz="1400" dirty="0" err="1"/>
              <a:t>Питання</a:t>
            </a:r>
            <a:r>
              <a:rPr lang="ru-RU" sz="1400" dirty="0"/>
              <a:t> про роль та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в </a:t>
            </a:r>
            <a:r>
              <a:rPr lang="ru-RU" sz="1400" dirty="0" err="1"/>
              <a:t>мовленнєвому</a:t>
            </a:r>
            <a:r>
              <a:rPr lang="ru-RU" sz="1400" dirty="0"/>
              <a:t> </a:t>
            </a:r>
            <a:r>
              <a:rPr lang="ru-RU" sz="1400" dirty="0" err="1"/>
              <a:t>спілкуванні</a:t>
            </a:r>
            <a:r>
              <a:rPr lang="ru-RU" sz="1400" dirty="0"/>
              <a:t> </a:t>
            </a:r>
            <a:r>
              <a:rPr lang="ru-RU" sz="1400" dirty="0" err="1"/>
              <a:t>розглядається</a:t>
            </a:r>
            <a:r>
              <a:rPr lang="ru-RU" sz="1400" dirty="0"/>
              <a:t> </a:t>
            </a:r>
            <a:r>
              <a:rPr lang="ru-RU" sz="1400" dirty="0" err="1"/>
              <a:t>багатьма</a:t>
            </a:r>
            <a:r>
              <a:rPr lang="ru-RU" sz="1400" dirty="0"/>
              <a:t> </a:t>
            </a:r>
            <a:r>
              <a:rPr lang="ru-RU" sz="1400" dirty="0" err="1"/>
              <a:t>спеціалістами</a:t>
            </a:r>
            <a:r>
              <a:rPr lang="ru-RU" sz="1400" dirty="0"/>
              <a:t>.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найцікавіші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отримали</a:t>
            </a:r>
            <a:r>
              <a:rPr lang="ru-RU" sz="1400" dirty="0"/>
              <a:t> </a:t>
            </a:r>
            <a:r>
              <a:rPr lang="ru-RU" sz="1400" dirty="0" err="1"/>
              <a:t>соціальні</a:t>
            </a:r>
            <a:r>
              <a:rPr lang="ru-RU" sz="1400" dirty="0"/>
              <a:t> психологи, </a:t>
            </a:r>
            <a:r>
              <a:rPr lang="ru-RU" sz="1400" dirty="0" err="1"/>
              <a:t>автори</a:t>
            </a:r>
            <a:r>
              <a:rPr lang="ru-RU" sz="1400" dirty="0"/>
              <a:t> </a:t>
            </a:r>
            <a:r>
              <a:rPr lang="ru-RU" sz="1400" dirty="0" err="1"/>
              <a:t>експериментальної</a:t>
            </a:r>
            <a:r>
              <a:rPr lang="ru-RU" sz="1400" dirty="0"/>
              <a:t> риторики </a:t>
            </a:r>
            <a:r>
              <a:rPr lang="ru-RU" sz="1400" dirty="0" err="1"/>
              <a:t>Йєльського</a:t>
            </a:r>
            <a:r>
              <a:rPr lang="ru-RU" sz="1400" dirty="0"/>
              <a:t> </a:t>
            </a:r>
            <a:r>
              <a:rPr lang="ru-RU" sz="1400" dirty="0" err="1"/>
              <a:t>університету</a:t>
            </a:r>
            <a:r>
              <a:rPr lang="ru-RU" sz="1400" b="1" dirty="0"/>
              <a:t>. </a:t>
            </a:r>
            <a:r>
              <a:rPr lang="ru-RU" sz="1400" dirty="0" err="1"/>
              <a:t>Ідеться</a:t>
            </a:r>
            <a:r>
              <a:rPr lang="ru-RU" sz="1400" dirty="0"/>
              <a:t> про так </a:t>
            </a:r>
            <a:r>
              <a:rPr lang="ru-RU" sz="1400" dirty="0" err="1"/>
              <a:t>звану</a:t>
            </a:r>
            <a:r>
              <a:rPr lang="ru-RU" sz="1400" dirty="0"/>
              <a:t> </a:t>
            </a:r>
            <a:r>
              <a:rPr lang="ru-RU" sz="1400" dirty="0" err="1"/>
              <a:t>переконуючу</a:t>
            </a:r>
            <a:r>
              <a:rPr lang="ru-RU" sz="1400" dirty="0"/>
              <a:t> </a:t>
            </a:r>
            <a:r>
              <a:rPr lang="ru-RU" sz="1400" dirty="0" err="1"/>
              <a:t>комунікацію</a:t>
            </a:r>
            <a:r>
              <a:rPr lang="ru-RU" sz="1400" dirty="0"/>
              <a:t>.</a:t>
            </a:r>
          </a:p>
          <a:p>
            <a:r>
              <a:rPr lang="ru-RU" sz="1400" dirty="0"/>
              <a:t>Як </a:t>
            </a:r>
            <a:r>
              <a:rPr lang="ru-RU" sz="1400" dirty="0" err="1"/>
              <a:t>відомо</a:t>
            </a:r>
            <a:r>
              <a:rPr lang="ru-RU" sz="1400" dirty="0"/>
              <a:t>, риторика </a:t>
            </a:r>
            <a:r>
              <a:rPr lang="ru-RU" sz="1400" dirty="0" err="1"/>
              <a:t>вчить</a:t>
            </a:r>
            <a:r>
              <a:rPr lang="ru-RU" sz="1400" dirty="0"/>
              <a:t> </a:t>
            </a:r>
            <a:r>
              <a:rPr lang="ru-RU" sz="1400" dirty="0" err="1"/>
              <a:t>мистецтву</a:t>
            </a:r>
            <a:r>
              <a:rPr lang="ru-RU" sz="1400" dirty="0"/>
              <a:t> </a:t>
            </a:r>
            <a:r>
              <a:rPr lang="ru-RU" sz="1400" dirty="0" err="1"/>
              <a:t>красномовства</a:t>
            </a:r>
            <a:r>
              <a:rPr lang="ru-RU" sz="1400" dirty="0"/>
              <a:t>, </a:t>
            </a:r>
            <a:r>
              <a:rPr lang="ru-RU" sz="1400" dirty="0" err="1"/>
              <a:t>переконання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промови</a:t>
            </a:r>
            <a:r>
              <a:rPr lang="ru-RU" sz="1400" dirty="0"/>
              <a:t>. </a:t>
            </a:r>
            <a:r>
              <a:rPr lang="ru-RU" sz="1400" dirty="0" err="1"/>
              <a:t>Експериментальна</a:t>
            </a:r>
            <a:r>
              <a:rPr lang="ru-RU" sz="1400" dirty="0"/>
              <a:t> риторика </a:t>
            </a:r>
            <a:r>
              <a:rPr lang="ru-RU" sz="1400" dirty="0" err="1"/>
              <a:t>показує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підвищити</a:t>
            </a:r>
            <a:r>
              <a:rPr lang="ru-RU" sz="1400" dirty="0"/>
              <a:t> </a:t>
            </a:r>
            <a:r>
              <a:rPr lang="ru-RU" sz="1400" dirty="0" err="1"/>
              <a:t>ефективність</a:t>
            </a:r>
            <a:r>
              <a:rPr lang="ru-RU" sz="1400" dirty="0"/>
              <a:t> такого </a:t>
            </a:r>
            <a:r>
              <a:rPr lang="ru-RU" sz="1400" dirty="0" err="1"/>
              <a:t>впливу</a:t>
            </a:r>
            <a:r>
              <a:rPr lang="ru-RU" sz="1400" dirty="0"/>
              <a:t>, </a:t>
            </a:r>
            <a:r>
              <a:rPr lang="ru-RU" sz="1400" dirty="0" err="1"/>
              <a:t>враховуючи</a:t>
            </a:r>
            <a:r>
              <a:rPr lang="ru-RU" sz="1400" dirty="0"/>
              <a:t> </a:t>
            </a:r>
            <a:r>
              <a:rPr lang="ru-RU" sz="1400" dirty="0" err="1"/>
              <a:t>індивідуальні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людей, 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їхні</a:t>
            </a:r>
            <a:r>
              <a:rPr lang="ru-RU" sz="1400" dirty="0"/>
              <a:t> </a:t>
            </a:r>
            <a:r>
              <a:rPr lang="ru-RU" sz="1400" dirty="0" err="1"/>
              <a:t>соціальні</a:t>
            </a:r>
            <a:r>
              <a:rPr lang="ru-RU" sz="1400" dirty="0"/>
              <a:t> установки та правила </a:t>
            </a:r>
            <a:r>
              <a:rPr lang="ru-RU" sz="1400" dirty="0" err="1"/>
              <a:t>конструювання</a:t>
            </a:r>
            <a:r>
              <a:rPr lang="ru-RU" sz="1400" dirty="0"/>
              <a:t> </a:t>
            </a:r>
            <a:r>
              <a:rPr lang="ru-RU" sz="1400" dirty="0" err="1"/>
              <a:t>повідомлень</a:t>
            </a:r>
            <a:r>
              <a:rPr lang="ru-RU" sz="1400" dirty="0"/>
              <a:t>. </a:t>
            </a:r>
            <a:r>
              <a:rPr lang="ru-RU" sz="1400" dirty="0" err="1"/>
              <a:t>Зауважимо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 такому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йдеться</a:t>
            </a:r>
            <a:r>
              <a:rPr lang="ru-RU" sz="1400" dirty="0"/>
              <a:t> не </a:t>
            </a:r>
            <a:r>
              <a:rPr lang="ru-RU" sz="1400" dirty="0" err="1"/>
              <a:t>лише</a:t>
            </a:r>
            <a:r>
              <a:rPr lang="ru-RU" sz="1400" dirty="0"/>
              <a:t> про </a:t>
            </a:r>
            <a:r>
              <a:rPr lang="ru-RU" sz="1400" dirty="0" err="1"/>
              <a:t>комунікативні</a:t>
            </a:r>
            <a:r>
              <a:rPr lang="ru-RU" sz="1400" dirty="0"/>
              <a:t> установки,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описувалися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. У кожного з нас є спектр установок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об'єктів</a:t>
            </a:r>
            <a:r>
              <a:rPr lang="ru-RU" sz="1400" dirty="0"/>
              <a:t>, </a:t>
            </a:r>
            <a:r>
              <a:rPr lang="ru-RU" sz="1400" dirty="0" err="1"/>
              <a:t>суб'єктів</a:t>
            </a:r>
            <a:r>
              <a:rPr lang="ru-RU" sz="1400" dirty="0"/>
              <a:t> і </a:t>
            </a:r>
            <a:r>
              <a:rPr lang="ru-RU" sz="1400" dirty="0" err="1"/>
              <a:t>взаємин</a:t>
            </a:r>
            <a:r>
              <a:rPr lang="ru-RU" sz="1400" dirty="0"/>
              <a:t>. </a:t>
            </a:r>
            <a:r>
              <a:rPr lang="ru-RU" sz="1400" dirty="0" err="1"/>
              <a:t>Ці</a:t>
            </a:r>
            <a:r>
              <a:rPr lang="ru-RU" sz="1400" dirty="0"/>
              <a:t> установки </a:t>
            </a:r>
            <a:r>
              <a:rPr lang="ru-RU" sz="1400" dirty="0" err="1"/>
              <a:t>сприяють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заважають</a:t>
            </a:r>
            <a:r>
              <a:rPr lang="ru-RU" sz="1400" dirty="0"/>
              <a:t> </a:t>
            </a:r>
            <a:r>
              <a:rPr lang="ru-RU" sz="1400" dirty="0" err="1"/>
              <a:t>переконуючому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, у свою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зміцненню</a:t>
            </a:r>
            <a:r>
              <a:rPr lang="ru-RU" sz="1400" dirty="0"/>
              <a:t> </a:t>
            </a:r>
            <a:r>
              <a:rPr lang="ru-RU" sz="1400" dirty="0" err="1"/>
              <a:t>старих</a:t>
            </a:r>
            <a:r>
              <a:rPr lang="ru-RU" sz="1400" dirty="0"/>
              <a:t> установок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формуванню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нестиме</a:t>
            </a:r>
            <a:r>
              <a:rPr lang="ru-RU" sz="1400" dirty="0"/>
              <a:t> заряд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воно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зніме</a:t>
            </a:r>
            <a:r>
              <a:rPr lang="ru-RU" sz="1400" dirty="0"/>
              <a:t> </a:t>
            </a:r>
            <a:r>
              <a:rPr lang="ru-RU" sz="1400" dirty="0" err="1"/>
              <a:t>суперечність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елементами</a:t>
            </a:r>
            <a:r>
              <a:rPr lang="ru-RU" sz="1400" dirty="0"/>
              <a:t> </a:t>
            </a:r>
            <a:r>
              <a:rPr lang="ru-RU" sz="1400" dirty="0" err="1"/>
              <a:t>свідомості</a:t>
            </a:r>
            <a:r>
              <a:rPr lang="ru-RU" sz="1400" dirty="0"/>
              <a:t> у тих, на кого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спрямовано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підсилить</a:t>
            </a:r>
            <a:r>
              <a:rPr lang="ru-RU" sz="1400" dirty="0"/>
              <a:t> думку, яка у них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. </a:t>
            </a:r>
            <a:r>
              <a:rPr lang="ru-RU" sz="1400" dirty="0" err="1"/>
              <a:t>Суперечність</a:t>
            </a:r>
            <a:r>
              <a:rPr lang="ru-RU" sz="1400" dirty="0"/>
              <a:t>, яка "</a:t>
            </a:r>
            <a:r>
              <a:rPr lang="ru-RU" sz="1400" dirty="0" err="1"/>
              <a:t>роздирає</a:t>
            </a:r>
            <a:r>
              <a:rPr lang="ru-RU" sz="1400" dirty="0"/>
              <a:t>" людей,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психологічного</a:t>
            </a:r>
            <a:r>
              <a:rPr lang="ru-RU" sz="1400" dirty="0"/>
              <a:t> дискомфорту, </a:t>
            </a:r>
            <a:r>
              <a:rPr lang="ru-RU" sz="1400" dirty="0" err="1"/>
              <a:t>отже</a:t>
            </a:r>
            <a:r>
              <a:rPr lang="ru-RU" sz="1400" dirty="0"/>
              <a:t>, </a:t>
            </a:r>
            <a:r>
              <a:rPr lang="ru-RU" sz="1400" dirty="0" err="1"/>
              <a:t>пробуджує</a:t>
            </a:r>
            <a:r>
              <a:rPr lang="ru-RU" sz="1400" dirty="0"/>
              <a:t> в них </a:t>
            </a:r>
            <a:r>
              <a:rPr lang="ru-RU" sz="1400" dirty="0" err="1"/>
              <a:t>готовність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позбутись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знання</a:t>
            </a:r>
            <a:r>
              <a:rPr lang="ru-RU" sz="1400" dirty="0"/>
              <a:t> про те, </a:t>
            </a:r>
            <a:r>
              <a:rPr lang="ru-RU" sz="1400" dirty="0" err="1"/>
              <a:t>що</a:t>
            </a:r>
            <a:r>
              <a:rPr lang="ru-RU" sz="1400" dirty="0"/>
              <a:t> я палю, і про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спричинює</a:t>
            </a:r>
            <a:r>
              <a:rPr lang="ru-RU" sz="1400" dirty="0"/>
              <a:t> </a:t>
            </a:r>
            <a:r>
              <a:rPr lang="ru-RU" sz="1400" dirty="0" err="1"/>
              <a:t>захворювання</a:t>
            </a:r>
            <a:r>
              <a:rPr lang="ru-RU" sz="1400" dirty="0"/>
              <a:t>, </a:t>
            </a:r>
            <a:r>
              <a:rPr lang="ru-RU" sz="1400" dirty="0" err="1"/>
              <a:t>співіснують</a:t>
            </a:r>
            <a:r>
              <a:rPr lang="ru-RU" sz="1400" dirty="0"/>
              <a:t> </a:t>
            </a:r>
            <a:r>
              <a:rPr lang="ru-RU" sz="1400" dirty="0" err="1"/>
              <a:t>конфліктно</a:t>
            </a:r>
            <a:r>
              <a:rPr lang="ru-RU" sz="1400" dirty="0"/>
              <a:t>. </a:t>
            </a:r>
            <a:r>
              <a:rPr lang="ru-RU" sz="1400" dirty="0" err="1"/>
              <a:t>Потрібна</a:t>
            </a:r>
            <a:r>
              <a:rPr lang="ru-RU" sz="1400" dirty="0"/>
              <a:t> нова думка, яка </a:t>
            </a:r>
            <a:r>
              <a:rPr lang="ru-RU" sz="1400" dirty="0" err="1"/>
              <a:t>примусить</a:t>
            </a:r>
            <a:r>
              <a:rPr lang="ru-RU" sz="1400" dirty="0"/>
              <a:t> </a:t>
            </a:r>
            <a:r>
              <a:rPr lang="ru-RU" sz="1400" dirty="0" err="1"/>
              <a:t>розв'язати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суперечність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9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Важливе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для </a:t>
            </a:r>
            <a:r>
              <a:rPr lang="ru-RU" sz="1400" dirty="0" err="1"/>
              <a:t>ефекту</a:t>
            </a:r>
            <a:r>
              <a:rPr lang="ru-RU" sz="1400" dirty="0"/>
              <a:t>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виливу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характер </a:t>
            </a:r>
            <a:r>
              <a:rPr lang="ru-RU" sz="1400" dirty="0" err="1"/>
              <a:t>ситуації</a:t>
            </a:r>
            <a:r>
              <a:rPr lang="ru-RU" sz="1400" dirty="0"/>
              <a:t> та </a:t>
            </a:r>
            <a:r>
              <a:rPr lang="ru-RU" sz="1400" dirty="0" err="1"/>
              <a:t>особистість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(</a:t>
            </a:r>
            <a:r>
              <a:rPr lang="ru-RU" sz="1400" dirty="0" err="1"/>
              <a:t>балансна</a:t>
            </a:r>
            <a:r>
              <a:rPr lang="ru-RU" sz="1400" dirty="0"/>
              <a:t> модель).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(установка) до </a:t>
            </a:r>
            <a:r>
              <a:rPr lang="ru-RU" sz="1400" dirty="0" err="1"/>
              <a:t>відправника</a:t>
            </a:r>
            <a:r>
              <a:rPr lang="ru-RU" sz="1400" dirty="0"/>
              <a:t> </a:t>
            </a:r>
            <a:r>
              <a:rPr lang="ru-RU" sz="1400" dirty="0" err="1"/>
              <a:t>позитивне</a:t>
            </a:r>
            <a:r>
              <a:rPr lang="ru-RU" sz="1400" dirty="0"/>
              <a:t>, то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висловлювання</a:t>
            </a:r>
            <a:r>
              <a:rPr lang="ru-RU" sz="1400" dirty="0"/>
              <a:t> </a:t>
            </a:r>
            <a:r>
              <a:rPr lang="ru-RU" sz="1400" dirty="0" err="1"/>
              <a:t>скоріше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буде </a:t>
            </a:r>
            <a:r>
              <a:rPr lang="ru-RU" sz="1400" dirty="0" err="1"/>
              <a:t>позитивним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до </a:t>
            </a:r>
            <a:r>
              <a:rPr lang="ru-RU" sz="1400" dirty="0" err="1"/>
              <a:t>відправника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</a:t>
            </a:r>
            <a:r>
              <a:rPr lang="ru-RU" sz="1400" dirty="0" err="1"/>
              <a:t>нейтральне</a:t>
            </a:r>
            <a:r>
              <a:rPr lang="ru-RU" sz="1400" dirty="0"/>
              <a:t> і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висловлювання</a:t>
            </a:r>
            <a:r>
              <a:rPr lang="ru-RU" sz="1400" dirty="0"/>
              <a:t> </a:t>
            </a:r>
            <a:r>
              <a:rPr lang="ru-RU" sz="1400" dirty="0" err="1"/>
              <a:t>викликає</a:t>
            </a:r>
            <a:r>
              <a:rPr lang="ru-RU" sz="1400" dirty="0"/>
              <a:t> </a:t>
            </a:r>
            <a:r>
              <a:rPr lang="ru-RU" sz="1400" dirty="0" err="1"/>
              <a:t>негативні</a:t>
            </a:r>
            <a:r>
              <a:rPr lang="ru-RU" sz="1400" dirty="0"/>
              <a:t> </a:t>
            </a:r>
            <a:r>
              <a:rPr lang="ru-RU" sz="1400" dirty="0" err="1"/>
              <a:t>емоції</a:t>
            </a:r>
            <a:r>
              <a:rPr lang="ru-RU" sz="1400" dirty="0"/>
              <a:t>, то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реакція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перенесена і на самого </a:t>
            </a:r>
            <a:r>
              <a:rPr lang="ru-RU" sz="1400" dirty="0" err="1"/>
              <a:t>відправника</a:t>
            </a:r>
            <a:r>
              <a:rPr lang="ru-RU" sz="1400" dirty="0"/>
              <a:t>, а передана ним </a:t>
            </a:r>
            <a:r>
              <a:rPr lang="ru-RU" sz="1400" dirty="0" err="1"/>
              <a:t>інформація</a:t>
            </a:r>
            <a:r>
              <a:rPr lang="ru-RU" sz="1400" dirty="0"/>
              <a:t> </a:t>
            </a:r>
            <a:r>
              <a:rPr lang="ru-RU" sz="1400" dirty="0" err="1"/>
              <a:t>сприйматиметься</a:t>
            </a:r>
            <a:r>
              <a:rPr lang="ru-RU" sz="1400" dirty="0"/>
              <a:t> як </a:t>
            </a:r>
            <a:r>
              <a:rPr lang="ru-RU" sz="1400" dirty="0" err="1"/>
              <a:t>така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заслуговує</a:t>
            </a:r>
            <a:r>
              <a:rPr lang="ru-RU" sz="1400" dirty="0"/>
              <a:t> на </a:t>
            </a:r>
            <a:r>
              <a:rPr lang="ru-RU" sz="1400" dirty="0" err="1"/>
              <a:t>довіру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уникнути</a:t>
            </a:r>
            <a:r>
              <a:rPr lang="ru-RU" sz="1400" dirty="0"/>
              <a:t> </a:t>
            </a:r>
            <a:r>
              <a:rPr lang="ru-RU" sz="1400" dirty="0" err="1"/>
              <a:t>перекручення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,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дотримуватись</a:t>
            </a:r>
            <a:r>
              <a:rPr lang="ru-RU" sz="1400" dirty="0"/>
              <a:t> </a:t>
            </a:r>
            <a:r>
              <a:rPr lang="ru-RU" sz="1400" dirty="0" err="1"/>
              <a:t>гуманістичних</a:t>
            </a:r>
            <a:r>
              <a:rPr lang="ru-RU" sz="1400" dirty="0"/>
              <a:t> </a:t>
            </a:r>
            <a:r>
              <a:rPr lang="ru-RU" sz="1400" dirty="0" err="1"/>
              <a:t>принципів</a:t>
            </a:r>
            <a:r>
              <a:rPr lang="ru-RU" sz="1400" dirty="0"/>
              <a:t>, правил </a:t>
            </a:r>
            <a:r>
              <a:rPr lang="ru-RU" sz="1400" dirty="0" err="1"/>
              <a:t>мовленнєвого</a:t>
            </a:r>
            <a:r>
              <a:rPr lang="ru-RU" sz="1400" dirty="0"/>
              <a:t> </a:t>
            </a:r>
            <a:r>
              <a:rPr lang="ru-RU" sz="1400" dirty="0" err="1"/>
              <a:t>етикету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Важливою</a:t>
            </a:r>
            <a:r>
              <a:rPr lang="ru-RU" sz="1400" dirty="0"/>
              <a:t> для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є </a:t>
            </a:r>
            <a:r>
              <a:rPr lang="ru-RU" sz="1400" dirty="0" err="1"/>
              <a:t>стадія</a:t>
            </a:r>
            <a:r>
              <a:rPr lang="ru-RU" sz="1400" dirty="0"/>
              <a:t> </a:t>
            </a:r>
            <a:r>
              <a:rPr lang="ru-RU" sz="1400" dirty="0" err="1"/>
              <a:t>сприймання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вихідні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, установки </a:t>
            </a:r>
            <a:r>
              <a:rPr lang="ru-RU" sz="1400" dirty="0" err="1"/>
              <a:t>відправника</a:t>
            </a:r>
            <a:r>
              <a:rPr lang="ru-RU" sz="1400" dirty="0"/>
              <a:t> та адресата </a:t>
            </a:r>
            <a:r>
              <a:rPr lang="ru-RU" sz="1400" dirty="0" err="1"/>
              <a:t>різко</a:t>
            </a:r>
            <a:r>
              <a:rPr lang="ru-RU" sz="1400" dirty="0"/>
              <a:t> </a:t>
            </a:r>
            <a:r>
              <a:rPr lang="ru-RU" sz="1400" dirty="0" err="1"/>
              <a:t>різняться</a:t>
            </a:r>
            <a:r>
              <a:rPr lang="ru-RU" sz="1400" dirty="0"/>
              <a:t>, то при </a:t>
            </a:r>
            <a:r>
              <a:rPr lang="ru-RU" sz="1400" dirty="0" err="1"/>
              <a:t>оцінюванні</a:t>
            </a:r>
            <a:r>
              <a:rPr lang="ru-RU" sz="1400" dirty="0"/>
              <a:t> другим </a:t>
            </a:r>
            <a:r>
              <a:rPr lang="ru-RU" sz="1400" dirty="0" err="1"/>
              <a:t>позиції</a:t>
            </a:r>
            <a:r>
              <a:rPr lang="ru-RU" sz="1400" dirty="0"/>
              <a:t> </a:t>
            </a:r>
            <a:r>
              <a:rPr lang="ru-RU" sz="1400" dirty="0" err="1"/>
              <a:t>першого</a:t>
            </a:r>
            <a:r>
              <a:rPr lang="ru-RU" sz="1400" dirty="0"/>
              <a:t> вона </a:t>
            </a:r>
            <a:r>
              <a:rPr lang="ru-RU" sz="1400" dirty="0" err="1"/>
              <a:t>видається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віддаленою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насправді</a:t>
            </a:r>
            <a:r>
              <a:rPr lang="ru-RU" sz="1400" dirty="0"/>
              <a:t>. До того ж мета </a:t>
            </a:r>
            <a:r>
              <a:rPr lang="ru-RU" sz="1400" dirty="0" err="1"/>
              <a:t>виливу</a:t>
            </a:r>
            <a:r>
              <a:rPr lang="ru-RU" sz="1400" dirty="0"/>
              <a:t> не </a:t>
            </a:r>
            <a:r>
              <a:rPr lang="ru-RU" sz="1400" dirty="0" err="1"/>
              <a:t>досягається</a:t>
            </a:r>
            <a:r>
              <a:rPr lang="ru-RU" sz="1400" dirty="0"/>
              <a:t>. І, </a:t>
            </a:r>
            <a:r>
              <a:rPr lang="ru-RU" sz="1400" dirty="0" err="1"/>
              <a:t>навпаки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вихідні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адресата і </a:t>
            </a:r>
            <a:r>
              <a:rPr lang="ru-RU" sz="1400" dirty="0" err="1"/>
              <a:t>відправника</a:t>
            </a:r>
            <a:r>
              <a:rPr lang="ru-RU" sz="1400" dirty="0"/>
              <a:t> </a:t>
            </a:r>
            <a:r>
              <a:rPr lang="ru-RU" sz="1400" dirty="0" err="1"/>
              <a:t>спочатку</a:t>
            </a:r>
            <a:r>
              <a:rPr lang="ru-RU" sz="1400" dirty="0"/>
              <a:t> мало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різняться</a:t>
            </a:r>
            <a:r>
              <a:rPr lang="ru-RU" sz="1400" dirty="0"/>
              <a:t>, то </a:t>
            </a:r>
            <a:r>
              <a:rPr lang="ru-RU" sz="1400" dirty="0" err="1"/>
              <a:t>вплив</a:t>
            </a:r>
            <a:r>
              <a:rPr lang="ru-RU" sz="1400" dirty="0"/>
              <a:t> стане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підсиленим</a:t>
            </a:r>
            <a:r>
              <a:rPr lang="ru-RU" sz="1400" dirty="0"/>
              <a:t>. </a:t>
            </a:r>
            <a:r>
              <a:rPr lang="ru-RU" sz="1400" dirty="0" err="1"/>
              <a:t>Водночас</a:t>
            </a:r>
            <a:r>
              <a:rPr lang="ru-RU" sz="1400" dirty="0"/>
              <a:t>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індивідуальних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 та </a:t>
            </a:r>
            <a:r>
              <a:rPr lang="ru-RU" sz="1400" dirty="0" err="1"/>
              <a:t>побудови</a:t>
            </a:r>
            <a:r>
              <a:rPr lang="ru-RU" sz="1400" dirty="0"/>
              <a:t> ним </a:t>
            </a:r>
            <a:r>
              <a:rPr lang="ru-RU" sz="1400" dirty="0" err="1"/>
              <a:t>повідомлень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Важливий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 </a:t>
            </a:r>
            <a:r>
              <a:rPr lang="ru-RU" sz="1400" dirty="0" err="1"/>
              <a:t>експериментальної</a:t>
            </a:r>
            <a:r>
              <a:rPr lang="ru-RU" sz="1400" dirty="0"/>
              <a:t> риторики </a:t>
            </a:r>
            <a:r>
              <a:rPr lang="ru-RU" sz="1400" dirty="0" err="1"/>
              <a:t>полягає</a:t>
            </a:r>
            <a:r>
              <a:rPr lang="ru-RU" sz="1400" dirty="0"/>
              <a:t> в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певним</a:t>
            </a:r>
            <a:r>
              <a:rPr lang="ru-RU" sz="1400" dirty="0"/>
              <a:t> чином "</a:t>
            </a:r>
            <a:r>
              <a:rPr lang="ru-RU" sz="1400" dirty="0" err="1"/>
              <a:t>накладатися</a:t>
            </a:r>
            <a:r>
              <a:rPr lang="ru-RU" sz="1400" dirty="0"/>
              <a:t>" на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, </a:t>
            </a:r>
            <a:r>
              <a:rPr lang="ru-RU" sz="1400" dirty="0" err="1"/>
              <a:t>змінюючи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остаточний</a:t>
            </a:r>
            <a:r>
              <a:rPr lang="ru-RU" sz="1400" dirty="0"/>
              <a:t> результат. Як </a:t>
            </a:r>
            <a:r>
              <a:rPr lang="ru-RU" sz="1400" dirty="0" err="1"/>
              <a:t>зазначалося</a:t>
            </a:r>
            <a:r>
              <a:rPr lang="ru-RU" sz="1400" dirty="0"/>
              <a:t>, для </a:t>
            </a:r>
            <a:r>
              <a:rPr lang="ru-RU" sz="1400" dirty="0" err="1"/>
              <a:t>прийняття</a:t>
            </a:r>
            <a:r>
              <a:rPr lang="ru-RU" sz="1400" dirty="0"/>
              <a:t> </a:t>
            </a:r>
            <a:r>
              <a:rPr lang="ru-RU" sz="1400" dirty="0" err="1"/>
              <a:t>пової</a:t>
            </a:r>
            <a:r>
              <a:rPr lang="ru-RU" sz="1400" dirty="0"/>
              <a:t> думки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спочатку</a:t>
            </a:r>
            <a:r>
              <a:rPr lang="ru-RU" sz="1400" dirty="0"/>
              <a:t> треба </a:t>
            </a:r>
            <a:r>
              <a:rPr lang="ru-RU" sz="1400" dirty="0" err="1"/>
              <a:t>сприйняти</a:t>
            </a:r>
            <a:r>
              <a:rPr lang="ru-RU" sz="1400" dirty="0"/>
              <a:t> та </a:t>
            </a:r>
            <a:r>
              <a:rPr lang="ru-RU" sz="1400" dirty="0" err="1"/>
              <a:t>зрозуміти</a:t>
            </a:r>
            <a:r>
              <a:rPr lang="ru-RU" sz="1400" dirty="0"/>
              <a:t>. </a:t>
            </a:r>
            <a:r>
              <a:rPr lang="ru-RU" sz="1400" dirty="0" err="1"/>
              <a:t>Виявилося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особистість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 (</a:t>
            </a:r>
            <a:r>
              <a:rPr lang="ru-RU" sz="1400" dirty="0" err="1"/>
              <a:t>комунікатора</a:t>
            </a:r>
            <a:r>
              <a:rPr lang="ru-RU" sz="1400" dirty="0"/>
              <a:t>) не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розуміння</a:t>
            </a:r>
            <a:r>
              <a:rPr lang="ru-RU" sz="1400" dirty="0"/>
              <a:t> та </a:t>
            </a:r>
            <a:r>
              <a:rPr lang="ru-RU" sz="1400" dirty="0" err="1"/>
              <a:t>запам'ятовування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адресатом. </a:t>
            </a:r>
            <a:r>
              <a:rPr lang="ru-RU" sz="1400" dirty="0" err="1"/>
              <a:t>Навпаки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комунікатор</a:t>
            </a:r>
            <a:r>
              <a:rPr lang="ru-RU" sz="1400" dirty="0"/>
              <a:t> — авторитетна особа, то </a:t>
            </a:r>
            <a:r>
              <a:rPr lang="ru-RU" sz="1400" dirty="0" err="1"/>
              <a:t>аргументація</a:t>
            </a:r>
            <a:r>
              <a:rPr lang="ru-RU" sz="1400" dirty="0"/>
              <a:t> на </a:t>
            </a:r>
            <a:r>
              <a:rPr lang="ru-RU" sz="1400" dirty="0" err="1"/>
              <a:t>користь</a:t>
            </a:r>
            <a:r>
              <a:rPr lang="ru-RU" sz="1400" dirty="0"/>
              <a:t> </a:t>
            </a:r>
            <a:r>
              <a:rPr lang="ru-RU" sz="1400" dirty="0" err="1"/>
              <a:t>висловленої</a:t>
            </a:r>
            <a:r>
              <a:rPr lang="ru-RU" sz="1400" dirty="0"/>
              <a:t> ним думки </a:t>
            </a:r>
            <a:r>
              <a:rPr lang="ru-RU" sz="1400" dirty="0" err="1"/>
              <a:t>гірше</a:t>
            </a:r>
            <a:r>
              <a:rPr lang="ru-RU" sz="1400" dirty="0"/>
              <a:t> </a:t>
            </a:r>
            <a:r>
              <a:rPr lang="ru-RU" sz="1400" dirty="0" err="1"/>
              <a:t>запам'ятовується</a:t>
            </a:r>
            <a:r>
              <a:rPr lang="ru-RU" sz="1400" dirty="0"/>
              <a:t> і </a:t>
            </a:r>
            <a:r>
              <a:rPr lang="ru-RU" sz="1400" dirty="0" err="1"/>
              <a:t>засвоюється</a:t>
            </a:r>
            <a:r>
              <a:rPr lang="ru-RU" sz="1400" dirty="0"/>
              <a:t> адресатом (</a:t>
            </a:r>
            <a:r>
              <a:rPr lang="ru-RU" sz="1400" dirty="0" err="1"/>
              <a:t>немає</a:t>
            </a:r>
            <a:r>
              <a:rPr lang="ru-RU" sz="1400" dirty="0"/>
              <a:t> потреби </a:t>
            </a:r>
            <a:r>
              <a:rPr lang="ru-RU" sz="1400" dirty="0" err="1"/>
              <a:t>відслідковувати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мислення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довіряють</a:t>
            </a:r>
            <a:r>
              <a:rPr lang="ru-RU" sz="1400" dirty="0"/>
              <a:t>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4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480719"/>
          </a:xfrm>
        </p:spPr>
        <p:txBody>
          <a:bodyPr>
            <a:normAutofit/>
          </a:bodyPr>
          <a:lstStyle/>
          <a:p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 </a:t>
            </a:r>
            <a:r>
              <a:rPr lang="ru-RU" sz="1400" dirty="0" err="1"/>
              <a:t>відповідало</a:t>
            </a:r>
            <a:r>
              <a:rPr lang="ru-RU" sz="1400" dirty="0"/>
              <a:t>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цінностей</a:t>
            </a:r>
            <a:r>
              <a:rPr lang="ru-RU" sz="1400" dirty="0"/>
              <a:t> і думок адресата, </a:t>
            </a:r>
            <a:r>
              <a:rPr lang="ru-RU" sz="1400" dirty="0" err="1"/>
              <a:t>відправник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в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довіру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буває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, коли </a:t>
            </a:r>
            <a:r>
              <a:rPr lang="ru-RU" sz="1400" dirty="0" err="1"/>
              <a:t>співрозмовник</a:t>
            </a:r>
            <a:r>
              <a:rPr lang="ru-RU" sz="1400" dirty="0"/>
              <a:t> </a:t>
            </a:r>
            <a:r>
              <a:rPr lang="ru-RU" sz="1400" dirty="0" err="1"/>
              <a:t>сприймає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як </a:t>
            </a:r>
            <a:r>
              <a:rPr lang="ru-RU" sz="1400" dirty="0" err="1"/>
              <a:t>експерта</a:t>
            </a:r>
            <a:r>
              <a:rPr lang="ru-RU" sz="1400" dirty="0"/>
              <a:t> з конкретного </a:t>
            </a:r>
            <a:r>
              <a:rPr lang="ru-RU" sz="1400" dirty="0" err="1"/>
              <a:t>питання</a:t>
            </a:r>
            <a:r>
              <a:rPr lang="ru-RU" sz="1400" dirty="0"/>
              <a:t> і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щирий</a:t>
            </a:r>
            <a:r>
              <a:rPr lang="ru-RU" sz="1400" dirty="0"/>
              <a:t> і </a:t>
            </a:r>
            <a:r>
              <a:rPr lang="ru-RU" sz="1400" dirty="0" err="1"/>
              <a:t>чесний</a:t>
            </a:r>
            <a:r>
              <a:rPr lang="ru-RU" sz="1400" dirty="0"/>
              <a:t>. При </a:t>
            </a:r>
            <a:r>
              <a:rPr lang="ru-RU" sz="1400" dirty="0" err="1"/>
              <a:t>ідентифікації</a:t>
            </a:r>
            <a:r>
              <a:rPr lang="ru-RU" sz="1400" dirty="0"/>
              <a:t> думка </a:t>
            </a:r>
            <a:r>
              <a:rPr lang="ru-RU" sz="1400" dirty="0" err="1"/>
              <a:t>приймається</a:t>
            </a:r>
            <a:r>
              <a:rPr lang="ru-RU" sz="1400" dirty="0"/>
              <a:t> не тому, </a:t>
            </a:r>
            <a:r>
              <a:rPr lang="ru-RU" sz="1400" dirty="0" err="1"/>
              <a:t>що</a:t>
            </a:r>
            <a:r>
              <a:rPr lang="ru-RU" sz="1400" dirty="0"/>
              <a:t> вона є </a:t>
            </a:r>
            <a:r>
              <a:rPr lang="ru-RU" sz="1400" dirty="0" err="1"/>
              <a:t>об'єктивною</a:t>
            </a:r>
            <a:r>
              <a:rPr lang="ru-RU" sz="1400" dirty="0"/>
              <a:t> </a:t>
            </a:r>
            <a:r>
              <a:rPr lang="ru-RU" sz="1400" dirty="0" err="1"/>
              <a:t>істиною</a:t>
            </a:r>
            <a:r>
              <a:rPr lang="ru-RU" sz="1400" dirty="0"/>
              <a:t>, а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поділяють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люди (</a:t>
            </a:r>
            <a:r>
              <a:rPr lang="ru-RU" sz="1400" dirty="0" err="1"/>
              <a:t>відправник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група</a:t>
            </a:r>
            <a:r>
              <a:rPr lang="ru-RU" sz="1400" dirty="0"/>
              <a:t> людей,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представляє</a:t>
            </a:r>
            <a:r>
              <a:rPr lang="ru-RU" sz="1400" dirty="0"/>
              <a:t>).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належність</a:t>
            </a:r>
            <a:r>
              <a:rPr lang="ru-RU" sz="1400" dirty="0"/>
              <a:t> до </a:t>
            </a:r>
            <a:r>
              <a:rPr lang="ru-RU" sz="1400" dirty="0" err="1"/>
              <a:t>якоїсь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схожість</a:t>
            </a:r>
            <a:r>
              <a:rPr lang="ru-RU" sz="1400" dirty="0"/>
              <a:t> у думках з </a:t>
            </a:r>
            <a:r>
              <a:rPr lang="ru-RU" sz="1400" dirty="0" err="1"/>
              <a:t>відправником</a:t>
            </a:r>
            <a:r>
              <a:rPr lang="ru-RU" sz="1400" dirty="0"/>
              <a:t> </a:t>
            </a:r>
            <a:r>
              <a:rPr lang="ru-RU" sz="1400" dirty="0" err="1"/>
              <a:t>важливі</a:t>
            </a:r>
            <a:r>
              <a:rPr lang="ru-RU" sz="1400" dirty="0"/>
              <a:t> для адресата. Головною </a:t>
            </a:r>
            <a:r>
              <a:rPr lang="ru-RU" sz="1400" dirty="0" err="1"/>
              <a:t>рисою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, яка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ідентифікації</a:t>
            </a:r>
            <a:r>
              <a:rPr lang="ru-RU" sz="1400" dirty="0"/>
              <a:t>, є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привабливість</a:t>
            </a:r>
            <a:r>
              <a:rPr lang="ru-RU" sz="1400" dirty="0"/>
              <a:t>. </a:t>
            </a:r>
            <a:r>
              <a:rPr lang="ru-RU" sz="1400" dirty="0" err="1"/>
              <a:t>Формальне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думки, </a:t>
            </a:r>
            <a:r>
              <a:rPr lang="ru-RU" sz="1400" dirty="0" err="1"/>
              <a:t>зовнішнє</a:t>
            </a:r>
            <a:r>
              <a:rPr lang="ru-RU" sz="1400" dirty="0"/>
              <a:t> </a:t>
            </a:r>
            <a:r>
              <a:rPr lang="ru-RU" sz="1400" dirty="0" err="1"/>
              <a:t>підкорення</a:t>
            </a:r>
            <a:r>
              <a:rPr lang="ru-RU" sz="1400" dirty="0"/>
              <a:t> </a:t>
            </a:r>
            <a:r>
              <a:rPr lang="ru-RU" sz="1400" dirty="0" err="1"/>
              <a:t>визначаються</a:t>
            </a:r>
            <a:r>
              <a:rPr lang="ru-RU" sz="1400" dirty="0"/>
              <a:t> </a:t>
            </a:r>
            <a:r>
              <a:rPr lang="ru-RU" sz="1400" dirty="0" err="1"/>
              <a:t>ступенем</a:t>
            </a:r>
            <a:r>
              <a:rPr lang="ru-RU" sz="1400" dirty="0"/>
              <a:t> контролю </a:t>
            </a:r>
            <a:r>
              <a:rPr lang="ru-RU" sz="1400" dirty="0" err="1"/>
              <a:t>відправника</a:t>
            </a:r>
            <a:r>
              <a:rPr lang="ru-RU" sz="1400" dirty="0"/>
              <a:t> за </a:t>
            </a:r>
            <a:r>
              <a:rPr lang="ru-RU" sz="1400" dirty="0" err="1"/>
              <a:t>особистими</a:t>
            </a:r>
            <a:r>
              <a:rPr lang="ru-RU" sz="1400" dirty="0"/>
              <a:t> планами адресата,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владою</a:t>
            </a:r>
            <a:r>
              <a:rPr lang="ru-RU" sz="1400" dirty="0"/>
              <a:t> </a:t>
            </a:r>
            <a:r>
              <a:rPr lang="ru-RU" sz="1400" dirty="0" err="1"/>
              <a:t>першого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Значущими</a:t>
            </a:r>
            <a:r>
              <a:rPr lang="ru-RU" sz="1400" dirty="0"/>
              <a:t> для </a:t>
            </a:r>
            <a:r>
              <a:rPr lang="ru-RU" sz="1400" dirty="0" err="1"/>
              <a:t>переконуючого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є й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: </a:t>
            </a:r>
            <a:r>
              <a:rPr lang="ru-RU" sz="1400" dirty="0" err="1"/>
              <a:t>м'якість</a:t>
            </a:r>
            <a:r>
              <a:rPr lang="ru-RU" sz="1400" dirty="0"/>
              <a:t>, </a:t>
            </a:r>
            <a:r>
              <a:rPr lang="ru-RU" sz="1400" dirty="0" err="1"/>
              <a:t>дружнє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, не </a:t>
            </a:r>
            <a:r>
              <a:rPr lang="ru-RU" sz="1400" dirty="0" err="1"/>
              <a:t>агресивність</a:t>
            </a:r>
            <a:r>
              <a:rPr lang="ru-RU" sz="1400" dirty="0"/>
              <a:t>. Вони </a:t>
            </a:r>
            <a:r>
              <a:rPr lang="ru-RU" sz="1400" dirty="0" err="1"/>
              <a:t>також</a:t>
            </a:r>
            <a:r>
              <a:rPr lang="ru-RU" sz="1400" dirty="0"/>
              <a:t> належать до </a:t>
            </a:r>
            <a:r>
              <a:rPr lang="ru-RU" sz="1400" dirty="0" err="1"/>
              <a:t>однієї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названих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/>
              <a:t>моральних</a:t>
            </a:r>
            <a:r>
              <a:rPr lang="ru-RU" sz="1400" dirty="0"/>
              <a:t> </a:t>
            </a:r>
            <a:r>
              <a:rPr lang="ru-RU" sz="1400" dirty="0" err="1"/>
              <a:t>якостей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Отже</a:t>
            </a:r>
            <a:r>
              <a:rPr lang="ru-RU" sz="1400" dirty="0"/>
              <a:t>, </a:t>
            </a:r>
            <a:r>
              <a:rPr lang="ru-RU" sz="1400" dirty="0" err="1"/>
              <a:t>особистість</a:t>
            </a:r>
            <a:r>
              <a:rPr lang="ru-RU" sz="1400" dirty="0"/>
              <a:t> </a:t>
            </a:r>
            <a:r>
              <a:rPr lang="ru-RU" sz="1400" dirty="0" err="1"/>
              <a:t>комунікатора</a:t>
            </a:r>
            <a:r>
              <a:rPr lang="ru-RU" sz="1400" dirty="0"/>
              <a:t>, </a:t>
            </a:r>
            <a:r>
              <a:rPr lang="ru-RU" sz="1400" dirty="0" err="1"/>
              <a:t>безсумнівно</a:t>
            </a:r>
            <a:r>
              <a:rPr lang="ru-RU" sz="1400" dirty="0"/>
              <a:t>,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мовлення</a:t>
            </a:r>
            <a:r>
              <a:rPr lang="ru-RU" sz="1400" dirty="0"/>
              <a:t>. </a:t>
            </a:r>
            <a:r>
              <a:rPr lang="ru-RU" sz="1400" dirty="0" err="1"/>
              <a:t>Високий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знання</a:t>
            </a:r>
            <a:r>
              <a:rPr lang="ru-RU" sz="1400" dirty="0"/>
              <a:t> </a:t>
            </a:r>
            <a:r>
              <a:rPr lang="ru-RU" sz="1400" dirty="0" err="1"/>
              <a:t>якостей</a:t>
            </a:r>
            <a:r>
              <a:rPr lang="ru-RU" sz="1400" dirty="0"/>
              <a:t> </a:t>
            </a:r>
            <a:r>
              <a:rPr lang="ru-RU" sz="1400" dirty="0" err="1"/>
              <a:t>відправника</a:t>
            </a:r>
            <a:r>
              <a:rPr lang="ru-RU" sz="1400" dirty="0"/>
              <a:t> та </a:t>
            </a:r>
            <a:r>
              <a:rPr lang="ru-RU" sz="1400" dirty="0" err="1"/>
              <a:t>врахування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у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ситуаціях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моральних</a:t>
            </a:r>
            <a:r>
              <a:rPr lang="ru-RU" sz="1400" dirty="0"/>
              <a:t> правил і норм. </a:t>
            </a:r>
            <a:r>
              <a:rPr lang="ru-RU" sz="1400" dirty="0" err="1"/>
              <a:t>Звичайно</a:t>
            </a:r>
            <a:r>
              <a:rPr lang="ru-RU" sz="1400" dirty="0"/>
              <a:t>, </a:t>
            </a:r>
            <a:r>
              <a:rPr lang="ru-RU" sz="1400" dirty="0" err="1"/>
              <a:t>переконуючий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не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 </a:t>
            </a:r>
            <a:r>
              <a:rPr lang="ru-RU" sz="1400" dirty="0" err="1"/>
              <a:t>комунікатора</a:t>
            </a:r>
            <a:r>
              <a:rPr lang="ru-RU" sz="1400" dirty="0"/>
              <a:t>, а й </a:t>
            </a:r>
            <a:r>
              <a:rPr lang="ru-RU" sz="1400" dirty="0" err="1"/>
              <a:t>від</a:t>
            </a:r>
            <a:r>
              <a:rPr lang="ru-RU" sz="1400" dirty="0"/>
              <a:t> того, як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вибудовує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586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4205</Words>
  <Application>Microsoft Office PowerPoint</Application>
  <PresentationFormat>Экран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Тема 6. Комунікативні фактори та бар’єри в діловому спілкуванні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Комунікативні фактори та бар’єри в діловому спілкуванні</dc:title>
  <dc:creator>Ann</dc:creator>
  <cp:lastModifiedBy>Ann</cp:lastModifiedBy>
  <cp:revision>21</cp:revision>
  <dcterms:created xsi:type="dcterms:W3CDTF">2021-11-22T10:26:43Z</dcterms:created>
  <dcterms:modified xsi:type="dcterms:W3CDTF">2021-11-22T11:01:43Z</dcterms:modified>
</cp:coreProperties>
</file>