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86" r:id="rId3"/>
    <p:sldId id="258" r:id="rId4"/>
    <p:sldId id="259" r:id="rId5"/>
    <p:sldId id="287" r:id="rId6"/>
    <p:sldId id="270" r:id="rId7"/>
    <p:sldId id="271" r:id="rId8"/>
    <p:sldId id="272" r:id="rId9"/>
    <p:sldId id="273" r:id="rId10"/>
    <p:sldId id="274" r:id="rId11"/>
    <p:sldId id="277" r:id="rId12"/>
    <p:sldId id="278" r:id="rId13"/>
    <p:sldId id="279" r:id="rId14"/>
    <p:sldId id="280" r:id="rId15"/>
    <p:sldId id="281" r:id="rId16"/>
    <p:sldId id="282" r:id="rId17"/>
    <p:sldId id="283" r:id="rId18"/>
    <p:sldId id="284" r:id="rId19"/>
    <p:sldId id="285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97"/>
    <p:restoredTop sz="95897"/>
  </p:normalViewPr>
  <p:slideViewPr>
    <p:cSldViewPr snapToGrid="0" snapToObjects="1">
      <p:cViewPr varScale="1">
        <p:scale>
          <a:sx n="113" d="100"/>
          <a:sy n="113" d="100"/>
        </p:scale>
        <p:origin x="50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11/21/24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11/21/24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11/21/24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11/21/24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11/21/24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11/21/24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11/21/24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11/21/24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11/21/24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11/21/24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11/21/24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11/21/24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D9FA9F-D5FA-8E48-A19A-4D45DF42C63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Оцінка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підприємницьких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ризиків</a:t>
            </a:r>
            <a:br>
              <a:rPr lang="ru-RU" dirty="0"/>
            </a:br>
            <a:br>
              <a:rPr lang="ru-RU" dirty="0"/>
            </a:br>
            <a:endParaRPr lang="ru-UA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5980B46-1967-AD4B-9027-2357E51AD47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UA" dirty="0"/>
              <a:t>ЛЕкція</a:t>
            </a:r>
          </a:p>
        </p:txBody>
      </p:sp>
    </p:spTree>
    <p:extLst>
      <p:ext uri="{BB962C8B-B14F-4D97-AF65-F5344CB8AC3E}">
        <p14:creationId xmlns:p14="http://schemas.microsoft.com/office/powerpoint/2010/main" val="1755301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F902769E-5193-174B-8DAD-520CAEFED3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80946" y="123027"/>
            <a:ext cx="7933386" cy="5342736"/>
          </a:xfrm>
        </p:spPr>
      </p:pic>
    </p:spTree>
    <p:extLst>
      <p:ext uri="{BB962C8B-B14F-4D97-AF65-F5344CB8AC3E}">
        <p14:creationId xmlns:p14="http://schemas.microsoft.com/office/powerpoint/2010/main" val="23476484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26C2A99-1F11-FE46-8511-D3671538FA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655" y="245328"/>
            <a:ext cx="10564200" cy="522101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кількісноі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підприємницьких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ризиків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науковіи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спеціальніи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літературі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розглянуто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безліч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кількісноі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ступеня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але практичного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набули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статистичнии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̆, метод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експертних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метод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аналогів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аналітичнии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метод, метод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доцільності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Статистичнии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метод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розрахунок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ймовірностеи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виникнення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втрат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наявних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статистичних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стосуються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результативності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здійснення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метод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стабільності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трішнього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зовнішнього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Сутність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статистичного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методу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базується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теоріі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ймовірностеи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випадкових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величин.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Маючи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достатньо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про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минулих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періодах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підприємницькоі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господарювання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здатен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ймовірність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майбутньому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8592734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9786ACF-5C59-2F43-8EB6-43B9044D3D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385" y="245328"/>
            <a:ext cx="10731469" cy="5221018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методу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ступінь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ймовірність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настання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ймовірність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його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̈, 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розмір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спричинених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ним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збитків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виражається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через величину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середньоквадратичного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відхилення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результату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очікуваноі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величини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коефіцієнта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варіаціі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сутність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методику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розрахунку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наведено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6.1). 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Експертнии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метод (метод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експертних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почали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одним з перших.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Його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ступінь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браку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статистичноі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минулому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періоді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коли проводиться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напряму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підприємницькоі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аналогів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 правило,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минулі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вважається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суб’єктивним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методами. 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Експертні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засновані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опитуваннях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кваліфікованих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спеціалістів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штатні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фахівці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запрошені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подальшіи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математичніи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обробці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опитування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Експерти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бальні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ймовірності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виникнення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виду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ступеня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його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Головна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досконалоі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експертноі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недопущення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експертів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один на одного (так звана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дельфійська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процедура).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Експертні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широко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ймовірності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виникнення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інфляційного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інвестиційного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валютного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23511259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162EE59-9CF1-394E-B5BD-4368549BE2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9141" y="312234"/>
            <a:ext cx="10675713" cy="5154111"/>
          </a:xfrm>
        </p:spPr>
        <p:txBody>
          <a:bodyPr/>
          <a:lstStyle/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Аналітичнии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метод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оцінювання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комбінацією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статистичного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оцінювання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експертного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Його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декілька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етапів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Здійснюється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обраного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напряму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стосовно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проводиться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конкретного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напряму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підприємницькоі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здійснюється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відбір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розрахунок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ключового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параметра.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Побудова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діаграми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обраних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результативних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величини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вихідних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критичних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ключових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(точка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беззбитковості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межа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мінімальна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норма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маса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стабільності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огляду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критичні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них. </a:t>
            </a: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30769265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19FDBB6-675D-3140-BFAF-D75703C4BA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385" y="156118"/>
            <a:ext cx="11335215" cy="5310228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доцільності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найбільше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й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орієнтовании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ідентифікацію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потенційних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зон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Перевитрата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коштів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спричинена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одним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чотирьох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комбінацією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початковою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недооцінкою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меж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різницею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збільшенням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початковоі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деталізовані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типового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переліку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перелік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конкретного заходу (проекту)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його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враховувати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фінансовоі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стійкості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коштів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надлишок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(+)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нестача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(– 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коштів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надлишок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(+)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нестача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(–)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середньострокових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довгострокових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позикових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джерел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запасів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надлишок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(+)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нестача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(–)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величини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джерел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запасів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Розрахунок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сферу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фінансовоі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стійкості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ступінь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ризикованості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недоліки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розглянутих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наведено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6.2. </a:t>
            </a: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34743937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C5B5DFFC-7BCD-DE40-85EE-848F549341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1411" y="490538"/>
            <a:ext cx="8989716" cy="4975225"/>
          </a:xfrm>
        </p:spPr>
      </p:pic>
    </p:spTree>
    <p:extLst>
      <p:ext uri="{BB962C8B-B14F-4D97-AF65-F5344CB8AC3E}">
        <p14:creationId xmlns:p14="http://schemas.microsoft.com/office/powerpoint/2010/main" val="12727875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792E8557-8E80-7F4C-8604-A000021523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35154" y="301625"/>
            <a:ext cx="10607391" cy="5273675"/>
          </a:xfrm>
        </p:spPr>
      </p:pic>
    </p:spTree>
    <p:extLst>
      <p:ext uri="{BB962C8B-B14F-4D97-AF65-F5344CB8AC3E}">
        <p14:creationId xmlns:p14="http://schemas.microsoft.com/office/powerpoint/2010/main" val="2863125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FAD2404-0095-8446-A22F-C6F706FBB3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6839" y="379142"/>
            <a:ext cx="10698015" cy="5087204"/>
          </a:xfrm>
        </p:spPr>
        <p:txBody>
          <a:bodyPr/>
          <a:lstStyle/>
          <a:p>
            <a:r>
              <a:rPr lang="ru-RU" dirty="0"/>
              <a:t>Як </a:t>
            </a:r>
            <a:r>
              <a:rPr lang="ru-RU" dirty="0" err="1"/>
              <a:t>було</a:t>
            </a:r>
            <a:r>
              <a:rPr lang="ru-RU" dirty="0"/>
              <a:t> </a:t>
            </a:r>
            <a:r>
              <a:rPr lang="ru-RU" dirty="0" err="1"/>
              <a:t>зазначено</a:t>
            </a:r>
            <a:r>
              <a:rPr lang="ru-RU" dirty="0"/>
              <a:t> </a:t>
            </a:r>
            <a:r>
              <a:rPr lang="ru-RU" dirty="0" err="1"/>
              <a:t>раніше</a:t>
            </a:r>
            <a:r>
              <a:rPr lang="ru-RU" dirty="0"/>
              <a:t>, </a:t>
            </a:r>
            <a:r>
              <a:rPr lang="ru-RU" dirty="0" err="1"/>
              <a:t>ризик</a:t>
            </a:r>
            <a:r>
              <a:rPr lang="ru-RU" dirty="0"/>
              <a:t> і доход – </a:t>
            </a:r>
            <a:r>
              <a:rPr lang="ru-RU" dirty="0" err="1"/>
              <a:t>дві</a:t>
            </a:r>
            <a:r>
              <a:rPr lang="ru-RU" dirty="0"/>
              <a:t> </a:t>
            </a:r>
            <a:r>
              <a:rPr lang="ru-RU" dirty="0" err="1"/>
              <a:t>взаємопов’язані</a:t>
            </a:r>
            <a:r>
              <a:rPr lang="ru-RU" dirty="0"/>
              <a:t> </a:t>
            </a:r>
            <a:r>
              <a:rPr lang="ru-RU" dirty="0" err="1"/>
              <a:t>категоріі</a:t>
            </a:r>
            <a:r>
              <a:rPr lang="ru-RU" dirty="0"/>
              <a:t>̈. Тому </a:t>
            </a:r>
            <a:r>
              <a:rPr lang="ru-RU" dirty="0" err="1"/>
              <a:t>кількісна</a:t>
            </a:r>
            <a:r>
              <a:rPr lang="ru-RU" dirty="0"/>
              <a:t> </a:t>
            </a:r>
            <a:r>
              <a:rPr lang="ru-RU" dirty="0" err="1"/>
              <a:t>оцінка</a:t>
            </a:r>
            <a:r>
              <a:rPr lang="ru-RU" dirty="0"/>
              <a:t> </a:t>
            </a:r>
            <a:r>
              <a:rPr lang="ru-RU" dirty="0" err="1"/>
              <a:t>ризиків</a:t>
            </a:r>
            <a:r>
              <a:rPr lang="ru-RU" dirty="0"/>
              <a:t> і </a:t>
            </a:r>
            <a:r>
              <a:rPr lang="ru-RU" dirty="0" err="1"/>
              <a:t>факторів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їх</a:t>
            </a:r>
            <a:r>
              <a:rPr lang="ru-RU" dirty="0"/>
              <a:t> </a:t>
            </a:r>
            <a:r>
              <a:rPr lang="ru-RU" dirty="0" err="1"/>
              <a:t>зумовлюють</a:t>
            </a:r>
            <a:r>
              <a:rPr lang="ru-RU" dirty="0"/>
              <a:t>,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здійснена</a:t>
            </a:r>
            <a:r>
              <a:rPr lang="ru-RU" dirty="0"/>
              <a:t> на </a:t>
            </a:r>
            <a:r>
              <a:rPr lang="ru-RU" dirty="0" err="1"/>
              <a:t>основі</a:t>
            </a:r>
            <a:r>
              <a:rPr lang="ru-RU" dirty="0"/>
              <a:t> </a:t>
            </a:r>
            <a:r>
              <a:rPr lang="ru-RU" dirty="0" err="1"/>
              <a:t>аналізу</a:t>
            </a:r>
            <a:r>
              <a:rPr lang="ru-RU" dirty="0"/>
              <a:t> </a:t>
            </a:r>
            <a:r>
              <a:rPr lang="ru-RU" dirty="0" err="1"/>
              <a:t>варіабельності</a:t>
            </a:r>
            <a:r>
              <a:rPr lang="ru-RU" dirty="0"/>
              <a:t> </a:t>
            </a:r>
            <a:r>
              <a:rPr lang="ru-RU" dirty="0" err="1"/>
              <a:t>прибутку</a:t>
            </a:r>
            <a:r>
              <a:rPr lang="ru-RU" dirty="0"/>
              <a:t>. У </a:t>
            </a:r>
            <a:r>
              <a:rPr lang="ru-RU" dirty="0" err="1"/>
              <a:t>таблиці</a:t>
            </a:r>
            <a:r>
              <a:rPr lang="ru-RU" dirty="0"/>
              <a:t> 6.3 наведено характеристику </a:t>
            </a:r>
            <a:r>
              <a:rPr lang="ru-RU" dirty="0" err="1"/>
              <a:t>показників</a:t>
            </a:r>
            <a:r>
              <a:rPr lang="ru-RU" dirty="0"/>
              <a:t>, </a:t>
            </a:r>
            <a:r>
              <a:rPr lang="ru-RU" dirty="0" err="1"/>
              <a:t>необхідних</a:t>
            </a:r>
            <a:r>
              <a:rPr lang="ru-RU" dirty="0"/>
              <a:t> для </a:t>
            </a:r>
            <a:r>
              <a:rPr lang="ru-RU" dirty="0" err="1"/>
              <a:t>проведення</a:t>
            </a:r>
            <a:r>
              <a:rPr lang="ru-RU" dirty="0"/>
              <a:t> </a:t>
            </a:r>
            <a:r>
              <a:rPr lang="ru-RU" dirty="0" err="1"/>
              <a:t>аналізу</a:t>
            </a:r>
            <a:r>
              <a:rPr lang="ru-RU" dirty="0"/>
              <a:t> </a:t>
            </a:r>
            <a:r>
              <a:rPr lang="ru-RU" dirty="0" err="1"/>
              <a:t>варіабельності</a:t>
            </a:r>
            <a:r>
              <a:rPr lang="ru-RU" dirty="0"/>
              <a:t> </a:t>
            </a:r>
            <a:r>
              <a:rPr lang="ru-RU" dirty="0" err="1"/>
              <a:t>прибутку</a:t>
            </a:r>
            <a:r>
              <a:rPr lang="ru-RU" dirty="0"/>
              <a:t> [10, с. 218]. </a:t>
            </a: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27150175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1A4CF02E-7129-144E-BC40-B79297730F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54729" y="256478"/>
            <a:ext cx="9629717" cy="5042017"/>
          </a:xfrm>
        </p:spPr>
      </p:pic>
      <p:pic>
        <p:nvPicPr>
          <p:cNvPr id="2" name="Объект 4">
            <a:extLst>
              <a:ext uri="{FF2B5EF4-FFF2-40B4-BE49-F238E27FC236}">
                <a16:creationId xmlns:a16="http://schemas.microsoft.com/office/drawing/2014/main" id="{8B7143A5-33BE-6ACB-65E4-C1BF1AD58E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4729" y="267629"/>
            <a:ext cx="9629717" cy="5042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7820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6870C08C-76E2-C045-9433-D367DA9018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63466" y="501650"/>
            <a:ext cx="7396756" cy="4964113"/>
          </a:xfrm>
        </p:spPr>
      </p:pic>
    </p:spTree>
    <p:extLst>
      <p:ext uri="{BB962C8B-B14F-4D97-AF65-F5344CB8AC3E}">
        <p14:creationId xmlns:p14="http://schemas.microsoft.com/office/powerpoint/2010/main" val="14866272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1CCADCD-3915-566C-377A-BFA5252379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845" y="395111"/>
            <a:ext cx="11334044" cy="5384799"/>
          </a:xfrm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UA" altLang="ru-UA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,Bold" pitchFamily="2" charset="0"/>
              </a:rPr>
              <a:t>Якісний аналіз ризиків підприємницької діяльності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UA" altLang="ru-UA" sz="2000" dirty="0">
              <a:latin typeface="Times New Roman,Bold" pitchFamily="2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потенційним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інвесторам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доцільність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участі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проєкті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передбачити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заходи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захисту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втрат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Об’єктом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повинні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інноваційні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інвестиційні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поточного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майбутнього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взаємовідносини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колективом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постачальниками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сировини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конкурентами.</a:t>
            </a:r>
            <a:endParaRPr kumimoji="0" lang="ru-UA" altLang="ru-U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UA" altLang="ru-U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Відокремлюють якісний та кількісний аналіз ризику. </a:t>
            </a:r>
            <a:endParaRPr kumimoji="0" lang="ru-UA" altLang="ru-UA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UA" altLang="ru-U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,Bold" pitchFamily="2" charset="0"/>
              </a:rPr>
              <a:t>Якісний аналіз </a:t>
            </a:r>
            <a:r>
              <a:rPr kumimoji="0" lang="ru-UA" altLang="ru-U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має на меті визначення чинників і зон ризику та проведення ідентифікації можливих ризиків.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UA" altLang="ru-UA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UA" altLang="ru-U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Для даного виду аналізу характерні два аспекти: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UA" altLang="ru-UA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UA" altLang="ru-U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1)  необхідність порівнювати очікувані позитивні (сприятливі) результати з </a:t>
            </a:r>
            <a:r>
              <a:rPr lang="ru-UA" altLang="ru-UA" sz="1200" dirty="0"/>
              <a:t> </a:t>
            </a:r>
            <a:r>
              <a:rPr kumimoji="0" lang="ru-UA" altLang="ru-U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можливими економічними, соціальними несприятливими наслідками; </a:t>
            </a:r>
            <a:endParaRPr kumimoji="0" lang="ru-UA" altLang="ru-UA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2"/>
              <a:tabLst/>
            </a:pPr>
            <a:r>
              <a:rPr kumimoji="0" lang="ru-UA" altLang="ru-U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2)  виявлення впливу рішень, які приймаються в умовах невизначеності та конфліктності, на інтереси суб’єктів господарювання. </a:t>
            </a:r>
            <a:endParaRPr kumimoji="0" lang="ru-UA" altLang="ru-UA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112183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446C8C9-AE79-4143-8E74-0A146945E5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8044" y="401444"/>
            <a:ext cx="11514667" cy="5401045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запропонувати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багатокрокову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процедуру (алгоритм)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якісного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його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прийняття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обтяженіи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[4, с. 87]. 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діагностика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пов’язаноі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обтяженоі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головних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суперечностеи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домінуючих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тенденціи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̆.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інтересів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подіи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їхнього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ставлення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цілеи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чинників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прийняття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керовані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некеровані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Здобуття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про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діапазони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керованих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Генерація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набору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альтернативних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проекту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способу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̆). 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7.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пріоритетів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проекту. 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Оцінювання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згенерованих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альтернативних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підмножини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найкраще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вимогам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9.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способу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̆, яка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найкращою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найбільш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погляду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переведення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обтяженоі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сприятливу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20728363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C5D93C7-94F4-9A48-AE7A-83423DBB51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351" y="323386"/>
            <a:ext cx="11475293" cy="5142960"/>
          </a:xfrm>
        </p:spPr>
        <p:txBody>
          <a:bodyPr>
            <a:normAutofit lnSpcReduction="10000"/>
          </a:bodyPr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Тенденція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ускладнення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соціально-економічних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породжує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появу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все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типів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 правило,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поділяють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два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типи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динамічнии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статичнии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̆. </a:t>
            </a:r>
          </a:p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Динамічнии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непередбачуваними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недетермінованими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основного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капіталу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внаслідок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прийняття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непередбачуваними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зсувами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політичних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реаліях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призвести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до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збитків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так і до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додаткових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прибутків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Статичнии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скороченням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реальних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активів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унаслідок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втрати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частки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скороченням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доходу через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недієздатність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̈.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призвести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збитків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Видове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різноманіття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дуже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велике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пожеж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стихійних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лих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міжнаціональних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законодавстві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регулює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підприємницьку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інфляційних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коливань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13886295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7D1158F-2276-CDC0-9317-DB170D6655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5467" y="146756"/>
            <a:ext cx="11548533" cy="5319589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Кількіснии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ризиків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господарювання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Кількіснии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чисельне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розмірів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окремих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проекту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складною проблемою,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якісна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так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інакше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ступеня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розділити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об'єктивні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суб'єктивні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об'єктивних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відносяться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залежать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безпосередньо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інфляція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анархія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політичні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кризи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екологія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т.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суб'єктивних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відносяться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безпосередньо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фірму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потенціал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оснащення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технологічної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спеціалізації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ступінь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коопераованих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зв'язків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техніки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типу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контрактів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інвестором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замовником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т.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Підприємець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завжди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повинен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прагнути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враховувати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заходи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компенсації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ймовірних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втрат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ступеня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комерційного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виділити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очікуваної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величини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втрат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Область,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втрати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очікуються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результат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господарської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називається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безризиковою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зоною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243461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54BE3E8-37DB-6342-817F-1F5A64F7A7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444" y="412596"/>
            <a:ext cx="11282555" cy="5053750"/>
          </a:xfrm>
        </p:spPr>
        <p:txBody>
          <a:bodyPr>
            <a:normAutofit/>
          </a:bodyPr>
          <a:lstStyle/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виду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підприємницькоі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доцільно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розрізняти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втрати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здійснення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виробничоі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комерційноі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фінансовоі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зазвичаи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̆,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таких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припущень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[15, с. 198]: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величини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втрат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незалежні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один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одного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один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переходить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реалізованого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втрати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змінюються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виду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обов’язково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збільшує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знижує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виникнення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виду (за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винятком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форс-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мажорних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обставин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максимально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збитки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втрати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випадку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конкретного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повинні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перевищувати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можливостеи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господарювання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принцип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ґрунтується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теоріі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оптимального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наявність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межах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обсягів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активів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41193484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AF25F2C-040D-B74F-AFA5-F197BBB844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6839" y="289932"/>
            <a:ext cx="10698015" cy="5176413"/>
          </a:xfrm>
        </p:spPr>
        <p:txBody>
          <a:bodyPr/>
          <a:lstStyle/>
          <a:p>
            <a:r>
              <a:rPr lang="ru-RU" dirty="0"/>
              <a:t>Для </a:t>
            </a:r>
            <a:r>
              <a:rPr lang="ru-RU" dirty="0" err="1"/>
              <a:t>кількісноі</a:t>
            </a:r>
            <a:r>
              <a:rPr lang="ru-RU" dirty="0"/>
              <a:t>̈ </a:t>
            </a:r>
            <a:r>
              <a:rPr lang="ru-RU" dirty="0" err="1"/>
              <a:t>оцінки</a:t>
            </a:r>
            <a:r>
              <a:rPr lang="ru-RU" dirty="0"/>
              <a:t> </a:t>
            </a:r>
            <a:r>
              <a:rPr lang="ru-RU" dirty="0" err="1"/>
              <a:t>ризиків</a:t>
            </a:r>
            <a:r>
              <a:rPr lang="ru-RU" dirty="0"/>
              <a:t> </a:t>
            </a:r>
            <a:r>
              <a:rPr lang="ru-RU" dirty="0" err="1"/>
              <a:t>використовують</a:t>
            </a:r>
            <a:r>
              <a:rPr lang="ru-RU" dirty="0"/>
              <a:t> систему </a:t>
            </a:r>
            <a:r>
              <a:rPr lang="ru-RU" dirty="0" err="1"/>
              <a:t>показників</a:t>
            </a:r>
            <a:r>
              <a:rPr lang="ru-RU" dirty="0"/>
              <a:t>. Система </a:t>
            </a:r>
            <a:r>
              <a:rPr lang="ru-RU" dirty="0" err="1"/>
              <a:t>показників</a:t>
            </a:r>
            <a:r>
              <a:rPr lang="ru-RU" dirty="0"/>
              <a:t> </a:t>
            </a:r>
            <a:r>
              <a:rPr lang="ru-RU" dirty="0" err="1"/>
              <a:t>кількісноі</a:t>
            </a:r>
            <a:r>
              <a:rPr lang="ru-RU" dirty="0"/>
              <a:t>̈ </a:t>
            </a:r>
            <a:r>
              <a:rPr lang="ru-RU" dirty="0" err="1"/>
              <a:t>оцінки</a:t>
            </a:r>
            <a:r>
              <a:rPr lang="ru-RU" dirty="0"/>
              <a:t> </a:t>
            </a:r>
            <a:r>
              <a:rPr lang="ru-RU" dirty="0" err="1"/>
              <a:t>ризику</a:t>
            </a:r>
            <a:r>
              <a:rPr lang="ru-RU" dirty="0"/>
              <a:t> </a:t>
            </a:r>
            <a:r>
              <a:rPr lang="ru-RU" dirty="0" err="1"/>
              <a:t>включає</a:t>
            </a:r>
            <a:r>
              <a:rPr lang="ru-RU" dirty="0"/>
              <a:t>: </a:t>
            </a:r>
          </a:p>
          <a:p>
            <a:r>
              <a:rPr lang="ru-RU" dirty="0"/>
              <a:t>1)  </a:t>
            </a:r>
            <a:r>
              <a:rPr lang="ru-RU" dirty="0" err="1"/>
              <a:t>абсолютні</a:t>
            </a:r>
            <a:r>
              <a:rPr lang="ru-RU" dirty="0"/>
              <a:t> </a:t>
            </a:r>
            <a:r>
              <a:rPr lang="ru-RU" dirty="0" err="1"/>
              <a:t>величини</a:t>
            </a:r>
            <a:r>
              <a:rPr lang="ru-RU" dirty="0"/>
              <a:t> (</a:t>
            </a:r>
            <a:r>
              <a:rPr lang="ru-RU" dirty="0" err="1"/>
              <a:t>дисперсія</a:t>
            </a:r>
            <a:r>
              <a:rPr lang="ru-RU" dirty="0"/>
              <a:t>, </a:t>
            </a:r>
            <a:r>
              <a:rPr lang="ru-RU" dirty="0" err="1"/>
              <a:t>середньоквадратичне</a:t>
            </a:r>
            <a:r>
              <a:rPr lang="ru-RU" dirty="0"/>
              <a:t> </a:t>
            </a:r>
            <a:r>
              <a:rPr lang="ru-RU" dirty="0" err="1"/>
              <a:t>відхилення</a:t>
            </a:r>
            <a:r>
              <a:rPr lang="ru-RU" dirty="0"/>
              <a:t>, </a:t>
            </a:r>
            <a:r>
              <a:rPr lang="ru-RU" dirty="0" err="1"/>
              <a:t>семіваріація</a:t>
            </a:r>
            <a:r>
              <a:rPr lang="ru-RU" dirty="0"/>
              <a:t>, </a:t>
            </a:r>
            <a:r>
              <a:rPr lang="ru-RU" dirty="0" err="1"/>
              <a:t>семіквадратичне</a:t>
            </a:r>
            <a:r>
              <a:rPr lang="ru-RU" dirty="0"/>
              <a:t> </a:t>
            </a:r>
            <a:r>
              <a:rPr lang="ru-RU" dirty="0" err="1"/>
              <a:t>відхилення</a:t>
            </a:r>
            <a:r>
              <a:rPr lang="ru-RU" dirty="0"/>
              <a:t>); </a:t>
            </a:r>
          </a:p>
          <a:p>
            <a:r>
              <a:rPr lang="ru-RU" dirty="0"/>
              <a:t>2)  </a:t>
            </a:r>
            <a:r>
              <a:rPr lang="ru-RU" dirty="0" err="1"/>
              <a:t>відносні</a:t>
            </a:r>
            <a:r>
              <a:rPr lang="ru-RU" dirty="0"/>
              <a:t> (</a:t>
            </a:r>
            <a:r>
              <a:rPr lang="ru-RU" dirty="0" err="1"/>
              <a:t>ймовірність</a:t>
            </a:r>
            <a:r>
              <a:rPr lang="ru-RU" dirty="0"/>
              <a:t> </a:t>
            </a:r>
            <a:r>
              <a:rPr lang="ru-RU" dirty="0" err="1"/>
              <a:t>виникнення</a:t>
            </a:r>
            <a:r>
              <a:rPr lang="ru-RU" dirty="0"/>
              <a:t> </a:t>
            </a:r>
            <a:r>
              <a:rPr lang="ru-RU" dirty="0" err="1"/>
              <a:t>ризику</a:t>
            </a:r>
            <a:r>
              <a:rPr lang="ru-RU" dirty="0"/>
              <a:t>, </a:t>
            </a:r>
            <a:r>
              <a:rPr lang="ru-RU" dirty="0" err="1"/>
              <a:t>коефіцієнт</a:t>
            </a:r>
            <a:r>
              <a:rPr lang="ru-RU" dirty="0"/>
              <a:t> </a:t>
            </a:r>
            <a:r>
              <a:rPr lang="ru-RU" dirty="0" err="1"/>
              <a:t>варіаціі</a:t>
            </a:r>
            <a:r>
              <a:rPr lang="ru-RU" dirty="0"/>
              <a:t>̈, </a:t>
            </a:r>
            <a:r>
              <a:rPr lang="ru-RU" dirty="0" err="1"/>
              <a:t>коефіцієнт</a:t>
            </a:r>
            <a:r>
              <a:rPr lang="ru-RU" dirty="0"/>
              <a:t> </a:t>
            </a:r>
            <a:r>
              <a:rPr lang="ru-RU" dirty="0" err="1"/>
              <a:t>ризику</a:t>
            </a:r>
            <a:r>
              <a:rPr lang="ru-RU" dirty="0"/>
              <a:t>); </a:t>
            </a:r>
          </a:p>
          <a:p>
            <a:r>
              <a:rPr lang="ru-RU" dirty="0"/>
              <a:t>3)  </a:t>
            </a:r>
            <a:r>
              <a:rPr lang="ru-RU" dirty="0" err="1"/>
              <a:t>інтервальні</a:t>
            </a:r>
            <a:r>
              <a:rPr lang="ru-RU" dirty="0"/>
              <a:t> (</a:t>
            </a:r>
            <a:r>
              <a:rPr lang="ru-RU" dirty="0" err="1"/>
              <a:t>граничні</a:t>
            </a:r>
            <a:r>
              <a:rPr lang="ru-RU" dirty="0"/>
              <a:t> </a:t>
            </a:r>
            <a:r>
              <a:rPr lang="ru-RU" dirty="0" err="1"/>
              <a:t>інтервали</a:t>
            </a:r>
            <a:r>
              <a:rPr lang="ru-RU" dirty="0"/>
              <a:t> </a:t>
            </a:r>
            <a:r>
              <a:rPr lang="ru-RU" dirty="0" err="1"/>
              <a:t>ефективності</a:t>
            </a:r>
            <a:r>
              <a:rPr lang="ru-RU" dirty="0"/>
              <a:t>, </a:t>
            </a:r>
            <a:r>
              <a:rPr lang="ru-RU" dirty="0" err="1"/>
              <a:t>гранична</a:t>
            </a:r>
            <a:r>
              <a:rPr lang="ru-RU" dirty="0"/>
              <a:t> </a:t>
            </a:r>
            <a:r>
              <a:rPr lang="ru-RU" dirty="0" err="1"/>
              <a:t>похибка</a:t>
            </a:r>
            <a:r>
              <a:rPr lang="ru-RU" dirty="0"/>
              <a:t>, </a:t>
            </a:r>
            <a:r>
              <a:rPr lang="ru-RU" dirty="0" err="1"/>
              <a:t>розмах</a:t>
            </a:r>
            <a:r>
              <a:rPr lang="ru-RU" dirty="0"/>
              <a:t> </a:t>
            </a:r>
            <a:r>
              <a:rPr lang="ru-RU" dirty="0" err="1"/>
              <a:t>варіаціі</a:t>
            </a:r>
            <a:r>
              <a:rPr lang="ru-RU" dirty="0"/>
              <a:t>̈). </a:t>
            </a:r>
          </a:p>
          <a:p>
            <a:r>
              <a:rPr lang="ru-RU" dirty="0"/>
              <a:t>Система </a:t>
            </a:r>
            <a:r>
              <a:rPr lang="ru-RU" dirty="0" err="1"/>
              <a:t>показників</a:t>
            </a:r>
            <a:r>
              <a:rPr lang="ru-RU" dirty="0"/>
              <a:t> абсолютного та </a:t>
            </a:r>
            <a:r>
              <a:rPr lang="ru-RU" dirty="0" err="1"/>
              <a:t>відносного</a:t>
            </a:r>
            <a:r>
              <a:rPr lang="ru-RU" dirty="0"/>
              <a:t> </a:t>
            </a:r>
            <a:r>
              <a:rPr lang="ru-RU" dirty="0" err="1"/>
              <a:t>вимірювання</a:t>
            </a:r>
            <a:r>
              <a:rPr lang="ru-RU" dirty="0"/>
              <a:t> </a:t>
            </a:r>
            <a:r>
              <a:rPr lang="ru-RU" dirty="0" err="1"/>
              <a:t>ризиків</a:t>
            </a:r>
            <a:r>
              <a:rPr lang="ru-RU" dirty="0"/>
              <a:t> наведена в </a:t>
            </a:r>
            <a:r>
              <a:rPr lang="ru-RU" dirty="0" err="1"/>
              <a:t>таблиці</a:t>
            </a:r>
            <a:r>
              <a:rPr lang="ru-RU" dirty="0"/>
              <a:t> 6.1 [10, с.182]. </a:t>
            </a: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34196517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9AB267C7-6A74-6147-A842-7E6FBBEBD5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3317" y="136995"/>
            <a:ext cx="9980342" cy="6377594"/>
          </a:xfrm>
        </p:spPr>
      </p:pic>
    </p:spTree>
    <p:extLst>
      <p:ext uri="{BB962C8B-B14F-4D97-AF65-F5344CB8AC3E}">
        <p14:creationId xmlns:p14="http://schemas.microsoft.com/office/powerpoint/2010/main" val="23350730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3F552BB1-8758-D74F-9DA1-9D24E879F5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56303" y="446088"/>
            <a:ext cx="8022169" cy="5019675"/>
          </a:xfrm>
        </p:spPr>
      </p:pic>
    </p:spTree>
    <p:extLst>
      <p:ext uri="{BB962C8B-B14F-4D97-AF65-F5344CB8AC3E}">
        <p14:creationId xmlns:p14="http://schemas.microsoft.com/office/powerpoint/2010/main" val="675287255"/>
      </p:ext>
    </p:extLst>
  </p:cSld>
  <p:clrMapOvr>
    <a:masterClrMapping/>
  </p:clrMapOvr>
</p:sld>
</file>

<file path=ppt/theme/theme1.xml><?xml version="1.0" encoding="utf-8"?>
<a:theme xmlns:a="http://schemas.openxmlformats.org/drawingml/2006/main" name="Галерея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Галерея</Template>
  <TotalTime>1263</TotalTime>
  <Words>1667</Words>
  <Application>Microsoft Macintosh PowerPoint</Application>
  <PresentationFormat>Широкоэкранный</PresentationFormat>
  <Paragraphs>61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Arial</vt:lpstr>
      <vt:lpstr>Gill Sans MT</vt:lpstr>
      <vt:lpstr>Times New Roman</vt:lpstr>
      <vt:lpstr>Times New Roman,Bold</vt:lpstr>
      <vt:lpstr>Галерея</vt:lpstr>
      <vt:lpstr>Оцінка підприємницьких ризиків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Оцінка підприємницьких ризиків  </dc:title>
  <dc:creator>Александр Ткачук</dc:creator>
  <cp:lastModifiedBy>Александр Ткачук</cp:lastModifiedBy>
  <cp:revision>56</cp:revision>
  <dcterms:created xsi:type="dcterms:W3CDTF">2021-11-28T16:52:20Z</dcterms:created>
  <dcterms:modified xsi:type="dcterms:W3CDTF">2024-11-21T15:59:11Z</dcterms:modified>
</cp:coreProperties>
</file>