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sldIdLst>
    <p:sldId id="310" r:id="rId2"/>
    <p:sldId id="916" r:id="rId3"/>
    <p:sldId id="917" r:id="rId4"/>
    <p:sldId id="923" r:id="rId5"/>
    <p:sldId id="924" r:id="rId6"/>
    <p:sldId id="928" r:id="rId7"/>
    <p:sldId id="927" r:id="rId8"/>
    <p:sldId id="922" r:id="rId9"/>
    <p:sldId id="918" r:id="rId10"/>
    <p:sldId id="921" r:id="rId11"/>
    <p:sldId id="929" r:id="rId12"/>
    <p:sldId id="930" r:id="rId13"/>
    <p:sldId id="926" r:id="rId14"/>
    <p:sldId id="925" r:id="rId15"/>
    <p:sldId id="920" r:id="rId16"/>
    <p:sldId id="919" r:id="rId17"/>
    <p:sldId id="931" r:id="rId18"/>
    <p:sldId id="932" r:id="rId19"/>
    <p:sldId id="933" r:id="rId20"/>
    <p:sldId id="934" r:id="rId21"/>
    <p:sldId id="935" r:id="rId22"/>
    <p:sldId id="914" r:id="rId23"/>
  </p:sldIdLst>
  <p:sldSz cx="9144000" cy="6858000" type="screen4x3"/>
  <p:notesSz cx="6735763" cy="9869488"/>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E51"/>
    <a:srgbClr val="CDD9FC"/>
    <a:srgbClr val="1D528D"/>
    <a:srgbClr val="91AAEC"/>
    <a:srgbClr val="FFFFFF"/>
    <a:srgbClr val="3186E3"/>
    <a:srgbClr val="E6E6E6"/>
    <a:srgbClr val="E8EDFD"/>
    <a:srgbClr val="2F8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Помір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Помір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5455" autoAdjust="0"/>
  </p:normalViewPr>
  <p:slideViewPr>
    <p:cSldViewPr>
      <p:cViewPr varScale="1">
        <p:scale>
          <a:sx n="72" d="100"/>
          <a:sy n="72" d="100"/>
        </p:scale>
        <p:origin x="-108" y="-150"/>
      </p:cViewPr>
      <p:guideLst>
        <p:guide orient="horz" pos="2115"/>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9413" cy="495300"/>
          </a:xfrm>
          <a:prstGeom prst="rect">
            <a:avLst/>
          </a:prstGeom>
        </p:spPr>
        <p:txBody>
          <a:bodyPr vert="horz" lIns="90779" tIns="45389" rIns="90779" bIns="45389" rtlCol="0"/>
          <a:lstStyle>
            <a:lvl1pPr algn="l" eaLnBrk="1" hangingPunct="1">
              <a:defRPr sz="1200">
                <a:latin typeface="Arial" pitchFamily="34" charset="0"/>
                <a:cs typeface="Arial" pitchFamily="34" charset="0"/>
              </a:defRPr>
            </a:lvl1pPr>
          </a:lstStyle>
          <a:p>
            <a:pPr>
              <a:defRPr/>
            </a:pPr>
            <a:endParaRPr lang="ru-RU"/>
          </a:p>
        </p:txBody>
      </p:sp>
      <p:sp>
        <p:nvSpPr>
          <p:cNvPr id="3" name="Дата 2"/>
          <p:cNvSpPr>
            <a:spLocks noGrp="1"/>
          </p:cNvSpPr>
          <p:nvPr>
            <p:ph type="dt" idx="1"/>
          </p:nvPr>
        </p:nvSpPr>
        <p:spPr>
          <a:xfrm>
            <a:off x="3814763" y="0"/>
            <a:ext cx="2919412" cy="495300"/>
          </a:xfrm>
          <a:prstGeom prst="rect">
            <a:avLst/>
          </a:prstGeom>
        </p:spPr>
        <p:txBody>
          <a:bodyPr vert="horz" lIns="90779" tIns="45389" rIns="90779" bIns="45389" rtlCol="0"/>
          <a:lstStyle>
            <a:lvl1pPr algn="r" eaLnBrk="1" hangingPunct="1">
              <a:defRPr sz="1200">
                <a:latin typeface="Arial" pitchFamily="34" charset="0"/>
                <a:cs typeface="Arial" pitchFamily="34" charset="0"/>
              </a:defRPr>
            </a:lvl1pPr>
          </a:lstStyle>
          <a:p>
            <a:pPr>
              <a:defRPr/>
            </a:pPr>
            <a:fld id="{2E6D5D5E-4555-4EF0-8AEE-7A76AEF5CAEB}" type="datetimeFigureOut">
              <a:rPr lang="ru-RU"/>
              <a:pPr>
                <a:defRPr/>
              </a:pPr>
              <a:t>18.03.2025</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79" tIns="45389" rIns="90779" bIns="45389" rtlCol="0" anchor="ctr"/>
          <a:lstStyle/>
          <a:p>
            <a:pPr lvl="0"/>
            <a:endParaRPr lang="ru-RU" noProof="0" smtClean="0"/>
          </a:p>
        </p:txBody>
      </p:sp>
      <p:sp>
        <p:nvSpPr>
          <p:cNvPr id="5" name="Заметки 4"/>
          <p:cNvSpPr>
            <a:spLocks noGrp="1"/>
          </p:cNvSpPr>
          <p:nvPr>
            <p:ph type="body" sz="quarter" idx="3"/>
          </p:nvPr>
        </p:nvSpPr>
        <p:spPr>
          <a:xfrm>
            <a:off x="673100" y="4687888"/>
            <a:ext cx="5389563" cy="4441825"/>
          </a:xfrm>
          <a:prstGeom prst="rect">
            <a:avLst/>
          </a:prstGeom>
        </p:spPr>
        <p:txBody>
          <a:bodyPr vert="horz" lIns="90779" tIns="45389" rIns="90779" bIns="4538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72600"/>
            <a:ext cx="2919413" cy="495300"/>
          </a:xfrm>
          <a:prstGeom prst="rect">
            <a:avLst/>
          </a:prstGeom>
        </p:spPr>
        <p:txBody>
          <a:bodyPr vert="horz" lIns="90779" tIns="45389" rIns="90779" bIns="45389" rtlCol="0" anchor="b"/>
          <a:lstStyle>
            <a:lvl1pPr algn="l" eaLnBrk="1" hangingPunct="1">
              <a:defRPr sz="1200">
                <a:latin typeface="Arial" pitchFamily="34" charset="0"/>
                <a:cs typeface="Arial" pitchFamily="34" charset="0"/>
              </a:defRPr>
            </a:lvl1pPr>
          </a:lstStyle>
          <a:p>
            <a:pPr>
              <a:defRPr/>
            </a:pPr>
            <a:endParaRPr lang="ru-RU"/>
          </a:p>
        </p:txBody>
      </p:sp>
      <p:sp>
        <p:nvSpPr>
          <p:cNvPr id="7" name="Номер слайда 6"/>
          <p:cNvSpPr>
            <a:spLocks noGrp="1"/>
          </p:cNvSpPr>
          <p:nvPr>
            <p:ph type="sldNum" sz="quarter" idx="5"/>
          </p:nvPr>
        </p:nvSpPr>
        <p:spPr>
          <a:xfrm>
            <a:off x="3814763" y="9372600"/>
            <a:ext cx="2919412" cy="495300"/>
          </a:xfrm>
          <a:prstGeom prst="rect">
            <a:avLst/>
          </a:prstGeom>
        </p:spPr>
        <p:txBody>
          <a:bodyPr vert="horz" wrap="square" lIns="90779" tIns="45389" rIns="90779" bIns="45389" numCol="1" anchor="b" anchorCtr="0" compatLnSpc="1">
            <a:prstTxWarp prst="textNoShape">
              <a:avLst/>
            </a:prstTxWarp>
          </a:bodyPr>
          <a:lstStyle>
            <a:lvl1pPr algn="r" eaLnBrk="1" hangingPunct="1">
              <a:defRPr sz="1200"/>
            </a:lvl1pPr>
          </a:lstStyle>
          <a:p>
            <a:pPr>
              <a:defRPr/>
            </a:pPr>
            <a:fld id="{848B4526-B03E-4040-B591-F581FA3225D8}" type="slidenum">
              <a:rPr lang="ru-RU" altLang="uk-UA"/>
              <a:pPr>
                <a:defRPr/>
              </a:pPr>
              <a:t>‹#›</a:t>
            </a:fld>
            <a:endParaRPr lang="ru-RU" altLang="uk-UA"/>
          </a:p>
        </p:txBody>
      </p:sp>
    </p:spTree>
    <p:extLst>
      <p:ext uri="{BB962C8B-B14F-4D97-AF65-F5344CB8AC3E}">
        <p14:creationId xmlns:p14="http://schemas.microsoft.com/office/powerpoint/2010/main" val="3299659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зображення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Місце для нотато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altLang="uk-UA" smtClean="0"/>
          </a:p>
        </p:txBody>
      </p:sp>
      <p:sp>
        <p:nvSpPr>
          <p:cNvPr id="18436"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05ABA2-E792-4668-BF0F-AA519D8506F7}" type="slidenum">
              <a:rPr lang="ru-RU" altLang="uk-UA" smtClean="0"/>
              <a:pPr/>
              <a:t>2</a:t>
            </a:fld>
            <a:endParaRPr lang="ru-RU" altLang="uk-UA" smtClean="0"/>
          </a:p>
        </p:txBody>
      </p:sp>
    </p:spTree>
    <p:extLst>
      <p:ext uri="{BB962C8B-B14F-4D97-AF65-F5344CB8AC3E}">
        <p14:creationId xmlns:p14="http://schemas.microsoft.com/office/powerpoint/2010/main" val="20277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FB5924B7-1AF8-422D-9ECD-83655AD77063}" type="datetimeFigureOut">
              <a:rPr lang="ru-RU"/>
              <a:pPr>
                <a:defRPr/>
              </a:pPr>
              <a:t>18.03.2025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5E69EE-5AEE-4D61-BEB5-FFBA04B6B967}" type="slidenum">
              <a:rPr lang="ru-RU" altLang="uk-UA"/>
              <a:pPr>
                <a:defRPr/>
              </a:pPr>
              <a:t>‹#›</a:t>
            </a:fld>
            <a:endParaRPr lang="ru-RU" altLang="uk-UA"/>
          </a:p>
        </p:txBody>
      </p:sp>
    </p:spTree>
    <p:extLst>
      <p:ext uri="{BB962C8B-B14F-4D97-AF65-F5344CB8AC3E}">
        <p14:creationId xmlns:p14="http://schemas.microsoft.com/office/powerpoint/2010/main" val="394881985"/>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D876A1B-F1FC-4F9D-8735-539F3387C86B}" type="datetimeFigureOut">
              <a:rPr lang="ru-RU"/>
              <a:pPr>
                <a:defRPr/>
              </a:pPr>
              <a:t>18.03.2025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44234D-8F3B-4B36-88F3-FF6DA08768BF}" type="slidenum">
              <a:rPr lang="ru-RU" altLang="uk-UA"/>
              <a:pPr>
                <a:defRPr/>
              </a:pPr>
              <a:t>‹#›</a:t>
            </a:fld>
            <a:endParaRPr lang="ru-RU" altLang="uk-UA"/>
          </a:p>
        </p:txBody>
      </p:sp>
    </p:spTree>
    <p:extLst>
      <p:ext uri="{BB962C8B-B14F-4D97-AF65-F5344CB8AC3E}">
        <p14:creationId xmlns:p14="http://schemas.microsoft.com/office/powerpoint/2010/main" val="1320398685"/>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F8AC7B96-2133-482B-9A49-FB33CA307888}" type="datetimeFigureOut">
              <a:rPr lang="ru-RU"/>
              <a:pPr>
                <a:defRPr/>
              </a:pPr>
              <a:t>18.03.2025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2C8EAAE-AAF7-4598-9176-0E6337A1B095}" type="slidenum">
              <a:rPr lang="ru-RU" altLang="uk-UA"/>
              <a:pPr>
                <a:defRPr/>
              </a:pPr>
              <a:t>‹#›</a:t>
            </a:fld>
            <a:endParaRPr lang="ru-RU" altLang="uk-UA"/>
          </a:p>
        </p:txBody>
      </p:sp>
    </p:spTree>
    <p:extLst>
      <p:ext uri="{BB962C8B-B14F-4D97-AF65-F5344CB8AC3E}">
        <p14:creationId xmlns:p14="http://schemas.microsoft.com/office/powerpoint/2010/main" val="2638147353"/>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1935189F-810A-42BE-A600-29357F47429B}" type="datetimeFigureOut">
              <a:rPr lang="ru-RU"/>
              <a:pPr>
                <a:defRPr/>
              </a:pPr>
              <a:t>18.03.2025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E7726E3-ADF1-4069-9592-3BBB5420D5B9}" type="slidenum">
              <a:rPr lang="ru-RU" altLang="uk-UA"/>
              <a:pPr>
                <a:defRPr/>
              </a:pPr>
              <a:t>‹#›</a:t>
            </a:fld>
            <a:endParaRPr lang="ru-RU" altLang="uk-UA"/>
          </a:p>
        </p:txBody>
      </p:sp>
    </p:spTree>
    <p:extLst>
      <p:ext uri="{BB962C8B-B14F-4D97-AF65-F5344CB8AC3E}">
        <p14:creationId xmlns:p14="http://schemas.microsoft.com/office/powerpoint/2010/main" val="1989942812"/>
      </p:ext>
    </p:extLst>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4B748A7-4F09-4AD6-96DC-558999BC23B1}" type="datetimeFigureOut">
              <a:rPr lang="ru-RU"/>
              <a:pPr>
                <a:defRPr/>
              </a:pPr>
              <a:t>18.03.2025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9AF2022-9459-4DBC-9158-8503C78619C1}" type="slidenum">
              <a:rPr lang="ru-RU" altLang="uk-UA"/>
              <a:pPr>
                <a:defRPr/>
              </a:pPr>
              <a:t>‹#›</a:t>
            </a:fld>
            <a:endParaRPr lang="ru-RU" altLang="uk-UA"/>
          </a:p>
        </p:txBody>
      </p:sp>
    </p:spTree>
    <p:extLst>
      <p:ext uri="{BB962C8B-B14F-4D97-AF65-F5344CB8AC3E}">
        <p14:creationId xmlns:p14="http://schemas.microsoft.com/office/powerpoint/2010/main" val="2292335475"/>
      </p:ext>
    </p:extLst>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533E7F4-FAEE-413D-A6F2-5D6E657EA765}" type="datetimeFigureOut">
              <a:rPr lang="ru-RU"/>
              <a:pPr>
                <a:defRPr/>
              </a:pPr>
              <a:t>18.03.2025</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9121591-235F-4382-8E52-81C71355E20E}" type="slidenum">
              <a:rPr lang="ru-RU" altLang="uk-UA"/>
              <a:pPr>
                <a:defRPr/>
              </a:pPr>
              <a:t>‹#›</a:t>
            </a:fld>
            <a:endParaRPr lang="ru-RU" altLang="uk-UA"/>
          </a:p>
        </p:txBody>
      </p:sp>
    </p:spTree>
    <p:extLst>
      <p:ext uri="{BB962C8B-B14F-4D97-AF65-F5344CB8AC3E}">
        <p14:creationId xmlns:p14="http://schemas.microsoft.com/office/powerpoint/2010/main" val="752994240"/>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F6F7033B-C7C1-4090-A704-DAC5E94A6E6E}" type="datetimeFigureOut">
              <a:rPr lang="ru-RU"/>
              <a:pPr>
                <a:defRPr/>
              </a:pPr>
              <a:t>18.03.2025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3BDE7FE-B45A-4EDD-9D51-7705D656E2CE}" type="slidenum">
              <a:rPr lang="ru-RU" altLang="uk-UA"/>
              <a:pPr>
                <a:defRPr/>
              </a:pPr>
              <a:t>‹#›</a:t>
            </a:fld>
            <a:endParaRPr lang="ru-RU" altLang="uk-UA"/>
          </a:p>
        </p:txBody>
      </p:sp>
    </p:spTree>
    <p:extLst>
      <p:ext uri="{BB962C8B-B14F-4D97-AF65-F5344CB8AC3E}">
        <p14:creationId xmlns:p14="http://schemas.microsoft.com/office/powerpoint/2010/main" val="3043509584"/>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4D45D7-FA28-4CC1-B37C-FEB8251F7273}" type="datetimeFigureOut">
              <a:rPr lang="ru-RU"/>
              <a:pPr>
                <a:defRPr/>
              </a:pPr>
              <a:t>18.03.2025</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CA0A99C-F9F3-454D-B324-30F05E80CAA3}" type="slidenum">
              <a:rPr lang="ru-RU" altLang="uk-UA"/>
              <a:pPr>
                <a:defRPr/>
              </a:pPr>
              <a:t>‹#›</a:t>
            </a:fld>
            <a:endParaRPr lang="ru-RU" altLang="uk-UA"/>
          </a:p>
        </p:txBody>
      </p:sp>
    </p:spTree>
    <p:extLst>
      <p:ext uri="{BB962C8B-B14F-4D97-AF65-F5344CB8AC3E}">
        <p14:creationId xmlns:p14="http://schemas.microsoft.com/office/powerpoint/2010/main" val="476136659"/>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E5BD4F03-9FAF-45E7-91E4-F69D2ED9C5E2}" type="datetimeFigureOut">
              <a:rPr lang="ru-RU"/>
              <a:pPr>
                <a:defRPr/>
              </a:pPr>
              <a:t>18.03.2025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AC1FA4-F55E-4F74-A03E-CEAB45C5171D}" type="slidenum">
              <a:rPr lang="ru-RU" altLang="uk-UA"/>
              <a:pPr>
                <a:defRPr/>
              </a:pPr>
              <a:t>‹#›</a:t>
            </a:fld>
            <a:endParaRPr lang="ru-RU" altLang="uk-UA"/>
          </a:p>
        </p:txBody>
      </p:sp>
    </p:spTree>
    <p:extLst>
      <p:ext uri="{BB962C8B-B14F-4D97-AF65-F5344CB8AC3E}">
        <p14:creationId xmlns:p14="http://schemas.microsoft.com/office/powerpoint/2010/main" val="3768877130"/>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12F2DC2-AFC0-4FE3-BD3F-2815475F871F}" type="datetimeFigureOut">
              <a:rPr lang="ru-RU"/>
              <a:pPr>
                <a:defRPr/>
              </a:pPr>
              <a:t>18.03.2025</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3FF389-3B31-48CB-83E6-A38D2F71DEF5}" type="slidenum">
              <a:rPr lang="ru-RU" altLang="uk-UA"/>
              <a:pPr>
                <a:defRPr/>
              </a:pPr>
              <a:t>‹#›</a:t>
            </a:fld>
            <a:endParaRPr lang="ru-RU" altLang="uk-UA"/>
          </a:p>
        </p:txBody>
      </p:sp>
    </p:spTree>
    <p:extLst>
      <p:ext uri="{BB962C8B-B14F-4D97-AF65-F5344CB8AC3E}">
        <p14:creationId xmlns:p14="http://schemas.microsoft.com/office/powerpoint/2010/main" val="3573174158"/>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9AF27D7-ACD6-4895-A554-A98199A5CD1A}" type="datetimeFigureOut">
              <a:rPr lang="ru-RU"/>
              <a:pPr>
                <a:defRPr/>
              </a:pPr>
              <a:t>18.03.2025</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9BFC59C-E7A5-41ED-A33D-5E7C81EBCB6A}" type="slidenum">
              <a:rPr lang="ru-RU" altLang="uk-UA"/>
              <a:pPr>
                <a:defRPr/>
              </a:pPr>
              <a:t>‹#›</a:t>
            </a:fld>
            <a:endParaRPr lang="ru-RU" altLang="uk-UA"/>
          </a:p>
        </p:txBody>
      </p:sp>
    </p:spTree>
    <p:extLst>
      <p:ext uri="{BB962C8B-B14F-4D97-AF65-F5344CB8AC3E}">
        <p14:creationId xmlns:p14="http://schemas.microsoft.com/office/powerpoint/2010/main" val="558426494"/>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2700" y="0"/>
            <a:ext cx="9150350"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6" name="Oval 18"/>
            <p:cNvSpPr>
              <a:spLocks noChangeArrowheads="1"/>
            </p:cNvSpPr>
            <p:nvPr userDrawn="1"/>
          </p:nvSpPr>
          <p:spPr bwMode="gray">
            <a:xfrm>
              <a:off x="553"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7" name="Oval 19"/>
            <p:cNvSpPr>
              <a:spLocks noChangeArrowheads="1"/>
            </p:cNvSpPr>
            <p:nvPr userDrawn="1"/>
          </p:nvSpPr>
          <p:spPr bwMode="gray">
            <a:xfrm>
              <a:off x="843" y="-42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8" name="Oval 20"/>
            <p:cNvSpPr>
              <a:spLocks noChangeArrowheads="1"/>
            </p:cNvSpPr>
            <p:nvPr userDrawn="1"/>
          </p:nvSpPr>
          <p:spPr bwMode="gray">
            <a:xfrm>
              <a:off x="843" y="-13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2" name="Oval 21"/>
            <p:cNvSpPr>
              <a:spLocks noChangeArrowheads="1"/>
            </p:cNvSpPr>
            <p:nvPr userDrawn="1"/>
          </p:nvSpPr>
          <p:spPr bwMode="gray">
            <a:xfrm>
              <a:off x="1113"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0" name="Oval 22"/>
            <p:cNvSpPr>
              <a:spLocks noChangeArrowheads="1"/>
            </p:cNvSpPr>
            <p:nvPr userDrawn="1"/>
          </p:nvSpPr>
          <p:spPr bwMode="gray">
            <a:xfrm>
              <a:off x="1249"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53" name="Oval 35"/>
            <p:cNvSpPr>
              <a:spLocks noChangeArrowheads="1"/>
            </p:cNvSpPr>
            <p:nvPr userDrawn="1"/>
          </p:nvSpPr>
          <p:spPr bwMode="gray">
            <a:xfrm>
              <a:off x="1392"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4" name="Oval 36"/>
            <p:cNvSpPr>
              <a:spLocks noChangeArrowheads="1"/>
            </p:cNvSpPr>
            <p:nvPr userDrawn="1"/>
          </p:nvSpPr>
          <p:spPr bwMode="gray">
            <a:xfrm>
              <a:off x="1390" y="-542"/>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5" name="Oval 37"/>
            <p:cNvSpPr>
              <a:spLocks noChangeArrowheads="1"/>
            </p:cNvSpPr>
            <p:nvPr userDrawn="1"/>
          </p:nvSpPr>
          <p:spPr bwMode="gray">
            <a:xfrm>
              <a:off x="1680"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6" name="Oval 38"/>
            <p:cNvSpPr>
              <a:spLocks noChangeArrowheads="1"/>
            </p:cNvSpPr>
            <p:nvPr userDrawn="1"/>
          </p:nvSpPr>
          <p:spPr bwMode="gray">
            <a:xfrm>
              <a:off x="1680" y="-54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7" name="Oval 39"/>
            <p:cNvSpPr>
              <a:spLocks noChangeArrowheads="1"/>
            </p:cNvSpPr>
            <p:nvPr userDrawn="1"/>
          </p:nvSpPr>
          <p:spPr bwMode="gray">
            <a:xfrm>
              <a:off x="1950" y="-28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8" name="Oval 40"/>
            <p:cNvSpPr>
              <a:spLocks noChangeArrowheads="1"/>
            </p:cNvSpPr>
            <p:nvPr userDrawn="1"/>
          </p:nvSpPr>
          <p:spPr bwMode="gray">
            <a:xfrm>
              <a:off x="2086" y="-1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59" name="Oval 41"/>
            <p:cNvSpPr>
              <a:spLocks noChangeArrowheads="1"/>
            </p:cNvSpPr>
            <p:nvPr userDrawn="1"/>
          </p:nvSpPr>
          <p:spPr bwMode="gray">
            <a:xfrm>
              <a:off x="2224" y="-28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0" name="Oval 42"/>
            <p:cNvSpPr>
              <a:spLocks noChangeArrowheads="1"/>
            </p:cNvSpPr>
            <p:nvPr userDrawn="1"/>
          </p:nvSpPr>
          <p:spPr bwMode="gray">
            <a:xfrm>
              <a:off x="2222"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1" name="Oval 43"/>
            <p:cNvSpPr>
              <a:spLocks noChangeArrowheads="1"/>
            </p:cNvSpPr>
            <p:nvPr userDrawn="1"/>
          </p:nvSpPr>
          <p:spPr bwMode="gray">
            <a:xfrm>
              <a:off x="2512" y="-42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2" name="Oval 44"/>
            <p:cNvSpPr>
              <a:spLocks noChangeArrowheads="1"/>
            </p:cNvSpPr>
            <p:nvPr userDrawn="1"/>
          </p:nvSpPr>
          <p:spPr bwMode="gray">
            <a:xfrm>
              <a:off x="2512" y="-15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3" name="Oval 45"/>
            <p:cNvSpPr>
              <a:spLocks noChangeArrowheads="1"/>
            </p:cNvSpPr>
            <p:nvPr userDrawn="1"/>
          </p:nvSpPr>
          <p:spPr bwMode="gray">
            <a:xfrm>
              <a:off x="2782" y="-289"/>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4" name="Oval 46"/>
            <p:cNvSpPr>
              <a:spLocks noChangeArrowheads="1"/>
            </p:cNvSpPr>
            <p:nvPr userDrawn="1"/>
          </p:nvSpPr>
          <p:spPr bwMode="gray">
            <a:xfrm>
              <a:off x="2918"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66" name="Oval 60"/>
            <p:cNvSpPr>
              <a:spLocks noChangeArrowheads="1"/>
            </p:cNvSpPr>
            <p:nvPr userDrawn="1"/>
          </p:nvSpPr>
          <p:spPr bwMode="gray">
            <a:xfrm>
              <a:off x="3061" y="-41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7" name="Oval 61"/>
            <p:cNvSpPr>
              <a:spLocks noChangeArrowheads="1"/>
            </p:cNvSpPr>
            <p:nvPr userDrawn="1"/>
          </p:nvSpPr>
          <p:spPr bwMode="gray">
            <a:xfrm>
              <a:off x="3059"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8" name="Oval 62"/>
            <p:cNvSpPr>
              <a:spLocks noChangeArrowheads="1"/>
            </p:cNvSpPr>
            <p:nvPr userDrawn="1"/>
          </p:nvSpPr>
          <p:spPr bwMode="gray">
            <a:xfrm>
              <a:off x="3349" y="-41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69" name="Oval 63"/>
            <p:cNvSpPr>
              <a:spLocks noChangeArrowheads="1"/>
            </p:cNvSpPr>
            <p:nvPr userDrawn="1"/>
          </p:nvSpPr>
          <p:spPr bwMode="gray">
            <a:xfrm>
              <a:off x="3349"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0" name="Oval 64"/>
            <p:cNvSpPr>
              <a:spLocks noChangeArrowheads="1"/>
            </p:cNvSpPr>
            <p:nvPr userDrawn="1"/>
          </p:nvSpPr>
          <p:spPr bwMode="gray">
            <a:xfrm>
              <a:off x="3619"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1" name="Oval 65"/>
            <p:cNvSpPr>
              <a:spLocks noChangeArrowheads="1"/>
            </p:cNvSpPr>
            <p:nvPr userDrawn="1"/>
          </p:nvSpPr>
          <p:spPr bwMode="gray">
            <a:xfrm>
              <a:off x="3755"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2" name="Oval 66"/>
            <p:cNvSpPr>
              <a:spLocks noChangeArrowheads="1"/>
            </p:cNvSpPr>
            <p:nvPr userDrawn="1"/>
          </p:nvSpPr>
          <p:spPr bwMode="gray">
            <a:xfrm>
              <a:off x="3913" y="-27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3" name="Oval 67"/>
            <p:cNvSpPr>
              <a:spLocks noChangeArrowheads="1"/>
            </p:cNvSpPr>
            <p:nvPr userDrawn="1"/>
          </p:nvSpPr>
          <p:spPr bwMode="gray">
            <a:xfrm>
              <a:off x="3911" y="-548"/>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4" name="Oval 68"/>
            <p:cNvSpPr>
              <a:spLocks noChangeArrowheads="1"/>
            </p:cNvSpPr>
            <p:nvPr userDrawn="1"/>
          </p:nvSpPr>
          <p:spPr bwMode="gray">
            <a:xfrm>
              <a:off x="4201" y="-45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5" name="Oval 69"/>
            <p:cNvSpPr>
              <a:spLocks noChangeArrowheads="1"/>
            </p:cNvSpPr>
            <p:nvPr userDrawn="1"/>
          </p:nvSpPr>
          <p:spPr bwMode="gray">
            <a:xfrm>
              <a:off x="4201" y="-1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6" name="Oval 70"/>
            <p:cNvSpPr>
              <a:spLocks noChangeArrowheads="1"/>
            </p:cNvSpPr>
            <p:nvPr userDrawn="1"/>
          </p:nvSpPr>
          <p:spPr bwMode="gray">
            <a:xfrm>
              <a:off x="4471" y="-29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77" name="Oval 71"/>
            <p:cNvSpPr>
              <a:spLocks noChangeArrowheads="1"/>
            </p:cNvSpPr>
            <p:nvPr userDrawn="1"/>
          </p:nvSpPr>
          <p:spPr bwMode="gray">
            <a:xfrm>
              <a:off x="4607" y="-154"/>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079" name="Oval 85"/>
            <p:cNvSpPr>
              <a:spLocks noChangeArrowheads="1"/>
            </p:cNvSpPr>
            <p:nvPr userDrawn="1"/>
          </p:nvSpPr>
          <p:spPr bwMode="gray">
            <a:xfrm>
              <a:off x="4750" y="-36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0" name="Oval 86"/>
            <p:cNvSpPr>
              <a:spLocks noChangeArrowheads="1"/>
            </p:cNvSpPr>
            <p:nvPr userDrawn="1"/>
          </p:nvSpPr>
          <p:spPr bwMode="gray">
            <a:xfrm>
              <a:off x="4748" y="-54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1" name="Oval 87"/>
            <p:cNvSpPr>
              <a:spLocks noChangeArrowheads="1"/>
            </p:cNvSpPr>
            <p:nvPr userDrawn="1"/>
          </p:nvSpPr>
          <p:spPr bwMode="gray">
            <a:xfrm>
              <a:off x="5038" y="-42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2" name="Oval 88"/>
            <p:cNvSpPr>
              <a:spLocks noChangeArrowheads="1"/>
            </p:cNvSpPr>
            <p:nvPr userDrawn="1"/>
          </p:nvSpPr>
          <p:spPr bwMode="gray">
            <a:xfrm>
              <a:off x="5038" y="-543"/>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3" name="Oval 89"/>
            <p:cNvSpPr>
              <a:spLocks noChangeArrowheads="1"/>
            </p:cNvSpPr>
            <p:nvPr userDrawn="1"/>
          </p:nvSpPr>
          <p:spPr bwMode="gray">
            <a:xfrm>
              <a:off x="5308" y="-28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4" name="Oval 90"/>
            <p:cNvSpPr>
              <a:spLocks noChangeArrowheads="1"/>
            </p:cNvSpPr>
            <p:nvPr userDrawn="1"/>
          </p:nvSpPr>
          <p:spPr bwMode="gray">
            <a:xfrm>
              <a:off x="5444" y="-151"/>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5" name="Oval 91"/>
            <p:cNvSpPr>
              <a:spLocks noChangeArrowheads="1"/>
            </p:cNvSpPr>
            <p:nvPr userDrawn="1"/>
          </p:nvSpPr>
          <p:spPr bwMode="gray">
            <a:xfrm>
              <a:off x="5580" y="-286"/>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6" name="Oval 92"/>
            <p:cNvSpPr>
              <a:spLocks noChangeArrowheads="1"/>
            </p:cNvSpPr>
            <p:nvPr userDrawn="1"/>
          </p:nvSpPr>
          <p:spPr bwMode="gray">
            <a:xfrm>
              <a:off x="5578" y="-547"/>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7" name="Oval 93"/>
            <p:cNvSpPr>
              <a:spLocks noChangeArrowheads="1"/>
            </p:cNvSpPr>
            <p:nvPr userDrawn="1"/>
          </p:nvSpPr>
          <p:spPr bwMode="gray">
            <a:xfrm>
              <a:off x="5868" y="-42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8" name="Oval 94"/>
            <p:cNvSpPr>
              <a:spLocks noChangeArrowheads="1"/>
            </p:cNvSpPr>
            <p:nvPr userDrawn="1"/>
          </p:nvSpPr>
          <p:spPr bwMode="gray">
            <a:xfrm>
              <a:off x="5868" y="-155"/>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89" name="Oval 95"/>
            <p:cNvSpPr>
              <a:spLocks noChangeArrowheads="1"/>
            </p:cNvSpPr>
            <p:nvPr userDrawn="1"/>
          </p:nvSpPr>
          <p:spPr bwMode="gray">
            <a:xfrm>
              <a:off x="6138" y="-280"/>
              <a:ext cx="44" cy="4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uk-UA"/>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7956550" y="404813"/>
            <a:ext cx="936625" cy="1008062"/>
          </a:xfrm>
          <a:prstGeom prst="ellipse">
            <a:avLst/>
          </a:prstGeom>
          <a:blipFill dpi="0" rotWithShape="1">
            <a:blip r:embed="rId13"/>
            <a:srcRect/>
            <a:stretch>
              <a:fillRect/>
            </a:stretch>
          </a:blipFill>
          <a:ln w="57150">
            <a:solidFill>
              <a:schemeClr val="tx1"/>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uk-UA" altLang="uk-UA" smtClean="0"/>
          </a:p>
        </p:txBody>
      </p:sp>
      <p:sp>
        <p:nvSpPr>
          <p:cNvPr id="1030" name="Rectangle 3"/>
          <p:cNvSpPr>
            <a:spLocks noGrp="1" noChangeArrowheads="1"/>
          </p:cNvSpPr>
          <p:nvPr>
            <p:ph type="body" idx="1"/>
          </p:nvPr>
        </p:nvSpPr>
        <p:spPr bwMode="auto">
          <a:xfrm>
            <a:off x="457200" y="1228725"/>
            <a:ext cx="8229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pPr>
              <a:defRPr/>
            </a:pPr>
            <a:fld id="{A95AFC7E-0181-4ED6-9046-95DD480F976B}" type="datetimeFigureOut">
              <a:rPr lang="ru-RU"/>
              <a:pPr>
                <a:defRPr/>
              </a:pPr>
              <a:t>18.03.2025</a:t>
            </a:fld>
            <a:endParaRPr lang="ru-RU"/>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9EE5AEF-E962-4A57-8304-8F18007BB3C8}" type="slidenum">
              <a:rPr lang="ru-RU" altLang="uk-UA"/>
              <a:pPr>
                <a:defRPr/>
              </a:pPr>
              <a:t>‹#›</a:t>
            </a:fld>
            <a:endParaRPr lang="ru-RU" altLang="uk-UA"/>
          </a:p>
        </p:txBody>
      </p:sp>
      <p:sp>
        <p:nvSpPr>
          <p:cNvPr id="1034" name="Rectangle 2"/>
          <p:cNvSpPr>
            <a:spLocks noGrp="1" noChangeArrowheads="1"/>
          </p:cNvSpPr>
          <p:nvPr>
            <p:ph type="title"/>
          </p:nvPr>
        </p:nvSpPr>
        <p:spPr bwMode="black">
          <a:xfrm>
            <a:off x="457200" y="228600"/>
            <a:ext cx="7391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strips dir="ld"/>
  </p:transition>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4929187"/>
          </a:xfrm>
        </p:spPr>
        <p:txBody>
          <a:bodyPr/>
          <a:lstStyle/>
          <a:p>
            <a:pPr algn="ctr">
              <a:defRPr/>
            </a:pPr>
            <a:r>
              <a:rPr lang="uk-UA" sz="3300" i="0" dirty="0" smtClean="0">
                <a:solidFill>
                  <a:schemeClr val="accent4">
                    <a:lumMod val="50000"/>
                  </a:schemeClr>
                </a:solidFill>
                <a:latin typeface="Bookman Old Style" pitchFamily="18" charset="0"/>
              </a:rPr>
              <a:t>Тема </a:t>
            </a:r>
            <a:r>
              <a:rPr lang="uk-UA" sz="3300" i="0" dirty="0" smtClean="0">
                <a:solidFill>
                  <a:schemeClr val="accent4">
                    <a:lumMod val="50000"/>
                  </a:schemeClr>
                </a:solidFill>
                <a:latin typeface="Bookman Old Style" pitchFamily="18" charset="0"/>
              </a:rPr>
              <a:t>4.</a:t>
            </a:r>
            <a:r>
              <a:rPr lang="ru-RU" sz="3300" i="0" dirty="0">
                <a:latin typeface="Bookman Old Style" pitchFamily="18" charset="0"/>
              </a:rPr>
              <a:t/>
            </a:r>
            <a:br>
              <a:rPr lang="ru-RU" sz="3300" i="0" dirty="0">
                <a:latin typeface="Bookman Old Style" pitchFamily="18" charset="0"/>
              </a:rPr>
            </a:br>
            <a:r>
              <a:rPr lang="uk-UA" sz="3300" dirty="0"/>
              <a:t>Індустрія 4.0 – четверта промислова революція. </a:t>
            </a:r>
            <a:r>
              <a:rPr lang="uk-UA" sz="3300" dirty="0" smtClean="0"/>
              <a:t/>
            </a:r>
            <a:br>
              <a:rPr lang="uk-UA" sz="3300" dirty="0" smtClean="0"/>
            </a:br>
            <a:r>
              <a:rPr lang="uk-UA" sz="3300" dirty="0" smtClean="0"/>
              <a:t>Індустрія </a:t>
            </a:r>
            <a:r>
              <a:rPr lang="uk-UA" sz="3300" dirty="0"/>
              <a:t>5.0 (</a:t>
            </a:r>
            <a:r>
              <a:rPr lang="uk-UA" sz="3300" dirty="0" err="1"/>
              <a:t>пʼята</a:t>
            </a:r>
            <a:r>
              <a:rPr lang="uk-UA" sz="3300" dirty="0"/>
              <a:t> промислова революція) – концепція, </a:t>
            </a:r>
            <a:r>
              <a:rPr lang="uk-UA" sz="3300" dirty="0" smtClean="0"/>
              <a:t/>
            </a:r>
            <a:br>
              <a:rPr lang="uk-UA" sz="3300" dirty="0" smtClean="0"/>
            </a:br>
            <a:r>
              <a:rPr lang="uk-UA" sz="3300" dirty="0" smtClean="0"/>
              <a:t>яка </a:t>
            </a:r>
            <a:r>
              <a:rPr lang="uk-UA" sz="3300" dirty="0"/>
              <a:t>прагне поєднати людські здібності, передові технології та турботу про екологію</a:t>
            </a:r>
            <a:endParaRPr lang="ru-RU" sz="3300" i="0" dirty="0">
              <a:latin typeface="Bookman Old Style" pitchFamily="18" charset="0"/>
            </a:endParaRPr>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79375"/>
            <a:ext cx="56007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8496944" cy="5262979"/>
          </a:xfrm>
          <a:prstGeom prst="rect">
            <a:avLst/>
          </a:prstGeom>
        </p:spPr>
        <p:txBody>
          <a:bodyPr wrap="square">
            <a:spAutoFit/>
          </a:bodyPr>
          <a:lstStyle/>
          <a:p>
            <a:pPr algn="just"/>
            <a:r>
              <a:rPr lang="uk-UA" sz="2400" i="1" dirty="0" smtClean="0"/>
              <a:t>Українська </a:t>
            </a:r>
            <a:r>
              <a:rPr lang="uk-UA" sz="2400" i="1" dirty="0"/>
              <a:t>індустрія 4.0 в глобальному світі промислових </a:t>
            </a:r>
            <a:r>
              <a:rPr lang="uk-UA" sz="2400" i="1" dirty="0" err="1" smtClean="0"/>
              <a:t>хайтек</a:t>
            </a:r>
            <a:r>
              <a:rPr lang="uk-UA" sz="2400" i="1" dirty="0" smtClean="0"/>
              <a:t> сегментів.</a:t>
            </a:r>
          </a:p>
          <a:p>
            <a:pPr algn="just"/>
            <a:r>
              <a:rPr lang="uk-UA" sz="2400" dirty="0" smtClean="0"/>
              <a:t>Україна </a:t>
            </a:r>
            <a:r>
              <a:rPr lang="uk-UA" sz="2400" dirty="0"/>
              <a:t>має всі шанси повторити успіх вітчизняного </a:t>
            </a:r>
            <a:r>
              <a:rPr lang="uk-UA" sz="2400" dirty="0" err="1"/>
              <a:t>ІТ-сектору</a:t>
            </a:r>
            <a:r>
              <a:rPr lang="uk-UA" sz="2400" dirty="0"/>
              <a:t> й стати як мінімум регіональним лідером у сфері складних та наукоємних інженерних послуг: </a:t>
            </a:r>
            <a:endParaRPr lang="uk-UA" sz="2400" dirty="0" smtClean="0"/>
          </a:p>
          <a:p>
            <a:pPr algn="just"/>
            <a:r>
              <a:rPr lang="uk-UA" sz="2400" dirty="0" smtClean="0"/>
              <a:t>– </a:t>
            </a:r>
            <a:r>
              <a:rPr lang="uk-UA" sz="2400" dirty="0"/>
              <a:t>програмування у сфері промислових продуктів за </a:t>
            </a:r>
            <a:r>
              <a:rPr lang="uk-UA" sz="2400" dirty="0" smtClean="0"/>
              <a:t>технологіями </a:t>
            </a:r>
            <a:r>
              <a:rPr lang="uk-UA" sz="2400" dirty="0"/>
              <a:t>Індустрія 4.0</a:t>
            </a:r>
            <a:r>
              <a:rPr lang="uk-UA" sz="2400" dirty="0" smtClean="0"/>
              <a:t>;</a:t>
            </a:r>
          </a:p>
          <a:p>
            <a:pPr algn="just"/>
            <a:r>
              <a:rPr lang="uk-UA" sz="2400" dirty="0"/>
              <a:t>– </a:t>
            </a:r>
            <a:r>
              <a:rPr lang="uk-UA" sz="2400" dirty="0" err="1"/>
              <a:t>проєктування</a:t>
            </a:r>
            <a:r>
              <a:rPr lang="uk-UA" sz="2400" dirty="0"/>
              <a:t> (електричне, механічне, електронне, технологічне, будівельне тощо); </a:t>
            </a:r>
            <a:endParaRPr lang="uk-UA" sz="2400" dirty="0" smtClean="0"/>
          </a:p>
          <a:p>
            <a:pPr algn="just"/>
            <a:r>
              <a:rPr lang="uk-UA" sz="2400" dirty="0" smtClean="0"/>
              <a:t>– </a:t>
            </a:r>
            <a:r>
              <a:rPr lang="uk-UA" sz="2400" dirty="0"/>
              <a:t>промислова автоматизація та комплексний інжиніринг (включно з введенням в експлуатацію складних промислових об’єктів); </a:t>
            </a:r>
          </a:p>
          <a:p>
            <a:pPr algn="just"/>
            <a:r>
              <a:rPr lang="uk-UA" sz="2400" dirty="0" smtClean="0"/>
              <a:t>– </a:t>
            </a:r>
            <a:r>
              <a:rPr lang="uk-UA" sz="2400" dirty="0"/>
              <a:t>розробка та виробництво складних, малосерійних або унікальних виробів</a:t>
            </a:r>
            <a:r>
              <a:rPr lang="uk-UA" sz="2400" dirty="0" smtClean="0"/>
              <a:t>.</a:t>
            </a:r>
            <a:endParaRPr lang="uk-UA" sz="2400" dirty="0"/>
          </a:p>
        </p:txBody>
      </p:sp>
      <p:sp>
        <p:nvSpPr>
          <p:cNvPr id="3" name="Прямоугольник 2"/>
          <p:cNvSpPr/>
          <p:nvPr/>
        </p:nvSpPr>
        <p:spPr>
          <a:xfrm>
            <a:off x="323528" y="188640"/>
            <a:ext cx="7704856" cy="646331"/>
          </a:xfrm>
          <a:prstGeom prst="rect">
            <a:avLst/>
          </a:prstGeom>
        </p:spPr>
        <p:txBody>
          <a:bodyPr wrap="square">
            <a:spAutoFit/>
          </a:bodyPr>
          <a:lstStyle/>
          <a:p>
            <a:pPr marL="0" indent="0">
              <a:spcBef>
                <a:spcPts val="0"/>
              </a:spcBef>
              <a:spcAft>
                <a:spcPts val="0"/>
              </a:spcAft>
              <a:buClr>
                <a:schemeClr val="accent1"/>
              </a:buClr>
              <a:buNone/>
              <a:defRPr/>
            </a:pPr>
            <a:r>
              <a:rPr lang="en-US" b="1" dirty="0"/>
              <a:t>4.2. </a:t>
            </a:r>
            <a:r>
              <a:rPr lang="uk-UA" b="1" dirty="0"/>
              <a:t>Позиціонування України на глобальній мапі 4.0. </a:t>
            </a:r>
            <a:r>
              <a:rPr lang="uk-UA" b="1" dirty="0" err="1"/>
              <a:t>Візія</a:t>
            </a:r>
            <a:r>
              <a:rPr lang="uk-UA" b="1" dirty="0"/>
              <a:t> до 2030 року. </a:t>
            </a:r>
          </a:p>
        </p:txBody>
      </p:sp>
    </p:spTree>
    <p:extLst>
      <p:ext uri="{BB962C8B-B14F-4D97-AF65-F5344CB8AC3E}">
        <p14:creationId xmlns:p14="http://schemas.microsoft.com/office/powerpoint/2010/main" val="1743677858"/>
      </p:ext>
    </p:extLst>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196752"/>
            <a:ext cx="8496944" cy="5262979"/>
          </a:xfrm>
          <a:prstGeom prst="rect">
            <a:avLst/>
          </a:prstGeom>
        </p:spPr>
        <p:txBody>
          <a:bodyPr wrap="square">
            <a:spAutoFit/>
          </a:bodyPr>
          <a:lstStyle/>
          <a:p>
            <a:pPr algn="just"/>
            <a:r>
              <a:rPr lang="ru-RU" sz="2400" i="1" dirty="0" smtClean="0"/>
              <a:t>Для </a:t>
            </a:r>
            <a:r>
              <a:rPr lang="ru-RU" sz="2400" i="1" dirty="0" err="1"/>
              <a:t>внутрішнього</a:t>
            </a:r>
            <a:r>
              <a:rPr lang="ru-RU" sz="2400" i="1" dirty="0"/>
              <a:t> ринку </a:t>
            </a:r>
            <a:r>
              <a:rPr lang="ru-RU" sz="2400" i="1" dirty="0" err="1"/>
              <a:t>Індустрія</a:t>
            </a:r>
            <a:r>
              <a:rPr lang="ru-RU" sz="2400" i="1" dirty="0"/>
              <a:t> 4.0 </a:t>
            </a:r>
            <a:r>
              <a:rPr lang="ru-RU" sz="2400" i="1" dirty="0" err="1"/>
              <a:t>має</a:t>
            </a:r>
            <a:r>
              <a:rPr lang="ru-RU" sz="2400" i="1" dirty="0"/>
              <a:t> стати </a:t>
            </a:r>
            <a:r>
              <a:rPr lang="ru-RU" sz="2400" i="1" dirty="0" err="1"/>
              <a:t>каталізатором</a:t>
            </a:r>
            <a:r>
              <a:rPr lang="ru-RU" sz="2400" i="1" dirty="0"/>
              <a:t> </a:t>
            </a:r>
            <a:r>
              <a:rPr lang="ru-RU" sz="2400" i="1" dirty="0" err="1"/>
              <a:t>зростання</a:t>
            </a:r>
            <a:r>
              <a:rPr lang="ru-RU" sz="2400" i="1" dirty="0"/>
              <a:t> за </a:t>
            </a:r>
            <a:r>
              <a:rPr lang="ru-RU" sz="2400" i="1" dirty="0" err="1"/>
              <a:t>чисельними</a:t>
            </a:r>
            <a:r>
              <a:rPr lang="ru-RU" sz="2400" i="1" dirty="0"/>
              <a:t> </a:t>
            </a:r>
            <a:r>
              <a:rPr lang="ru-RU" sz="2400" i="1" dirty="0" err="1"/>
              <a:t>напрямами</a:t>
            </a:r>
            <a:r>
              <a:rPr lang="ru-RU" sz="2400" i="1" dirty="0"/>
              <a:t>, а </a:t>
            </a:r>
            <a:r>
              <a:rPr lang="ru-RU" sz="2400" i="1" dirty="0" err="1"/>
              <a:t>саме</a:t>
            </a:r>
            <a:r>
              <a:rPr lang="ru-RU" sz="2400" i="1" dirty="0"/>
              <a:t>: </a:t>
            </a:r>
            <a:endParaRPr lang="ru-RU" sz="2400" i="1" dirty="0" smtClean="0"/>
          </a:p>
          <a:p>
            <a:pPr algn="just"/>
            <a:r>
              <a:rPr lang="ru-RU" sz="2400" dirty="0" smtClean="0"/>
              <a:t>– </a:t>
            </a:r>
            <a:r>
              <a:rPr lang="ru-RU" sz="2400" dirty="0" err="1"/>
              <a:t>покращення</a:t>
            </a:r>
            <a:r>
              <a:rPr lang="ru-RU" sz="2400" dirty="0"/>
              <a:t> </a:t>
            </a:r>
            <a:r>
              <a:rPr lang="ru-RU" sz="2400" dirty="0" err="1"/>
              <a:t>конкурентоздатності</a:t>
            </a:r>
            <a:r>
              <a:rPr lang="ru-RU" sz="2400" dirty="0"/>
              <a:t> та доходу для </a:t>
            </a:r>
            <a:r>
              <a:rPr lang="ru-RU" sz="2400" dirty="0" err="1"/>
              <a:t>промислового</a:t>
            </a:r>
            <a:r>
              <a:rPr lang="ru-RU" sz="2400" dirty="0"/>
              <a:t> </a:t>
            </a:r>
            <a:r>
              <a:rPr lang="ru-RU" sz="2400" dirty="0" err="1"/>
              <a:t>виробництва</a:t>
            </a:r>
            <a:r>
              <a:rPr lang="ru-RU" sz="2400" dirty="0"/>
              <a:t>, ТЕК, </a:t>
            </a:r>
            <a:r>
              <a:rPr lang="ru-RU" sz="2400" dirty="0" err="1"/>
              <a:t>інфраструктури</a:t>
            </a:r>
            <a:r>
              <a:rPr lang="ru-RU" sz="2400" dirty="0"/>
              <a:t>; </a:t>
            </a:r>
            <a:endParaRPr lang="ru-RU" sz="2400" dirty="0" smtClean="0"/>
          </a:p>
          <a:p>
            <a:pPr algn="just"/>
            <a:r>
              <a:rPr lang="ru-RU" sz="2400" dirty="0" smtClean="0"/>
              <a:t>– </a:t>
            </a:r>
            <a:r>
              <a:rPr lang="ru-RU" sz="2400" dirty="0" err="1"/>
              <a:t>прискорена</a:t>
            </a:r>
            <a:r>
              <a:rPr lang="ru-RU" sz="2400" dirty="0"/>
              <a:t> </a:t>
            </a:r>
            <a:r>
              <a:rPr lang="ru-RU" sz="2400" dirty="0" err="1"/>
              <a:t>дигіталізація</a:t>
            </a:r>
            <a:r>
              <a:rPr lang="ru-RU" sz="2400" dirty="0"/>
              <a:t> </a:t>
            </a:r>
            <a:r>
              <a:rPr lang="ru-RU" sz="2400" dirty="0" err="1"/>
              <a:t>найбільш</a:t>
            </a:r>
            <a:r>
              <a:rPr lang="ru-RU" sz="2400" dirty="0"/>
              <a:t> </a:t>
            </a:r>
            <a:r>
              <a:rPr lang="ru-RU" sz="2400" dirty="0" err="1"/>
              <a:t>перспективних</a:t>
            </a:r>
            <a:r>
              <a:rPr lang="ru-RU" sz="2400" dirty="0"/>
              <a:t> </a:t>
            </a:r>
            <a:r>
              <a:rPr lang="ru-RU" sz="2400" dirty="0" err="1"/>
              <a:t>секторів</a:t>
            </a:r>
            <a:r>
              <a:rPr lang="ru-RU" sz="2400" dirty="0"/>
              <a:t> </a:t>
            </a:r>
            <a:r>
              <a:rPr lang="ru-RU" sz="2400" dirty="0" err="1"/>
              <a:t>промисловості</a:t>
            </a:r>
            <a:r>
              <a:rPr lang="ru-RU" sz="2400" dirty="0"/>
              <a:t>; </a:t>
            </a:r>
            <a:endParaRPr lang="ru-RU" sz="2400" dirty="0" smtClean="0"/>
          </a:p>
          <a:p>
            <a:pPr algn="just"/>
            <a:r>
              <a:rPr lang="ru-RU" sz="2400" dirty="0" smtClean="0"/>
              <a:t>– </a:t>
            </a:r>
            <a:r>
              <a:rPr lang="ru-RU" sz="2400" dirty="0" err="1"/>
              <a:t>зменшення</a:t>
            </a:r>
            <a:r>
              <a:rPr lang="ru-RU" sz="2400" dirty="0"/>
              <a:t> </a:t>
            </a:r>
            <a:r>
              <a:rPr lang="ru-RU" sz="2400" dirty="0" err="1"/>
              <a:t>імпортозалежності</a:t>
            </a:r>
            <a:r>
              <a:rPr lang="ru-RU" sz="2400" dirty="0"/>
              <a:t>, а </a:t>
            </a:r>
            <a:r>
              <a:rPr lang="ru-RU" sz="2400" dirty="0" err="1"/>
              <a:t>також</a:t>
            </a:r>
            <a:r>
              <a:rPr lang="ru-RU" sz="2400" dirty="0"/>
              <a:t> </a:t>
            </a:r>
            <a:r>
              <a:rPr lang="ru-RU" sz="2400" dirty="0" err="1"/>
              <a:t>більш</a:t>
            </a:r>
            <a:r>
              <a:rPr lang="ru-RU" sz="2400" dirty="0"/>
              <a:t> </a:t>
            </a:r>
            <a:r>
              <a:rPr lang="ru-RU" sz="2400" dirty="0" err="1"/>
              <a:t>широке</a:t>
            </a:r>
            <a:r>
              <a:rPr lang="ru-RU" sz="2400" dirty="0"/>
              <a:t> </a:t>
            </a:r>
            <a:r>
              <a:rPr lang="ru-RU" sz="2400" dirty="0" err="1"/>
              <a:t>використання</a:t>
            </a:r>
            <a:r>
              <a:rPr lang="ru-RU" sz="2400" dirty="0"/>
              <a:t> ІТ-</a:t>
            </a:r>
            <a:r>
              <a:rPr lang="ru-RU" sz="2400" dirty="0" err="1"/>
              <a:t>продуктів</a:t>
            </a:r>
            <a:r>
              <a:rPr lang="ru-RU" sz="2400" dirty="0"/>
              <a:t> та </a:t>
            </a:r>
            <a:r>
              <a:rPr lang="ru-RU" sz="2400" dirty="0" err="1"/>
              <a:t>послуг</a:t>
            </a:r>
            <a:r>
              <a:rPr lang="ru-RU" sz="2400" dirty="0"/>
              <a:t>, машин та </a:t>
            </a:r>
            <a:r>
              <a:rPr lang="ru-RU" sz="2400" dirty="0" err="1"/>
              <a:t>обладнання</a:t>
            </a:r>
            <a:r>
              <a:rPr lang="ru-RU" sz="2400" dirty="0"/>
              <a:t> </a:t>
            </a:r>
            <a:r>
              <a:rPr lang="ru-RU" sz="2400" dirty="0" err="1"/>
              <a:t>вітчизняного</a:t>
            </a:r>
            <a:r>
              <a:rPr lang="ru-RU" sz="2400" dirty="0"/>
              <a:t> </a:t>
            </a:r>
            <a:r>
              <a:rPr lang="ru-RU" sz="2400" dirty="0" err="1"/>
              <a:t>виробництва</a:t>
            </a:r>
            <a:r>
              <a:rPr lang="ru-RU" sz="2400" dirty="0"/>
              <a:t>; </a:t>
            </a:r>
            <a:endParaRPr lang="ru-RU" sz="2400" dirty="0" smtClean="0"/>
          </a:p>
          <a:p>
            <a:pPr algn="just"/>
            <a:r>
              <a:rPr lang="ru-RU" sz="2400" dirty="0" smtClean="0"/>
              <a:t>– </a:t>
            </a:r>
            <a:r>
              <a:rPr lang="ru-RU" sz="2400" dirty="0" err="1"/>
              <a:t>зміцнення</a:t>
            </a:r>
            <a:r>
              <a:rPr lang="ru-RU" sz="2400" dirty="0"/>
              <a:t> оборонного сектору </a:t>
            </a:r>
            <a:r>
              <a:rPr lang="ru-RU" sz="2400" dirty="0" err="1"/>
              <a:t>країни</a:t>
            </a:r>
            <a:r>
              <a:rPr lang="ru-RU" sz="2400" dirty="0"/>
              <a:t> за </a:t>
            </a:r>
            <a:r>
              <a:rPr lang="ru-RU" sz="2400" dirty="0" err="1"/>
              <a:t>рахунок</a:t>
            </a:r>
            <a:r>
              <a:rPr lang="ru-RU" sz="2400" dirty="0"/>
              <a:t> того, </a:t>
            </a:r>
            <a:r>
              <a:rPr lang="ru-RU" sz="2400" dirty="0" err="1"/>
              <a:t>що</a:t>
            </a:r>
            <a:r>
              <a:rPr lang="ru-RU" sz="2400" dirty="0"/>
              <a:t> </a:t>
            </a:r>
            <a:r>
              <a:rPr lang="ru-RU" sz="2400" dirty="0" err="1"/>
              <a:t>Україна</a:t>
            </a:r>
            <a:r>
              <a:rPr lang="ru-RU" sz="2400" dirty="0"/>
              <a:t> </a:t>
            </a:r>
            <a:r>
              <a:rPr lang="ru-RU" sz="2400" dirty="0" err="1"/>
              <a:t>має</a:t>
            </a:r>
            <a:r>
              <a:rPr lang="ru-RU" sz="2400" dirty="0"/>
              <a:t> стати </a:t>
            </a:r>
            <a:r>
              <a:rPr lang="ru-RU" sz="2400" dirty="0" err="1"/>
              <a:t>більш</a:t>
            </a:r>
            <a:r>
              <a:rPr lang="ru-RU" sz="2400" dirty="0"/>
              <a:t> </a:t>
            </a:r>
            <a:r>
              <a:rPr lang="ru-RU" sz="2400" dirty="0" err="1"/>
              <a:t>технологічною</a:t>
            </a:r>
            <a:r>
              <a:rPr lang="ru-RU" sz="2400" dirty="0"/>
              <a:t> в </a:t>
            </a:r>
            <a:r>
              <a:rPr lang="ru-RU" sz="2400" dirty="0" err="1"/>
              <a:t>оборонних</a:t>
            </a:r>
            <a:r>
              <a:rPr lang="ru-RU" sz="2400" dirty="0"/>
              <a:t> </a:t>
            </a:r>
            <a:r>
              <a:rPr lang="ru-RU" sz="2400" dirty="0" err="1"/>
              <a:t>технологіях</a:t>
            </a:r>
            <a:r>
              <a:rPr lang="ru-RU" sz="2400" dirty="0"/>
              <a:t> і роль </a:t>
            </a:r>
            <a:r>
              <a:rPr lang="ru-RU" sz="2400" dirty="0" err="1"/>
              <a:t>технологій</a:t>
            </a:r>
            <a:r>
              <a:rPr lang="ru-RU" sz="2400" dirty="0"/>
              <a:t> 4.0 буде </a:t>
            </a:r>
            <a:r>
              <a:rPr lang="ru-RU" sz="2400" dirty="0" err="1"/>
              <a:t>ключовою</a:t>
            </a:r>
            <a:r>
              <a:rPr lang="ru-RU" sz="2400" dirty="0"/>
              <a:t> в </a:t>
            </a:r>
            <a:r>
              <a:rPr lang="ru-RU" sz="2400" dirty="0" err="1"/>
              <a:t>реалізації</a:t>
            </a:r>
            <a:r>
              <a:rPr lang="ru-RU" sz="2400" dirty="0"/>
              <a:t> </a:t>
            </a:r>
            <a:r>
              <a:rPr lang="ru-RU" sz="2400" dirty="0" err="1"/>
              <a:t>цього</a:t>
            </a:r>
            <a:r>
              <a:rPr lang="ru-RU" sz="2400" dirty="0"/>
              <a:t> </a:t>
            </a:r>
            <a:r>
              <a:rPr lang="ru-RU" sz="2400" dirty="0" err="1"/>
              <a:t>виклику</a:t>
            </a:r>
            <a:r>
              <a:rPr lang="ru-RU" sz="2400" dirty="0"/>
              <a:t>.</a:t>
            </a:r>
            <a:endParaRPr lang="uk-UA" sz="2400" dirty="0"/>
          </a:p>
        </p:txBody>
      </p:sp>
      <p:sp>
        <p:nvSpPr>
          <p:cNvPr id="3" name="Прямоугольник 2"/>
          <p:cNvSpPr/>
          <p:nvPr/>
        </p:nvSpPr>
        <p:spPr>
          <a:xfrm>
            <a:off x="323528" y="188640"/>
            <a:ext cx="7704856" cy="646331"/>
          </a:xfrm>
          <a:prstGeom prst="rect">
            <a:avLst/>
          </a:prstGeom>
        </p:spPr>
        <p:txBody>
          <a:bodyPr wrap="square">
            <a:spAutoFit/>
          </a:bodyPr>
          <a:lstStyle/>
          <a:p>
            <a:pPr marL="0" indent="0">
              <a:spcBef>
                <a:spcPts val="0"/>
              </a:spcBef>
              <a:spcAft>
                <a:spcPts val="0"/>
              </a:spcAft>
              <a:buClr>
                <a:schemeClr val="accent1"/>
              </a:buClr>
              <a:buNone/>
              <a:defRPr/>
            </a:pPr>
            <a:r>
              <a:rPr lang="en-US" b="1" dirty="0"/>
              <a:t>4.2. </a:t>
            </a:r>
            <a:r>
              <a:rPr lang="uk-UA" b="1" dirty="0"/>
              <a:t>Позиціонування України на глобальній мапі 4.0. </a:t>
            </a:r>
            <a:r>
              <a:rPr lang="uk-UA" b="1" dirty="0" err="1"/>
              <a:t>Візія</a:t>
            </a:r>
            <a:r>
              <a:rPr lang="uk-UA" b="1" dirty="0"/>
              <a:t> до 2030 року. </a:t>
            </a:r>
          </a:p>
        </p:txBody>
      </p:sp>
    </p:spTree>
    <p:extLst>
      <p:ext uri="{BB962C8B-B14F-4D97-AF65-F5344CB8AC3E}">
        <p14:creationId xmlns:p14="http://schemas.microsoft.com/office/powerpoint/2010/main" val="2920653819"/>
      </p:ext>
    </p:extLst>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38" y="131763"/>
            <a:ext cx="4886325"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0648"/>
            <a:ext cx="6552728" cy="630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6480720" cy="611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5760640" cy="628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8568952" cy="59093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b="1" i="1" dirty="0">
                <a:effectLst>
                  <a:outerShdw blurRad="38100" dist="38100" dir="2700000" algn="tl">
                    <a:srgbClr val="000000">
                      <a:alpha val="43137"/>
                    </a:srgbClr>
                  </a:outerShdw>
                </a:effectLst>
              </a:rPr>
              <a:t>За </a:t>
            </a:r>
            <a:r>
              <a:rPr lang="uk-UA" b="1" i="1" dirty="0" err="1">
                <a:effectLst>
                  <a:outerShdw blurRad="38100" dist="38100" dir="2700000" algn="tl">
                    <a:srgbClr val="000000">
                      <a:alpha val="43137"/>
                    </a:srgbClr>
                  </a:outerShdw>
                </a:effectLst>
              </a:rPr>
              <a:t>Візією</a:t>
            </a:r>
            <a:r>
              <a:rPr lang="uk-UA" b="1" i="1" dirty="0">
                <a:effectLst>
                  <a:outerShdw blurRad="38100" dist="38100" dir="2700000" algn="tl">
                    <a:srgbClr val="000000">
                      <a:alpha val="43137"/>
                    </a:srgbClr>
                  </a:outerShdw>
                </a:effectLst>
              </a:rPr>
              <a:t> до 2030 року Україна </a:t>
            </a:r>
            <a:r>
              <a:rPr lang="uk-UA" dirty="0"/>
              <a:t>– високотехнологічна, постіндустріальна країна, інтегрована в глобальні технологічні ланцюжки створення цінності, що продукує в них унікальні інженерні послуги та продукти високої якості. Україна є самодостатньою в забезпеченні своєї армії та своєї економіки найбільш необхідними технологічними продуктами. </a:t>
            </a:r>
            <a:endParaRPr lang="uk-UA" dirty="0" smtClean="0"/>
          </a:p>
          <a:p>
            <a:pPr algn="just"/>
            <a:endParaRPr lang="uk-UA" dirty="0" smtClean="0"/>
          </a:p>
          <a:p>
            <a:pPr algn="just"/>
            <a:r>
              <a:rPr lang="uk-UA" dirty="0" smtClean="0"/>
              <a:t>За </a:t>
            </a:r>
            <a:r>
              <a:rPr lang="uk-UA" dirty="0"/>
              <a:t>найскромнішими оцінками, при переході на 4.0 можна прогнозувати зростання промислового виробництва не менше ніж на 7 – 10 %. Прогноз значного зростання релевантний ще й тому, що більшість українських підприємств значно відстають від країн ЄС чи світу. Це означає, що початковий ефект від зростання буде в рази більший. </a:t>
            </a:r>
            <a:endParaRPr lang="uk-UA" dirty="0" smtClean="0"/>
          </a:p>
          <a:p>
            <a:pPr algn="just"/>
            <a:r>
              <a:rPr lang="uk-UA" dirty="0" smtClean="0"/>
              <a:t>Отже</a:t>
            </a:r>
            <a:r>
              <a:rPr lang="uk-UA" dirty="0"/>
              <a:t>, що отримає українська економіка після прийняття стратегічного курсу на 4.0: </a:t>
            </a:r>
            <a:endParaRPr lang="uk-UA" dirty="0" smtClean="0"/>
          </a:p>
          <a:p>
            <a:pPr algn="just"/>
            <a:r>
              <a:rPr lang="uk-UA" dirty="0" smtClean="0"/>
              <a:t>1) Зростання </a:t>
            </a:r>
            <a:r>
              <a:rPr lang="uk-UA" dirty="0"/>
              <a:t>промислового сектору не менше ніж 10% на рік. Це означатиме можливе збільшення долі промисловості валового внутрішнього продукту у найближчі п’ять років з 12% до 20 % (2022 р.). </a:t>
            </a:r>
            <a:endParaRPr lang="uk-UA" dirty="0" smtClean="0"/>
          </a:p>
          <a:p>
            <a:pPr algn="just"/>
            <a:r>
              <a:rPr lang="uk-UA" dirty="0" smtClean="0"/>
              <a:t>2</a:t>
            </a:r>
            <a:r>
              <a:rPr lang="uk-UA" dirty="0"/>
              <a:t>) Збереження та випереджаюче зростання високотехнологічних промислових сегментів до 20% на рік. Значне зростання експорту цих сегментів. </a:t>
            </a:r>
            <a:endParaRPr lang="uk-UA" dirty="0" smtClean="0"/>
          </a:p>
          <a:p>
            <a:pPr algn="just"/>
            <a:r>
              <a:rPr lang="uk-UA" dirty="0" smtClean="0"/>
              <a:t>3</a:t>
            </a:r>
            <a:r>
              <a:rPr lang="uk-UA" dirty="0"/>
              <a:t>) Додаткове зростання та залучення до країни потенційних іноземних інвесторів у розвиток 4.0 – як у виробництва, так і в Центри </a:t>
            </a:r>
            <a:r>
              <a:rPr lang="en-US" dirty="0"/>
              <a:t>R&amp;D, </a:t>
            </a:r>
            <a:r>
              <a:rPr lang="uk-UA" dirty="0"/>
              <a:t>інкубатори та технологічні компанії.</a:t>
            </a:r>
          </a:p>
        </p:txBody>
      </p:sp>
    </p:spTree>
    <p:extLst>
      <p:ext uri="{BB962C8B-B14F-4D97-AF65-F5344CB8AC3E}">
        <p14:creationId xmlns:p14="http://schemas.microsoft.com/office/powerpoint/2010/main" val="873342395"/>
      </p:ext>
    </p:extLst>
  </p:cSld>
  <p:clrMapOvr>
    <a:masterClrMapping/>
  </p:clrMapOvr>
  <p:transition>
    <p:strips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704856" cy="430887"/>
          </a:xfrm>
          <a:prstGeom prst="rect">
            <a:avLst/>
          </a:prstGeom>
        </p:spPr>
        <p:txBody>
          <a:bodyPr wrap="square">
            <a:spAutoFit/>
          </a:bodyPr>
          <a:lstStyle/>
          <a:p>
            <a:pPr marL="0" indent="0">
              <a:spcBef>
                <a:spcPts val="0"/>
              </a:spcBef>
              <a:spcAft>
                <a:spcPts val="0"/>
              </a:spcAft>
              <a:buClr>
                <a:schemeClr val="accent1"/>
              </a:buClr>
              <a:buNone/>
              <a:defRPr/>
            </a:pPr>
            <a:r>
              <a:rPr lang="uk-UA" sz="2200" b="1" dirty="0"/>
              <a:t>4.3. Що таке Індустрія 5.0 (</a:t>
            </a:r>
            <a:r>
              <a:rPr lang="en-US" sz="2200" b="1" dirty="0"/>
              <a:t>Industry 5.0)? </a:t>
            </a:r>
            <a:endParaRPr lang="uk-UA" sz="2200" b="1" dirty="0"/>
          </a:p>
        </p:txBody>
      </p:sp>
      <p:sp>
        <p:nvSpPr>
          <p:cNvPr id="3" name="Прямоугольник 2"/>
          <p:cNvSpPr/>
          <p:nvPr/>
        </p:nvSpPr>
        <p:spPr>
          <a:xfrm>
            <a:off x="300674" y="1196752"/>
            <a:ext cx="8591805" cy="5509200"/>
          </a:xfrm>
          <a:prstGeom prst="rect">
            <a:avLst/>
          </a:prstGeom>
        </p:spPr>
        <p:txBody>
          <a:bodyPr wrap="square">
            <a:spAutoFit/>
          </a:bodyPr>
          <a:lstStyle/>
          <a:p>
            <a:r>
              <a:rPr lang="uk-UA" sz="2200" b="1" i="1" dirty="0">
                <a:effectLst>
                  <a:outerShdw blurRad="38100" dist="38100" dir="2700000" algn="tl">
                    <a:srgbClr val="000000">
                      <a:alpha val="43137"/>
                    </a:srgbClr>
                  </a:outerShdw>
                </a:effectLst>
              </a:rPr>
              <a:t>Індустрія 5.0 (</a:t>
            </a:r>
            <a:r>
              <a:rPr lang="en-US" sz="2200" b="1" i="1" dirty="0">
                <a:effectLst>
                  <a:outerShdw blurRad="38100" dist="38100" dir="2700000" algn="tl">
                    <a:srgbClr val="000000">
                      <a:alpha val="43137"/>
                    </a:srgbClr>
                  </a:outerShdw>
                </a:effectLst>
              </a:rPr>
              <a:t>Industry 5.0) </a:t>
            </a:r>
            <a:r>
              <a:rPr lang="en-US" sz="2200" dirty="0"/>
              <a:t>– </a:t>
            </a:r>
            <a:r>
              <a:rPr lang="uk-UA" sz="2200" dirty="0"/>
              <a:t>це наступний після </a:t>
            </a:r>
            <a:r>
              <a:rPr lang="en-US" sz="2200" dirty="0"/>
              <a:t>Industry 4.0 </a:t>
            </a:r>
            <a:r>
              <a:rPr lang="uk-UA" sz="2200" dirty="0"/>
              <a:t>етап розвитку розумних виробництв і нова фаза індустріалізації, де фокус зміщується з аспектів цифрових технологій на чинники сталого розвитку, циркулярного виробництва та стратегічного урядування. </a:t>
            </a:r>
            <a:endParaRPr lang="uk-UA" sz="2200" dirty="0" smtClean="0"/>
          </a:p>
          <a:p>
            <a:endParaRPr lang="uk-UA" sz="2200" dirty="0"/>
          </a:p>
          <a:p>
            <a:r>
              <a:rPr lang="uk-UA" sz="2200" dirty="0" smtClean="0"/>
              <a:t>Основною </a:t>
            </a:r>
            <a:r>
              <a:rPr lang="uk-UA" sz="2200" dirty="0"/>
              <a:t>тенденцією </a:t>
            </a:r>
            <a:r>
              <a:rPr lang="en-US" sz="2200" dirty="0"/>
              <a:t>Industry 5.0 </a:t>
            </a:r>
            <a:r>
              <a:rPr lang="uk-UA" sz="2200" dirty="0"/>
              <a:t>є запровадження спільного робочого середовища людини та робота, а також створення розумного суспільства. </a:t>
            </a:r>
            <a:endParaRPr lang="uk-UA" sz="2200" dirty="0" smtClean="0"/>
          </a:p>
          <a:p>
            <a:endParaRPr lang="uk-UA" sz="2200" dirty="0"/>
          </a:p>
          <a:p>
            <a:r>
              <a:rPr lang="en-US" sz="2200" dirty="0" smtClean="0"/>
              <a:t>Industry </a:t>
            </a:r>
            <a:r>
              <a:rPr lang="en-US" sz="2200" dirty="0"/>
              <a:t>5.0 </a:t>
            </a:r>
            <a:r>
              <a:rPr lang="uk-UA" sz="2200" dirty="0"/>
              <a:t>базується не лише на технологіях, а й на таких принципах, як </a:t>
            </a:r>
            <a:r>
              <a:rPr lang="uk-UA" sz="2200" dirty="0" err="1"/>
              <a:t>людиноцентричність</a:t>
            </a:r>
            <a:r>
              <a:rPr lang="uk-UA" sz="2200" dirty="0"/>
              <a:t>, збереження навколишнього середовища та соціальна користь. Ця переорієнтація ґрунтується на уявленні про те, що технологія може бути адаптована для заохочення цінностей, і що технологічні інновації можуть базуватися на етичних цілях, а не навпаки</a:t>
            </a:r>
          </a:p>
        </p:txBody>
      </p:sp>
    </p:spTree>
    <p:extLst>
      <p:ext uri="{BB962C8B-B14F-4D97-AF65-F5344CB8AC3E}">
        <p14:creationId xmlns:p14="http://schemas.microsoft.com/office/powerpoint/2010/main" val="3759867057"/>
      </p:ext>
    </p:extLst>
  </p:cSld>
  <p:clrMapOvr>
    <a:masterClrMapping/>
  </p:clrMapOvr>
  <p:transition>
    <p:strips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466" y="404664"/>
            <a:ext cx="8424936" cy="590931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uk-UA" b="1" dirty="0"/>
              <a:t>Серед ключових переваг </a:t>
            </a:r>
            <a:r>
              <a:rPr lang="en-US" b="1" dirty="0"/>
              <a:t>Industry 5.0 </a:t>
            </a:r>
            <a:r>
              <a:rPr lang="uk-UA" b="1" dirty="0"/>
              <a:t>відокремлюються наступні: </a:t>
            </a:r>
            <a:endParaRPr lang="uk-UA" b="1" dirty="0" smtClean="0"/>
          </a:p>
          <a:p>
            <a:pPr algn="just"/>
            <a:r>
              <a:rPr lang="uk-UA" i="1" dirty="0" smtClean="0">
                <a:effectLst>
                  <a:outerShdw blurRad="38100" dist="38100" dir="2700000" algn="tl">
                    <a:srgbClr val="000000">
                      <a:alpha val="43137"/>
                    </a:srgbClr>
                  </a:outerShdw>
                </a:effectLst>
              </a:rPr>
              <a:t>Співпраця </a:t>
            </a:r>
            <a:r>
              <a:rPr lang="uk-UA" i="1" dirty="0">
                <a:effectLst>
                  <a:outerShdw blurRad="38100" dist="38100" dir="2700000" algn="tl">
                    <a:srgbClr val="000000">
                      <a:alpha val="43137"/>
                    </a:srgbClr>
                  </a:outerShdw>
                </a:effectLst>
              </a:rPr>
              <a:t>між людьми та машинами </a:t>
            </a:r>
            <a:endParaRPr lang="uk-UA" i="1" dirty="0" smtClean="0">
              <a:effectLst>
                <a:outerShdw blurRad="38100" dist="38100" dir="2700000" algn="tl">
                  <a:srgbClr val="000000">
                    <a:alpha val="43137"/>
                  </a:srgbClr>
                </a:outerShdw>
              </a:effectLst>
            </a:endParaRPr>
          </a:p>
          <a:p>
            <a:pPr algn="just"/>
            <a:r>
              <a:rPr lang="uk-UA" dirty="0" smtClean="0"/>
              <a:t>На </a:t>
            </a:r>
            <a:r>
              <a:rPr lang="uk-UA" dirty="0"/>
              <a:t>відміну від </a:t>
            </a:r>
            <a:r>
              <a:rPr lang="en-US" dirty="0"/>
              <a:t>Industry 4.0, </a:t>
            </a:r>
            <a:r>
              <a:rPr lang="uk-UA" dirty="0"/>
              <a:t>яка фокусувалася на повній автоматизації, </a:t>
            </a:r>
            <a:r>
              <a:rPr lang="en-US" dirty="0"/>
              <a:t>Industry 5.0 </a:t>
            </a:r>
            <a:r>
              <a:rPr lang="uk-UA" dirty="0"/>
              <a:t>підкреслює важливість співпраці між людьми та робототехнікою. </a:t>
            </a:r>
            <a:r>
              <a:rPr lang="uk-UA" dirty="0" err="1"/>
              <a:t>Роботизовані</a:t>
            </a:r>
            <a:r>
              <a:rPr lang="uk-UA" dirty="0"/>
              <a:t> системи стають більш адаптивними та гнучкими, здатними працювати поруч з людьми без ризику для безпеки. </a:t>
            </a:r>
            <a:endParaRPr lang="uk-UA" dirty="0" smtClean="0"/>
          </a:p>
          <a:p>
            <a:pPr algn="just"/>
            <a:endParaRPr lang="uk-UA" dirty="0"/>
          </a:p>
          <a:p>
            <a:pPr algn="just"/>
            <a:r>
              <a:rPr lang="uk-UA" i="1" dirty="0" smtClean="0">
                <a:effectLst>
                  <a:outerShdw blurRad="38100" dist="38100" dir="2700000" algn="tl">
                    <a:srgbClr val="000000">
                      <a:alpha val="43137"/>
                    </a:srgbClr>
                  </a:outerShdw>
                </a:effectLst>
              </a:rPr>
              <a:t>Сталість </a:t>
            </a:r>
            <a:r>
              <a:rPr lang="uk-UA" i="1" dirty="0">
                <a:effectLst>
                  <a:outerShdw blurRad="38100" dist="38100" dir="2700000" algn="tl">
                    <a:srgbClr val="000000">
                      <a:alpha val="43137"/>
                    </a:srgbClr>
                  </a:outerShdw>
                </a:effectLst>
              </a:rPr>
              <a:t>та відповідальність </a:t>
            </a:r>
            <a:endParaRPr lang="uk-UA" i="1" dirty="0" smtClean="0">
              <a:effectLst>
                <a:outerShdw blurRad="38100" dist="38100" dir="2700000" algn="tl">
                  <a:srgbClr val="000000">
                    <a:alpha val="43137"/>
                  </a:srgbClr>
                </a:outerShdw>
              </a:effectLst>
            </a:endParaRPr>
          </a:p>
          <a:p>
            <a:pPr algn="just"/>
            <a:r>
              <a:rPr lang="en-US" dirty="0" smtClean="0"/>
              <a:t>Industry </a:t>
            </a:r>
            <a:r>
              <a:rPr lang="en-US" dirty="0"/>
              <a:t>5.0 </a:t>
            </a:r>
            <a:r>
              <a:rPr lang="uk-UA" dirty="0"/>
              <a:t>наголошує на необхідності відповідального використання ресурсів і сталого розвитку. Це означає не тільки мінімізацію впливу на довкілля, але й розробку продуктів з можливістю повторного використання або перероблювання</a:t>
            </a:r>
            <a:r>
              <a:rPr lang="uk-UA" dirty="0" smtClean="0"/>
              <a:t>.</a:t>
            </a:r>
          </a:p>
          <a:p>
            <a:pPr algn="just"/>
            <a:endParaRPr lang="uk-UA" dirty="0"/>
          </a:p>
          <a:p>
            <a:pPr algn="just"/>
            <a:r>
              <a:rPr lang="uk-UA" b="1" dirty="0" smtClean="0">
                <a:effectLst>
                  <a:outerShdw blurRad="38100" dist="38100" dir="2700000" algn="tl">
                    <a:srgbClr val="000000">
                      <a:alpha val="43137"/>
                    </a:srgbClr>
                  </a:outerShdw>
                </a:effectLst>
              </a:rPr>
              <a:t>Головні цілі </a:t>
            </a:r>
            <a:r>
              <a:rPr lang="uk-UA" b="1" dirty="0">
                <a:effectLst>
                  <a:outerShdw blurRad="38100" dist="38100" dir="2700000" algn="tl">
                    <a:srgbClr val="000000">
                      <a:alpha val="43137"/>
                    </a:srgbClr>
                  </a:outerShdw>
                </a:effectLst>
              </a:rPr>
              <a:t>Індустрії 5.0: </a:t>
            </a:r>
            <a:endParaRPr lang="uk-UA" b="1" dirty="0" smtClean="0">
              <a:effectLst>
                <a:outerShdw blurRad="38100" dist="38100" dir="2700000" algn="tl">
                  <a:srgbClr val="000000">
                    <a:alpha val="43137"/>
                  </a:srgbClr>
                </a:outerShdw>
              </a:effectLst>
            </a:endParaRPr>
          </a:p>
          <a:p>
            <a:pPr algn="just"/>
            <a:r>
              <a:rPr lang="uk-UA" dirty="0" smtClean="0"/>
              <a:t>– </a:t>
            </a:r>
            <a:r>
              <a:rPr lang="uk-UA" dirty="0"/>
              <a:t>швидке реагування на соціальні та економічні виклики, як от пандемія чи воєнні дії; </a:t>
            </a:r>
            <a:endParaRPr lang="uk-UA" dirty="0" smtClean="0"/>
          </a:p>
          <a:p>
            <a:pPr algn="just"/>
            <a:r>
              <a:rPr lang="uk-UA" dirty="0" smtClean="0"/>
              <a:t>– </a:t>
            </a:r>
            <a:r>
              <a:rPr lang="uk-UA" dirty="0"/>
              <a:t>«Зелене виробництво», шлях до циркулярної економіки; </a:t>
            </a:r>
            <a:endParaRPr lang="uk-UA" dirty="0" smtClean="0"/>
          </a:p>
          <a:p>
            <a:pPr algn="just"/>
            <a:r>
              <a:rPr lang="uk-UA" dirty="0" smtClean="0"/>
              <a:t>– </a:t>
            </a:r>
            <a:r>
              <a:rPr lang="uk-UA" dirty="0"/>
              <a:t>розширення корпоративної відповідальності до ланцюгів доданої вартості; – зміцнення бази науково-технічних інновацій</a:t>
            </a:r>
            <a:r>
              <a:rPr lang="uk-UA" dirty="0" smtClean="0"/>
              <a:t>;</a:t>
            </a:r>
          </a:p>
          <a:p>
            <a:pPr algn="just"/>
            <a:r>
              <a:rPr lang="uk-UA" dirty="0" smtClean="0"/>
              <a:t> </a:t>
            </a:r>
            <a:r>
              <a:rPr lang="uk-UA" dirty="0"/>
              <a:t>– вдосконалення системи освіти та впровадження нового економічного мислення.</a:t>
            </a:r>
          </a:p>
        </p:txBody>
      </p:sp>
    </p:spTree>
    <p:extLst>
      <p:ext uri="{BB962C8B-B14F-4D97-AF65-F5344CB8AC3E}">
        <p14:creationId xmlns:p14="http://schemas.microsoft.com/office/powerpoint/2010/main" val="2782668164"/>
      </p:ext>
    </p:extLst>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28600"/>
            <a:ext cx="8353425" cy="563563"/>
          </a:xfrm>
        </p:spPr>
        <p:txBody>
          <a:bodyPr/>
          <a:lstStyle/>
          <a:p>
            <a:pPr algn="ctr">
              <a:defRPr/>
            </a:pPr>
            <a:r>
              <a:rPr lang="uk-UA" sz="5000" i="0" dirty="0" smtClean="0">
                <a:solidFill>
                  <a:schemeClr val="accent4">
                    <a:lumMod val="50000"/>
                  </a:schemeClr>
                </a:solidFill>
                <a:latin typeface="Bookman Old Style" panose="02050604050505020204" pitchFamily="18" charset="0"/>
              </a:rPr>
              <a:t>ЗМІСТ</a:t>
            </a:r>
            <a:endParaRPr lang="uk-UA" sz="5000" i="0" dirty="0">
              <a:solidFill>
                <a:schemeClr val="accent4">
                  <a:lumMod val="50000"/>
                </a:schemeClr>
              </a:solidFill>
              <a:latin typeface="Bookman Old Style" panose="02050604050505020204" pitchFamily="18" charset="0"/>
            </a:endParaRPr>
          </a:p>
        </p:txBody>
      </p:sp>
      <p:sp>
        <p:nvSpPr>
          <p:cNvPr id="3" name="Місце для вмісту 2"/>
          <p:cNvSpPr>
            <a:spLocks noGrp="1"/>
          </p:cNvSpPr>
          <p:nvPr>
            <p:ph idx="1"/>
          </p:nvPr>
        </p:nvSpPr>
        <p:spPr>
          <a:xfrm>
            <a:off x="179512" y="1628800"/>
            <a:ext cx="8784976" cy="3744415"/>
          </a:xfrm>
        </p:spPr>
        <p:txBody>
          <a:bodyPr/>
          <a:lstStyle/>
          <a:p>
            <a:pPr marL="0" indent="0">
              <a:spcBef>
                <a:spcPts val="0"/>
              </a:spcBef>
              <a:spcAft>
                <a:spcPts val="0"/>
              </a:spcAft>
              <a:buClr>
                <a:schemeClr val="accent1"/>
              </a:buClr>
              <a:buNone/>
              <a:defRPr/>
            </a:pPr>
            <a:r>
              <a:rPr lang="uk-UA" dirty="0"/>
              <a:t>4.1. Що таке Індустрія 4.0 (</a:t>
            </a:r>
            <a:r>
              <a:rPr lang="en-US" dirty="0"/>
              <a:t>Industry 4.0)? </a:t>
            </a:r>
            <a:endParaRPr lang="uk-UA" dirty="0" smtClean="0"/>
          </a:p>
          <a:p>
            <a:pPr marL="0" indent="0">
              <a:spcBef>
                <a:spcPts val="0"/>
              </a:spcBef>
              <a:spcAft>
                <a:spcPts val="0"/>
              </a:spcAft>
              <a:buClr>
                <a:schemeClr val="accent1"/>
              </a:buClr>
              <a:buNone/>
              <a:defRPr/>
            </a:pPr>
            <a:r>
              <a:rPr lang="en-US" dirty="0" smtClean="0"/>
              <a:t>4.2</a:t>
            </a:r>
            <a:r>
              <a:rPr lang="en-US" dirty="0"/>
              <a:t>. </a:t>
            </a:r>
            <a:r>
              <a:rPr lang="uk-UA" dirty="0"/>
              <a:t>Позиціонування України на глобальній мапі 4.0. </a:t>
            </a:r>
            <a:r>
              <a:rPr lang="uk-UA" dirty="0" err="1"/>
              <a:t>Візія</a:t>
            </a:r>
            <a:r>
              <a:rPr lang="uk-UA" dirty="0"/>
              <a:t> до 2030 року. </a:t>
            </a:r>
            <a:endParaRPr lang="uk-UA" dirty="0" smtClean="0"/>
          </a:p>
          <a:p>
            <a:pPr marL="0" indent="0">
              <a:spcBef>
                <a:spcPts val="0"/>
              </a:spcBef>
              <a:spcAft>
                <a:spcPts val="0"/>
              </a:spcAft>
              <a:buClr>
                <a:schemeClr val="accent1"/>
              </a:buClr>
              <a:buNone/>
              <a:defRPr/>
            </a:pPr>
            <a:r>
              <a:rPr lang="uk-UA" dirty="0" smtClean="0"/>
              <a:t>4.3</a:t>
            </a:r>
            <a:r>
              <a:rPr lang="uk-UA" dirty="0"/>
              <a:t>. Що таке Індустрія 5.0 (</a:t>
            </a:r>
            <a:r>
              <a:rPr lang="en-US" dirty="0"/>
              <a:t>Industry 5.0)? </a:t>
            </a:r>
            <a:endParaRPr lang="uk-UA" dirty="0" smtClean="0"/>
          </a:p>
          <a:p>
            <a:pPr marL="0" indent="0">
              <a:spcBef>
                <a:spcPts val="0"/>
              </a:spcBef>
              <a:spcAft>
                <a:spcPts val="0"/>
              </a:spcAft>
              <a:buClr>
                <a:schemeClr val="accent1"/>
              </a:buClr>
              <a:buNone/>
              <a:defRPr/>
            </a:pPr>
            <a:r>
              <a:rPr lang="en-US" dirty="0" smtClean="0"/>
              <a:t>4.4</a:t>
            </a:r>
            <a:r>
              <a:rPr lang="en-US" dirty="0"/>
              <a:t>. </a:t>
            </a:r>
            <a:r>
              <a:rPr lang="uk-UA" dirty="0"/>
              <a:t>Обумовленість </a:t>
            </a:r>
            <a:r>
              <a:rPr lang="en-US" dirty="0"/>
              <a:t>Industry 5.0. </a:t>
            </a:r>
            <a:endParaRPr lang="uk-UA" dirty="0" smtClean="0"/>
          </a:p>
          <a:p>
            <a:pPr marL="0" indent="0">
              <a:spcBef>
                <a:spcPts val="0"/>
              </a:spcBef>
              <a:spcAft>
                <a:spcPts val="0"/>
              </a:spcAft>
              <a:buClr>
                <a:schemeClr val="accent1"/>
              </a:buClr>
              <a:buNone/>
              <a:defRPr/>
            </a:pPr>
            <a:r>
              <a:rPr lang="en-US" dirty="0" smtClean="0"/>
              <a:t>4.5</a:t>
            </a:r>
            <a:r>
              <a:rPr lang="en-US" dirty="0"/>
              <a:t>. </a:t>
            </a:r>
            <a:r>
              <a:rPr lang="uk-UA" dirty="0"/>
              <a:t>Роль галузевого працівника</a:t>
            </a:r>
            <a:r>
              <a:rPr lang="uk-UA" dirty="0" smtClean="0"/>
              <a:t>.</a:t>
            </a:r>
            <a:endParaRPr lang="uk-UA" dirty="0" smtClean="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3" y="173831"/>
            <a:ext cx="5086329" cy="461665"/>
          </a:xfrm>
          <a:prstGeom prst="rect">
            <a:avLst/>
          </a:prstGeom>
        </p:spPr>
        <p:txBody>
          <a:bodyPr wrap="none">
            <a:spAutoFit/>
          </a:bodyPr>
          <a:lstStyle/>
          <a:p>
            <a:r>
              <a:rPr lang="uk-UA" sz="2400" b="1" dirty="0" smtClean="0"/>
              <a:t>4.5. Роль </a:t>
            </a:r>
            <a:r>
              <a:rPr lang="uk-UA" sz="2400" b="1" dirty="0"/>
              <a:t>галузевого працівника</a:t>
            </a:r>
          </a:p>
        </p:txBody>
      </p:sp>
      <p:sp>
        <p:nvSpPr>
          <p:cNvPr id="3" name="Прямоугольник 2"/>
          <p:cNvSpPr/>
          <p:nvPr/>
        </p:nvSpPr>
        <p:spPr>
          <a:xfrm>
            <a:off x="232858" y="1268760"/>
            <a:ext cx="8587614" cy="3416320"/>
          </a:xfrm>
          <a:prstGeom prst="rect">
            <a:avLst/>
          </a:prstGeom>
        </p:spPr>
        <p:txBody>
          <a:bodyPr wrap="square">
            <a:spAutoFit/>
          </a:bodyPr>
          <a:lstStyle/>
          <a:p>
            <a:pPr algn="just"/>
            <a:r>
              <a:rPr lang="uk-UA" dirty="0"/>
              <a:t>Нова роль галузевого працівника в промисловості 5.0 істотно змінюється. </a:t>
            </a:r>
            <a:endParaRPr lang="uk-UA" dirty="0" smtClean="0"/>
          </a:p>
          <a:p>
            <a:pPr algn="just"/>
            <a:endParaRPr lang="uk-UA" dirty="0"/>
          </a:p>
          <a:p>
            <a:pPr algn="just"/>
            <a:r>
              <a:rPr lang="uk-UA" dirty="0" smtClean="0"/>
              <a:t>Працівник </a:t>
            </a:r>
            <a:r>
              <a:rPr lang="uk-UA" dirty="0"/>
              <a:t>розглядається не як «вартість», </a:t>
            </a:r>
            <a:r>
              <a:rPr lang="en-US" dirty="0"/>
              <a:t>a </a:t>
            </a:r>
            <a:r>
              <a:rPr lang="uk-UA" dirty="0"/>
              <a:t>як «інвестиційна» позиція для компанії, що дозволяє компанії та працівникові розвиватися. </a:t>
            </a:r>
            <a:endParaRPr lang="uk-UA" dirty="0" smtClean="0"/>
          </a:p>
          <a:p>
            <a:pPr algn="just"/>
            <a:r>
              <a:rPr lang="uk-UA" dirty="0" smtClean="0"/>
              <a:t>Це </a:t>
            </a:r>
            <a:r>
              <a:rPr lang="uk-UA" dirty="0"/>
              <a:t>означає, що роботодавець зацікавлений в інвестуванні у навички, здібності та благополуччя своїх співробітників для досягнення їх цілей. Такий підхід дуже відрізняється від простого врівноваження витрат на робочу силу з фінансовими доходами: людський капітал більш шанується і цінується. </a:t>
            </a:r>
            <a:endParaRPr lang="uk-UA" dirty="0" smtClean="0"/>
          </a:p>
          <a:p>
            <a:pPr algn="just"/>
            <a:endParaRPr lang="uk-UA" dirty="0"/>
          </a:p>
          <a:p>
            <a:pPr algn="just"/>
            <a:r>
              <a:rPr lang="uk-UA" dirty="0" smtClean="0"/>
              <a:t>Важлива </a:t>
            </a:r>
            <a:r>
              <a:rPr lang="uk-UA" dirty="0"/>
              <a:t>передумова Індустрії 5.0 у тому, що технологія служить людям, а чи не навпаки. Принципи постійного саморозвитку та самонавчання виходитимуть на перший план для працівників виробництв.</a:t>
            </a:r>
          </a:p>
        </p:txBody>
      </p:sp>
    </p:spTree>
    <p:extLst>
      <p:ext uri="{BB962C8B-B14F-4D97-AF65-F5344CB8AC3E}">
        <p14:creationId xmlns:p14="http://schemas.microsoft.com/office/powerpoint/2010/main" val="4237318031"/>
      </p:ext>
    </p:extLst>
  </p:cSld>
  <p:clrMapOvr>
    <a:masterClrMapping/>
  </p:clrMapOvr>
  <p:transition>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2"/>
            <a:ext cx="8208912" cy="5170646"/>
          </a:xfrm>
          <a:prstGeom prst="rect">
            <a:avLst/>
          </a:prstGeom>
        </p:spPr>
        <p:txBody>
          <a:bodyPr wrap="square">
            <a:spAutoFit/>
          </a:bodyPr>
          <a:lstStyle/>
          <a:p>
            <a:pPr algn="just"/>
            <a:r>
              <a:rPr lang="uk-UA" sz="2200" dirty="0"/>
              <a:t>Одним з найважливіших компонентів Індустрії 5.0 стане </a:t>
            </a:r>
            <a:r>
              <a:rPr lang="uk-UA" sz="2200" b="1" dirty="0"/>
              <a:t>інтерфейс людина-машина. </a:t>
            </a:r>
            <a:endParaRPr lang="uk-UA" sz="2200" b="1" dirty="0" smtClean="0"/>
          </a:p>
          <a:p>
            <a:pPr algn="just"/>
            <a:r>
              <a:rPr lang="uk-UA" sz="2200" dirty="0" smtClean="0"/>
              <a:t>Роботи </a:t>
            </a:r>
            <a:r>
              <a:rPr lang="uk-UA" sz="2200" dirty="0"/>
              <a:t>навчатимуться у людей, а люди отримають вигоду від роботів, які виконують завдання, які люди не можуть або не хочуть виконувати в рамках виробничих операцій. </a:t>
            </a:r>
            <a:endParaRPr lang="uk-UA" sz="2200" dirty="0" smtClean="0"/>
          </a:p>
          <a:p>
            <a:pPr algn="just"/>
            <a:r>
              <a:rPr lang="uk-UA" sz="2200" i="1" dirty="0" smtClean="0"/>
              <a:t>Поєднання </a:t>
            </a:r>
            <a:r>
              <a:rPr lang="uk-UA" sz="2200" i="1" dirty="0"/>
              <a:t>людського інтелекту з когнітивними здібностями технологічно просунутого робітника</a:t>
            </a:r>
            <a:r>
              <a:rPr lang="uk-UA" sz="2200" dirty="0"/>
              <a:t> – потужна комбінація, призначена для досягнення високих результатів. </a:t>
            </a:r>
            <a:endParaRPr lang="uk-UA" sz="2200" dirty="0" smtClean="0"/>
          </a:p>
          <a:p>
            <a:pPr algn="just"/>
            <a:endParaRPr lang="uk-UA" sz="2200" dirty="0" smtClean="0"/>
          </a:p>
          <a:p>
            <a:pPr algn="just"/>
            <a:r>
              <a:rPr lang="uk-UA" sz="2200" dirty="0" smtClean="0"/>
              <a:t>Отже</a:t>
            </a:r>
            <a:r>
              <a:rPr lang="uk-UA" sz="2200" dirty="0"/>
              <a:t>, п'ята промислова революція станеться, коли три її основні елементи </a:t>
            </a:r>
            <a:r>
              <a:rPr lang="uk-UA" sz="2200" dirty="0" smtClean="0"/>
              <a:t>– інтелектуальні </a:t>
            </a:r>
            <a:r>
              <a:rPr lang="uk-UA" sz="2200" dirty="0"/>
              <a:t>пристрої, інтелектуальні системи та інтелектуальна автоматизація – повністю зіллються з фізичним світом у співпраці з людським інтелектом. </a:t>
            </a:r>
          </a:p>
        </p:txBody>
      </p:sp>
    </p:spTree>
    <p:extLst>
      <p:ext uri="{BB962C8B-B14F-4D97-AF65-F5344CB8AC3E}">
        <p14:creationId xmlns:p14="http://schemas.microsoft.com/office/powerpoint/2010/main" val="1744270099"/>
      </p:ext>
    </p:extLst>
  </p:cSld>
  <p:clrMapOvr>
    <a:masterClrMapping/>
  </p:clrMapOvr>
  <p:transition>
    <p:strips dir="l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a:p>
          <a:p>
            <a:pPr marL="0" indent="0" algn="ctr">
              <a:buFont typeface="Wingdings" panose="05000000000000000000" pitchFamily="2" charset="2"/>
              <a:buNone/>
              <a:defRPr/>
            </a:pPr>
            <a:endParaRPr lang="uk-UA" sz="900" dirty="0" smtClean="0"/>
          </a:p>
          <a:p>
            <a:pPr marL="0" indent="0" algn="ctr">
              <a:buFont typeface="Wingdings" panose="05000000000000000000" pitchFamily="2" charset="2"/>
              <a:buNone/>
              <a:defRPr/>
            </a:pPr>
            <a:endParaRPr lang="uk-UA" sz="900" dirty="0" smtClean="0"/>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Дякую </a:t>
            </a:r>
          </a:p>
          <a:p>
            <a:pPr marL="0" indent="0" algn="ctr">
              <a:spcBef>
                <a:spcPts val="0"/>
              </a:spcBef>
              <a:buFont typeface="Wingdings" panose="05000000000000000000" pitchFamily="2" charset="2"/>
              <a:buNone/>
              <a:defRPr/>
            </a:pPr>
            <a:r>
              <a:rPr lang="uk-UA" sz="8000" b="1" dirty="0" smtClean="0">
                <a:solidFill>
                  <a:schemeClr val="accent4">
                    <a:lumMod val="75000"/>
                  </a:schemeClr>
                </a:solidFill>
                <a:latin typeface="Bookman Old Style" panose="02050604050505020204" pitchFamily="18" charset="0"/>
              </a:rPr>
              <a:t>за увагу! </a:t>
            </a:r>
            <a:endParaRPr lang="uk-UA" sz="8000" b="1" dirty="0">
              <a:solidFill>
                <a:schemeClr val="accent4">
                  <a:lumMod val="75000"/>
                </a:schemeClr>
              </a:solidFill>
              <a:latin typeface="Bookman Old Style" panose="02050604050505020204" pitchFamily="18" charset="0"/>
            </a:endParaRPr>
          </a:p>
        </p:txBody>
      </p:sp>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1397675"/>
            <a:ext cx="8352928" cy="1200329"/>
          </a:xfrm>
          <a:prstGeom prst="rect">
            <a:avLst/>
          </a:prstGeom>
        </p:spPr>
        <p:txBody>
          <a:bodyPr wrap="square">
            <a:spAutoFit/>
          </a:bodyPr>
          <a:lstStyle/>
          <a:p>
            <a:r>
              <a:rPr lang="ru-RU" b="1" dirty="0" err="1"/>
              <a:t>Сучасна</a:t>
            </a:r>
            <a:r>
              <a:rPr lang="ru-RU" b="1" dirty="0"/>
              <a:t> </a:t>
            </a:r>
            <a:r>
              <a:rPr lang="ru-RU" b="1" dirty="0" err="1" smtClean="0"/>
              <a:t>науково-технічна</a:t>
            </a:r>
            <a:r>
              <a:rPr lang="ru-RU" b="1" dirty="0" smtClean="0"/>
              <a:t> </a:t>
            </a:r>
            <a:r>
              <a:rPr lang="ru-RU" b="1" dirty="0" err="1" smtClean="0"/>
              <a:t>революція</a:t>
            </a:r>
            <a:r>
              <a:rPr lang="ru-RU" b="1" dirty="0" smtClean="0"/>
              <a:t> </a:t>
            </a:r>
            <a:r>
              <a:rPr lang="ru-RU" dirty="0" smtClean="0"/>
              <a:t>– </a:t>
            </a:r>
            <a:r>
              <a:rPr lang="ru-RU" dirty="0" err="1"/>
              <a:t>це</a:t>
            </a:r>
            <a:r>
              <a:rPr lang="ru-RU" dirty="0"/>
              <a:t> </a:t>
            </a:r>
            <a:r>
              <a:rPr lang="ru-RU" dirty="0" err="1"/>
              <a:t>якісний</a:t>
            </a:r>
            <a:r>
              <a:rPr lang="ru-RU" dirty="0"/>
              <a:t> </a:t>
            </a:r>
            <a:r>
              <a:rPr lang="ru-RU" dirty="0" err="1"/>
              <a:t>стрибок</a:t>
            </a:r>
            <a:r>
              <a:rPr lang="ru-RU" dirty="0"/>
              <a:t> у </a:t>
            </a:r>
            <a:r>
              <a:rPr lang="ru-RU" dirty="0" err="1"/>
              <a:t>розвитку</a:t>
            </a:r>
            <a:r>
              <a:rPr lang="ru-RU" dirty="0"/>
              <a:t> науки і </a:t>
            </a:r>
            <a:r>
              <a:rPr lang="ru-RU" dirty="0" err="1"/>
              <a:t>використанні</a:t>
            </a:r>
            <a:r>
              <a:rPr lang="ru-RU" dirty="0"/>
              <a:t> </a:t>
            </a:r>
            <a:r>
              <a:rPr lang="ru-RU" dirty="0" err="1"/>
              <a:t>її</a:t>
            </a:r>
            <a:r>
              <a:rPr lang="ru-RU" dirty="0"/>
              <a:t> </a:t>
            </a:r>
            <a:r>
              <a:rPr lang="ru-RU" dirty="0" err="1"/>
              <a:t>досягнень</a:t>
            </a:r>
            <a:r>
              <a:rPr lang="ru-RU" dirty="0"/>
              <a:t>, </a:t>
            </a:r>
            <a:r>
              <a:rPr lang="ru-RU" dirty="0" err="1"/>
              <a:t>який</a:t>
            </a:r>
            <a:r>
              <a:rPr lang="ru-RU" dirty="0"/>
              <a:t> </a:t>
            </a:r>
            <a:r>
              <a:rPr lang="ru-RU" dirty="0" err="1"/>
              <a:t>супроводжувався</a:t>
            </a:r>
            <a:r>
              <a:rPr lang="ru-RU" dirty="0"/>
              <a:t> </a:t>
            </a:r>
            <a:r>
              <a:rPr lang="ru-RU" dirty="0" err="1"/>
              <a:t>перетворенням</a:t>
            </a:r>
            <a:r>
              <a:rPr lang="ru-RU" dirty="0"/>
              <a:t> науки в </a:t>
            </a:r>
            <a:r>
              <a:rPr lang="ru-RU" dirty="0" err="1"/>
              <a:t>безпосередню</a:t>
            </a:r>
            <a:r>
              <a:rPr lang="ru-RU" dirty="0"/>
              <a:t> </a:t>
            </a:r>
            <a:r>
              <a:rPr lang="ru-RU" dirty="0" err="1"/>
              <a:t>продуктивну</a:t>
            </a:r>
            <a:r>
              <a:rPr lang="ru-RU" dirty="0"/>
              <a:t> силу </a:t>
            </a:r>
            <a:r>
              <a:rPr lang="ru-RU" dirty="0" err="1"/>
              <a:t>суспільства</a:t>
            </a:r>
            <a:r>
              <a:rPr lang="ru-RU" dirty="0"/>
              <a:t>, </a:t>
            </a:r>
            <a:r>
              <a:rPr lang="ru-RU" dirty="0" err="1"/>
              <a:t>це</a:t>
            </a:r>
            <a:r>
              <a:rPr lang="ru-RU" dirty="0"/>
              <a:t> є переворотом у </a:t>
            </a:r>
            <a:r>
              <a:rPr lang="ru-RU" dirty="0" err="1"/>
              <a:t>всій</a:t>
            </a:r>
            <a:r>
              <a:rPr lang="ru-RU" dirty="0"/>
              <a:t> </a:t>
            </a:r>
            <a:r>
              <a:rPr lang="ru-RU" dirty="0" err="1"/>
              <a:t>системі</a:t>
            </a:r>
            <a:r>
              <a:rPr lang="ru-RU" dirty="0"/>
              <a:t> </a:t>
            </a:r>
            <a:r>
              <a:rPr lang="ru-RU" dirty="0" err="1"/>
              <a:t>продуктивних</a:t>
            </a:r>
            <a:r>
              <a:rPr lang="ru-RU" dirty="0"/>
              <a:t> сил</a:t>
            </a:r>
            <a:endParaRPr lang="uk-UA" dirty="0"/>
          </a:p>
        </p:txBody>
      </p:sp>
      <p:sp>
        <p:nvSpPr>
          <p:cNvPr id="6" name="Прямоугольник 5"/>
          <p:cNvSpPr/>
          <p:nvPr/>
        </p:nvSpPr>
        <p:spPr>
          <a:xfrm>
            <a:off x="395536" y="2636912"/>
            <a:ext cx="8324328" cy="646331"/>
          </a:xfrm>
          <a:prstGeom prst="rect">
            <a:avLst/>
          </a:prstGeom>
        </p:spPr>
        <p:txBody>
          <a:bodyPr wrap="square">
            <a:spAutoFit/>
          </a:bodyPr>
          <a:lstStyle/>
          <a:p>
            <a:r>
              <a:rPr lang="uk-UA" b="1" i="1" dirty="0">
                <a:effectLst>
                  <a:outerShdw blurRad="38100" dist="38100" dir="2700000" algn="tl">
                    <a:srgbClr val="000000">
                      <a:alpha val="43137"/>
                    </a:srgbClr>
                  </a:outerShdw>
                </a:effectLst>
              </a:rPr>
              <a:t>Індустрія 4.0 (</a:t>
            </a:r>
            <a:r>
              <a:rPr lang="en-US" b="1" i="1" dirty="0">
                <a:effectLst>
                  <a:outerShdw blurRad="38100" dist="38100" dir="2700000" algn="tl">
                    <a:srgbClr val="000000">
                      <a:alpha val="43137"/>
                    </a:srgbClr>
                  </a:outerShdw>
                </a:effectLst>
              </a:rPr>
              <a:t>Industry 4.0) – </a:t>
            </a:r>
            <a:r>
              <a:rPr lang="uk-UA" b="1" i="1" dirty="0">
                <a:effectLst>
                  <a:outerShdw blurRad="38100" dist="38100" dir="2700000" algn="tl">
                    <a:srgbClr val="000000">
                      <a:alpha val="43137"/>
                    </a:srgbClr>
                  </a:outerShdw>
                </a:effectLst>
              </a:rPr>
              <a:t>провідний тренд «Четвертої промислової революції», яка відбувається на наших очах.</a:t>
            </a:r>
          </a:p>
        </p:txBody>
      </p:sp>
      <p:sp>
        <p:nvSpPr>
          <p:cNvPr id="7" name="Прямоугольник 6"/>
          <p:cNvSpPr/>
          <p:nvPr/>
        </p:nvSpPr>
        <p:spPr>
          <a:xfrm>
            <a:off x="337828" y="3429000"/>
            <a:ext cx="8324328" cy="3139321"/>
          </a:xfrm>
          <a:prstGeom prst="rect">
            <a:avLst/>
          </a:prstGeom>
        </p:spPr>
        <p:txBody>
          <a:bodyPr wrap="square">
            <a:spAutoFit/>
          </a:bodyPr>
          <a:lstStyle/>
          <a:p>
            <a:pPr algn="just"/>
            <a:r>
              <a:rPr lang="uk-UA" b="1" dirty="0"/>
              <a:t>Характерні риси Індустрії 4.0 </a:t>
            </a:r>
            <a:r>
              <a:rPr lang="uk-UA" dirty="0"/>
              <a:t>– це повністю автоматизовані виробництва, на яких керівництво всіма процесами здійснюється в режимі реального часу і з урахуванням мінливих зовнішніх умов. </a:t>
            </a:r>
            <a:endParaRPr lang="uk-UA" dirty="0" smtClean="0"/>
          </a:p>
          <a:p>
            <a:pPr algn="just"/>
            <a:endParaRPr lang="uk-UA" dirty="0"/>
          </a:p>
          <a:p>
            <a:pPr algn="just"/>
            <a:r>
              <a:rPr lang="uk-UA" b="1" dirty="0" err="1" smtClean="0"/>
              <a:t>Візія</a:t>
            </a:r>
            <a:r>
              <a:rPr lang="uk-UA" b="1" dirty="0" smtClean="0"/>
              <a:t> </a:t>
            </a:r>
            <a:r>
              <a:rPr lang="uk-UA" b="1" dirty="0"/>
              <a:t>України у сфері 4.0 </a:t>
            </a:r>
            <a:r>
              <a:rPr lang="uk-UA" dirty="0"/>
              <a:t>сформульована за двома напрямами позиціонування протягом наступних 10 років: «Україна – високотехнологічна, постіндустріальна країна, інтегрована в глобальні, технологічні ланцюжки створення цінності, що продукує в них унікальні інженерні послуги та продукти високої якості. Для власних потреб Україна є самодостатньою в забезпеченні своєї армії та своєї економіки найбільш необхідними технологічними продуктами».</a:t>
            </a:r>
          </a:p>
        </p:txBody>
      </p:sp>
    </p:spTree>
    <p:extLst>
      <p:ext uri="{BB962C8B-B14F-4D97-AF65-F5344CB8AC3E}">
        <p14:creationId xmlns:p14="http://schemas.microsoft.com/office/powerpoint/2010/main" val="1426475247"/>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025" y="184150"/>
            <a:ext cx="6457950" cy="649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688" y="493713"/>
            <a:ext cx="6524625" cy="587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2"/>
            <a:ext cx="8496944" cy="5355312"/>
          </a:xfrm>
          <a:prstGeom prst="rect">
            <a:avLst/>
          </a:prstGeom>
        </p:spPr>
        <p:txBody>
          <a:bodyPr wrap="square">
            <a:spAutoFit/>
          </a:bodyPr>
          <a:lstStyle/>
          <a:p>
            <a:r>
              <a:rPr lang="uk-UA" dirty="0"/>
              <a:t>Експерти виділяють чотири базових технології, в результаті впровадження яких очікуються революційні зміни. </a:t>
            </a:r>
            <a:endParaRPr lang="uk-UA" dirty="0" smtClean="0"/>
          </a:p>
          <a:p>
            <a:endParaRPr lang="uk-UA" dirty="0"/>
          </a:p>
          <a:p>
            <a:pPr algn="just"/>
            <a:r>
              <a:rPr lang="uk-UA" b="1" i="1" dirty="0" smtClean="0">
                <a:effectLst>
                  <a:outerShdw blurRad="38100" dist="38100" dir="2700000" algn="tl">
                    <a:srgbClr val="000000">
                      <a:alpha val="43137"/>
                    </a:srgbClr>
                  </a:outerShdw>
                </a:effectLst>
              </a:rPr>
              <a:t>Інтернет </a:t>
            </a:r>
            <a:r>
              <a:rPr lang="uk-UA" b="1" i="1" dirty="0">
                <a:effectLst>
                  <a:outerShdw blurRad="38100" dist="38100" dir="2700000" algn="tl">
                    <a:srgbClr val="000000">
                      <a:alpha val="43137"/>
                    </a:srgbClr>
                  </a:outerShdw>
                </a:effectLst>
              </a:rPr>
              <a:t>речей (</a:t>
            </a:r>
            <a:r>
              <a:rPr lang="en-US" b="1" i="1" dirty="0">
                <a:effectLst>
                  <a:outerShdw blurRad="38100" dist="38100" dir="2700000" algn="tl">
                    <a:srgbClr val="000000">
                      <a:alpha val="43137"/>
                    </a:srgbClr>
                  </a:outerShdw>
                </a:effectLst>
              </a:rPr>
              <a:t>Internet of Things, </a:t>
            </a:r>
            <a:r>
              <a:rPr lang="en-US" b="1" i="1" dirty="0" err="1">
                <a:effectLst>
                  <a:outerShdw blurRad="38100" dist="38100" dir="2700000" algn="tl">
                    <a:srgbClr val="000000">
                      <a:alpha val="43137"/>
                    </a:srgbClr>
                  </a:outerShdw>
                </a:effectLst>
              </a:rPr>
              <a:t>IoT</a:t>
            </a:r>
            <a:r>
              <a:rPr lang="en-US" b="1" i="1" dirty="0">
                <a:effectLst>
                  <a:outerShdw blurRad="38100" dist="38100" dir="2700000" algn="tl">
                    <a:srgbClr val="000000">
                      <a:alpha val="43137"/>
                    </a:srgbClr>
                  </a:outerShdw>
                </a:effectLst>
              </a:rPr>
              <a:t>). </a:t>
            </a:r>
            <a:r>
              <a:rPr lang="uk-UA" dirty="0"/>
              <a:t>У цій технології Інтернет використовується для обміну інформацією не тільки між людьми, але і між різними «речами», тобто машинами, пристроями, датчиками і т.д. З одного боку, речі, забезпечені датчиками, можуть обмінюватися даними і обробляти їх без участі людини. З іншого боку, людина може активно брати участь в цьому процесі, наприклад, коли мова йде про «розумний будинок». Різновидом </a:t>
            </a:r>
            <a:r>
              <a:rPr lang="en-US" dirty="0" err="1"/>
              <a:t>IoT</a:t>
            </a:r>
            <a:r>
              <a:rPr lang="en-US" dirty="0"/>
              <a:t> </a:t>
            </a:r>
            <a:r>
              <a:rPr lang="uk-UA" dirty="0"/>
              <a:t>є промисловий (індустріальний) </a:t>
            </a:r>
            <a:r>
              <a:rPr lang="uk-UA" dirty="0" err="1"/>
              <a:t>інтернет</a:t>
            </a:r>
            <a:r>
              <a:rPr lang="uk-UA" dirty="0"/>
              <a:t> речей (</a:t>
            </a:r>
            <a:r>
              <a:rPr lang="en-US" dirty="0"/>
              <a:t>Industrial Internet of Things, </a:t>
            </a:r>
            <a:r>
              <a:rPr lang="en-US" dirty="0" err="1"/>
              <a:t>IIoT</a:t>
            </a:r>
            <a:r>
              <a:rPr lang="en-US" dirty="0"/>
              <a:t>). </a:t>
            </a:r>
            <a:r>
              <a:rPr lang="uk-UA" dirty="0"/>
              <a:t>Саме він відкриває пряму дорогу до створення повністю автоматизованих виробництв. </a:t>
            </a:r>
            <a:endParaRPr lang="uk-UA" dirty="0" smtClean="0"/>
          </a:p>
          <a:p>
            <a:pPr algn="just"/>
            <a:endParaRPr lang="uk-UA" dirty="0" smtClean="0"/>
          </a:p>
          <a:p>
            <a:pPr algn="just"/>
            <a:r>
              <a:rPr lang="uk-UA" b="1" i="1" dirty="0">
                <a:effectLst>
                  <a:outerShdw blurRad="38100" dist="38100" dir="2700000" algn="tl">
                    <a:srgbClr val="000000">
                      <a:alpha val="43137"/>
                    </a:srgbClr>
                  </a:outerShdw>
                </a:effectLst>
              </a:rPr>
              <a:t>Цифрові екосистеми. </a:t>
            </a:r>
            <a:r>
              <a:rPr lang="uk-UA" dirty="0"/>
              <a:t>Це системи, що складаються з різних фізичних об'єктів, програмних систем і керуючих контролерів, що дозволяють уявити таке утворення як єдине ціле. Фізичні та обчислювальні ресурси в такій екосистемі тісно пов'язані, моніторинг і управління фізичними процесами здійснюється з використанням технологій </a:t>
            </a:r>
            <a:r>
              <a:rPr lang="en-US" dirty="0" err="1"/>
              <a:t>IIoT</a:t>
            </a:r>
            <a:r>
              <a:rPr lang="en-US" dirty="0"/>
              <a:t>. </a:t>
            </a:r>
            <a:r>
              <a:rPr lang="uk-UA" dirty="0"/>
              <a:t>Традиційні інженерні моделі гармонійно співіснують з комп'ютерними.</a:t>
            </a:r>
          </a:p>
        </p:txBody>
      </p:sp>
    </p:spTree>
    <p:extLst>
      <p:ext uri="{BB962C8B-B14F-4D97-AF65-F5344CB8AC3E}">
        <p14:creationId xmlns:p14="http://schemas.microsoft.com/office/powerpoint/2010/main" val="1538278965"/>
      </p:ext>
    </p:extLst>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268760"/>
            <a:ext cx="8784976" cy="3693319"/>
          </a:xfrm>
          <a:prstGeom prst="rect">
            <a:avLst/>
          </a:prstGeom>
        </p:spPr>
        <p:txBody>
          <a:bodyPr wrap="square">
            <a:spAutoFit/>
          </a:bodyPr>
          <a:lstStyle/>
          <a:p>
            <a:pPr algn="just"/>
            <a:r>
              <a:rPr lang="uk-UA" b="1" i="1" dirty="0">
                <a:effectLst>
                  <a:outerShdw blurRad="38100" dist="38100" dir="2700000" algn="tl">
                    <a:srgbClr val="000000">
                      <a:alpha val="43137"/>
                    </a:srgbClr>
                  </a:outerShdw>
                </a:effectLst>
              </a:rPr>
              <a:t>Аналітика великих даних (</a:t>
            </a:r>
            <a:r>
              <a:rPr lang="en-US" b="1" i="1" dirty="0">
                <a:effectLst>
                  <a:outerShdw blurRad="38100" dist="38100" dir="2700000" algn="tl">
                    <a:srgbClr val="000000">
                      <a:alpha val="43137"/>
                    </a:srgbClr>
                  </a:outerShdw>
                </a:effectLst>
              </a:rPr>
              <a:t>Data Driven Decision) </a:t>
            </a:r>
            <a:r>
              <a:rPr lang="uk-UA" b="1" i="1" dirty="0">
                <a:effectLst>
                  <a:outerShdw blurRad="38100" dist="38100" dir="2700000" algn="tl">
                    <a:srgbClr val="000000">
                      <a:alpha val="43137"/>
                    </a:srgbClr>
                  </a:outerShdw>
                </a:effectLst>
              </a:rPr>
              <a:t>або просто Великі дані (</a:t>
            </a:r>
            <a:r>
              <a:rPr lang="en-US" b="1" i="1" dirty="0">
                <a:effectLst>
                  <a:outerShdw blurRad="38100" dist="38100" dir="2700000" algn="tl">
                    <a:srgbClr val="000000">
                      <a:alpha val="43137"/>
                    </a:srgbClr>
                  </a:outerShdw>
                </a:effectLst>
              </a:rPr>
              <a:t>Big data). </a:t>
            </a:r>
            <a:r>
              <a:rPr lang="uk-UA" dirty="0"/>
              <a:t>Величезні обсяги інформації, що накопичуються в результаті «</a:t>
            </a:r>
            <a:r>
              <a:rPr lang="uk-UA" dirty="0" err="1"/>
              <a:t>оцифровування</a:t>
            </a:r>
            <a:r>
              <a:rPr lang="uk-UA" dirty="0"/>
              <a:t>» фізичного світу, можуть бути ефективно оброблені тільки комп'ютерами (в майбутньому, можливо, квантовими), із застосуванням хмарних обчислень і технологій штучного інтелекту (</a:t>
            </a:r>
            <a:r>
              <a:rPr lang="en-US" dirty="0"/>
              <a:t>Artificial Intelligence). </a:t>
            </a:r>
            <a:r>
              <a:rPr lang="uk-UA" dirty="0"/>
              <a:t>В результаті людина, яка контролює той чи інший процес, ситуацію, обстановку має отримувати оброблені дані, максимально зручні для сприйняття, аналізу і ухвалення рішення</a:t>
            </a:r>
            <a:r>
              <a:rPr lang="uk-UA" dirty="0" smtClean="0"/>
              <a:t>.</a:t>
            </a:r>
          </a:p>
          <a:p>
            <a:pPr algn="just"/>
            <a:endParaRPr lang="uk-UA" dirty="0"/>
          </a:p>
          <a:p>
            <a:pPr algn="just"/>
            <a:r>
              <a:rPr lang="uk-UA" b="1" i="1" dirty="0" smtClean="0">
                <a:effectLst>
                  <a:outerShdw blurRad="38100" dist="38100" dir="2700000" algn="tl">
                    <a:srgbClr val="000000">
                      <a:alpha val="43137"/>
                    </a:srgbClr>
                  </a:outerShdw>
                </a:effectLst>
              </a:rPr>
              <a:t>Складні </a:t>
            </a:r>
            <a:r>
              <a:rPr lang="uk-UA" b="1" i="1" dirty="0">
                <a:effectLst>
                  <a:outerShdw blurRad="38100" dist="38100" dir="2700000" algn="tl">
                    <a:srgbClr val="000000">
                      <a:alpha val="43137"/>
                    </a:srgbClr>
                  </a:outerShdw>
                </a:effectLst>
              </a:rPr>
              <a:t>інформаційні системи, відкриті для використання клієнтами і партнерами (цифрові платформи). </a:t>
            </a:r>
            <a:r>
              <a:rPr lang="uk-UA" dirty="0"/>
              <a:t>Це можуть бути цифрові платформи і системи для управління бізнес-процесами, для інтеграції </a:t>
            </a:r>
            <a:r>
              <a:rPr lang="uk-UA" dirty="0" err="1"/>
              <a:t>інтернету</a:t>
            </a:r>
            <a:r>
              <a:rPr lang="uk-UA" dirty="0"/>
              <a:t> речей в фізичні бізнес-процеси, для аналізу і прогнозування стану обладнання і т.д.</a:t>
            </a:r>
          </a:p>
        </p:txBody>
      </p:sp>
    </p:spTree>
    <p:extLst>
      <p:ext uri="{BB962C8B-B14F-4D97-AF65-F5344CB8AC3E}">
        <p14:creationId xmlns:p14="http://schemas.microsoft.com/office/powerpoint/2010/main" val="1538278965"/>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46063"/>
            <a:ext cx="58293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12776"/>
            <a:ext cx="8424936" cy="4247317"/>
          </a:xfrm>
          <a:prstGeom prst="rect">
            <a:avLst/>
          </a:prstGeom>
        </p:spPr>
        <p:txBody>
          <a:bodyPr wrap="square">
            <a:spAutoFit/>
          </a:bodyPr>
          <a:lstStyle/>
          <a:p>
            <a:r>
              <a:rPr lang="uk-UA" dirty="0"/>
              <a:t>Над створенням програми модернізації промислових підприємств країни в цьому напрямку працювала високопрофесійна команда, до якої увійшли представники бізнесу і держави. </a:t>
            </a:r>
            <a:endParaRPr lang="uk-UA" dirty="0" smtClean="0"/>
          </a:p>
          <a:p>
            <a:endParaRPr lang="uk-UA" dirty="0"/>
          </a:p>
          <a:p>
            <a:r>
              <a:rPr lang="uk-UA" b="1" dirty="0" smtClean="0"/>
              <a:t>Мета </a:t>
            </a:r>
            <a:r>
              <a:rPr lang="uk-UA" b="1" dirty="0"/>
              <a:t>програми </a:t>
            </a:r>
            <a:r>
              <a:rPr lang="uk-UA" dirty="0"/>
              <a:t>– збереження і збільшення конкурентних переваг підприємств країни. </a:t>
            </a:r>
            <a:endParaRPr lang="uk-UA" dirty="0" smtClean="0"/>
          </a:p>
          <a:p>
            <a:endParaRPr lang="uk-UA" dirty="0"/>
          </a:p>
          <a:p>
            <a:r>
              <a:rPr lang="uk-UA" dirty="0" smtClean="0"/>
              <a:t>Революція </a:t>
            </a:r>
            <a:r>
              <a:rPr lang="uk-UA" dirty="0"/>
              <a:t>завершується успішно тільки в тому випадку, якщо вона: </a:t>
            </a:r>
            <a:endParaRPr lang="uk-UA" dirty="0" smtClean="0"/>
          </a:p>
          <a:p>
            <a:r>
              <a:rPr lang="uk-UA" i="1" dirty="0" smtClean="0"/>
              <a:t>а</a:t>
            </a:r>
            <a:r>
              <a:rPr lang="uk-UA" i="1" dirty="0"/>
              <a:t>) добре організована і б) щедро профінансована. </a:t>
            </a:r>
            <a:endParaRPr lang="uk-UA" i="1" dirty="0" smtClean="0"/>
          </a:p>
          <a:p>
            <a:endParaRPr lang="uk-UA" dirty="0"/>
          </a:p>
          <a:p>
            <a:r>
              <a:rPr lang="uk-UA" dirty="0" smtClean="0"/>
              <a:t>Подбати </a:t>
            </a:r>
            <a:r>
              <a:rPr lang="uk-UA" dirty="0"/>
              <a:t>про це повинні ті, кому революція може принести найбільші дивіденди. Головні переваги при переході до нового технологічного укладу отримають ті підприємства, корпорації та, навіть, держави які раніше інших впровадять не окремі компоненти, перераховані вище (і супутні їм), але, значною мірою, їх усі.</a:t>
            </a:r>
          </a:p>
        </p:txBody>
      </p:sp>
    </p:spTree>
    <p:extLst>
      <p:ext uri="{BB962C8B-B14F-4D97-AF65-F5344CB8AC3E}">
        <p14:creationId xmlns:p14="http://schemas.microsoft.com/office/powerpoint/2010/main" val="185691129"/>
      </p:ext>
    </p:extLst>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10724</TotalTime>
  <Words>1478</Words>
  <Application>Microsoft Office PowerPoint</Application>
  <PresentationFormat>Экран (4:3)</PresentationFormat>
  <Paragraphs>88</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cdb2004100l</vt:lpstr>
      <vt:lpstr>Тема 4. Індустрія 4.0 – четверта промислова революція.  Індустрія 5.0 (пʼята промислова революція) – концепція,  яка прагне поєднати людські здібності, передові технології та турботу про екологію</vt:lpstr>
      <vt:lpstr>ЗМІСТ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Інститути та їх функції в економіці. Базисні інститути національної економіки</dc:title>
  <dc:creator>Baggio</dc:creator>
  <cp:lastModifiedBy>Хоменко Ганна Юріївна</cp:lastModifiedBy>
  <cp:revision>926</cp:revision>
  <dcterms:modified xsi:type="dcterms:W3CDTF">2025-03-18T11:17:00Z</dcterms:modified>
</cp:coreProperties>
</file>