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4" r:id="rId5"/>
    <p:sldId id="259" r:id="rId6"/>
    <p:sldId id="260" r:id="rId7"/>
    <p:sldId id="261" r:id="rId8"/>
    <p:sldId id="262" r:id="rId9"/>
    <p:sldId id="263" r:id="rId10"/>
    <p:sldId id="265" r:id="rId11"/>
    <p:sldId id="266" r:id="rId12"/>
    <p:sldId id="267" r:id="rId13"/>
    <p:sldId id="268" r:id="rId14"/>
    <p:sldId id="272" r:id="rId15"/>
    <p:sldId id="273" r:id="rId16"/>
    <p:sldId id="269" r:id="rId17"/>
    <p:sldId id="271" r:id="rId18"/>
    <p:sldId id="270" r:id="rId19"/>
    <p:sldId id="274" r:id="rId20"/>
    <p:sldId id="276" r:id="rId21"/>
    <p:sldId id="275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2/25/2026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2/25/2026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2/25/2026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2/25/2026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2/25/2026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2/25/2026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51012" y="1300786"/>
            <a:ext cx="8689976" cy="1155032"/>
          </a:xfrm>
        </p:spPr>
        <p:txBody>
          <a:bodyPr>
            <a:normAutofit/>
          </a:bodyPr>
          <a:lstStyle/>
          <a:p>
            <a:r>
              <a:rPr lang="uk-UA" b="1" dirty="0"/>
              <a:t>Тема 1.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37800" y="2690949"/>
            <a:ext cx="8689976" cy="2671353"/>
          </a:xfrm>
        </p:spPr>
        <p:txBody>
          <a:bodyPr>
            <a:normAutofit/>
          </a:bodyPr>
          <a:lstStyle/>
          <a:p>
            <a:r>
              <a:rPr lang="uk-UA" sz="4000" b="1" dirty="0"/>
              <a:t>Суб’єкти господарювання як платники податків та зборів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609050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3774" y="609600"/>
            <a:ext cx="10363826" cy="3892731"/>
          </a:xfrm>
        </p:spPr>
        <p:txBody>
          <a:bodyPr>
            <a:normAutofit/>
          </a:bodyPr>
          <a:lstStyle/>
          <a:p>
            <a:pPr algn="ctr"/>
            <a:endParaRPr lang="uk-UA" dirty="0"/>
          </a:p>
          <a:p>
            <a:pPr algn="ctr"/>
            <a:r>
              <a:rPr lang="ru-RU" dirty="0" err="1"/>
              <a:t>Господарська</a:t>
            </a:r>
            <a:r>
              <a:rPr lang="ru-RU" dirty="0"/>
              <a:t> </a:t>
            </a:r>
            <a:r>
              <a:rPr lang="ru-RU" dirty="0" err="1"/>
              <a:t>діяльність</a:t>
            </a:r>
            <a:r>
              <a:rPr lang="ru-RU" dirty="0"/>
              <a:t> - </a:t>
            </a:r>
            <a:r>
              <a:rPr lang="ru-RU" dirty="0" err="1"/>
              <a:t>діяльність</a:t>
            </a:r>
            <a:r>
              <a:rPr lang="ru-RU" dirty="0"/>
              <a:t> особи,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пов’язана</a:t>
            </a:r>
            <a:r>
              <a:rPr lang="ru-RU" dirty="0"/>
              <a:t> з </a:t>
            </a:r>
            <a:r>
              <a:rPr lang="ru-RU" dirty="0" err="1"/>
              <a:t>виробництвом</a:t>
            </a:r>
            <a:r>
              <a:rPr lang="ru-RU" dirty="0"/>
              <a:t> (</a:t>
            </a:r>
            <a:r>
              <a:rPr lang="ru-RU" dirty="0" err="1"/>
              <a:t>виготовленням</a:t>
            </a:r>
            <a:r>
              <a:rPr lang="ru-RU" dirty="0"/>
              <a:t>) та/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реалізацією</a:t>
            </a:r>
            <a:r>
              <a:rPr lang="ru-RU" dirty="0"/>
              <a:t> </a:t>
            </a:r>
            <a:r>
              <a:rPr lang="ru-RU" dirty="0" err="1"/>
              <a:t>товарів</a:t>
            </a:r>
            <a:r>
              <a:rPr lang="ru-RU" dirty="0"/>
              <a:t>, </a:t>
            </a:r>
            <a:r>
              <a:rPr lang="ru-RU" dirty="0" err="1"/>
              <a:t>виконанням</a:t>
            </a:r>
            <a:r>
              <a:rPr lang="ru-RU" dirty="0"/>
              <a:t> </a:t>
            </a:r>
            <a:r>
              <a:rPr lang="ru-RU" dirty="0" err="1"/>
              <a:t>робіт</a:t>
            </a:r>
            <a:r>
              <a:rPr lang="ru-RU" dirty="0"/>
              <a:t>, </a:t>
            </a:r>
            <a:r>
              <a:rPr lang="ru-RU" dirty="0" err="1"/>
              <a:t>наданням</a:t>
            </a:r>
            <a:r>
              <a:rPr lang="ru-RU" dirty="0"/>
              <a:t> </a:t>
            </a:r>
            <a:r>
              <a:rPr lang="ru-RU" dirty="0" err="1"/>
              <a:t>послуг</a:t>
            </a:r>
            <a:r>
              <a:rPr lang="ru-RU" dirty="0"/>
              <a:t>, </a:t>
            </a:r>
            <a:r>
              <a:rPr lang="ru-RU" dirty="0" err="1"/>
              <a:t>спрямована</a:t>
            </a:r>
            <a:r>
              <a:rPr lang="ru-RU" dirty="0"/>
              <a:t> на </a:t>
            </a:r>
            <a:r>
              <a:rPr lang="ru-RU" dirty="0" err="1"/>
              <a:t>отримання</a:t>
            </a:r>
            <a:r>
              <a:rPr lang="ru-RU" dirty="0"/>
              <a:t> доходу і проводиться такою особою </a:t>
            </a:r>
            <a:r>
              <a:rPr lang="ru-RU" dirty="0" err="1"/>
              <a:t>самостійно</a:t>
            </a:r>
            <a:r>
              <a:rPr lang="ru-RU" dirty="0"/>
              <a:t> та/</a:t>
            </a:r>
            <a:r>
              <a:rPr lang="ru-RU" dirty="0" err="1"/>
              <a:t>або</a:t>
            </a:r>
            <a:r>
              <a:rPr lang="ru-RU" dirty="0"/>
              <a:t> через </a:t>
            </a:r>
            <a:r>
              <a:rPr lang="ru-RU" dirty="0" err="1"/>
              <a:t>свої</a:t>
            </a:r>
            <a:r>
              <a:rPr lang="ru-RU" dirty="0"/>
              <a:t> </a:t>
            </a:r>
            <a:r>
              <a:rPr lang="ru-RU" dirty="0" err="1"/>
              <a:t>відокремлені</a:t>
            </a:r>
            <a:r>
              <a:rPr lang="ru-RU" dirty="0"/>
              <a:t> </a:t>
            </a:r>
            <a:r>
              <a:rPr lang="ru-RU" dirty="0" err="1"/>
              <a:t>підрозділи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через будь-яку </a:t>
            </a:r>
            <a:r>
              <a:rPr lang="ru-RU" dirty="0" err="1"/>
              <a:t>іншу</a:t>
            </a:r>
            <a:r>
              <a:rPr lang="ru-RU" dirty="0"/>
              <a:t> особу,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діє</a:t>
            </a:r>
            <a:r>
              <a:rPr lang="ru-RU" dirty="0"/>
              <a:t> на </a:t>
            </a:r>
            <a:r>
              <a:rPr lang="ru-RU" dirty="0" err="1"/>
              <a:t>користь</a:t>
            </a:r>
            <a:r>
              <a:rPr lang="ru-RU" dirty="0"/>
              <a:t> </a:t>
            </a:r>
            <a:r>
              <a:rPr lang="ru-RU" dirty="0" err="1"/>
              <a:t>першої</a:t>
            </a:r>
            <a:r>
              <a:rPr lang="ru-RU" dirty="0"/>
              <a:t> особи, </a:t>
            </a:r>
            <a:r>
              <a:rPr lang="ru-RU" dirty="0" err="1"/>
              <a:t>зокрема</a:t>
            </a:r>
            <a:r>
              <a:rPr lang="ru-RU" dirty="0"/>
              <a:t> за договорами </a:t>
            </a:r>
            <a:r>
              <a:rPr lang="ru-RU" dirty="0" err="1"/>
              <a:t>комісії</a:t>
            </a:r>
            <a:r>
              <a:rPr lang="ru-RU" dirty="0"/>
              <a:t>, </a:t>
            </a:r>
            <a:r>
              <a:rPr lang="ru-RU" dirty="0" err="1"/>
              <a:t>дорученнями</a:t>
            </a:r>
            <a:r>
              <a:rPr lang="ru-RU" dirty="0"/>
              <a:t> та </a:t>
            </a:r>
            <a:r>
              <a:rPr lang="ru-RU" dirty="0" err="1"/>
              <a:t>агентськими</a:t>
            </a:r>
            <a:r>
              <a:rPr lang="ru-RU" dirty="0"/>
              <a:t> договорами </a:t>
            </a:r>
          </a:p>
        </p:txBody>
      </p:sp>
    </p:spTree>
    <p:extLst>
      <p:ext uri="{BB962C8B-B14F-4D97-AF65-F5344CB8AC3E}">
        <p14:creationId xmlns:p14="http://schemas.microsoft.com/office/powerpoint/2010/main" val="28177658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3774" y="609600"/>
            <a:ext cx="10363826" cy="5425440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ru-RU" dirty="0" err="1"/>
              <a:t>Залежно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мети і </a:t>
            </a:r>
            <a:r>
              <a:rPr lang="ru-RU" dirty="0" err="1"/>
              <a:t>механізму</a:t>
            </a:r>
            <a:r>
              <a:rPr lang="ru-RU" dirty="0"/>
              <a:t> </a:t>
            </a:r>
            <a:r>
              <a:rPr lang="ru-RU" dirty="0" err="1"/>
              <a:t>здійснення</a:t>
            </a:r>
            <a:r>
              <a:rPr lang="ru-RU" dirty="0"/>
              <a:t>, </a:t>
            </a:r>
            <a:r>
              <a:rPr lang="ru-RU" dirty="0" err="1"/>
              <a:t>господарська</a:t>
            </a:r>
            <a:r>
              <a:rPr lang="ru-RU" dirty="0"/>
              <a:t> </a:t>
            </a:r>
            <a:r>
              <a:rPr lang="ru-RU" dirty="0" err="1"/>
              <a:t>діяльність</a:t>
            </a:r>
            <a:r>
              <a:rPr lang="ru-RU" dirty="0"/>
              <a:t> </a:t>
            </a:r>
            <a:r>
              <a:rPr lang="ru-RU" dirty="0" err="1"/>
              <a:t>платників</a:t>
            </a:r>
            <a:r>
              <a:rPr lang="ru-RU" dirty="0"/>
              <a:t> </a:t>
            </a:r>
            <a:r>
              <a:rPr lang="ru-RU" dirty="0" err="1"/>
              <a:t>податків</a:t>
            </a:r>
            <a:r>
              <a:rPr lang="ru-RU" dirty="0"/>
              <a:t> </a:t>
            </a:r>
            <a:r>
              <a:rPr lang="ru-RU" dirty="0" err="1"/>
              <a:t>поділяється</a:t>
            </a:r>
            <a:r>
              <a:rPr lang="ru-RU" dirty="0"/>
              <a:t> на: </a:t>
            </a:r>
            <a:endParaRPr lang="ru-RU" dirty="0" smtClean="0"/>
          </a:p>
          <a:p>
            <a:pPr algn="ctr"/>
            <a:r>
              <a:rPr lang="ru-RU" dirty="0" smtClean="0"/>
              <a:t>– </a:t>
            </a:r>
            <a:r>
              <a:rPr lang="ru-RU" dirty="0" err="1"/>
              <a:t>підприємницьку</a:t>
            </a:r>
            <a:r>
              <a:rPr lang="ru-RU" dirty="0"/>
              <a:t> </a:t>
            </a:r>
            <a:r>
              <a:rPr lang="ru-RU" dirty="0" err="1"/>
              <a:t>діяльність</a:t>
            </a:r>
            <a:r>
              <a:rPr lang="ru-RU" dirty="0"/>
              <a:t>; </a:t>
            </a:r>
            <a:endParaRPr lang="ru-RU" dirty="0" smtClean="0"/>
          </a:p>
          <a:p>
            <a:pPr algn="ctr"/>
            <a:r>
              <a:rPr lang="ru-RU" dirty="0" smtClean="0"/>
              <a:t>– </a:t>
            </a:r>
            <a:r>
              <a:rPr lang="ru-RU" dirty="0" err="1"/>
              <a:t>непідприємницьку</a:t>
            </a:r>
            <a:r>
              <a:rPr lang="ru-RU" dirty="0"/>
              <a:t> </a:t>
            </a:r>
            <a:r>
              <a:rPr lang="ru-RU" dirty="0" err="1"/>
              <a:t>діяльність</a:t>
            </a:r>
            <a:r>
              <a:rPr lang="ru-RU" dirty="0"/>
              <a:t>. </a:t>
            </a:r>
            <a:endParaRPr lang="ru-RU" dirty="0" smtClean="0"/>
          </a:p>
          <a:p>
            <a:pPr algn="ctr"/>
            <a:endParaRPr lang="ru-RU" dirty="0"/>
          </a:p>
          <a:p>
            <a:pPr algn="ctr"/>
            <a:r>
              <a:rPr lang="ru-RU" dirty="0" err="1" smtClean="0"/>
              <a:t>Підприємницька</a:t>
            </a:r>
            <a:r>
              <a:rPr lang="ru-RU" dirty="0" smtClean="0"/>
              <a:t> </a:t>
            </a:r>
            <a:r>
              <a:rPr lang="ru-RU" dirty="0" err="1"/>
              <a:t>діяльність</a:t>
            </a:r>
            <a:r>
              <a:rPr lang="ru-RU" dirty="0"/>
              <a:t> </a:t>
            </a:r>
            <a:r>
              <a:rPr lang="ru-RU" dirty="0" err="1"/>
              <a:t>платників</a:t>
            </a:r>
            <a:r>
              <a:rPr lang="ru-RU" dirty="0"/>
              <a:t> </a:t>
            </a:r>
            <a:r>
              <a:rPr lang="ru-RU" dirty="0" err="1"/>
              <a:t>податків</a:t>
            </a:r>
            <a:r>
              <a:rPr lang="ru-RU" dirty="0"/>
              <a:t> –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основний</a:t>
            </a:r>
            <a:r>
              <a:rPr lang="ru-RU" dirty="0"/>
              <a:t> вид </a:t>
            </a:r>
            <a:r>
              <a:rPr lang="ru-RU" dirty="0" err="1"/>
              <a:t>самостійної</a:t>
            </a:r>
            <a:r>
              <a:rPr lang="ru-RU" dirty="0"/>
              <a:t> </a:t>
            </a:r>
            <a:r>
              <a:rPr lang="ru-RU" dirty="0" err="1"/>
              <a:t>господарської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, яка </a:t>
            </a:r>
            <a:r>
              <a:rPr lang="ru-RU" dirty="0" err="1"/>
              <a:t>здійснюється</a:t>
            </a:r>
            <a:r>
              <a:rPr lang="ru-RU" dirty="0"/>
              <a:t> </a:t>
            </a:r>
            <a:r>
              <a:rPr lang="ru-RU" dirty="0" err="1"/>
              <a:t>фізичними</a:t>
            </a:r>
            <a:r>
              <a:rPr lang="ru-RU" dirty="0"/>
              <a:t> та </a:t>
            </a:r>
            <a:r>
              <a:rPr lang="ru-RU" dirty="0" err="1"/>
              <a:t>юридичними</a:t>
            </a:r>
            <a:r>
              <a:rPr lang="ru-RU" dirty="0"/>
              <a:t> особами,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називають</a:t>
            </a:r>
            <a:r>
              <a:rPr lang="ru-RU" dirty="0"/>
              <a:t> </a:t>
            </a:r>
            <a:r>
              <a:rPr lang="ru-RU" dirty="0" err="1"/>
              <a:t>підприємцями</a:t>
            </a:r>
            <a:r>
              <a:rPr lang="ru-RU" dirty="0"/>
              <a:t>,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свого</a:t>
            </a:r>
            <a:r>
              <a:rPr lang="ru-RU" dirty="0"/>
              <a:t> </a:t>
            </a:r>
            <a:r>
              <a:rPr lang="ru-RU" dirty="0" err="1"/>
              <a:t>імені</a:t>
            </a:r>
            <a:r>
              <a:rPr lang="ru-RU" dirty="0"/>
              <a:t> і на </a:t>
            </a:r>
            <a:r>
              <a:rPr lang="ru-RU" dirty="0" err="1"/>
              <a:t>свій</a:t>
            </a:r>
            <a:r>
              <a:rPr lang="ru-RU" dirty="0"/>
              <a:t> </a:t>
            </a:r>
            <a:r>
              <a:rPr lang="ru-RU" dirty="0" err="1"/>
              <a:t>ризик</a:t>
            </a:r>
            <a:r>
              <a:rPr lang="ru-RU" dirty="0"/>
              <a:t> на </a:t>
            </a:r>
            <a:r>
              <a:rPr lang="ru-RU" dirty="0" err="1"/>
              <a:t>постійній</a:t>
            </a:r>
            <a:r>
              <a:rPr lang="ru-RU" dirty="0"/>
              <a:t> </a:t>
            </a:r>
            <a:r>
              <a:rPr lang="ru-RU" dirty="0" err="1"/>
              <a:t>основі</a:t>
            </a:r>
            <a:r>
              <a:rPr lang="ru-RU" dirty="0"/>
              <a:t>. </a:t>
            </a:r>
            <a:r>
              <a:rPr lang="ru-RU" dirty="0" err="1"/>
              <a:t>Ця</a:t>
            </a:r>
            <a:r>
              <a:rPr lang="ru-RU" dirty="0"/>
              <a:t> </a:t>
            </a:r>
            <a:r>
              <a:rPr lang="ru-RU" dirty="0" err="1"/>
              <a:t>діяльність</a:t>
            </a:r>
            <a:r>
              <a:rPr lang="ru-RU" dirty="0"/>
              <a:t> </a:t>
            </a:r>
            <a:r>
              <a:rPr lang="ru-RU" dirty="0" err="1"/>
              <a:t>спрямована</a:t>
            </a:r>
            <a:r>
              <a:rPr lang="ru-RU" dirty="0"/>
              <a:t> на </a:t>
            </a:r>
            <a:r>
              <a:rPr lang="ru-RU" dirty="0" err="1"/>
              <a:t>досягнення</a:t>
            </a:r>
            <a:r>
              <a:rPr lang="ru-RU" dirty="0"/>
              <a:t> </a:t>
            </a:r>
            <a:r>
              <a:rPr lang="ru-RU" dirty="0" err="1"/>
              <a:t>запланованого</a:t>
            </a:r>
            <a:r>
              <a:rPr lang="ru-RU" dirty="0"/>
              <a:t> результату (</a:t>
            </a:r>
            <a:r>
              <a:rPr lang="ru-RU" dirty="0" err="1"/>
              <a:t>одержання</a:t>
            </a:r>
            <a:r>
              <a:rPr lang="ru-RU" dirty="0"/>
              <a:t> </a:t>
            </a:r>
            <a:r>
              <a:rPr lang="ru-RU" dirty="0" err="1"/>
              <a:t>прибутку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підприємницького</a:t>
            </a:r>
            <a:r>
              <a:rPr lang="ru-RU" dirty="0"/>
              <a:t> доходу) шляхом </a:t>
            </a:r>
            <a:r>
              <a:rPr lang="ru-RU" dirty="0" err="1"/>
              <a:t>найкращого</a:t>
            </a:r>
            <a:r>
              <a:rPr lang="ru-RU" dirty="0"/>
              <a:t> </a:t>
            </a:r>
            <a:r>
              <a:rPr lang="ru-RU" dirty="0" err="1"/>
              <a:t>використання</a:t>
            </a:r>
            <a:r>
              <a:rPr lang="ru-RU" dirty="0"/>
              <a:t> </a:t>
            </a:r>
            <a:r>
              <a:rPr lang="ru-RU" dirty="0" err="1"/>
              <a:t>капіталу</a:t>
            </a:r>
            <a:r>
              <a:rPr lang="ru-RU" dirty="0"/>
              <a:t> і </a:t>
            </a:r>
            <a:r>
              <a:rPr lang="ru-RU" dirty="0" err="1"/>
              <a:t>ресурсів</a:t>
            </a:r>
            <a:r>
              <a:rPr lang="ru-RU" dirty="0"/>
              <a:t> </a:t>
            </a:r>
            <a:r>
              <a:rPr lang="ru-RU" dirty="0" err="1"/>
              <a:t>економічно</a:t>
            </a:r>
            <a:r>
              <a:rPr lang="ru-RU" dirty="0"/>
              <a:t> </a:t>
            </a:r>
            <a:r>
              <a:rPr lang="ru-RU" dirty="0" err="1"/>
              <a:t>відокремленими</a:t>
            </a:r>
            <a:r>
              <a:rPr lang="ru-RU" dirty="0"/>
              <a:t> </a:t>
            </a:r>
            <a:r>
              <a:rPr lang="ru-RU" dirty="0" err="1"/>
              <a:t>суб’єктами</a:t>
            </a:r>
            <a:r>
              <a:rPr lang="ru-RU" dirty="0"/>
              <a:t> </a:t>
            </a:r>
            <a:r>
              <a:rPr lang="ru-RU" dirty="0" err="1"/>
              <a:t>ринкового</a:t>
            </a:r>
            <a:r>
              <a:rPr lang="ru-RU" dirty="0"/>
              <a:t> </a:t>
            </a:r>
            <a:r>
              <a:rPr lang="ru-RU" dirty="0" err="1"/>
              <a:t>господарства</a:t>
            </a:r>
            <a:r>
              <a:rPr lang="ru-RU" dirty="0"/>
              <a:t>. Вони </a:t>
            </a:r>
            <a:r>
              <a:rPr lang="ru-RU" dirty="0" err="1"/>
              <a:t>несуть</a:t>
            </a:r>
            <a:r>
              <a:rPr lang="ru-RU" dirty="0"/>
              <a:t> </a:t>
            </a:r>
            <a:r>
              <a:rPr lang="ru-RU" dirty="0" err="1"/>
              <a:t>повну</a:t>
            </a:r>
            <a:r>
              <a:rPr lang="ru-RU" dirty="0"/>
              <a:t> </a:t>
            </a:r>
            <a:r>
              <a:rPr lang="ru-RU" dirty="0" err="1"/>
              <a:t>матеріальну</a:t>
            </a:r>
            <a:r>
              <a:rPr lang="ru-RU" dirty="0"/>
              <a:t> </a:t>
            </a:r>
            <a:r>
              <a:rPr lang="ru-RU" dirty="0" err="1"/>
              <a:t>відповідальність</a:t>
            </a:r>
            <a:r>
              <a:rPr lang="ru-RU" dirty="0"/>
              <a:t> за </a:t>
            </a:r>
            <a:r>
              <a:rPr lang="ru-RU" dirty="0" err="1"/>
              <a:t>результати</a:t>
            </a:r>
            <a:r>
              <a:rPr lang="ru-RU" dirty="0"/>
              <a:t> </a:t>
            </a:r>
            <a:r>
              <a:rPr lang="ru-RU" dirty="0" err="1"/>
              <a:t>своєї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 і </a:t>
            </a:r>
            <a:r>
              <a:rPr lang="ru-RU" dirty="0" err="1"/>
              <a:t>підпорядковуються</a:t>
            </a:r>
            <a:r>
              <a:rPr lang="ru-RU" dirty="0"/>
              <a:t> </a:t>
            </a:r>
            <a:r>
              <a:rPr lang="ru-RU" dirty="0" err="1"/>
              <a:t>правовим</a:t>
            </a:r>
            <a:r>
              <a:rPr lang="ru-RU" dirty="0"/>
              <a:t> нормам (</a:t>
            </a:r>
            <a:r>
              <a:rPr lang="ru-RU" dirty="0" err="1"/>
              <a:t>законодавству</a:t>
            </a:r>
            <a:r>
              <a:rPr lang="ru-RU" dirty="0"/>
              <a:t>) </a:t>
            </a:r>
            <a:r>
              <a:rPr lang="ru-RU" dirty="0" err="1"/>
              <a:t>країни</a:t>
            </a:r>
            <a:r>
              <a:rPr lang="ru-RU" dirty="0"/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val="9387851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3774" y="609600"/>
            <a:ext cx="10363826" cy="5425440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dirty="0" err="1"/>
              <a:t>Непідприємницькі</a:t>
            </a:r>
            <a:r>
              <a:rPr lang="ru-RU" dirty="0"/>
              <a:t> (</a:t>
            </a:r>
            <a:r>
              <a:rPr lang="ru-RU" dirty="0" err="1"/>
              <a:t>неприбуткові</a:t>
            </a:r>
            <a:r>
              <a:rPr lang="ru-RU" dirty="0"/>
              <a:t>) </a:t>
            </a:r>
            <a:r>
              <a:rPr lang="ru-RU" dirty="0" err="1"/>
              <a:t>організації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мати</a:t>
            </a:r>
            <a:r>
              <a:rPr lang="ru-RU" dirty="0"/>
              <a:t> на </a:t>
            </a:r>
            <a:r>
              <a:rPr lang="ru-RU" dirty="0" err="1"/>
              <a:t>меті</a:t>
            </a:r>
            <a:r>
              <a:rPr lang="ru-RU" dirty="0"/>
              <a:t> </a:t>
            </a:r>
            <a:r>
              <a:rPr lang="ru-RU" dirty="0" err="1"/>
              <a:t>досить</a:t>
            </a:r>
            <a:r>
              <a:rPr lang="ru-RU" dirty="0"/>
              <a:t> </a:t>
            </a:r>
            <a:r>
              <a:rPr lang="ru-RU" dirty="0" err="1"/>
              <a:t>різні</a:t>
            </a:r>
            <a:r>
              <a:rPr lang="ru-RU" dirty="0"/>
              <a:t> </a:t>
            </a:r>
            <a:r>
              <a:rPr lang="ru-RU" dirty="0" err="1"/>
              <a:t>цілі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, перш за все не </a:t>
            </a:r>
            <a:r>
              <a:rPr lang="ru-RU" dirty="0" err="1"/>
              <a:t>пов’язані</a:t>
            </a:r>
            <a:r>
              <a:rPr lang="ru-RU" dirty="0"/>
              <a:t> з </a:t>
            </a:r>
            <a:r>
              <a:rPr lang="ru-RU" dirty="0" err="1"/>
              <a:t>отриманням</a:t>
            </a:r>
            <a:r>
              <a:rPr lang="ru-RU" dirty="0"/>
              <a:t> </a:t>
            </a:r>
            <a:r>
              <a:rPr lang="ru-RU" dirty="0" err="1"/>
              <a:t>прибутку</a:t>
            </a:r>
            <a:r>
              <a:rPr lang="ru-RU" dirty="0"/>
              <a:t>.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бути: </a:t>
            </a:r>
            <a:r>
              <a:rPr lang="ru-RU" dirty="0" err="1"/>
              <a:t>задоволення</a:t>
            </a:r>
            <a:r>
              <a:rPr lang="ru-RU" dirty="0"/>
              <a:t> та </a:t>
            </a:r>
            <a:r>
              <a:rPr lang="ru-RU" dirty="0" err="1"/>
              <a:t>захист</a:t>
            </a:r>
            <a:r>
              <a:rPr lang="ru-RU" dirty="0"/>
              <a:t> </a:t>
            </a:r>
            <a:r>
              <a:rPr lang="ru-RU" dirty="0" err="1"/>
              <a:t>своїх</a:t>
            </a:r>
            <a:r>
              <a:rPr lang="ru-RU" dirty="0"/>
              <a:t> </a:t>
            </a:r>
            <a:r>
              <a:rPr lang="ru-RU" dirty="0" err="1"/>
              <a:t>законних</a:t>
            </a:r>
            <a:r>
              <a:rPr lang="ru-RU" dirty="0"/>
              <a:t> </a:t>
            </a:r>
            <a:r>
              <a:rPr lang="ru-RU" dirty="0" err="1"/>
              <a:t>соціальних</a:t>
            </a:r>
            <a:r>
              <a:rPr lang="ru-RU" dirty="0"/>
              <a:t>, </a:t>
            </a:r>
            <a:r>
              <a:rPr lang="ru-RU" dirty="0" err="1"/>
              <a:t>економічних</a:t>
            </a:r>
            <a:r>
              <a:rPr lang="ru-RU" dirty="0"/>
              <a:t>, </a:t>
            </a:r>
            <a:r>
              <a:rPr lang="ru-RU" dirty="0" err="1"/>
              <a:t>творчих</a:t>
            </a:r>
            <a:r>
              <a:rPr lang="ru-RU" dirty="0"/>
              <a:t>, </a:t>
            </a:r>
            <a:r>
              <a:rPr lang="ru-RU" dirty="0" err="1"/>
              <a:t>вікових</a:t>
            </a:r>
            <a:r>
              <a:rPr lang="ru-RU" dirty="0"/>
              <a:t>, </a:t>
            </a:r>
            <a:r>
              <a:rPr lang="ru-RU" dirty="0" err="1"/>
              <a:t>національнокультурних</a:t>
            </a:r>
            <a:r>
              <a:rPr lang="ru-RU" dirty="0"/>
              <a:t>, </a:t>
            </a:r>
            <a:r>
              <a:rPr lang="ru-RU" dirty="0" err="1"/>
              <a:t>спортивних</a:t>
            </a:r>
            <a:r>
              <a:rPr lang="ru-RU" dirty="0"/>
              <a:t> та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спільних</a:t>
            </a:r>
            <a:r>
              <a:rPr lang="ru-RU" dirty="0"/>
              <a:t> </a:t>
            </a:r>
            <a:r>
              <a:rPr lang="ru-RU" dirty="0" err="1"/>
              <a:t>інтересів</a:t>
            </a:r>
            <a:r>
              <a:rPr lang="ru-RU" dirty="0"/>
              <a:t>; </a:t>
            </a:r>
            <a:r>
              <a:rPr lang="ru-RU" dirty="0" err="1"/>
              <a:t>добровільна</a:t>
            </a:r>
            <a:r>
              <a:rPr lang="ru-RU" dirty="0"/>
              <a:t> </a:t>
            </a:r>
            <a:r>
              <a:rPr lang="ru-RU" dirty="0" err="1"/>
              <a:t>безкорислива</a:t>
            </a:r>
            <a:r>
              <a:rPr lang="ru-RU" dirty="0"/>
              <a:t> </a:t>
            </a:r>
            <a:r>
              <a:rPr lang="ru-RU" dirty="0" err="1"/>
              <a:t>пожертва</a:t>
            </a:r>
            <a:r>
              <a:rPr lang="ru-RU" dirty="0"/>
              <a:t> </a:t>
            </a:r>
            <a:r>
              <a:rPr lang="ru-RU" dirty="0" err="1"/>
              <a:t>фізичних</a:t>
            </a:r>
            <a:r>
              <a:rPr lang="ru-RU" dirty="0"/>
              <a:t> та </a:t>
            </a:r>
            <a:r>
              <a:rPr lang="ru-RU" dirty="0" err="1"/>
              <a:t>юридичних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 у </a:t>
            </a:r>
            <a:r>
              <a:rPr lang="ru-RU" dirty="0" err="1"/>
              <a:t>поданні</a:t>
            </a:r>
            <a:r>
              <a:rPr lang="ru-RU" dirty="0"/>
              <a:t> </a:t>
            </a:r>
            <a:r>
              <a:rPr lang="ru-RU" dirty="0" err="1"/>
              <a:t>набувачам</a:t>
            </a:r>
            <a:r>
              <a:rPr lang="ru-RU" dirty="0"/>
              <a:t> </a:t>
            </a:r>
            <a:r>
              <a:rPr lang="ru-RU" dirty="0" err="1"/>
              <a:t>матеріальної</a:t>
            </a:r>
            <a:r>
              <a:rPr lang="ru-RU" dirty="0"/>
              <a:t>, </a:t>
            </a:r>
            <a:r>
              <a:rPr lang="ru-RU" dirty="0" err="1"/>
              <a:t>фінансової</a:t>
            </a:r>
            <a:r>
              <a:rPr lang="ru-RU" dirty="0"/>
              <a:t>, </a:t>
            </a:r>
            <a:r>
              <a:rPr lang="ru-RU" dirty="0" err="1"/>
              <a:t>організаційної</a:t>
            </a:r>
            <a:r>
              <a:rPr lang="ru-RU" dirty="0"/>
              <a:t> та </a:t>
            </a:r>
            <a:r>
              <a:rPr lang="ru-RU" dirty="0" err="1"/>
              <a:t>іншої</a:t>
            </a:r>
            <a:r>
              <a:rPr lang="ru-RU" dirty="0"/>
              <a:t> </a:t>
            </a:r>
            <a:r>
              <a:rPr lang="ru-RU" dirty="0" err="1"/>
              <a:t>благодійної</a:t>
            </a:r>
            <a:r>
              <a:rPr lang="ru-RU" dirty="0"/>
              <a:t> </a:t>
            </a:r>
            <a:r>
              <a:rPr lang="ru-RU" dirty="0" err="1"/>
              <a:t>допомоги</a:t>
            </a:r>
            <a:r>
              <a:rPr lang="ru-RU" dirty="0"/>
              <a:t>; </a:t>
            </a:r>
            <a:r>
              <a:rPr lang="ru-RU" dirty="0" err="1"/>
              <a:t>специфічними</a:t>
            </a:r>
            <a:r>
              <a:rPr lang="ru-RU" dirty="0"/>
              <a:t> формами </a:t>
            </a:r>
            <a:r>
              <a:rPr lang="ru-RU" dirty="0" err="1"/>
              <a:t>благодійництва</a:t>
            </a:r>
            <a:r>
              <a:rPr lang="ru-RU" dirty="0"/>
              <a:t> є меценатство і спонсорство; </a:t>
            </a:r>
            <a:r>
              <a:rPr lang="ru-RU" dirty="0" err="1"/>
              <a:t>одноособово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разом з </a:t>
            </a:r>
            <a:r>
              <a:rPr lang="ru-RU" dirty="0" err="1"/>
              <a:t>іншими</a:t>
            </a:r>
            <a:r>
              <a:rPr lang="ru-RU" dirty="0"/>
              <a:t> </a:t>
            </a:r>
            <a:r>
              <a:rPr lang="ru-RU" dirty="0" err="1"/>
              <a:t>сповідування</a:t>
            </a:r>
            <a:r>
              <a:rPr lang="ru-RU" dirty="0"/>
              <a:t> будь-</a:t>
            </a:r>
            <a:r>
              <a:rPr lang="ru-RU" dirty="0" err="1"/>
              <a:t>якої</a:t>
            </a:r>
            <a:r>
              <a:rPr lang="ru-RU" dirty="0"/>
              <a:t> </a:t>
            </a:r>
            <a:r>
              <a:rPr lang="ru-RU" dirty="0" err="1"/>
              <a:t>релігії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не </a:t>
            </a:r>
            <a:r>
              <a:rPr lang="ru-RU" dirty="0" err="1"/>
              <a:t>сповідування</a:t>
            </a:r>
            <a:r>
              <a:rPr lang="ru-RU" dirty="0"/>
              <a:t> </a:t>
            </a:r>
            <a:r>
              <a:rPr lang="ru-RU" dirty="0" err="1"/>
              <a:t>ніякої</a:t>
            </a:r>
            <a:r>
              <a:rPr lang="ru-RU" dirty="0"/>
              <a:t>, </a:t>
            </a:r>
            <a:r>
              <a:rPr lang="ru-RU" dirty="0" err="1"/>
              <a:t>відправляння</a:t>
            </a:r>
            <a:r>
              <a:rPr lang="ru-RU" dirty="0"/>
              <a:t> </a:t>
            </a:r>
            <a:r>
              <a:rPr lang="ru-RU" dirty="0" err="1"/>
              <a:t>релігійних</a:t>
            </a:r>
            <a:r>
              <a:rPr lang="ru-RU" dirty="0"/>
              <a:t> </a:t>
            </a:r>
            <a:r>
              <a:rPr lang="ru-RU" dirty="0" err="1"/>
              <a:t>культів</a:t>
            </a:r>
            <a:r>
              <a:rPr lang="ru-RU" dirty="0"/>
              <a:t>, </a:t>
            </a:r>
            <a:r>
              <a:rPr lang="ru-RU" dirty="0" err="1"/>
              <a:t>відкрите</a:t>
            </a:r>
            <a:r>
              <a:rPr lang="ru-RU" dirty="0"/>
              <a:t> </a:t>
            </a:r>
            <a:r>
              <a:rPr lang="ru-RU" dirty="0" err="1"/>
              <a:t>вираження</a:t>
            </a:r>
            <a:r>
              <a:rPr lang="ru-RU" dirty="0"/>
              <a:t> і </a:t>
            </a:r>
            <a:r>
              <a:rPr lang="ru-RU" dirty="0" err="1"/>
              <a:t>вільне</a:t>
            </a:r>
            <a:r>
              <a:rPr lang="ru-RU" dirty="0"/>
              <a:t> </a:t>
            </a:r>
            <a:r>
              <a:rPr lang="ru-RU" dirty="0" err="1"/>
              <a:t>поширювання</a:t>
            </a:r>
            <a:r>
              <a:rPr lang="ru-RU" dirty="0"/>
              <a:t> </a:t>
            </a:r>
            <a:r>
              <a:rPr lang="ru-RU" dirty="0" err="1"/>
              <a:t>своїх</a:t>
            </a:r>
            <a:r>
              <a:rPr lang="ru-RU" dirty="0"/>
              <a:t> </a:t>
            </a:r>
            <a:r>
              <a:rPr lang="ru-RU" dirty="0" err="1"/>
              <a:t>релігійних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атеїстичних</a:t>
            </a:r>
            <a:r>
              <a:rPr lang="ru-RU" dirty="0"/>
              <a:t> </a:t>
            </a:r>
            <a:r>
              <a:rPr lang="ru-RU" dirty="0" err="1"/>
              <a:t>переконань</a:t>
            </a:r>
            <a:r>
              <a:rPr lang="ru-RU" dirty="0"/>
              <a:t>; </a:t>
            </a:r>
            <a:r>
              <a:rPr lang="ru-RU" dirty="0" err="1"/>
              <a:t>об’єднання</a:t>
            </a:r>
            <a:r>
              <a:rPr lang="ru-RU" dirty="0"/>
              <a:t> на </a:t>
            </a:r>
            <a:r>
              <a:rPr lang="ru-RU" dirty="0" err="1"/>
              <a:t>основі</a:t>
            </a:r>
            <a:r>
              <a:rPr lang="ru-RU" dirty="0"/>
              <a:t> </a:t>
            </a:r>
            <a:r>
              <a:rPr lang="ru-RU" dirty="0" err="1"/>
              <a:t>пов’язаних</a:t>
            </a:r>
            <a:r>
              <a:rPr lang="ru-RU" dirty="0"/>
              <a:t> </a:t>
            </a:r>
            <a:r>
              <a:rPr lang="ru-RU" dirty="0" err="1"/>
              <a:t>спільними</a:t>
            </a:r>
            <a:r>
              <a:rPr lang="ru-RU" dirty="0"/>
              <a:t> </a:t>
            </a:r>
            <a:r>
              <a:rPr lang="ru-RU" dirty="0" err="1"/>
              <a:t>інтересами</a:t>
            </a:r>
            <a:r>
              <a:rPr lang="ru-RU" dirty="0"/>
              <a:t> за родом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професійної</a:t>
            </a:r>
            <a:r>
              <a:rPr lang="ru-RU" dirty="0"/>
              <a:t> (</a:t>
            </a:r>
            <a:r>
              <a:rPr lang="ru-RU" dirty="0" err="1"/>
              <a:t>трудової</a:t>
            </a:r>
            <a:r>
              <a:rPr lang="ru-RU" dirty="0"/>
              <a:t>) </a:t>
            </a:r>
            <a:r>
              <a:rPr lang="ru-RU" dirty="0" err="1"/>
              <a:t>діяльності</a:t>
            </a:r>
            <a:r>
              <a:rPr lang="ru-RU" dirty="0"/>
              <a:t> (</a:t>
            </a:r>
            <a:r>
              <a:rPr lang="ru-RU" dirty="0" err="1"/>
              <a:t>навчання</a:t>
            </a:r>
            <a:r>
              <a:rPr lang="ru-RU" dirty="0"/>
              <a:t>); з метою </a:t>
            </a:r>
            <a:r>
              <a:rPr lang="ru-RU" dirty="0" err="1"/>
              <a:t>задоволення</a:t>
            </a:r>
            <a:r>
              <a:rPr lang="ru-RU" dirty="0"/>
              <a:t> потреб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членів</a:t>
            </a:r>
            <a:r>
              <a:rPr lang="ru-RU" dirty="0"/>
              <a:t> у </a:t>
            </a:r>
            <a:r>
              <a:rPr lang="ru-RU" dirty="0" err="1"/>
              <a:t>взаємному</a:t>
            </a:r>
            <a:r>
              <a:rPr lang="ru-RU" dirty="0"/>
              <a:t> </a:t>
            </a:r>
            <a:r>
              <a:rPr lang="ru-RU" dirty="0" err="1"/>
              <a:t>кредитуванні</a:t>
            </a:r>
            <a:r>
              <a:rPr lang="ru-RU" dirty="0"/>
              <a:t> та </a:t>
            </a:r>
            <a:r>
              <a:rPr lang="ru-RU" dirty="0" err="1"/>
              <a:t>наданні</a:t>
            </a:r>
            <a:r>
              <a:rPr lang="ru-RU" dirty="0"/>
              <a:t> </a:t>
            </a:r>
            <a:r>
              <a:rPr lang="ru-RU" dirty="0" err="1"/>
              <a:t>фінансових</a:t>
            </a:r>
            <a:r>
              <a:rPr lang="ru-RU" dirty="0"/>
              <a:t> </a:t>
            </a:r>
            <a:r>
              <a:rPr lang="ru-RU" dirty="0" err="1"/>
              <a:t>послуг</a:t>
            </a:r>
            <a:r>
              <a:rPr lang="ru-RU" dirty="0"/>
              <a:t> за </a:t>
            </a:r>
            <a:r>
              <a:rPr lang="ru-RU" dirty="0" err="1"/>
              <a:t>рахунок</a:t>
            </a:r>
            <a:r>
              <a:rPr lang="ru-RU" dirty="0"/>
              <a:t> </a:t>
            </a:r>
            <a:r>
              <a:rPr lang="ru-RU" dirty="0" err="1"/>
              <a:t>об’єднаних</a:t>
            </a:r>
            <a:r>
              <a:rPr lang="ru-RU" dirty="0"/>
              <a:t> </a:t>
            </a:r>
            <a:r>
              <a:rPr lang="ru-RU" dirty="0" err="1"/>
              <a:t>грошових</a:t>
            </a:r>
            <a:r>
              <a:rPr lang="ru-RU" dirty="0"/>
              <a:t> </a:t>
            </a:r>
            <a:r>
              <a:rPr lang="ru-RU" dirty="0" err="1"/>
              <a:t>внесків</a:t>
            </a:r>
            <a:r>
              <a:rPr lang="ru-RU" dirty="0"/>
              <a:t> </a:t>
            </a:r>
            <a:r>
              <a:rPr lang="ru-RU" dirty="0" err="1"/>
              <a:t>членів</a:t>
            </a:r>
            <a:r>
              <a:rPr lang="ru-RU" dirty="0"/>
              <a:t> </a:t>
            </a:r>
            <a:r>
              <a:rPr lang="ru-RU" dirty="0" err="1"/>
              <a:t>кредитної</a:t>
            </a:r>
            <a:r>
              <a:rPr lang="ru-RU" dirty="0"/>
              <a:t> </a:t>
            </a:r>
            <a:r>
              <a:rPr lang="ru-RU" dirty="0" err="1"/>
              <a:t>спілки</a:t>
            </a:r>
            <a:r>
              <a:rPr lang="ru-RU" dirty="0"/>
              <a:t>; </a:t>
            </a:r>
            <a:r>
              <a:rPr lang="ru-RU" dirty="0" err="1"/>
              <a:t>об’єднання</a:t>
            </a:r>
            <a:r>
              <a:rPr lang="ru-RU" dirty="0"/>
              <a:t> </a:t>
            </a:r>
            <a:r>
              <a:rPr lang="ru-RU" dirty="0" err="1"/>
              <a:t>професійних</a:t>
            </a:r>
            <a:r>
              <a:rPr lang="ru-RU" dirty="0"/>
              <a:t> </a:t>
            </a:r>
            <a:r>
              <a:rPr lang="ru-RU" dirty="0" err="1"/>
              <a:t>творчих</a:t>
            </a:r>
            <a:r>
              <a:rPr lang="ru-RU" dirty="0"/>
              <a:t> </a:t>
            </a:r>
            <a:r>
              <a:rPr lang="ru-RU" dirty="0" err="1"/>
              <a:t>працівників</a:t>
            </a:r>
            <a:r>
              <a:rPr lang="ru-RU" dirty="0"/>
              <a:t> </a:t>
            </a:r>
            <a:r>
              <a:rPr lang="ru-RU" dirty="0" err="1"/>
              <a:t>відповідного</a:t>
            </a:r>
            <a:r>
              <a:rPr lang="ru-RU" dirty="0"/>
              <a:t> </a:t>
            </a:r>
            <a:r>
              <a:rPr lang="ru-RU" dirty="0" err="1"/>
              <a:t>фахового</a:t>
            </a:r>
            <a:r>
              <a:rPr lang="ru-RU" dirty="0"/>
              <a:t> </a:t>
            </a:r>
            <a:r>
              <a:rPr lang="ru-RU" dirty="0" err="1"/>
              <a:t>напряму</a:t>
            </a:r>
            <a:r>
              <a:rPr lang="ru-RU" dirty="0"/>
              <a:t> в </a:t>
            </a:r>
            <a:r>
              <a:rPr lang="ru-RU" dirty="0" err="1"/>
              <a:t>галузі</a:t>
            </a:r>
            <a:r>
              <a:rPr lang="ru-RU" dirty="0"/>
              <a:t> </a:t>
            </a:r>
            <a:r>
              <a:rPr lang="ru-RU" dirty="0" err="1"/>
              <a:t>культури</a:t>
            </a:r>
            <a:r>
              <a:rPr lang="ru-RU" dirty="0"/>
              <a:t> та </a:t>
            </a:r>
            <a:r>
              <a:rPr lang="ru-RU" dirty="0" err="1"/>
              <a:t>мистецтва</a:t>
            </a:r>
            <a:r>
              <a:rPr lang="ru-RU" dirty="0"/>
              <a:t> </a:t>
            </a:r>
            <a:r>
              <a:rPr lang="ru-RU" dirty="0" err="1"/>
              <a:t>тощо</a:t>
            </a:r>
            <a:r>
              <a:rPr lang="ru-RU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5701552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Поняття «платники податків</a:t>
            </a:r>
            <a:r>
              <a:rPr lang="uk-UA" dirty="0" smtClean="0"/>
              <a:t>»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altLang="ru-RU" dirty="0" err="1"/>
              <a:t>Платниками</a:t>
            </a:r>
            <a:r>
              <a:rPr lang="ru-RU" altLang="ru-RU" dirty="0"/>
              <a:t> </a:t>
            </a:r>
            <a:r>
              <a:rPr lang="ru-RU" altLang="ru-RU" dirty="0" err="1"/>
              <a:t>податків</a:t>
            </a:r>
            <a:r>
              <a:rPr lang="ru-RU" altLang="ru-RU" dirty="0"/>
              <a:t> є </a:t>
            </a:r>
            <a:r>
              <a:rPr lang="ru-RU" altLang="ru-RU" dirty="0" err="1"/>
              <a:t>суб'єкти</a:t>
            </a:r>
            <a:r>
              <a:rPr lang="ru-RU" altLang="ru-RU" dirty="0"/>
              <a:t> </a:t>
            </a:r>
            <a:r>
              <a:rPr lang="ru-RU" altLang="ru-RU" dirty="0" err="1"/>
              <a:t>податкових</a:t>
            </a:r>
            <a:r>
              <a:rPr lang="ru-RU" altLang="ru-RU" dirty="0"/>
              <a:t> </a:t>
            </a:r>
            <a:r>
              <a:rPr lang="ru-RU" altLang="ru-RU" dirty="0" err="1"/>
              <a:t>правовідносин</a:t>
            </a:r>
            <a:r>
              <a:rPr lang="ru-RU" altLang="ru-RU" dirty="0"/>
              <a:t>, на </a:t>
            </a:r>
            <a:r>
              <a:rPr lang="ru-RU" altLang="ru-RU" dirty="0" err="1"/>
              <a:t>яких</a:t>
            </a:r>
            <a:r>
              <a:rPr lang="ru-RU" altLang="ru-RU" dirty="0"/>
              <a:t> за </a:t>
            </a:r>
            <a:r>
              <a:rPr lang="ru-RU" altLang="ru-RU" dirty="0" err="1"/>
              <a:t>наявності</a:t>
            </a:r>
            <a:r>
              <a:rPr lang="ru-RU" altLang="ru-RU" dirty="0"/>
              <a:t> </a:t>
            </a:r>
            <a:r>
              <a:rPr lang="ru-RU" altLang="ru-RU" dirty="0" err="1"/>
              <a:t>об'єкта</a:t>
            </a:r>
            <a:r>
              <a:rPr lang="ru-RU" altLang="ru-RU" dirty="0"/>
              <a:t> </a:t>
            </a:r>
            <a:r>
              <a:rPr lang="ru-RU" altLang="ru-RU" dirty="0" err="1"/>
              <a:t>оподаткування</a:t>
            </a:r>
            <a:r>
              <a:rPr lang="ru-RU" altLang="ru-RU" dirty="0"/>
              <a:t> </a:t>
            </a:r>
            <a:r>
              <a:rPr lang="ru-RU" altLang="ru-RU" dirty="0" err="1"/>
              <a:t>покладено</a:t>
            </a:r>
            <a:r>
              <a:rPr lang="ru-RU" altLang="ru-RU" dirty="0"/>
              <a:t> </a:t>
            </a:r>
            <a:r>
              <a:rPr lang="ru-RU" altLang="ru-RU" dirty="0" err="1"/>
              <a:t>певний</a:t>
            </a:r>
            <a:r>
              <a:rPr lang="ru-RU" altLang="ru-RU" dirty="0"/>
              <a:t> комплекс </a:t>
            </a:r>
            <a:r>
              <a:rPr lang="ru-RU" altLang="ru-RU" dirty="0" err="1"/>
              <a:t>податкових</a:t>
            </a:r>
            <a:r>
              <a:rPr lang="ru-RU" altLang="ru-RU" dirty="0"/>
              <a:t> </a:t>
            </a:r>
            <a:r>
              <a:rPr lang="ru-RU" altLang="ru-RU" dirty="0" err="1"/>
              <a:t>обов'язків</a:t>
            </a:r>
            <a:r>
              <a:rPr lang="ru-RU" altLang="ru-RU" dirty="0"/>
              <a:t> і прав, </a:t>
            </a:r>
            <a:r>
              <a:rPr lang="ru-RU" altLang="ru-RU" dirty="0" err="1"/>
              <a:t>установлених</a:t>
            </a:r>
            <a:r>
              <a:rPr lang="ru-RU" altLang="ru-RU" dirty="0"/>
              <a:t> </a:t>
            </a:r>
            <a:r>
              <a:rPr lang="ru-RU" altLang="ru-RU" dirty="0" err="1" smtClean="0"/>
              <a:t>законодавством</a:t>
            </a:r>
            <a:r>
              <a:rPr lang="ru-RU" alt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00983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3774" y="1576252"/>
            <a:ext cx="10363826" cy="4214948"/>
          </a:xfrm>
        </p:spPr>
        <p:txBody>
          <a:bodyPr/>
          <a:lstStyle/>
          <a:p>
            <a:pPr algn="ctr">
              <a:spcBef>
                <a:spcPct val="0"/>
              </a:spcBef>
              <a:buNone/>
            </a:pPr>
            <a:r>
              <a:rPr lang="ru-RU" altLang="ru-RU" b="1" dirty="0" err="1"/>
              <a:t>Податковим</a:t>
            </a:r>
            <a:r>
              <a:rPr lang="ru-RU" altLang="ru-RU" b="1" dirty="0"/>
              <a:t> агентом </a:t>
            </a:r>
            <a:r>
              <a:rPr lang="ru-RU" altLang="ru-RU" dirty="0" err="1"/>
              <a:t>визнається</a:t>
            </a:r>
            <a:r>
              <a:rPr lang="ru-RU" altLang="ru-RU" dirty="0"/>
              <a:t> особа, на яку </a:t>
            </a:r>
            <a:r>
              <a:rPr lang="ru-RU" altLang="ru-RU" dirty="0" err="1"/>
              <a:t>покладається</a:t>
            </a:r>
            <a:r>
              <a:rPr lang="ru-RU" altLang="ru-RU" dirty="0"/>
              <a:t> </a:t>
            </a:r>
            <a:r>
              <a:rPr lang="ru-RU" altLang="ru-RU" dirty="0" err="1"/>
              <a:t>обов'язок</a:t>
            </a:r>
            <a:r>
              <a:rPr lang="ru-RU" altLang="ru-RU" dirty="0"/>
              <a:t> з </a:t>
            </a:r>
            <a:r>
              <a:rPr lang="ru-RU" altLang="ru-RU" dirty="0" err="1"/>
              <a:t>обчислення</a:t>
            </a:r>
            <a:r>
              <a:rPr lang="ru-RU" altLang="ru-RU" dirty="0"/>
              <a:t>, </a:t>
            </a:r>
            <a:r>
              <a:rPr lang="ru-RU" altLang="ru-RU" dirty="0" err="1"/>
              <a:t>утримання</a:t>
            </a:r>
            <a:r>
              <a:rPr lang="ru-RU" altLang="ru-RU" dirty="0"/>
              <a:t> з </a:t>
            </a:r>
            <a:r>
              <a:rPr lang="ru-RU" altLang="ru-RU" dirty="0" err="1"/>
              <a:t>доходів</a:t>
            </a:r>
            <a:r>
              <a:rPr lang="ru-RU" altLang="ru-RU" dirty="0"/>
              <a:t>, </a:t>
            </a:r>
            <a:r>
              <a:rPr lang="ru-RU" altLang="ru-RU" dirty="0" err="1"/>
              <a:t>що</a:t>
            </a:r>
            <a:r>
              <a:rPr lang="ru-RU" altLang="ru-RU" dirty="0"/>
              <a:t> </a:t>
            </a:r>
            <a:r>
              <a:rPr lang="ru-RU" altLang="ru-RU" dirty="0" err="1"/>
              <a:t>нараховуються</a:t>
            </a:r>
            <a:r>
              <a:rPr lang="ru-RU" altLang="ru-RU" dirty="0"/>
              <a:t> (</a:t>
            </a:r>
            <a:r>
              <a:rPr lang="ru-RU" altLang="ru-RU" dirty="0" err="1"/>
              <a:t>виплачуються</a:t>
            </a:r>
            <a:r>
              <a:rPr lang="ru-RU" altLang="ru-RU" dirty="0"/>
              <a:t>, </a:t>
            </a:r>
            <a:r>
              <a:rPr lang="ru-RU" altLang="ru-RU" dirty="0" err="1"/>
              <a:t>надаються</a:t>
            </a:r>
            <a:r>
              <a:rPr lang="ru-RU" altLang="ru-RU" dirty="0"/>
              <a:t>) </a:t>
            </a:r>
            <a:r>
              <a:rPr lang="ru-RU" altLang="ru-RU" dirty="0" err="1"/>
              <a:t>платнику</a:t>
            </a:r>
            <a:r>
              <a:rPr lang="ru-RU" altLang="ru-RU" dirty="0"/>
              <a:t>, та </a:t>
            </a:r>
            <a:r>
              <a:rPr lang="ru-RU" altLang="ru-RU" dirty="0" err="1"/>
              <a:t>перерахування</a:t>
            </a:r>
            <a:r>
              <a:rPr lang="ru-RU" altLang="ru-RU" dirty="0"/>
              <a:t> </a:t>
            </a:r>
            <a:r>
              <a:rPr lang="ru-RU" altLang="ru-RU" dirty="0" err="1"/>
              <a:t>податків</a:t>
            </a:r>
            <a:r>
              <a:rPr lang="ru-RU" altLang="ru-RU" dirty="0"/>
              <a:t> до </a:t>
            </a:r>
            <a:r>
              <a:rPr lang="ru-RU" altLang="ru-RU" dirty="0" err="1"/>
              <a:t>відповідного</a:t>
            </a:r>
            <a:r>
              <a:rPr lang="ru-RU" altLang="ru-RU" dirty="0"/>
              <a:t> бюджету </a:t>
            </a:r>
            <a:r>
              <a:rPr lang="ru-RU" altLang="ru-RU" dirty="0" err="1"/>
              <a:t>від</a:t>
            </a:r>
            <a:r>
              <a:rPr lang="ru-RU" altLang="ru-RU" dirty="0"/>
              <a:t> </a:t>
            </a:r>
            <a:r>
              <a:rPr lang="ru-RU" altLang="ru-RU" dirty="0" err="1"/>
              <a:t>імені</a:t>
            </a:r>
            <a:r>
              <a:rPr lang="ru-RU" altLang="ru-RU" dirty="0"/>
              <a:t> та за </a:t>
            </a:r>
            <a:r>
              <a:rPr lang="ru-RU" altLang="ru-RU" dirty="0" err="1"/>
              <a:t>рахунок</a:t>
            </a:r>
            <a:r>
              <a:rPr lang="ru-RU" altLang="ru-RU" dirty="0"/>
              <a:t> </a:t>
            </a:r>
            <a:r>
              <a:rPr lang="ru-RU" altLang="ru-RU" dirty="0" err="1"/>
              <a:t>коштів</a:t>
            </a:r>
            <a:r>
              <a:rPr lang="ru-RU" altLang="ru-RU" dirty="0"/>
              <a:t> </a:t>
            </a:r>
            <a:r>
              <a:rPr lang="ru-RU" altLang="ru-RU" dirty="0" err="1"/>
              <a:t>платника</a:t>
            </a:r>
            <a:r>
              <a:rPr lang="ru-RU" altLang="ru-RU" dirty="0"/>
              <a:t> </a:t>
            </a:r>
            <a:r>
              <a:rPr lang="ru-RU" altLang="ru-RU" dirty="0" err="1"/>
              <a:t>податків</a:t>
            </a:r>
            <a:r>
              <a:rPr lang="ru-RU" altLang="ru-RU" dirty="0"/>
              <a:t>.</a:t>
            </a:r>
            <a:endParaRPr lang="uk-UA" altLang="ru-RU" b="1" i="1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50586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3774" y="1576252"/>
            <a:ext cx="10363826" cy="4214948"/>
          </a:xfrm>
        </p:spPr>
        <p:txBody>
          <a:bodyPr/>
          <a:lstStyle/>
          <a:p>
            <a:pPr algn="ctr">
              <a:spcBef>
                <a:spcPct val="0"/>
              </a:spcBef>
              <a:buNone/>
            </a:pPr>
            <a:r>
              <a:rPr lang="ru-RU" altLang="ru-RU" dirty="0" err="1"/>
              <a:t>Представниками</a:t>
            </a:r>
            <a:r>
              <a:rPr lang="ru-RU" altLang="ru-RU" dirty="0"/>
              <a:t> </a:t>
            </a:r>
            <a:r>
              <a:rPr lang="ru-RU" altLang="ru-RU" dirty="0" err="1"/>
              <a:t>платника</a:t>
            </a:r>
            <a:r>
              <a:rPr lang="ru-RU" altLang="ru-RU" dirty="0"/>
              <a:t> </a:t>
            </a:r>
            <a:r>
              <a:rPr lang="ru-RU" altLang="ru-RU" dirty="0" err="1"/>
              <a:t>податків</a:t>
            </a:r>
            <a:r>
              <a:rPr lang="ru-RU" altLang="ru-RU" dirty="0"/>
              <a:t> </a:t>
            </a:r>
            <a:r>
              <a:rPr lang="ru-RU" altLang="ru-RU" dirty="0" err="1"/>
              <a:t>визнаються</a:t>
            </a:r>
            <a:r>
              <a:rPr lang="ru-RU" altLang="ru-RU" dirty="0"/>
              <a:t> особи, </a:t>
            </a:r>
            <a:r>
              <a:rPr lang="ru-RU" altLang="ru-RU" dirty="0" err="1"/>
              <a:t>які</a:t>
            </a:r>
            <a:r>
              <a:rPr lang="ru-RU" altLang="ru-RU" dirty="0"/>
              <a:t> </a:t>
            </a:r>
            <a:r>
              <a:rPr lang="ru-RU" altLang="ru-RU" dirty="0" err="1"/>
              <a:t>можуть</a:t>
            </a:r>
            <a:r>
              <a:rPr lang="ru-RU" altLang="ru-RU" dirty="0"/>
              <a:t> </a:t>
            </a:r>
            <a:r>
              <a:rPr lang="ru-RU" altLang="ru-RU" dirty="0" err="1"/>
              <a:t>здійснювати</a:t>
            </a:r>
            <a:r>
              <a:rPr lang="ru-RU" altLang="ru-RU" dirty="0"/>
              <a:t> </a:t>
            </a:r>
            <a:r>
              <a:rPr lang="ru-RU" altLang="ru-RU" dirty="0" err="1"/>
              <a:t>представництво</a:t>
            </a:r>
            <a:r>
              <a:rPr lang="ru-RU" altLang="ru-RU" dirty="0"/>
              <a:t> </a:t>
            </a:r>
            <a:r>
              <a:rPr lang="ru-RU" altLang="ru-RU" dirty="0" err="1"/>
              <a:t>його</a:t>
            </a:r>
            <a:r>
              <a:rPr lang="ru-RU" altLang="ru-RU" dirty="0"/>
              <a:t> </a:t>
            </a:r>
            <a:r>
              <a:rPr lang="ru-RU" altLang="ru-RU" dirty="0" err="1"/>
              <a:t>законних</a:t>
            </a:r>
            <a:r>
              <a:rPr lang="ru-RU" altLang="ru-RU" dirty="0"/>
              <a:t> </a:t>
            </a:r>
            <a:r>
              <a:rPr lang="ru-RU" altLang="ru-RU" dirty="0" err="1"/>
              <a:t>інтересів</a:t>
            </a:r>
            <a:r>
              <a:rPr lang="ru-RU" altLang="ru-RU" dirty="0"/>
              <a:t> та </a:t>
            </a:r>
            <a:r>
              <a:rPr lang="ru-RU" altLang="ru-RU" dirty="0" err="1"/>
              <a:t>ведення</a:t>
            </a:r>
            <a:r>
              <a:rPr lang="ru-RU" altLang="ru-RU" dirty="0"/>
              <a:t> справ, </a:t>
            </a:r>
            <a:r>
              <a:rPr lang="ru-RU" altLang="ru-RU" dirty="0" err="1"/>
              <a:t>пов'язаних</a:t>
            </a:r>
            <a:r>
              <a:rPr lang="ru-RU" altLang="ru-RU" dirty="0"/>
              <a:t> </a:t>
            </a:r>
            <a:r>
              <a:rPr lang="ru-RU" altLang="ru-RU" dirty="0" err="1"/>
              <a:t>із</a:t>
            </a:r>
            <a:r>
              <a:rPr lang="ru-RU" altLang="ru-RU" dirty="0"/>
              <a:t> </a:t>
            </a:r>
            <a:r>
              <a:rPr lang="ru-RU" altLang="ru-RU" dirty="0" err="1"/>
              <a:t>сплатою</a:t>
            </a:r>
            <a:r>
              <a:rPr lang="ru-RU" altLang="ru-RU" dirty="0"/>
              <a:t> </a:t>
            </a:r>
            <a:r>
              <a:rPr lang="ru-RU" altLang="ru-RU" dirty="0" err="1"/>
              <a:t>податків</a:t>
            </a:r>
            <a:r>
              <a:rPr lang="ru-RU" altLang="ru-RU" dirty="0"/>
              <a:t>, на </a:t>
            </a:r>
            <a:r>
              <a:rPr lang="ru-RU" altLang="ru-RU" dirty="0" err="1"/>
              <a:t>підставі</a:t>
            </a:r>
            <a:r>
              <a:rPr lang="ru-RU" altLang="ru-RU" dirty="0"/>
              <a:t> закону </a:t>
            </a:r>
            <a:r>
              <a:rPr lang="ru-RU" altLang="ru-RU" dirty="0" err="1"/>
              <a:t>або</a:t>
            </a:r>
            <a:r>
              <a:rPr lang="ru-RU" altLang="ru-RU" dirty="0"/>
              <a:t> </a:t>
            </a:r>
            <a:r>
              <a:rPr lang="ru-RU" altLang="ru-RU" dirty="0" err="1"/>
              <a:t>довіреності</a:t>
            </a:r>
            <a:r>
              <a:rPr lang="ru-RU" altLang="ru-RU" dirty="0"/>
              <a:t>. </a:t>
            </a:r>
            <a:r>
              <a:rPr lang="ru-RU" altLang="ru-RU" dirty="0" err="1"/>
              <a:t>Довіреність</a:t>
            </a:r>
            <a:r>
              <a:rPr lang="ru-RU" altLang="ru-RU" dirty="0"/>
              <a:t>, видана </a:t>
            </a:r>
            <a:r>
              <a:rPr lang="ru-RU" altLang="ru-RU" dirty="0" err="1"/>
              <a:t>платником</a:t>
            </a:r>
            <a:r>
              <a:rPr lang="ru-RU" altLang="ru-RU" dirty="0"/>
              <a:t> </a:t>
            </a:r>
            <a:r>
              <a:rPr lang="ru-RU" altLang="ru-RU" dirty="0" err="1"/>
              <a:t>податків</a:t>
            </a:r>
            <a:r>
              <a:rPr lang="ru-RU" altLang="ru-RU" dirty="0"/>
              <a:t> - </a:t>
            </a:r>
            <a:r>
              <a:rPr lang="ru-RU" altLang="ru-RU" dirty="0" err="1"/>
              <a:t>фізичною</a:t>
            </a:r>
            <a:r>
              <a:rPr lang="ru-RU" altLang="ru-RU" dirty="0"/>
              <a:t> особою на </a:t>
            </a:r>
            <a:r>
              <a:rPr lang="ru-RU" altLang="ru-RU" dirty="0" err="1"/>
              <a:t>представництво</a:t>
            </a:r>
            <a:r>
              <a:rPr lang="ru-RU" altLang="ru-RU" dirty="0"/>
              <a:t> </a:t>
            </a:r>
            <a:r>
              <a:rPr lang="ru-RU" altLang="ru-RU" dirty="0" err="1"/>
              <a:t>його</a:t>
            </a:r>
            <a:r>
              <a:rPr lang="ru-RU" altLang="ru-RU" dirty="0"/>
              <a:t> </a:t>
            </a:r>
            <a:r>
              <a:rPr lang="ru-RU" altLang="ru-RU" dirty="0" err="1"/>
              <a:t>інтересів</a:t>
            </a:r>
            <a:r>
              <a:rPr lang="ru-RU" altLang="ru-RU" dirty="0"/>
              <a:t> та </a:t>
            </a:r>
            <a:r>
              <a:rPr lang="ru-RU" altLang="ru-RU" dirty="0" err="1"/>
              <a:t>ведення</a:t>
            </a:r>
            <a:r>
              <a:rPr lang="ru-RU" altLang="ru-RU" dirty="0"/>
              <a:t> справ, </a:t>
            </a:r>
            <a:r>
              <a:rPr lang="ru-RU" altLang="ru-RU" dirty="0" err="1"/>
              <a:t>пов'язаних</a:t>
            </a:r>
            <a:r>
              <a:rPr lang="ru-RU" altLang="ru-RU" dirty="0"/>
              <a:t> </a:t>
            </a:r>
            <a:r>
              <a:rPr lang="ru-RU" altLang="ru-RU" dirty="0" err="1"/>
              <a:t>із</a:t>
            </a:r>
            <a:r>
              <a:rPr lang="ru-RU" altLang="ru-RU" dirty="0"/>
              <a:t> </a:t>
            </a:r>
            <a:r>
              <a:rPr lang="ru-RU" altLang="ru-RU" dirty="0" err="1"/>
              <a:t>сплатою</a:t>
            </a:r>
            <a:r>
              <a:rPr lang="ru-RU" altLang="ru-RU" dirty="0"/>
              <a:t> </a:t>
            </a:r>
            <a:r>
              <a:rPr lang="ru-RU" altLang="ru-RU" dirty="0" err="1"/>
              <a:t>податків</a:t>
            </a:r>
            <a:r>
              <a:rPr lang="ru-RU" altLang="ru-RU" dirty="0"/>
              <a:t>, </a:t>
            </a:r>
            <a:r>
              <a:rPr lang="ru-RU" altLang="ru-RU" dirty="0" err="1"/>
              <a:t>має</a:t>
            </a:r>
            <a:r>
              <a:rPr lang="ru-RU" altLang="ru-RU" dirty="0"/>
              <a:t> бути </a:t>
            </a:r>
            <a:r>
              <a:rPr lang="ru-RU" altLang="ru-RU" dirty="0" err="1"/>
              <a:t>засвідчена</a:t>
            </a:r>
            <a:r>
              <a:rPr lang="ru-RU" altLang="ru-RU" dirty="0"/>
              <a:t> </a:t>
            </a:r>
            <a:r>
              <a:rPr lang="ru-RU" altLang="ru-RU" dirty="0" err="1"/>
              <a:t>відповідно</a:t>
            </a:r>
            <a:r>
              <a:rPr lang="ru-RU" altLang="ru-RU" dirty="0"/>
              <a:t> до чинного </a:t>
            </a:r>
            <a:r>
              <a:rPr lang="ru-RU" altLang="ru-RU" dirty="0" err="1"/>
              <a:t>законодавства</a:t>
            </a:r>
            <a:r>
              <a:rPr lang="ru-RU" altLang="ru-RU" dirty="0"/>
              <a:t>.</a:t>
            </a:r>
            <a:endParaRPr lang="uk-UA" altLang="ru-RU" b="1" i="1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52895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Податки і збори в </a:t>
            </a:r>
            <a:r>
              <a:rPr lang="uk-UA" dirty="0" smtClean="0"/>
              <a:t>Україні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85000" lnSpcReduction="10000"/>
          </a:bodyPr>
          <a:lstStyle/>
          <a:p>
            <a:pPr algn="ctr">
              <a:spcBef>
                <a:spcPct val="0"/>
              </a:spcBef>
              <a:buNone/>
            </a:pPr>
            <a:r>
              <a:rPr lang="uk-UA" dirty="0" smtClean="0"/>
              <a:t> </a:t>
            </a:r>
            <a:r>
              <a:rPr lang="uk-UA" altLang="ru-RU" b="1" dirty="0"/>
              <a:t>Податком</a:t>
            </a:r>
            <a:r>
              <a:rPr lang="uk-UA" altLang="ru-RU" dirty="0"/>
              <a:t> є обов'язковий, безумовний платіж до відповідного бюджету, що справляється з платників податку відповідно до цього Кодексу. </a:t>
            </a:r>
          </a:p>
          <a:p>
            <a:pPr algn="ctr">
              <a:spcBef>
                <a:spcPct val="0"/>
              </a:spcBef>
              <a:buNone/>
            </a:pPr>
            <a:endParaRPr lang="uk-UA" altLang="ru-RU" dirty="0"/>
          </a:p>
          <a:p>
            <a:pPr algn="ctr">
              <a:spcBef>
                <a:spcPct val="0"/>
              </a:spcBef>
              <a:buNone/>
            </a:pPr>
            <a:r>
              <a:rPr lang="ru-RU" altLang="ru-RU" dirty="0"/>
              <a:t>У </a:t>
            </a:r>
            <a:r>
              <a:rPr lang="ru-RU" altLang="ru-RU" dirty="0" err="1"/>
              <a:t>правовій</a:t>
            </a:r>
            <a:r>
              <a:rPr lang="ru-RU" altLang="ru-RU" dirty="0"/>
              <a:t> </a:t>
            </a:r>
            <a:r>
              <a:rPr lang="ru-RU" altLang="ru-RU" dirty="0" err="1"/>
              <a:t>термінології</a:t>
            </a:r>
            <a:r>
              <a:rPr lang="ru-RU" altLang="ru-RU" dirty="0"/>
              <a:t> </a:t>
            </a:r>
            <a:r>
              <a:rPr lang="ru-RU" altLang="ru-RU" dirty="0" err="1"/>
              <a:t>використовуються</a:t>
            </a:r>
            <a:r>
              <a:rPr lang="ru-RU" altLang="ru-RU" dirty="0"/>
              <a:t> </a:t>
            </a:r>
            <a:r>
              <a:rPr lang="ru-RU" altLang="ru-RU" dirty="0" err="1"/>
              <a:t>дві</a:t>
            </a:r>
            <a:r>
              <a:rPr lang="ru-RU" altLang="ru-RU" dirty="0"/>
              <a:t> </a:t>
            </a:r>
            <a:r>
              <a:rPr lang="ru-RU" altLang="ru-RU" dirty="0" err="1"/>
              <a:t>категорії</a:t>
            </a:r>
            <a:r>
              <a:rPr lang="ru-RU" altLang="ru-RU" dirty="0"/>
              <a:t>, </a:t>
            </a:r>
            <a:r>
              <a:rPr lang="ru-RU" altLang="ru-RU" dirty="0" err="1"/>
              <a:t>що</a:t>
            </a:r>
            <a:r>
              <a:rPr lang="ru-RU" altLang="ru-RU" dirty="0"/>
              <a:t> </a:t>
            </a:r>
            <a:r>
              <a:rPr lang="ru-RU" altLang="ru-RU" dirty="0" err="1"/>
              <a:t>відображають</a:t>
            </a:r>
            <a:r>
              <a:rPr lang="ru-RU" altLang="ru-RU" dirty="0"/>
              <a:t> </a:t>
            </a:r>
            <a:r>
              <a:rPr lang="ru-RU" altLang="ru-RU" dirty="0" err="1"/>
              <a:t>грошовий</a:t>
            </a:r>
            <a:r>
              <a:rPr lang="ru-RU" altLang="ru-RU" dirty="0"/>
              <a:t> </a:t>
            </a:r>
            <a:r>
              <a:rPr lang="ru-RU" altLang="ru-RU" dirty="0" err="1"/>
              <a:t>платіж</a:t>
            </a:r>
            <a:r>
              <a:rPr lang="ru-RU" altLang="ru-RU" dirty="0"/>
              <a:t> на </a:t>
            </a:r>
            <a:r>
              <a:rPr lang="ru-RU" altLang="ru-RU" dirty="0" err="1"/>
              <a:t>користь</a:t>
            </a:r>
            <a:r>
              <a:rPr lang="ru-RU" altLang="ru-RU" dirty="0"/>
              <a:t> </a:t>
            </a:r>
            <a:r>
              <a:rPr lang="ru-RU" altLang="ru-RU" dirty="0" err="1"/>
              <a:t>держави</a:t>
            </a:r>
            <a:r>
              <a:rPr lang="ru-RU" altLang="ru-RU" dirty="0"/>
              <a:t>, а </a:t>
            </a:r>
            <a:r>
              <a:rPr lang="ru-RU" altLang="ru-RU" dirty="0" err="1"/>
              <a:t>саме</a:t>
            </a:r>
            <a:r>
              <a:rPr lang="ru-RU" altLang="ru-RU" dirty="0"/>
              <a:t> </a:t>
            </a:r>
            <a:r>
              <a:rPr lang="ru-RU" altLang="ru-RU" dirty="0" err="1"/>
              <a:t>податок</a:t>
            </a:r>
            <a:r>
              <a:rPr lang="ru-RU" altLang="ru-RU" dirty="0"/>
              <a:t> і </a:t>
            </a:r>
            <a:r>
              <a:rPr lang="ru-RU" altLang="ru-RU" dirty="0" err="1"/>
              <a:t>збір</a:t>
            </a:r>
            <a:r>
              <a:rPr lang="ru-RU" altLang="ru-RU" dirty="0"/>
              <a:t> (плата, </a:t>
            </a:r>
            <a:r>
              <a:rPr lang="ru-RU" altLang="ru-RU" dirty="0" err="1"/>
              <a:t>внесок</a:t>
            </a:r>
            <a:r>
              <a:rPr lang="ru-RU" altLang="ru-RU" dirty="0"/>
              <a:t>). </a:t>
            </a:r>
          </a:p>
          <a:p>
            <a:pPr algn="ctr">
              <a:spcBef>
                <a:spcPct val="0"/>
              </a:spcBef>
              <a:buNone/>
            </a:pPr>
            <a:endParaRPr lang="ru-RU" altLang="ru-RU" dirty="0"/>
          </a:p>
          <a:p>
            <a:pPr algn="ctr">
              <a:spcBef>
                <a:spcPct val="0"/>
              </a:spcBef>
              <a:buNone/>
            </a:pPr>
            <a:r>
              <a:rPr lang="uk-UA" altLang="ru-RU" b="1" dirty="0"/>
              <a:t>Збором (платою, внеском) </a:t>
            </a:r>
            <a:r>
              <a:rPr lang="uk-UA" altLang="ru-RU" dirty="0"/>
              <a:t>є обов'язковий платіж до відповідного бюджету, що справляється з платників зборів, з умовою отримання ними спеціальної вигоди, у тому числі внаслідок вчинення на користь таких осіб державними органами, органами місцевого самоврядування, іншими уповноваженими органами та особами юридично значимих дій.</a:t>
            </a:r>
            <a:endParaRPr lang="uk-UA" altLang="ru-RU" b="1" i="1" dirty="0"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9062801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3774" y="1062446"/>
            <a:ext cx="10363826" cy="4728753"/>
          </a:xfrm>
        </p:spPr>
        <p:txBody>
          <a:bodyPr>
            <a:normAutofit fontScale="92500" lnSpcReduction="20000"/>
          </a:bodyPr>
          <a:lstStyle/>
          <a:p>
            <a:pPr algn="ctr">
              <a:spcBef>
                <a:spcPct val="0"/>
              </a:spcBef>
              <a:buNone/>
            </a:pPr>
            <a:r>
              <a:rPr lang="uk-UA" dirty="0" smtClean="0"/>
              <a:t> </a:t>
            </a:r>
            <a:r>
              <a:rPr lang="ru-RU" altLang="ru-RU" b="1" dirty="0"/>
              <a:t>До </a:t>
            </a:r>
            <a:r>
              <a:rPr lang="ru-RU" altLang="ru-RU" b="1" dirty="0" err="1"/>
              <a:t>загальнодержавних</a:t>
            </a:r>
            <a:r>
              <a:rPr lang="ru-RU" altLang="ru-RU" b="1" dirty="0"/>
              <a:t> </a:t>
            </a:r>
            <a:r>
              <a:rPr lang="ru-RU" altLang="ru-RU" b="1" dirty="0" err="1"/>
              <a:t>податків</a:t>
            </a:r>
            <a:r>
              <a:rPr lang="ru-RU" altLang="ru-RU" b="1" dirty="0"/>
              <a:t> належать:</a:t>
            </a:r>
          </a:p>
          <a:p>
            <a:pPr algn="ctr">
              <a:spcBef>
                <a:spcPct val="0"/>
              </a:spcBef>
              <a:buNone/>
            </a:pPr>
            <a:r>
              <a:rPr lang="ru-RU" altLang="ru-RU" dirty="0" err="1"/>
              <a:t>податок</a:t>
            </a:r>
            <a:r>
              <a:rPr lang="ru-RU" altLang="ru-RU" dirty="0"/>
              <a:t> на </a:t>
            </a:r>
            <a:r>
              <a:rPr lang="ru-RU" altLang="ru-RU" dirty="0" err="1"/>
              <a:t>прибуток</a:t>
            </a:r>
            <a:r>
              <a:rPr lang="ru-RU" altLang="ru-RU" dirty="0"/>
              <a:t> </a:t>
            </a:r>
            <a:r>
              <a:rPr lang="ru-RU" altLang="ru-RU" dirty="0" err="1"/>
              <a:t>підприємств</a:t>
            </a:r>
            <a:r>
              <a:rPr lang="ru-RU" altLang="ru-RU" dirty="0"/>
              <a:t>; </a:t>
            </a:r>
          </a:p>
          <a:p>
            <a:pPr algn="ctr">
              <a:spcBef>
                <a:spcPct val="0"/>
              </a:spcBef>
              <a:buNone/>
            </a:pPr>
            <a:r>
              <a:rPr lang="ru-RU" altLang="ru-RU" dirty="0" err="1"/>
              <a:t>податок</a:t>
            </a:r>
            <a:r>
              <a:rPr lang="ru-RU" altLang="ru-RU" dirty="0"/>
              <a:t> на доходи </a:t>
            </a:r>
            <a:r>
              <a:rPr lang="ru-RU" altLang="ru-RU" dirty="0" err="1"/>
              <a:t>фізичних</a:t>
            </a:r>
            <a:r>
              <a:rPr lang="ru-RU" altLang="ru-RU" dirty="0"/>
              <a:t> </a:t>
            </a:r>
            <a:r>
              <a:rPr lang="ru-RU" altLang="ru-RU" dirty="0" err="1"/>
              <a:t>осіб</a:t>
            </a:r>
            <a:r>
              <a:rPr lang="ru-RU" altLang="ru-RU" dirty="0"/>
              <a:t>; </a:t>
            </a:r>
          </a:p>
          <a:p>
            <a:pPr algn="ctr">
              <a:spcBef>
                <a:spcPct val="0"/>
              </a:spcBef>
              <a:buNone/>
            </a:pPr>
            <a:r>
              <a:rPr lang="ru-RU" altLang="ru-RU" dirty="0" err="1"/>
              <a:t>податок</a:t>
            </a:r>
            <a:r>
              <a:rPr lang="ru-RU" altLang="ru-RU" dirty="0"/>
              <a:t> на </a:t>
            </a:r>
            <a:r>
              <a:rPr lang="ru-RU" altLang="ru-RU" dirty="0" err="1"/>
              <a:t>додану</a:t>
            </a:r>
            <a:r>
              <a:rPr lang="ru-RU" altLang="ru-RU" dirty="0"/>
              <a:t> </a:t>
            </a:r>
            <a:r>
              <a:rPr lang="ru-RU" altLang="ru-RU" dirty="0" err="1"/>
              <a:t>вартість</a:t>
            </a:r>
            <a:r>
              <a:rPr lang="ru-RU" altLang="ru-RU" dirty="0"/>
              <a:t>;</a:t>
            </a:r>
          </a:p>
          <a:p>
            <a:pPr algn="ctr">
              <a:spcBef>
                <a:spcPct val="0"/>
              </a:spcBef>
              <a:buNone/>
            </a:pPr>
            <a:r>
              <a:rPr lang="ru-RU" altLang="ru-RU" dirty="0" err="1"/>
              <a:t>акцизний</a:t>
            </a:r>
            <a:r>
              <a:rPr lang="ru-RU" altLang="ru-RU" dirty="0"/>
              <a:t> </a:t>
            </a:r>
            <a:r>
              <a:rPr lang="ru-RU" altLang="ru-RU" dirty="0" err="1"/>
              <a:t>податок</a:t>
            </a:r>
            <a:r>
              <a:rPr lang="ru-RU" altLang="ru-RU" dirty="0"/>
              <a:t>; </a:t>
            </a:r>
          </a:p>
          <a:p>
            <a:pPr algn="ctr">
              <a:spcBef>
                <a:spcPct val="0"/>
              </a:spcBef>
              <a:buNone/>
            </a:pPr>
            <a:r>
              <a:rPr lang="ru-RU" altLang="ru-RU" dirty="0" err="1"/>
              <a:t>екологічний</a:t>
            </a:r>
            <a:r>
              <a:rPr lang="ru-RU" altLang="ru-RU" dirty="0"/>
              <a:t> </a:t>
            </a:r>
            <a:r>
              <a:rPr lang="ru-RU" altLang="ru-RU" dirty="0" err="1"/>
              <a:t>податок</a:t>
            </a:r>
            <a:r>
              <a:rPr lang="ru-RU" altLang="ru-RU" dirty="0"/>
              <a:t>; </a:t>
            </a:r>
          </a:p>
          <a:p>
            <a:pPr algn="ctr">
              <a:spcBef>
                <a:spcPct val="0"/>
              </a:spcBef>
              <a:buNone/>
            </a:pPr>
            <a:r>
              <a:rPr lang="ru-RU" altLang="ru-RU" dirty="0" err="1"/>
              <a:t>рентна</a:t>
            </a:r>
            <a:r>
              <a:rPr lang="ru-RU" altLang="ru-RU" dirty="0"/>
              <a:t> плата; </a:t>
            </a:r>
          </a:p>
          <a:p>
            <a:pPr algn="ctr">
              <a:spcBef>
                <a:spcPct val="0"/>
              </a:spcBef>
              <a:buNone/>
            </a:pPr>
            <a:r>
              <a:rPr lang="ru-RU" altLang="ru-RU" dirty="0" err="1"/>
              <a:t>мито</a:t>
            </a:r>
            <a:r>
              <a:rPr lang="ru-RU" altLang="ru-RU" dirty="0"/>
              <a:t>. </a:t>
            </a:r>
          </a:p>
          <a:p>
            <a:pPr algn="ctr">
              <a:spcBef>
                <a:spcPct val="0"/>
              </a:spcBef>
              <a:buNone/>
            </a:pPr>
            <a:r>
              <a:rPr lang="ru-RU" altLang="ru-RU" b="1" dirty="0"/>
              <a:t>До </a:t>
            </a:r>
            <a:r>
              <a:rPr lang="ru-RU" altLang="ru-RU" b="1" dirty="0" err="1"/>
              <a:t>місцевих</a:t>
            </a:r>
            <a:r>
              <a:rPr lang="ru-RU" altLang="ru-RU" b="1" dirty="0"/>
              <a:t> </a:t>
            </a:r>
            <a:r>
              <a:rPr lang="ru-RU" altLang="ru-RU" b="1" dirty="0" err="1"/>
              <a:t>податків</a:t>
            </a:r>
            <a:r>
              <a:rPr lang="ru-RU" altLang="ru-RU" b="1" dirty="0"/>
              <a:t> належать: </a:t>
            </a:r>
          </a:p>
          <a:p>
            <a:pPr algn="ctr">
              <a:spcBef>
                <a:spcPct val="0"/>
              </a:spcBef>
              <a:buNone/>
            </a:pPr>
            <a:r>
              <a:rPr lang="ru-RU" altLang="ru-RU" dirty="0" err="1"/>
              <a:t>податок</a:t>
            </a:r>
            <a:r>
              <a:rPr lang="ru-RU" altLang="ru-RU" dirty="0"/>
              <a:t> на </a:t>
            </a:r>
            <a:r>
              <a:rPr lang="ru-RU" altLang="ru-RU" dirty="0" err="1"/>
              <a:t>майно</a:t>
            </a:r>
            <a:r>
              <a:rPr lang="ru-RU" altLang="ru-RU" dirty="0"/>
              <a:t> (</a:t>
            </a:r>
            <a:r>
              <a:rPr lang="ru-RU" altLang="ru-RU" dirty="0" err="1"/>
              <a:t>складається</a:t>
            </a:r>
            <a:r>
              <a:rPr lang="ru-RU" altLang="ru-RU" dirty="0"/>
              <a:t> з </a:t>
            </a:r>
            <a:r>
              <a:rPr lang="ru-RU" altLang="ru-RU" dirty="0" err="1"/>
              <a:t>податку</a:t>
            </a:r>
            <a:r>
              <a:rPr lang="ru-RU" altLang="ru-RU" dirty="0"/>
              <a:t> на </a:t>
            </a:r>
            <a:r>
              <a:rPr lang="ru-RU" altLang="ru-RU" dirty="0" err="1"/>
              <a:t>нерухоме</a:t>
            </a:r>
            <a:r>
              <a:rPr lang="ru-RU" altLang="ru-RU" dirty="0"/>
              <a:t> </a:t>
            </a:r>
            <a:r>
              <a:rPr lang="ru-RU" altLang="ru-RU" dirty="0" err="1"/>
              <a:t>майно</a:t>
            </a:r>
            <a:r>
              <a:rPr lang="ru-RU" altLang="ru-RU" dirty="0"/>
              <a:t>, </a:t>
            </a:r>
            <a:r>
              <a:rPr lang="ru-RU" altLang="ru-RU" dirty="0" err="1"/>
              <a:t>відмінне</a:t>
            </a:r>
            <a:r>
              <a:rPr lang="ru-RU" altLang="ru-RU" dirty="0"/>
              <a:t> </a:t>
            </a:r>
            <a:r>
              <a:rPr lang="ru-RU" altLang="ru-RU" dirty="0" err="1"/>
              <a:t>від</a:t>
            </a:r>
            <a:r>
              <a:rPr lang="ru-RU" altLang="ru-RU" dirty="0"/>
              <a:t> </a:t>
            </a:r>
            <a:r>
              <a:rPr lang="ru-RU" altLang="ru-RU" dirty="0" err="1"/>
              <a:t>земельної</a:t>
            </a:r>
            <a:r>
              <a:rPr lang="ru-RU" altLang="ru-RU" dirty="0"/>
              <a:t> </a:t>
            </a:r>
            <a:r>
              <a:rPr lang="ru-RU" altLang="ru-RU" dirty="0" err="1"/>
              <a:t>ділянки</a:t>
            </a:r>
            <a:r>
              <a:rPr lang="ru-RU" altLang="ru-RU" dirty="0"/>
              <a:t>, транспортного </a:t>
            </a:r>
            <a:r>
              <a:rPr lang="ru-RU" altLang="ru-RU" dirty="0" err="1"/>
              <a:t>податку</a:t>
            </a:r>
            <a:r>
              <a:rPr lang="ru-RU" altLang="ru-RU" dirty="0"/>
              <a:t>, плати за землю);</a:t>
            </a:r>
          </a:p>
          <a:p>
            <a:pPr algn="ctr">
              <a:spcBef>
                <a:spcPct val="0"/>
              </a:spcBef>
              <a:buNone/>
            </a:pPr>
            <a:r>
              <a:rPr lang="ru-RU" altLang="ru-RU" dirty="0" err="1"/>
              <a:t>єдиний</a:t>
            </a:r>
            <a:r>
              <a:rPr lang="ru-RU" altLang="ru-RU" dirty="0"/>
              <a:t> </a:t>
            </a:r>
            <a:r>
              <a:rPr lang="ru-RU" altLang="ru-RU" dirty="0" err="1"/>
              <a:t>податок</a:t>
            </a:r>
            <a:r>
              <a:rPr lang="ru-RU" altLang="ru-RU" dirty="0"/>
              <a:t>. </a:t>
            </a:r>
          </a:p>
          <a:p>
            <a:pPr algn="ctr">
              <a:spcBef>
                <a:spcPct val="0"/>
              </a:spcBef>
              <a:buNone/>
            </a:pPr>
            <a:r>
              <a:rPr lang="ru-RU" altLang="ru-RU" b="1" dirty="0"/>
              <a:t>До </a:t>
            </a:r>
            <a:r>
              <a:rPr lang="ru-RU" altLang="ru-RU" b="1" dirty="0" err="1"/>
              <a:t>місцевих</a:t>
            </a:r>
            <a:r>
              <a:rPr lang="ru-RU" altLang="ru-RU" b="1" dirty="0"/>
              <a:t> </a:t>
            </a:r>
            <a:r>
              <a:rPr lang="ru-RU" altLang="ru-RU" b="1" dirty="0" err="1"/>
              <a:t>зборів</a:t>
            </a:r>
            <a:r>
              <a:rPr lang="ru-RU" altLang="ru-RU" b="1" dirty="0"/>
              <a:t> належать: </a:t>
            </a:r>
          </a:p>
          <a:p>
            <a:pPr algn="ctr">
              <a:spcBef>
                <a:spcPct val="0"/>
              </a:spcBef>
              <a:buNone/>
            </a:pPr>
            <a:r>
              <a:rPr lang="ru-RU" altLang="ru-RU" dirty="0" err="1"/>
              <a:t>збір</a:t>
            </a:r>
            <a:r>
              <a:rPr lang="ru-RU" altLang="ru-RU" dirty="0"/>
              <a:t> за </a:t>
            </a:r>
            <a:r>
              <a:rPr lang="ru-RU" altLang="ru-RU" dirty="0" err="1"/>
              <a:t>місця</a:t>
            </a:r>
            <a:r>
              <a:rPr lang="ru-RU" altLang="ru-RU" dirty="0"/>
              <a:t> для </a:t>
            </a:r>
            <a:r>
              <a:rPr lang="ru-RU" altLang="ru-RU" dirty="0" err="1"/>
              <a:t>паркування</a:t>
            </a:r>
            <a:r>
              <a:rPr lang="ru-RU" altLang="ru-RU" dirty="0"/>
              <a:t> </a:t>
            </a:r>
            <a:r>
              <a:rPr lang="ru-RU" altLang="ru-RU" dirty="0" err="1"/>
              <a:t>транспортних</a:t>
            </a:r>
            <a:r>
              <a:rPr lang="ru-RU" altLang="ru-RU" dirty="0"/>
              <a:t> </a:t>
            </a:r>
            <a:r>
              <a:rPr lang="ru-RU" altLang="ru-RU" dirty="0" err="1"/>
              <a:t>засобів</a:t>
            </a:r>
            <a:r>
              <a:rPr lang="ru-RU" altLang="ru-RU" dirty="0"/>
              <a:t>; </a:t>
            </a:r>
          </a:p>
          <a:p>
            <a:pPr algn="ctr">
              <a:spcBef>
                <a:spcPct val="0"/>
              </a:spcBef>
              <a:buNone/>
            </a:pPr>
            <a:r>
              <a:rPr lang="ru-RU" altLang="ru-RU" dirty="0" err="1"/>
              <a:t>туристичний</a:t>
            </a:r>
            <a:r>
              <a:rPr lang="ru-RU" altLang="ru-RU" dirty="0"/>
              <a:t> </a:t>
            </a:r>
            <a:r>
              <a:rPr lang="ru-RU" altLang="ru-RU" dirty="0" err="1"/>
              <a:t>збір</a:t>
            </a:r>
            <a:r>
              <a:rPr lang="ru-RU" altLang="ru-RU" dirty="0"/>
              <a:t>. </a:t>
            </a:r>
            <a:endParaRPr lang="uk-UA" altLang="ru-RU" b="1" i="1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93908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Системи </a:t>
            </a:r>
            <a:r>
              <a:rPr lang="uk-UA" dirty="0" smtClean="0"/>
              <a:t>оподаткування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dirty="0" smtClean="0"/>
              <a:t> </a:t>
            </a:r>
            <a:endParaRPr lang="en-US" dirty="0" smtClean="0"/>
          </a:p>
          <a:p>
            <a:endParaRPr lang="en-US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818605" y="1720840"/>
            <a:ext cx="9501051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cap="all" dirty="0" err="1"/>
              <a:t>Первісним</a:t>
            </a:r>
            <a:r>
              <a:rPr lang="ru-RU" sz="2000" cap="all" dirty="0"/>
              <a:t> </a:t>
            </a:r>
            <a:r>
              <a:rPr lang="ru-RU" sz="2000" cap="all" dirty="0" err="1"/>
              <a:t>завданням</a:t>
            </a:r>
            <a:r>
              <a:rPr lang="ru-RU" sz="2000" cap="all" dirty="0"/>
              <a:t> при </a:t>
            </a:r>
            <a:r>
              <a:rPr lang="ru-RU" sz="2000" cap="all" dirty="0" err="1"/>
              <a:t>створенні</a:t>
            </a:r>
            <a:r>
              <a:rPr lang="ru-RU" sz="2000" cap="all" dirty="0"/>
              <a:t> </a:t>
            </a:r>
            <a:r>
              <a:rPr lang="ru-RU" sz="2000" cap="all" dirty="0" err="1"/>
              <a:t>суб’єкта</a:t>
            </a:r>
            <a:r>
              <a:rPr lang="ru-RU" sz="2000" cap="all" dirty="0"/>
              <a:t> </a:t>
            </a:r>
            <a:r>
              <a:rPr lang="ru-RU" sz="2000" cap="all" dirty="0" err="1"/>
              <a:t>підприємницької</a:t>
            </a:r>
            <a:r>
              <a:rPr lang="ru-RU" sz="2000" cap="all" dirty="0"/>
              <a:t> </a:t>
            </a:r>
            <a:r>
              <a:rPr lang="ru-RU" sz="2000" cap="all" dirty="0" err="1"/>
              <a:t>діяльності</a:t>
            </a:r>
            <a:r>
              <a:rPr lang="ru-RU" sz="2000" cap="all" dirty="0"/>
              <a:t> </a:t>
            </a:r>
            <a:r>
              <a:rPr lang="ru-RU" sz="2000" cap="all" dirty="0" err="1"/>
              <a:t>виступає</a:t>
            </a:r>
            <a:r>
              <a:rPr lang="ru-RU" sz="2000" cap="all" dirty="0"/>
              <a:t> </a:t>
            </a:r>
            <a:r>
              <a:rPr lang="ru-RU" sz="2000" cap="all" dirty="0" err="1"/>
              <a:t>вибір</a:t>
            </a:r>
            <a:r>
              <a:rPr lang="ru-RU" sz="2000" cap="all" dirty="0"/>
              <a:t> </a:t>
            </a:r>
            <a:r>
              <a:rPr lang="ru-RU" sz="2000" cap="all" dirty="0" err="1"/>
              <a:t>системи</a:t>
            </a:r>
            <a:r>
              <a:rPr lang="ru-RU" sz="2000" cap="all" dirty="0"/>
              <a:t> </a:t>
            </a:r>
            <a:r>
              <a:rPr lang="ru-RU" sz="2000" cap="all" dirty="0" err="1"/>
              <a:t>оподаткування</a:t>
            </a:r>
            <a:r>
              <a:rPr lang="ru-RU" sz="2000" cap="all" dirty="0"/>
              <a:t> з метою </a:t>
            </a:r>
            <a:r>
              <a:rPr lang="ru-RU" sz="2000" cap="all" dirty="0" err="1"/>
              <a:t>ведення</a:t>
            </a:r>
            <a:r>
              <a:rPr lang="ru-RU" sz="2000" cap="all" dirty="0"/>
              <a:t> </a:t>
            </a:r>
            <a:r>
              <a:rPr lang="ru-RU" sz="2000" cap="all" dirty="0" err="1"/>
              <a:t>ефективної</a:t>
            </a:r>
            <a:r>
              <a:rPr lang="ru-RU" sz="2000" cap="all" dirty="0"/>
              <a:t> </a:t>
            </a:r>
            <a:r>
              <a:rPr lang="ru-RU" sz="2000" cap="all" dirty="0" err="1"/>
              <a:t>господарської</a:t>
            </a:r>
            <a:r>
              <a:rPr lang="ru-RU" sz="2000" cap="all" dirty="0"/>
              <a:t> </a:t>
            </a:r>
            <a:r>
              <a:rPr lang="ru-RU" sz="2000" cap="all" dirty="0" err="1"/>
              <a:t>діяльності</a:t>
            </a:r>
            <a:r>
              <a:rPr lang="ru-RU" sz="2000" cap="all" dirty="0"/>
              <a:t>, </a:t>
            </a:r>
            <a:r>
              <a:rPr lang="ru-RU" sz="2000" cap="all" dirty="0" err="1"/>
              <a:t>оптимізації</a:t>
            </a:r>
            <a:r>
              <a:rPr lang="ru-RU" sz="2000" cap="all" dirty="0"/>
              <a:t> </a:t>
            </a:r>
            <a:r>
              <a:rPr lang="ru-RU" sz="2000" cap="all" dirty="0" err="1"/>
              <a:t>оподаткування</a:t>
            </a:r>
            <a:r>
              <a:rPr lang="ru-RU" sz="2000" cap="all" dirty="0"/>
              <a:t> та </a:t>
            </a:r>
            <a:r>
              <a:rPr lang="ru-RU" sz="2000" cap="all" dirty="0" err="1"/>
              <a:t>отримання</a:t>
            </a:r>
            <a:r>
              <a:rPr lang="ru-RU" sz="2000" cap="all" dirty="0"/>
              <a:t> </a:t>
            </a:r>
            <a:r>
              <a:rPr lang="ru-RU" sz="2000" cap="all" dirty="0" err="1"/>
              <a:t>економічної</a:t>
            </a:r>
            <a:r>
              <a:rPr lang="ru-RU" sz="2000" cap="all" dirty="0"/>
              <a:t> </a:t>
            </a:r>
            <a:r>
              <a:rPr lang="ru-RU" sz="2000" cap="all" dirty="0" err="1"/>
              <a:t>вигоди</a:t>
            </a:r>
            <a:r>
              <a:rPr lang="ru-RU" sz="2000" cap="all" dirty="0"/>
              <a:t>. </a:t>
            </a:r>
            <a:endParaRPr lang="ru-RU" sz="2000" cap="all" dirty="0" smtClean="0"/>
          </a:p>
          <a:p>
            <a:pPr algn="just"/>
            <a:endParaRPr lang="ru-RU" sz="2000" cap="all" dirty="0"/>
          </a:p>
          <a:p>
            <a:pPr algn="just"/>
            <a:r>
              <a:rPr lang="ru-RU" sz="2000" cap="all" dirty="0" smtClean="0"/>
              <a:t>На </a:t>
            </a:r>
            <a:r>
              <a:rPr lang="ru-RU" sz="2000" cap="all" dirty="0" err="1"/>
              <a:t>даний</a:t>
            </a:r>
            <a:r>
              <a:rPr lang="ru-RU" sz="2000" cap="all" dirty="0"/>
              <a:t> момент в </a:t>
            </a:r>
            <a:r>
              <a:rPr lang="ru-RU" sz="2000" cap="all" dirty="0" err="1"/>
              <a:t>Україні</a:t>
            </a:r>
            <a:r>
              <a:rPr lang="ru-RU" sz="2000" cap="all" dirty="0"/>
              <a:t> </a:t>
            </a:r>
            <a:r>
              <a:rPr lang="ru-RU" sz="2000" cap="all" dirty="0" err="1"/>
              <a:t>чинним</a:t>
            </a:r>
            <a:r>
              <a:rPr lang="ru-RU" sz="2000" cap="all" dirty="0"/>
              <a:t> </a:t>
            </a:r>
            <a:r>
              <a:rPr lang="ru-RU" sz="2000" cap="all" dirty="0" err="1"/>
              <a:t>законодавством</a:t>
            </a:r>
            <a:r>
              <a:rPr lang="ru-RU" sz="2000" cap="all" dirty="0"/>
              <a:t> </a:t>
            </a:r>
            <a:r>
              <a:rPr lang="ru-RU" sz="2000" cap="all" dirty="0" err="1"/>
              <a:t>закріплена</a:t>
            </a:r>
            <a:r>
              <a:rPr lang="ru-RU" sz="2000" cap="all" dirty="0"/>
              <a:t> </a:t>
            </a:r>
            <a:r>
              <a:rPr lang="ru-RU" sz="2000" cap="all" dirty="0" err="1"/>
              <a:t>загальна</a:t>
            </a:r>
            <a:r>
              <a:rPr lang="ru-RU" sz="2000" cap="all" dirty="0"/>
              <a:t> система </a:t>
            </a:r>
            <a:r>
              <a:rPr lang="ru-RU" sz="2000" cap="all" dirty="0" err="1"/>
              <a:t>оподаткування</a:t>
            </a:r>
            <a:r>
              <a:rPr lang="ru-RU" sz="2000" cap="all" dirty="0"/>
              <a:t> та </a:t>
            </a:r>
            <a:r>
              <a:rPr lang="ru-RU" sz="2000" cap="all" dirty="0" err="1"/>
              <a:t>спеціальні</a:t>
            </a:r>
            <a:r>
              <a:rPr lang="ru-RU" sz="2000" cap="all" dirty="0"/>
              <a:t> </a:t>
            </a:r>
            <a:r>
              <a:rPr lang="ru-RU" sz="2000" cap="all" dirty="0" err="1"/>
              <a:t>податкові</a:t>
            </a:r>
            <a:r>
              <a:rPr lang="ru-RU" sz="2000" cap="all" dirty="0"/>
              <a:t> </a:t>
            </a:r>
            <a:r>
              <a:rPr lang="ru-RU" sz="2000" cap="all" dirty="0" err="1"/>
              <a:t>режими</a:t>
            </a:r>
            <a:r>
              <a:rPr lang="ru-RU" sz="2000" cap="all" dirty="0"/>
              <a:t> (</a:t>
            </a:r>
            <a:r>
              <a:rPr lang="ru-RU" sz="2000" cap="all" dirty="0" err="1"/>
              <a:t>спрощена</a:t>
            </a:r>
            <a:r>
              <a:rPr lang="ru-RU" sz="2000" cap="all" dirty="0"/>
              <a:t> система </a:t>
            </a:r>
            <a:r>
              <a:rPr lang="ru-RU" sz="2000" cap="all" dirty="0" err="1"/>
              <a:t>оподаткування</a:t>
            </a:r>
            <a:r>
              <a:rPr lang="ru-RU" sz="2000" cap="all" dirty="0"/>
              <a:t> та </a:t>
            </a:r>
            <a:r>
              <a:rPr lang="ru-RU" sz="2000" cap="all" dirty="0" err="1"/>
              <a:t>фіксований</a:t>
            </a:r>
            <a:r>
              <a:rPr lang="ru-RU" sz="2000" cap="all" dirty="0"/>
              <a:t> </a:t>
            </a:r>
            <a:r>
              <a:rPr lang="ru-RU" sz="2000" cap="all" dirty="0" err="1"/>
              <a:t>сільськогосподарський</a:t>
            </a:r>
            <a:r>
              <a:rPr lang="ru-RU" sz="2000" cap="all" dirty="0"/>
              <a:t> </a:t>
            </a:r>
            <a:r>
              <a:rPr lang="ru-RU" sz="2000" cap="all" dirty="0" err="1"/>
              <a:t>податок</a:t>
            </a:r>
            <a:r>
              <a:rPr lang="ru-RU" sz="2000" cap="all" dirty="0"/>
              <a:t>), </a:t>
            </a:r>
            <a:r>
              <a:rPr lang="ru-RU" sz="2000" cap="all" dirty="0" err="1"/>
              <a:t>вибір</a:t>
            </a:r>
            <a:r>
              <a:rPr lang="ru-RU" sz="2000" cap="all" dirty="0"/>
              <a:t> </a:t>
            </a:r>
            <a:r>
              <a:rPr lang="ru-RU" sz="2000" cap="all" dirty="0" err="1"/>
              <a:t>яких</a:t>
            </a:r>
            <a:r>
              <a:rPr lang="ru-RU" sz="2000" cap="all" dirty="0"/>
              <a:t> </a:t>
            </a:r>
            <a:r>
              <a:rPr lang="ru-RU" sz="2000" cap="all" dirty="0" err="1"/>
              <a:t>доступний</a:t>
            </a:r>
            <a:r>
              <a:rPr lang="ru-RU" sz="2000" cap="all" dirty="0"/>
              <a:t> як </a:t>
            </a:r>
            <a:r>
              <a:rPr lang="ru-RU" sz="2000" cap="all" dirty="0" err="1"/>
              <a:t>юридичним</a:t>
            </a:r>
            <a:r>
              <a:rPr lang="ru-RU" sz="2000" cap="all" dirty="0"/>
              <a:t>, так і </a:t>
            </a:r>
            <a:r>
              <a:rPr lang="ru-RU" sz="2000" cap="all" dirty="0" err="1"/>
              <a:t>фізичним</a:t>
            </a:r>
            <a:r>
              <a:rPr lang="ru-RU" sz="2000" cap="all" dirty="0"/>
              <a:t> особам-</a:t>
            </a:r>
            <a:r>
              <a:rPr lang="ru-RU" sz="2000" cap="all" dirty="0" err="1"/>
              <a:t>підприємцям</a:t>
            </a:r>
            <a:endParaRPr lang="ru-RU" sz="2000" cap="all" dirty="0"/>
          </a:p>
        </p:txBody>
      </p:sp>
    </p:spTree>
    <p:extLst>
      <p:ext uri="{BB962C8B-B14F-4D97-AF65-F5344CB8AC3E}">
        <p14:creationId xmlns:p14="http://schemas.microsoft.com/office/powerpoint/2010/main" val="11131235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dirty="0" smtClean="0"/>
              <a:t> </a:t>
            </a:r>
            <a:endParaRPr lang="en-US" dirty="0" smtClean="0"/>
          </a:p>
          <a:p>
            <a:endParaRPr lang="en-US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818605" y="1720840"/>
            <a:ext cx="950105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err="1"/>
              <a:t>Юридичні</a:t>
            </a:r>
            <a:r>
              <a:rPr lang="ru-RU" sz="2000" dirty="0"/>
              <a:t> особи та </a:t>
            </a:r>
            <a:r>
              <a:rPr lang="ru-RU" sz="2000" dirty="0" err="1"/>
              <a:t>фізичні</a:t>
            </a:r>
            <a:r>
              <a:rPr lang="ru-RU" sz="2000" dirty="0"/>
              <a:t> особи-</a:t>
            </a:r>
            <a:r>
              <a:rPr lang="ru-RU" sz="2000" dirty="0" err="1"/>
              <a:t>підприємці</a:t>
            </a:r>
            <a:r>
              <a:rPr lang="ru-RU" sz="2000" dirty="0"/>
              <a:t> на </a:t>
            </a:r>
            <a:r>
              <a:rPr lang="ru-RU" sz="2000" dirty="0" err="1"/>
              <a:t>загальній</a:t>
            </a:r>
            <a:r>
              <a:rPr lang="ru-RU" sz="2000" dirty="0"/>
              <a:t> </a:t>
            </a:r>
            <a:r>
              <a:rPr lang="ru-RU" sz="2000" dirty="0" err="1"/>
              <a:t>системі</a:t>
            </a:r>
            <a:r>
              <a:rPr lang="ru-RU" sz="2000" dirty="0"/>
              <a:t> </a:t>
            </a:r>
            <a:r>
              <a:rPr lang="ru-RU" sz="2000" dirty="0" err="1"/>
              <a:t>оподаткування</a:t>
            </a:r>
            <a:r>
              <a:rPr lang="ru-RU" sz="2000" dirty="0"/>
              <a:t> </a:t>
            </a:r>
            <a:r>
              <a:rPr lang="ru-RU" sz="2000" dirty="0" err="1"/>
              <a:t>мають</a:t>
            </a:r>
            <a:r>
              <a:rPr lang="ru-RU" sz="2000" dirty="0"/>
              <a:t> право </a:t>
            </a:r>
            <a:r>
              <a:rPr lang="ru-RU" sz="2000" dirty="0" err="1"/>
              <a:t>займатися</a:t>
            </a:r>
            <a:r>
              <a:rPr lang="ru-RU" sz="2000" dirty="0"/>
              <a:t> будь-</a:t>
            </a:r>
            <a:r>
              <a:rPr lang="ru-RU" sz="2000" dirty="0" err="1"/>
              <a:t>яким</a:t>
            </a:r>
            <a:r>
              <a:rPr lang="ru-RU" sz="2000" dirty="0"/>
              <a:t> видом </a:t>
            </a:r>
            <a:r>
              <a:rPr lang="ru-RU" sz="2000" dirty="0" err="1"/>
              <a:t>діяльності</a:t>
            </a:r>
            <a:r>
              <a:rPr lang="ru-RU" sz="2000" dirty="0"/>
              <a:t> (</a:t>
            </a:r>
            <a:r>
              <a:rPr lang="ru-RU" sz="2000" dirty="0" err="1"/>
              <a:t>звичайно</a:t>
            </a:r>
            <a:r>
              <a:rPr lang="ru-RU" sz="2000" dirty="0"/>
              <a:t> при </a:t>
            </a:r>
            <a:r>
              <a:rPr lang="ru-RU" sz="2000" dirty="0" err="1"/>
              <a:t>отриманні</a:t>
            </a:r>
            <a:r>
              <a:rPr lang="ru-RU" sz="2000" dirty="0"/>
              <a:t> </a:t>
            </a:r>
            <a:r>
              <a:rPr lang="ru-RU" sz="2000" dirty="0" err="1"/>
              <a:t>відповідних</a:t>
            </a:r>
            <a:r>
              <a:rPr lang="ru-RU" sz="2000" dirty="0"/>
              <a:t> </a:t>
            </a:r>
            <a:r>
              <a:rPr lang="ru-RU" sz="2000" dirty="0" err="1"/>
              <a:t>дозвільних</a:t>
            </a:r>
            <a:r>
              <a:rPr lang="ru-RU" sz="2000" dirty="0"/>
              <a:t> </a:t>
            </a:r>
            <a:r>
              <a:rPr lang="ru-RU" sz="2000" dirty="0" err="1"/>
              <a:t>документів</a:t>
            </a:r>
            <a:r>
              <a:rPr lang="ru-RU" sz="2000" dirty="0"/>
              <a:t>), </a:t>
            </a:r>
            <a:r>
              <a:rPr lang="ru-RU" sz="2000" dirty="0" err="1"/>
              <a:t>мати</a:t>
            </a:r>
            <a:r>
              <a:rPr lang="ru-RU" sz="2000" dirty="0"/>
              <a:t> </a:t>
            </a:r>
            <a:r>
              <a:rPr lang="ru-RU" sz="2000" dirty="0" err="1"/>
              <a:t>необмежену</a:t>
            </a:r>
            <a:r>
              <a:rPr lang="ru-RU" sz="2000" dirty="0"/>
              <a:t> суму доходу і </a:t>
            </a:r>
            <a:r>
              <a:rPr lang="ru-RU" sz="2000" dirty="0" err="1"/>
              <a:t>кількість</a:t>
            </a:r>
            <a:r>
              <a:rPr lang="ru-RU" sz="2000" dirty="0"/>
              <a:t> </a:t>
            </a:r>
            <a:r>
              <a:rPr lang="ru-RU" sz="2000" dirty="0" err="1"/>
              <a:t>співробітників</a:t>
            </a:r>
            <a:r>
              <a:rPr lang="ru-RU" sz="2000" dirty="0"/>
              <a:t>. </a:t>
            </a:r>
            <a:endParaRPr lang="ru-RU" sz="2000" cap="all" dirty="0"/>
          </a:p>
        </p:txBody>
      </p:sp>
    </p:spTree>
    <p:extLst>
      <p:ext uri="{BB962C8B-B14F-4D97-AF65-F5344CB8AC3E}">
        <p14:creationId xmlns:p14="http://schemas.microsoft.com/office/powerpoint/2010/main" val="8268655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План лекції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uk-UA" dirty="0"/>
              <a:t>Поняття та види суб’єктів господарювання. </a:t>
            </a:r>
            <a:endParaRPr lang="en-US" dirty="0" smtClean="0"/>
          </a:p>
          <a:p>
            <a:r>
              <a:rPr lang="uk-UA" dirty="0" smtClean="0"/>
              <a:t>Господарська </a:t>
            </a:r>
            <a:r>
              <a:rPr lang="uk-UA" dirty="0"/>
              <a:t>та підприємницька діяльність. </a:t>
            </a:r>
            <a:endParaRPr lang="en-US" dirty="0" smtClean="0"/>
          </a:p>
          <a:p>
            <a:r>
              <a:rPr lang="uk-UA" dirty="0" smtClean="0"/>
              <a:t>Поняття </a:t>
            </a:r>
            <a:r>
              <a:rPr lang="uk-UA" dirty="0"/>
              <a:t>«платники податків». </a:t>
            </a:r>
            <a:endParaRPr lang="en-US" dirty="0" smtClean="0"/>
          </a:p>
          <a:p>
            <a:r>
              <a:rPr lang="uk-UA" dirty="0" smtClean="0"/>
              <a:t>Податки </a:t>
            </a:r>
            <a:r>
              <a:rPr lang="uk-UA" dirty="0"/>
              <a:t>і збори в Україні. </a:t>
            </a:r>
            <a:endParaRPr lang="en-US" dirty="0" smtClean="0"/>
          </a:p>
          <a:p>
            <a:r>
              <a:rPr lang="uk-UA" dirty="0" smtClean="0"/>
              <a:t>Системи </a:t>
            </a:r>
            <a:r>
              <a:rPr lang="uk-UA" dirty="0"/>
              <a:t>оподаткування.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999285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dirty="0" smtClean="0"/>
              <a:t> </a:t>
            </a:r>
            <a:endParaRPr lang="en-US" dirty="0" smtClean="0"/>
          </a:p>
          <a:p>
            <a:endParaRPr lang="en-US" dirty="0" smtClean="0"/>
          </a:p>
        </p:txBody>
      </p:sp>
      <p:pic>
        <p:nvPicPr>
          <p:cNvPr id="1026" name="Picture 2" descr="Важливі показники для ФОП у 2026 році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292" y="311614"/>
            <a:ext cx="10554789" cy="6473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13685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dirty="0" smtClean="0"/>
              <a:t> </a:t>
            </a:r>
            <a:endParaRPr lang="en-US" dirty="0" smtClean="0"/>
          </a:p>
          <a:p>
            <a:endParaRPr lang="en-US" dirty="0" smtClean="0"/>
          </a:p>
        </p:txBody>
      </p:sp>
      <p:pic>
        <p:nvPicPr>
          <p:cNvPr id="1026" name="Picture 2" descr="ФОП: загальна чи спрощена система оподаткування? - СОТ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4882" y="189981"/>
            <a:ext cx="6438283" cy="6463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87239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Поняття та види суб’єктів господарювання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2135239"/>
          </a:xfrm>
        </p:spPr>
        <p:txBody>
          <a:bodyPr>
            <a:normAutofit/>
          </a:bodyPr>
          <a:lstStyle/>
          <a:p>
            <a:pPr algn="ctr"/>
            <a:r>
              <a:rPr lang="ru-RU" dirty="0" err="1"/>
              <a:t>Суб’єктами</a:t>
            </a:r>
            <a:r>
              <a:rPr lang="ru-RU" dirty="0"/>
              <a:t> </a:t>
            </a:r>
            <a:r>
              <a:rPr lang="ru-RU" dirty="0" err="1"/>
              <a:t>господарювання</a:t>
            </a:r>
            <a:r>
              <a:rPr lang="ru-RU" dirty="0"/>
              <a:t> </a:t>
            </a:r>
            <a:r>
              <a:rPr lang="ru-RU" dirty="0" err="1"/>
              <a:t>визнаються</a:t>
            </a:r>
            <a:r>
              <a:rPr lang="ru-RU" dirty="0"/>
              <a:t> </a:t>
            </a:r>
            <a:r>
              <a:rPr lang="ru-RU" dirty="0" err="1"/>
              <a:t>учасники</a:t>
            </a:r>
            <a:r>
              <a:rPr lang="ru-RU" dirty="0"/>
              <a:t> </a:t>
            </a:r>
            <a:r>
              <a:rPr lang="ru-RU" dirty="0" err="1"/>
              <a:t>господарських</a:t>
            </a:r>
            <a:r>
              <a:rPr lang="ru-RU" dirty="0"/>
              <a:t> </a:t>
            </a:r>
            <a:r>
              <a:rPr lang="ru-RU" dirty="0" err="1"/>
              <a:t>відносин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здійснюють</a:t>
            </a:r>
            <a:r>
              <a:rPr lang="ru-RU" dirty="0"/>
              <a:t> </a:t>
            </a:r>
            <a:r>
              <a:rPr lang="ru-RU" dirty="0" err="1"/>
              <a:t>господарську</a:t>
            </a:r>
            <a:r>
              <a:rPr lang="ru-RU" dirty="0"/>
              <a:t> </a:t>
            </a:r>
            <a:r>
              <a:rPr lang="ru-RU" dirty="0" err="1"/>
              <a:t>діяльність</a:t>
            </a:r>
            <a:r>
              <a:rPr lang="ru-RU" dirty="0"/>
              <a:t>, </a:t>
            </a:r>
            <a:r>
              <a:rPr lang="ru-RU" dirty="0" err="1"/>
              <a:t>реалізуючи</a:t>
            </a:r>
            <a:r>
              <a:rPr lang="ru-RU" dirty="0"/>
              <a:t> </a:t>
            </a:r>
            <a:r>
              <a:rPr lang="ru-RU" dirty="0" err="1"/>
              <a:t>господарську</a:t>
            </a:r>
            <a:r>
              <a:rPr lang="ru-RU" dirty="0"/>
              <a:t> </a:t>
            </a:r>
            <a:r>
              <a:rPr lang="ru-RU" dirty="0" err="1"/>
              <a:t>компетенцію</a:t>
            </a:r>
            <a:r>
              <a:rPr lang="ru-RU" dirty="0"/>
              <a:t> (</a:t>
            </a:r>
            <a:r>
              <a:rPr lang="ru-RU" dirty="0" err="1"/>
              <a:t>сукупність</a:t>
            </a:r>
            <a:r>
              <a:rPr lang="ru-RU" dirty="0"/>
              <a:t> </a:t>
            </a:r>
            <a:r>
              <a:rPr lang="ru-RU" dirty="0" err="1"/>
              <a:t>господарських</a:t>
            </a:r>
            <a:r>
              <a:rPr lang="ru-RU" dirty="0"/>
              <a:t> прав та </a:t>
            </a:r>
            <a:r>
              <a:rPr lang="ru-RU" dirty="0" err="1"/>
              <a:t>обов’язків</a:t>
            </a:r>
            <a:r>
              <a:rPr lang="ru-RU" dirty="0"/>
              <a:t>),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відокремлене</a:t>
            </a:r>
            <a:r>
              <a:rPr lang="ru-RU" dirty="0"/>
              <a:t> </a:t>
            </a:r>
            <a:r>
              <a:rPr lang="ru-RU" dirty="0" err="1"/>
              <a:t>майно</a:t>
            </a:r>
            <a:r>
              <a:rPr lang="ru-RU" dirty="0"/>
              <a:t> і </a:t>
            </a:r>
            <a:r>
              <a:rPr lang="ru-RU" dirty="0" err="1"/>
              <a:t>несуть</a:t>
            </a:r>
            <a:r>
              <a:rPr lang="ru-RU" dirty="0"/>
              <a:t> </a:t>
            </a:r>
            <a:r>
              <a:rPr lang="ru-RU" dirty="0" err="1"/>
              <a:t>відповідальність</a:t>
            </a:r>
            <a:r>
              <a:rPr lang="ru-RU" dirty="0"/>
              <a:t> за </a:t>
            </a:r>
            <a:r>
              <a:rPr lang="ru-RU" dirty="0" err="1"/>
              <a:t>своїми</a:t>
            </a:r>
            <a:r>
              <a:rPr lang="ru-RU" dirty="0"/>
              <a:t> </a:t>
            </a:r>
            <a:r>
              <a:rPr lang="ru-RU" dirty="0" err="1"/>
              <a:t>зобов’язаннями</a:t>
            </a:r>
            <a:r>
              <a:rPr lang="ru-RU" dirty="0"/>
              <a:t> в межах </a:t>
            </a:r>
            <a:r>
              <a:rPr lang="ru-RU" dirty="0" err="1"/>
              <a:t>цього</a:t>
            </a:r>
            <a:r>
              <a:rPr lang="ru-RU" dirty="0"/>
              <a:t> </a:t>
            </a:r>
            <a:r>
              <a:rPr lang="ru-RU" dirty="0" smtClean="0"/>
              <a:t>майна)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963395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3774" y="609600"/>
            <a:ext cx="10363826" cy="3892731"/>
          </a:xfrm>
        </p:spPr>
        <p:txBody>
          <a:bodyPr>
            <a:normAutofit/>
          </a:bodyPr>
          <a:lstStyle/>
          <a:p>
            <a:pPr algn="ctr"/>
            <a:r>
              <a:rPr lang="ru-RU" b="1" dirty="0" err="1"/>
              <a:t>Суб’єктами</a:t>
            </a:r>
            <a:r>
              <a:rPr lang="ru-RU" b="1" dirty="0"/>
              <a:t> </a:t>
            </a:r>
            <a:r>
              <a:rPr lang="ru-RU" b="1" dirty="0" err="1"/>
              <a:t>господарювання</a:t>
            </a:r>
            <a:r>
              <a:rPr lang="ru-RU" b="1" dirty="0"/>
              <a:t> є: </a:t>
            </a:r>
            <a:endParaRPr lang="ru-RU" b="1" dirty="0" smtClean="0"/>
          </a:p>
          <a:p>
            <a:pPr marL="457200" indent="-457200" algn="ctr">
              <a:buAutoNum type="arabicParenR"/>
            </a:pPr>
            <a:r>
              <a:rPr lang="ru-RU" b="1" dirty="0" err="1" smtClean="0"/>
              <a:t>господарські</a:t>
            </a:r>
            <a:r>
              <a:rPr lang="ru-RU" b="1" dirty="0" smtClean="0"/>
              <a:t> </a:t>
            </a:r>
            <a:r>
              <a:rPr lang="ru-RU" b="1" dirty="0" err="1"/>
              <a:t>організації</a:t>
            </a:r>
            <a:r>
              <a:rPr lang="ru-RU" b="1" dirty="0"/>
              <a:t> </a:t>
            </a:r>
            <a:r>
              <a:rPr lang="ru-RU" dirty="0"/>
              <a:t>- </a:t>
            </a:r>
            <a:r>
              <a:rPr lang="ru-RU" dirty="0" err="1"/>
              <a:t>юридичні</a:t>
            </a:r>
            <a:r>
              <a:rPr lang="ru-RU" dirty="0"/>
              <a:t> особи, </a:t>
            </a:r>
            <a:r>
              <a:rPr lang="ru-RU" dirty="0" err="1"/>
              <a:t>створені</a:t>
            </a:r>
            <a:r>
              <a:rPr lang="ru-RU" dirty="0"/>
              <a:t> </a:t>
            </a:r>
            <a:r>
              <a:rPr lang="ru-RU" dirty="0" err="1"/>
              <a:t>відповідно</a:t>
            </a:r>
            <a:r>
              <a:rPr lang="ru-RU" dirty="0"/>
              <a:t> до </a:t>
            </a:r>
            <a:r>
              <a:rPr lang="ru-RU" dirty="0" err="1"/>
              <a:t>Цивільного</a:t>
            </a:r>
            <a:r>
              <a:rPr lang="ru-RU" dirty="0"/>
              <a:t> кодексу </a:t>
            </a:r>
            <a:r>
              <a:rPr lang="ru-RU" dirty="0" err="1"/>
              <a:t>України</a:t>
            </a:r>
            <a:r>
              <a:rPr lang="ru-RU" dirty="0"/>
              <a:t>, </a:t>
            </a:r>
            <a:r>
              <a:rPr lang="ru-RU" dirty="0" err="1"/>
              <a:t>державні</a:t>
            </a:r>
            <a:r>
              <a:rPr lang="ru-RU" dirty="0"/>
              <a:t>, </a:t>
            </a:r>
            <a:r>
              <a:rPr lang="ru-RU" dirty="0" err="1"/>
              <a:t>комунальні</a:t>
            </a:r>
            <a:r>
              <a:rPr lang="ru-RU" dirty="0"/>
              <a:t> та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підприємства</a:t>
            </a:r>
            <a:r>
              <a:rPr lang="ru-RU" dirty="0"/>
              <a:t>, </a:t>
            </a:r>
            <a:r>
              <a:rPr lang="ru-RU" dirty="0" err="1"/>
              <a:t>створені</a:t>
            </a:r>
            <a:r>
              <a:rPr lang="ru-RU" dirty="0"/>
              <a:t> </a:t>
            </a:r>
            <a:r>
              <a:rPr lang="ru-RU" dirty="0" err="1"/>
              <a:t>відповідно</a:t>
            </a:r>
            <a:r>
              <a:rPr lang="ru-RU" dirty="0"/>
              <a:t> до </a:t>
            </a:r>
            <a:r>
              <a:rPr lang="ru-RU" dirty="0" err="1"/>
              <a:t>цього</a:t>
            </a:r>
            <a:r>
              <a:rPr lang="ru-RU" dirty="0"/>
              <a:t> Кодексу,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юридичні</a:t>
            </a:r>
            <a:r>
              <a:rPr lang="ru-RU" dirty="0"/>
              <a:t> особи,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здійснюють</a:t>
            </a:r>
            <a:r>
              <a:rPr lang="ru-RU" dirty="0"/>
              <a:t> </a:t>
            </a:r>
            <a:r>
              <a:rPr lang="ru-RU" dirty="0" err="1"/>
              <a:t>господарську</a:t>
            </a:r>
            <a:r>
              <a:rPr lang="ru-RU" dirty="0"/>
              <a:t> </a:t>
            </a:r>
            <a:r>
              <a:rPr lang="ru-RU" dirty="0" err="1"/>
              <a:t>діяльність</a:t>
            </a:r>
            <a:r>
              <a:rPr lang="ru-RU" dirty="0"/>
              <a:t> та </a:t>
            </a:r>
            <a:r>
              <a:rPr lang="ru-RU" dirty="0" err="1"/>
              <a:t>зареєстровані</a:t>
            </a:r>
            <a:r>
              <a:rPr lang="ru-RU" dirty="0"/>
              <a:t> в </a:t>
            </a:r>
            <a:r>
              <a:rPr lang="ru-RU" dirty="0" err="1"/>
              <a:t>установленому</a:t>
            </a:r>
            <a:r>
              <a:rPr lang="ru-RU" dirty="0"/>
              <a:t> законом порядку. </a:t>
            </a:r>
          </a:p>
          <a:p>
            <a:pPr marL="457200" indent="-457200" algn="ctr">
              <a:buAutoNum type="arabicParenR"/>
            </a:pPr>
            <a:r>
              <a:rPr lang="ru-RU" b="1" dirty="0" err="1" smtClean="0"/>
              <a:t>громадяни</a:t>
            </a:r>
            <a:r>
              <a:rPr lang="ru-RU" b="1" dirty="0" smtClean="0"/>
              <a:t> </a:t>
            </a:r>
            <a:r>
              <a:rPr lang="ru-RU" b="1" dirty="0" err="1"/>
              <a:t>України</a:t>
            </a:r>
            <a:r>
              <a:rPr lang="ru-RU" b="1" dirty="0"/>
              <a:t>, </a:t>
            </a:r>
            <a:r>
              <a:rPr lang="ru-RU" b="1" dirty="0" err="1"/>
              <a:t>іноземці</a:t>
            </a:r>
            <a:r>
              <a:rPr lang="ru-RU" b="1" dirty="0"/>
              <a:t> та особи без </a:t>
            </a:r>
            <a:r>
              <a:rPr lang="ru-RU" b="1" dirty="0" err="1"/>
              <a:t>громадянства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здійснюють</a:t>
            </a:r>
            <a:r>
              <a:rPr lang="ru-RU" dirty="0"/>
              <a:t> </a:t>
            </a:r>
            <a:r>
              <a:rPr lang="ru-RU" dirty="0" err="1"/>
              <a:t>господарську</a:t>
            </a:r>
            <a:r>
              <a:rPr lang="ru-RU" dirty="0"/>
              <a:t> </a:t>
            </a:r>
            <a:r>
              <a:rPr lang="ru-RU" dirty="0" err="1"/>
              <a:t>діяльність</a:t>
            </a:r>
            <a:r>
              <a:rPr lang="ru-RU" dirty="0"/>
              <a:t> та </a:t>
            </a:r>
            <a:r>
              <a:rPr lang="ru-RU" dirty="0" err="1"/>
              <a:t>зареєстровані</a:t>
            </a:r>
            <a:r>
              <a:rPr lang="ru-RU" dirty="0"/>
              <a:t> </a:t>
            </a:r>
            <a:r>
              <a:rPr lang="ru-RU" dirty="0" err="1"/>
              <a:t>відповідно</a:t>
            </a:r>
            <a:r>
              <a:rPr lang="ru-RU" dirty="0"/>
              <a:t> до закону як </a:t>
            </a:r>
            <a:r>
              <a:rPr lang="ru-RU" dirty="0" err="1"/>
              <a:t>підприємці</a:t>
            </a:r>
            <a:r>
              <a:rPr lang="ru-RU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0268521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3774" y="818606"/>
            <a:ext cx="10363826" cy="4972593"/>
          </a:xfrm>
        </p:spPr>
        <p:txBody>
          <a:bodyPr>
            <a:normAutofit fontScale="92500" lnSpcReduction="20000"/>
          </a:bodyPr>
          <a:lstStyle/>
          <a:p>
            <a:pPr algn="ctr">
              <a:defRPr/>
            </a:pPr>
            <a:r>
              <a:rPr lang="uk-UA" i="1" dirty="0">
                <a:latin typeface="Bookman Old Style" pitchFamily="18" charset="0"/>
                <a:cs typeface="Arial" charset="0"/>
              </a:rPr>
              <a:t>На сьогодні виділяють наступні  форми власності:</a:t>
            </a:r>
            <a:r>
              <a:rPr lang="uk-UA" b="1" i="1" u="sng" dirty="0">
                <a:latin typeface="Bookman Old Style" pitchFamily="18" charset="0"/>
                <a:cs typeface="Arial" charset="0"/>
              </a:rPr>
              <a:t> </a:t>
            </a:r>
            <a:endParaRPr lang="uk-UA" b="1" i="1" u="sng" dirty="0" smtClean="0">
              <a:latin typeface="Bookman Old Style" pitchFamily="18" charset="0"/>
              <a:cs typeface="Arial" charset="0"/>
            </a:endParaRPr>
          </a:p>
          <a:p>
            <a:pPr algn="ctr">
              <a:defRPr/>
            </a:pPr>
            <a:r>
              <a:rPr lang="uk-UA" b="1" i="1" u="sng" dirty="0" smtClean="0">
                <a:latin typeface="Bookman Old Style" pitchFamily="18" charset="0"/>
                <a:cs typeface="Arial" charset="0"/>
              </a:rPr>
              <a:t>приватна</a:t>
            </a:r>
            <a:r>
              <a:rPr lang="uk-UA" b="1" i="1" u="sng" dirty="0">
                <a:latin typeface="Bookman Old Style" pitchFamily="18" charset="0"/>
                <a:cs typeface="Arial" charset="0"/>
              </a:rPr>
              <a:t>, державна, колективна, комунальна та спільна</a:t>
            </a:r>
            <a:r>
              <a:rPr lang="uk-UA" i="1" dirty="0">
                <a:latin typeface="Bookman Old Style" pitchFamily="18" charset="0"/>
                <a:cs typeface="Arial" charset="0"/>
              </a:rPr>
              <a:t>.</a:t>
            </a:r>
          </a:p>
          <a:p>
            <a:pPr marL="342900" indent="-342900" algn="just">
              <a:defRPr/>
            </a:pPr>
            <a:r>
              <a:rPr lang="uk-UA" i="1" dirty="0">
                <a:latin typeface="Bookman Old Style" pitchFamily="18" charset="0"/>
                <a:cs typeface="Arial" charset="0"/>
              </a:rPr>
              <a:t>приватне підприємство, що діє на основі приватної власності громадян чи суб'єкта господарювання (юридичної особи);</a:t>
            </a:r>
          </a:p>
          <a:p>
            <a:pPr marL="342900" indent="-342900" algn="just">
              <a:defRPr/>
            </a:pPr>
            <a:r>
              <a:rPr lang="uk-UA" i="1" dirty="0">
                <a:latin typeface="Bookman Old Style" pitchFamily="18" charset="0"/>
                <a:cs typeface="Arial" charset="0"/>
              </a:rPr>
              <a:t>підприємство, що діє на основі колективної власності (підприємство колективної власності);</a:t>
            </a:r>
          </a:p>
          <a:p>
            <a:pPr marL="342900" indent="-342900" algn="just">
              <a:defRPr/>
            </a:pPr>
            <a:r>
              <a:rPr lang="uk-UA" i="1" dirty="0">
                <a:latin typeface="Bookman Old Style" pitchFamily="18" charset="0"/>
                <a:cs typeface="Arial" charset="0"/>
              </a:rPr>
              <a:t>комунальне підприємство, що діє на основі комунальної власності територіальної громади;</a:t>
            </a:r>
          </a:p>
          <a:p>
            <a:pPr marL="342900" indent="-342900" algn="just">
              <a:defRPr/>
            </a:pPr>
            <a:r>
              <a:rPr lang="uk-UA" i="1" dirty="0">
                <a:latin typeface="Bookman Old Style" pitchFamily="18" charset="0"/>
                <a:cs typeface="Arial" charset="0"/>
              </a:rPr>
              <a:t>державне підприємство, що діє на основі державної власності;</a:t>
            </a:r>
          </a:p>
          <a:p>
            <a:pPr marL="342900" indent="-342900" algn="just">
              <a:defRPr/>
            </a:pPr>
            <a:r>
              <a:rPr lang="uk-UA" i="1" dirty="0">
                <a:latin typeface="Bookman Old Style" pitchFamily="18" charset="0"/>
                <a:cs typeface="Arial" charset="0"/>
              </a:rPr>
              <a:t>підприємство, засноване на змішаній формі власності (на базі об'єднання майна різних форм власності).</a:t>
            </a:r>
          </a:p>
          <a:p>
            <a:pPr algn="just">
              <a:defRPr/>
            </a:pPr>
            <a:r>
              <a:rPr lang="uk-UA" i="1" dirty="0">
                <a:latin typeface="Bookman Old Style" pitchFamily="18" charset="0"/>
                <a:cs typeface="Arial" charset="0"/>
              </a:rPr>
              <a:t>В Україні можуть діяти також інші види підприємств, передбачені законом.</a:t>
            </a:r>
          </a:p>
        </p:txBody>
      </p:sp>
    </p:spTree>
    <p:extLst>
      <p:ext uri="{BB962C8B-B14F-4D97-AF65-F5344CB8AC3E}">
        <p14:creationId xmlns:p14="http://schemas.microsoft.com/office/powerpoint/2010/main" val="2162750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3774" y="966652"/>
            <a:ext cx="10363826" cy="4972593"/>
          </a:xfrm>
        </p:spPr>
        <p:txBody>
          <a:bodyPr>
            <a:normAutofit/>
          </a:bodyPr>
          <a:lstStyle/>
          <a:p>
            <a:pPr marL="0" indent="0" algn="just">
              <a:buFont typeface="Wingdings 2" panose="05020102010507070707" pitchFamily="18" charset="2"/>
              <a:buNone/>
              <a:defRPr/>
            </a:pPr>
            <a:r>
              <a:rPr lang="uk-UA" dirty="0"/>
              <a:t>Залежно від способу утворення (заснування) та формування статутного капіталу в Україні діють підприємства </a:t>
            </a:r>
            <a:r>
              <a:rPr lang="uk-UA" b="1" dirty="0"/>
              <a:t>унітарні та корпоративні.</a:t>
            </a:r>
          </a:p>
          <a:p>
            <a:pPr>
              <a:defRPr/>
            </a:pPr>
            <a:r>
              <a:rPr lang="uk-UA" dirty="0"/>
              <a:t>Унітарне підприємство створюється одним засновником (державні, комунальні, підприємства, засновані на власності об'єднання громадян, релігійної організації або на приватній власності засновника).</a:t>
            </a:r>
          </a:p>
          <a:p>
            <a:pPr>
              <a:defRPr/>
            </a:pPr>
            <a:r>
              <a:rPr lang="uk-UA" dirty="0"/>
              <a:t>Корпоративне підприємство утворюється, як правило, двома або більше засновниками за їх спільним рішенням (договором) (кооперативні підприємства, підприємства, що створюються у формі господарського товариства, а також інші підприємства, в тому числі засновані на приватній власності двох або більше осіб).</a:t>
            </a:r>
          </a:p>
        </p:txBody>
      </p:sp>
    </p:spTree>
    <p:extLst>
      <p:ext uri="{BB962C8B-B14F-4D97-AF65-F5344CB8AC3E}">
        <p14:creationId xmlns:p14="http://schemas.microsoft.com/office/powerpoint/2010/main" val="40478731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201157" y="1367246"/>
            <a:ext cx="10363826" cy="4972593"/>
          </a:xfrm>
        </p:spPr>
        <p:txBody>
          <a:bodyPr>
            <a:normAutofit/>
          </a:bodyPr>
          <a:lstStyle/>
          <a:p>
            <a:r>
              <a:rPr lang="uk-UA" altLang="uk-UA" b="1" u="sng" dirty="0">
                <a:latin typeface="Bookman Old Style" panose="02050604050505020204" pitchFamily="18" charset="0"/>
              </a:rPr>
              <a:t>За формою організації</a:t>
            </a:r>
            <a:r>
              <a:rPr lang="uk-UA" altLang="uk-UA" dirty="0">
                <a:latin typeface="Bookman Old Style" panose="02050604050505020204" pitchFamily="18" charset="0"/>
              </a:rPr>
              <a:t> виділяють наступні види підприємств: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uk-UA" altLang="uk-UA" i="1" dirty="0">
                <a:latin typeface="Bookman Old Style" panose="02050604050505020204" pitchFamily="18" charset="0"/>
              </a:rPr>
              <a:t>господарські товариства </a:t>
            </a:r>
            <a:r>
              <a:rPr lang="uk-UA" altLang="uk-UA" dirty="0">
                <a:latin typeface="Bookman Old Style" panose="02050604050505020204" pitchFamily="18" charset="0"/>
              </a:rPr>
              <a:t>(акціонерні товариства (далі – AT),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uk-UA" altLang="uk-UA" i="1" dirty="0">
                <a:latin typeface="Bookman Old Style" panose="02050604050505020204" pitchFamily="18" charset="0"/>
              </a:rPr>
              <a:t>товариства з обмеженою відповідальністю </a:t>
            </a:r>
            <a:r>
              <a:rPr lang="uk-UA" altLang="uk-UA" dirty="0">
                <a:latin typeface="Bookman Old Style" panose="02050604050505020204" pitchFamily="18" charset="0"/>
              </a:rPr>
              <a:t>(далі – ТОВ),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uk-UA" altLang="uk-UA" i="1" dirty="0">
                <a:latin typeface="Bookman Old Style" panose="02050604050505020204" pitchFamily="18" charset="0"/>
              </a:rPr>
              <a:t>товариства з додатковою відповідальністю </a:t>
            </a:r>
            <a:r>
              <a:rPr lang="uk-UA" altLang="uk-UA" dirty="0">
                <a:latin typeface="Bookman Old Style" panose="02050604050505020204" pitchFamily="18" charset="0"/>
              </a:rPr>
              <a:t>(далі – ТДВ),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uk-UA" altLang="uk-UA" i="1" dirty="0">
                <a:latin typeface="Bookman Old Style" panose="02050604050505020204" pitchFamily="18" charset="0"/>
              </a:rPr>
              <a:t>повні товариства </a:t>
            </a:r>
            <a:r>
              <a:rPr lang="uk-UA" altLang="uk-UA" dirty="0">
                <a:latin typeface="Bookman Old Style" panose="02050604050505020204" pitchFamily="18" charset="0"/>
              </a:rPr>
              <a:t>(далі – ПТ),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uk-UA" altLang="uk-UA" i="1" dirty="0">
                <a:latin typeface="Bookman Old Style" panose="02050604050505020204" pitchFamily="18" charset="0"/>
              </a:rPr>
              <a:t>командитні товариства </a:t>
            </a:r>
            <a:r>
              <a:rPr lang="uk-UA" altLang="uk-UA" dirty="0">
                <a:latin typeface="Bookman Old Style" panose="02050604050505020204" pitchFamily="18" charset="0"/>
              </a:rPr>
              <a:t>(далі – КТ),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uk-UA" altLang="uk-UA" i="1" dirty="0">
                <a:latin typeface="Bookman Old Style" panose="02050604050505020204" pitchFamily="18" charset="0"/>
              </a:rPr>
              <a:t>виробничі кооперативи</a:t>
            </a:r>
            <a:r>
              <a:rPr lang="uk-UA" altLang="uk-UA" dirty="0">
                <a:latin typeface="Bookman Old Style" panose="02050604050505020204" pitchFamily="18" charset="0"/>
              </a:rPr>
              <a:t>,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uk-UA" altLang="uk-UA" i="1" dirty="0">
                <a:latin typeface="Bookman Old Style" panose="02050604050505020204" pitchFamily="18" charset="0"/>
              </a:rPr>
              <a:t>підприємства громадських та релігійних організацій</a:t>
            </a:r>
            <a:r>
              <a:rPr lang="uk-UA" altLang="uk-UA" dirty="0">
                <a:latin typeface="Bookman Old Style" panose="02050604050505020204" pitchFamily="18" charset="0"/>
              </a:rPr>
              <a:t>,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uk-UA" altLang="uk-UA" i="1" dirty="0">
                <a:latin typeface="Bookman Old Style" panose="02050604050505020204" pitchFamily="18" charset="0"/>
              </a:rPr>
              <a:t>приватні підприємства (далі – ПП)</a:t>
            </a:r>
            <a:r>
              <a:rPr lang="uk-UA" altLang="uk-UA" dirty="0">
                <a:latin typeface="Bookman Old Style" panose="020506040505050202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3317022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201157" y="1367246"/>
            <a:ext cx="10363826" cy="4972593"/>
          </a:xfrm>
        </p:spPr>
        <p:txBody>
          <a:bodyPr>
            <a:normAutofit/>
          </a:bodyPr>
          <a:lstStyle/>
          <a:p>
            <a:r>
              <a:rPr lang="uk-UA" altLang="uk-UA" b="1" u="sng" dirty="0">
                <a:latin typeface="Bookman Old Style" panose="02050604050505020204" pitchFamily="18" charset="0"/>
              </a:rPr>
              <a:t>За формою організації</a:t>
            </a:r>
            <a:r>
              <a:rPr lang="uk-UA" altLang="uk-UA" dirty="0">
                <a:latin typeface="Bookman Old Style" panose="02050604050505020204" pitchFamily="18" charset="0"/>
              </a:rPr>
              <a:t> виділяють наступні види підприємств: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uk-UA" altLang="uk-UA" i="1" dirty="0">
                <a:latin typeface="Bookman Old Style" panose="02050604050505020204" pitchFamily="18" charset="0"/>
              </a:rPr>
              <a:t>господарські товариства </a:t>
            </a:r>
            <a:r>
              <a:rPr lang="uk-UA" altLang="uk-UA" dirty="0">
                <a:latin typeface="Bookman Old Style" panose="02050604050505020204" pitchFamily="18" charset="0"/>
              </a:rPr>
              <a:t>(акціонерні товариства (далі – AT),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uk-UA" altLang="uk-UA" i="1" dirty="0">
                <a:latin typeface="Bookman Old Style" panose="02050604050505020204" pitchFamily="18" charset="0"/>
              </a:rPr>
              <a:t>товариства з обмеженою відповідальністю </a:t>
            </a:r>
            <a:r>
              <a:rPr lang="uk-UA" altLang="uk-UA" dirty="0">
                <a:latin typeface="Bookman Old Style" panose="02050604050505020204" pitchFamily="18" charset="0"/>
              </a:rPr>
              <a:t>(далі – ТОВ),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uk-UA" altLang="uk-UA" i="1" dirty="0">
                <a:latin typeface="Bookman Old Style" panose="02050604050505020204" pitchFamily="18" charset="0"/>
              </a:rPr>
              <a:t>товариства з додатковою відповідальністю </a:t>
            </a:r>
            <a:r>
              <a:rPr lang="uk-UA" altLang="uk-UA" dirty="0">
                <a:latin typeface="Bookman Old Style" panose="02050604050505020204" pitchFamily="18" charset="0"/>
              </a:rPr>
              <a:t>(далі – ТДВ),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uk-UA" altLang="uk-UA" i="1" dirty="0">
                <a:latin typeface="Bookman Old Style" panose="02050604050505020204" pitchFamily="18" charset="0"/>
              </a:rPr>
              <a:t>повні товариства </a:t>
            </a:r>
            <a:r>
              <a:rPr lang="uk-UA" altLang="uk-UA" dirty="0">
                <a:latin typeface="Bookman Old Style" panose="02050604050505020204" pitchFamily="18" charset="0"/>
              </a:rPr>
              <a:t>(далі – ПТ),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uk-UA" altLang="uk-UA" i="1" dirty="0">
                <a:latin typeface="Bookman Old Style" panose="02050604050505020204" pitchFamily="18" charset="0"/>
              </a:rPr>
              <a:t>командитні товариства </a:t>
            </a:r>
            <a:r>
              <a:rPr lang="uk-UA" altLang="uk-UA" dirty="0">
                <a:latin typeface="Bookman Old Style" panose="02050604050505020204" pitchFamily="18" charset="0"/>
              </a:rPr>
              <a:t>(далі – КТ),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uk-UA" altLang="uk-UA" i="1" dirty="0">
                <a:latin typeface="Bookman Old Style" panose="02050604050505020204" pitchFamily="18" charset="0"/>
              </a:rPr>
              <a:t>виробничі кооперативи</a:t>
            </a:r>
            <a:r>
              <a:rPr lang="uk-UA" altLang="uk-UA" dirty="0">
                <a:latin typeface="Bookman Old Style" panose="02050604050505020204" pitchFamily="18" charset="0"/>
              </a:rPr>
              <a:t>,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uk-UA" altLang="uk-UA" i="1" dirty="0">
                <a:latin typeface="Bookman Old Style" panose="02050604050505020204" pitchFamily="18" charset="0"/>
              </a:rPr>
              <a:t>підприємства громадських та релігійних організацій</a:t>
            </a:r>
            <a:r>
              <a:rPr lang="uk-UA" altLang="uk-UA" dirty="0">
                <a:latin typeface="Bookman Old Style" panose="02050604050505020204" pitchFamily="18" charset="0"/>
              </a:rPr>
              <a:t>,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uk-UA" altLang="uk-UA" i="1" dirty="0">
                <a:latin typeface="Bookman Old Style" panose="02050604050505020204" pitchFamily="18" charset="0"/>
              </a:rPr>
              <a:t>приватні підприємства (далі – ПП)</a:t>
            </a:r>
            <a:r>
              <a:rPr lang="uk-UA" altLang="uk-UA" dirty="0">
                <a:latin typeface="Bookman Old Style" panose="020506040505050202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1160084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Господарська та підприємницька діяльність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dirty="0" err="1"/>
              <a:t>Суб’єкти</a:t>
            </a:r>
            <a:r>
              <a:rPr lang="ru-RU" dirty="0"/>
              <a:t> </a:t>
            </a:r>
            <a:r>
              <a:rPr lang="ru-RU" dirty="0" err="1"/>
              <a:t>господарювання</a:t>
            </a:r>
            <a:r>
              <a:rPr lang="ru-RU" dirty="0"/>
              <a:t> як </a:t>
            </a:r>
            <a:r>
              <a:rPr lang="ru-RU" dirty="0" err="1"/>
              <a:t>платники</a:t>
            </a:r>
            <a:r>
              <a:rPr lang="ru-RU" dirty="0"/>
              <a:t> </a:t>
            </a:r>
            <a:r>
              <a:rPr lang="ru-RU" dirty="0" err="1"/>
              <a:t>податків</a:t>
            </a:r>
            <a:r>
              <a:rPr lang="ru-RU" dirty="0"/>
              <a:t> </a:t>
            </a:r>
            <a:r>
              <a:rPr lang="ru-RU" dirty="0" err="1"/>
              <a:t>здійснюють</a:t>
            </a:r>
            <a:r>
              <a:rPr lang="ru-RU" dirty="0"/>
              <a:t> </a:t>
            </a:r>
            <a:r>
              <a:rPr lang="ru-RU" dirty="0" err="1"/>
              <a:t>господарську</a:t>
            </a:r>
            <a:r>
              <a:rPr lang="ru-RU" dirty="0"/>
              <a:t> </a:t>
            </a:r>
            <a:r>
              <a:rPr lang="ru-RU" dirty="0" err="1"/>
              <a:t>діяльність</a:t>
            </a:r>
            <a:r>
              <a:rPr lang="ru-RU" dirty="0"/>
              <a:t>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88138951"/>
      </p:ext>
    </p:extLst>
  </p:cSld>
  <p:clrMapOvr>
    <a:masterClrMapping/>
  </p:clrMapOvr>
</p:sld>
</file>

<file path=ppt/theme/theme1.xml><?xml version="1.0" encoding="utf-8"?>
<a:theme xmlns:a="http://schemas.openxmlformats.org/drawingml/2006/main" name="Капля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TM04033925[[fn=Капля]]</Template>
  <TotalTime>44</TotalTime>
  <Words>1203</Words>
  <Application>Microsoft Office PowerPoint</Application>
  <PresentationFormat>Широкоэкранный</PresentationFormat>
  <Paragraphs>85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7" baseType="lpstr">
      <vt:lpstr>Arial</vt:lpstr>
      <vt:lpstr>Bookman Old Style</vt:lpstr>
      <vt:lpstr>Tw Cen MT</vt:lpstr>
      <vt:lpstr>Wingdings</vt:lpstr>
      <vt:lpstr>Wingdings 2</vt:lpstr>
      <vt:lpstr>Капля</vt:lpstr>
      <vt:lpstr>Тема 1. </vt:lpstr>
      <vt:lpstr>План лекції</vt:lpstr>
      <vt:lpstr>Поняття та види суб’єктів господарювання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Господарська та підприємницька діяльність</vt:lpstr>
      <vt:lpstr>Презентация PowerPoint</vt:lpstr>
      <vt:lpstr>Презентация PowerPoint</vt:lpstr>
      <vt:lpstr>Презентация PowerPoint</vt:lpstr>
      <vt:lpstr>Поняття «платники податків»</vt:lpstr>
      <vt:lpstr>Презентация PowerPoint</vt:lpstr>
      <vt:lpstr>Презентация PowerPoint</vt:lpstr>
      <vt:lpstr>Податки і збори в Україні</vt:lpstr>
      <vt:lpstr>Презентация PowerPoint</vt:lpstr>
      <vt:lpstr>Системи оподаткування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1.</dc:title>
  <dc:creator>Учетная запись Майкрософт</dc:creator>
  <cp:lastModifiedBy>Учетная запись Майкрософт</cp:lastModifiedBy>
  <cp:revision>13</cp:revision>
  <dcterms:created xsi:type="dcterms:W3CDTF">2023-02-07T15:46:36Z</dcterms:created>
  <dcterms:modified xsi:type="dcterms:W3CDTF">2026-02-25T14:39:24Z</dcterms:modified>
</cp:coreProperties>
</file>