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1" r:id="rId18"/>
    <p:sldId id="270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155032"/>
          </a:xfrm>
        </p:spPr>
        <p:txBody>
          <a:bodyPr>
            <a:normAutofit/>
          </a:bodyPr>
          <a:lstStyle/>
          <a:p>
            <a:r>
              <a:rPr lang="uk-UA" b="1" dirty="0"/>
              <a:t>Тема 1.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7800" y="2690949"/>
            <a:ext cx="8689976" cy="2671353"/>
          </a:xfrm>
        </p:spPr>
        <p:txBody>
          <a:bodyPr>
            <a:normAutofit/>
          </a:bodyPr>
          <a:lstStyle/>
          <a:p>
            <a:r>
              <a:rPr lang="uk-UA" sz="4000" b="1" dirty="0"/>
              <a:t>Суб’єкти господарювання як платники податків та зборів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9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3892731"/>
          </a:xfrm>
        </p:spPr>
        <p:txBody>
          <a:bodyPr>
            <a:normAutofit/>
          </a:bodyPr>
          <a:lstStyle/>
          <a:p>
            <a:pPr algn="ctr"/>
            <a:endParaRPr lang="uk-UA" dirty="0"/>
          </a:p>
          <a:p>
            <a:pPr algn="ctr"/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- </a:t>
            </a:r>
            <a:r>
              <a:rPr lang="ru-RU" dirty="0" err="1"/>
              <a:t>діяльність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виробництвом</a:t>
            </a:r>
            <a:r>
              <a:rPr lang="ru-RU" dirty="0"/>
              <a:t> (</a:t>
            </a:r>
            <a:r>
              <a:rPr lang="ru-RU" dirty="0" err="1"/>
              <a:t>виготовленням</a:t>
            </a:r>
            <a:r>
              <a:rPr lang="ru-RU" dirty="0"/>
              <a:t>)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реалізацією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отримання</a:t>
            </a:r>
            <a:r>
              <a:rPr lang="ru-RU" dirty="0"/>
              <a:t> доходу і проводиться такою особою </a:t>
            </a:r>
            <a:r>
              <a:rPr lang="ru-RU" dirty="0" err="1"/>
              <a:t>самостійно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через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відокремлені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через будь-яку </a:t>
            </a:r>
            <a:r>
              <a:rPr lang="ru-RU" dirty="0" err="1"/>
              <a:t>іншу</a:t>
            </a:r>
            <a:r>
              <a:rPr lang="ru-RU" dirty="0"/>
              <a:t> особу,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особи, </a:t>
            </a:r>
            <a:r>
              <a:rPr lang="ru-RU" dirty="0" err="1"/>
              <a:t>зокрема</a:t>
            </a:r>
            <a:r>
              <a:rPr lang="ru-RU" dirty="0"/>
              <a:t> за договорами </a:t>
            </a:r>
            <a:r>
              <a:rPr lang="ru-RU" dirty="0" err="1"/>
              <a:t>комісії</a:t>
            </a:r>
            <a:r>
              <a:rPr lang="ru-RU" dirty="0"/>
              <a:t>, </a:t>
            </a:r>
            <a:r>
              <a:rPr lang="ru-RU" dirty="0" err="1"/>
              <a:t>дорученнями</a:t>
            </a:r>
            <a:r>
              <a:rPr lang="ru-RU" dirty="0"/>
              <a:t> та </a:t>
            </a:r>
            <a:r>
              <a:rPr lang="ru-RU" dirty="0" err="1"/>
              <a:t>агентськими</a:t>
            </a:r>
            <a:r>
              <a:rPr lang="ru-RU" dirty="0"/>
              <a:t> договорами </a:t>
            </a:r>
          </a:p>
        </p:txBody>
      </p:sp>
    </p:spTree>
    <p:extLst>
      <p:ext uri="{BB962C8B-B14F-4D97-AF65-F5344CB8AC3E}">
        <p14:creationId xmlns:p14="http://schemas.microsoft.com/office/powerpoint/2010/main" val="281776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мети і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, </a:t>
            </a: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на: </a:t>
            </a:r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/>
              <a:t>підприємницьку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/>
              <a:t>непідприємницьку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Підприємницька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вид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яка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та </a:t>
            </a:r>
            <a:r>
              <a:rPr lang="ru-RU" dirty="0" err="1"/>
              <a:t>юридичними</a:t>
            </a:r>
            <a:r>
              <a:rPr lang="ru-RU" dirty="0"/>
              <a:t> особами,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підприємцями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і на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на </a:t>
            </a:r>
            <a:r>
              <a:rPr lang="ru-RU" dirty="0" err="1"/>
              <a:t>постійній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запланованого</a:t>
            </a:r>
            <a:r>
              <a:rPr lang="ru-RU" dirty="0"/>
              <a:t> результату (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підприємницького</a:t>
            </a:r>
            <a:r>
              <a:rPr lang="ru-RU" dirty="0"/>
              <a:t> доходу) шляхом </a:t>
            </a:r>
            <a:r>
              <a:rPr lang="ru-RU" dirty="0" err="1"/>
              <a:t>найкращого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і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відокремленими</a:t>
            </a:r>
            <a:r>
              <a:rPr lang="ru-RU" dirty="0"/>
              <a:t> </a:t>
            </a:r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Вони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матеріальну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і </a:t>
            </a:r>
            <a:r>
              <a:rPr lang="ru-RU" dirty="0" err="1"/>
              <a:t>підпорядковуються</a:t>
            </a:r>
            <a:r>
              <a:rPr lang="ru-RU" dirty="0"/>
              <a:t> </a:t>
            </a:r>
            <a:r>
              <a:rPr lang="ru-RU" dirty="0" err="1"/>
              <a:t>правовим</a:t>
            </a:r>
            <a:r>
              <a:rPr lang="ru-RU" dirty="0"/>
              <a:t> нормам (</a:t>
            </a:r>
            <a:r>
              <a:rPr lang="ru-RU" dirty="0" err="1"/>
              <a:t>законодавству</a:t>
            </a:r>
            <a:r>
              <a:rPr lang="ru-RU" dirty="0"/>
              <a:t>) </a:t>
            </a:r>
            <a:r>
              <a:rPr lang="ru-RU" dirty="0" err="1"/>
              <a:t>країни</a:t>
            </a:r>
            <a:r>
              <a:rPr lang="ru-RU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3878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/>
              <a:t>Непідприємницькі</a:t>
            </a:r>
            <a:r>
              <a:rPr lang="ru-RU" dirty="0"/>
              <a:t> (</a:t>
            </a:r>
            <a:r>
              <a:rPr lang="ru-RU" dirty="0" err="1"/>
              <a:t>неприбуткові</a:t>
            </a:r>
            <a:r>
              <a:rPr lang="ru-RU" dirty="0"/>
              <a:t>)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перш за все не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отриманням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бути: </a:t>
            </a:r>
            <a:r>
              <a:rPr lang="ru-RU" dirty="0" err="1"/>
              <a:t>задоволення</a:t>
            </a:r>
            <a:r>
              <a:rPr lang="ru-RU" dirty="0"/>
              <a:t> та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творчих</a:t>
            </a:r>
            <a:r>
              <a:rPr lang="ru-RU" dirty="0"/>
              <a:t>, </a:t>
            </a:r>
            <a:r>
              <a:rPr lang="ru-RU" dirty="0" err="1"/>
              <a:t>вікових</a:t>
            </a:r>
            <a:r>
              <a:rPr lang="ru-RU" dirty="0"/>
              <a:t>, </a:t>
            </a:r>
            <a:r>
              <a:rPr lang="ru-RU" dirty="0" err="1"/>
              <a:t>національнокультурних</a:t>
            </a:r>
            <a:r>
              <a:rPr lang="ru-RU" dirty="0"/>
              <a:t>, </a:t>
            </a:r>
            <a:r>
              <a:rPr lang="ru-RU" dirty="0" err="1"/>
              <a:t>спортивних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; </a:t>
            </a:r>
            <a:r>
              <a:rPr lang="ru-RU" dirty="0" err="1"/>
              <a:t>добровільна</a:t>
            </a:r>
            <a:r>
              <a:rPr lang="ru-RU" dirty="0"/>
              <a:t> </a:t>
            </a:r>
            <a:r>
              <a:rPr lang="ru-RU" dirty="0" err="1"/>
              <a:t>безкорислива</a:t>
            </a:r>
            <a:r>
              <a:rPr lang="ru-RU" dirty="0"/>
              <a:t> </a:t>
            </a:r>
            <a:r>
              <a:rPr lang="ru-RU" dirty="0" err="1"/>
              <a:t>пожертва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та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у </a:t>
            </a:r>
            <a:r>
              <a:rPr lang="ru-RU" dirty="0" err="1"/>
              <a:t>поданні</a:t>
            </a:r>
            <a:r>
              <a:rPr lang="ru-RU" dirty="0"/>
              <a:t> </a:t>
            </a:r>
            <a:r>
              <a:rPr lang="ru-RU" dirty="0" err="1"/>
              <a:t>набувачам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, </a:t>
            </a:r>
            <a:r>
              <a:rPr lang="ru-RU" dirty="0" err="1"/>
              <a:t>фінансової</a:t>
            </a:r>
            <a:r>
              <a:rPr lang="ru-RU" dirty="0"/>
              <a:t>, </a:t>
            </a:r>
            <a:r>
              <a:rPr lang="ru-RU" dirty="0" err="1"/>
              <a:t>організаційної</a:t>
            </a:r>
            <a:r>
              <a:rPr lang="ru-RU" dirty="0"/>
              <a:t> та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благодійної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 </a:t>
            </a:r>
            <a:r>
              <a:rPr lang="ru-RU" dirty="0" err="1"/>
              <a:t>специфічними</a:t>
            </a:r>
            <a:r>
              <a:rPr lang="ru-RU" dirty="0"/>
              <a:t> формами </a:t>
            </a:r>
            <a:r>
              <a:rPr lang="ru-RU" dirty="0" err="1"/>
              <a:t>благодійництва</a:t>
            </a:r>
            <a:r>
              <a:rPr lang="ru-RU" dirty="0"/>
              <a:t> є меценатство і спонсорство; </a:t>
            </a:r>
            <a:r>
              <a:rPr lang="ru-RU" dirty="0" err="1"/>
              <a:t>одноособово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сповідування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сповідування</a:t>
            </a:r>
            <a:r>
              <a:rPr lang="ru-RU" dirty="0"/>
              <a:t> </a:t>
            </a:r>
            <a:r>
              <a:rPr lang="ru-RU" dirty="0" err="1"/>
              <a:t>ніякої</a:t>
            </a:r>
            <a:r>
              <a:rPr lang="ru-RU" dirty="0"/>
              <a:t>, </a:t>
            </a:r>
            <a:r>
              <a:rPr lang="ru-RU" dirty="0" err="1"/>
              <a:t>відправляння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культів</a:t>
            </a:r>
            <a:r>
              <a:rPr lang="ru-RU" dirty="0"/>
              <a:t>, 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і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поширювання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атеїстичних</a:t>
            </a:r>
            <a:r>
              <a:rPr lang="ru-RU" dirty="0"/>
              <a:t> </a:t>
            </a:r>
            <a:r>
              <a:rPr lang="ru-RU" dirty="0" err="1"/>
              <a:t>переконань</a:t>
            </a:r>
            <a:r>
              <a:rPr lang="ru-RU" dirty="0"/>
              <a:t>; </a:t>
            </a:r>
            <a:r>
              <a:rPr lang="ru-RU" dirty="0" err="1"/>
              <a:t>об’єднання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спільними</a:t>
            </a:r>
            <a:r>
              <a:rPr lang="ru-RU" dirty="0"/>
              <a:t> </a:t>
            </a:r>
            <a:r>
              <a:rPr lang="ru-RU" dirty="0" err="1"/>
              <a:t>інтересами</a:t>
            </a:r>
            <a:r>
              <a:rPr lang="ru-RU" dirty="0"/>
              <a:t> за родом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(</a:t>
            </a:r>
            <a:r>
              <a:rPr lang="ru-RU" dirty="0" err="1"/>
              <a:t>трудової</a:t>
            </a:r>
            <a:r>
              <a:rPr lang="ru-RU" dirty="0"/>
              <a:t>)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навчання</a:t>
            </a:r>
            <a:r>
              <a:rPr lang="ru-RU" dirty="0"/>
              <a:t>); з метою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у </a:t>
            </a:r>
            <a:r>
              <a:rPr lang="ru-RU" dirty="0" err="1"/>
              <a:t>взаємному</a:t>
            </a:r>
            <a:r>
              <a:rPr lang="ru-RU" dirty="0"/>
              <a:t> </a:t>
            </a:r>
            <a:r>
              <a:rPr lang="ru-RU" dirty="0" err="1"/>
              <a:t>кредитуванні</a:t>
            </a:r>
            <a:r>
              <a:rPr lang="ru-RU" dirty="0"/>
              <a:t> та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об’єднаних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кредитної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;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фахового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015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Поняття «платники податків</a:t>
            </a:r>
            <a:r>
              <a:rPr lang="uk-UA" dirty="0" smtClean="0"/>
              <a:t>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err="1"/>
              <a:t>Платниками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 є </a:t>
            </a:r>
            <a:r>
              <a:rPr lang="ru-RU" altLang="ru-RU" dirty="0" err="1"/>
              <a:t>суб'єкти</a:t>
            </a:r>
            <a:r>
              <a:rPr lang="ru-RU" altLang="ru-RU" dirty="0"/>
              <a:t> </a:t>
            </a:r>
            <a:r>
              <a:rPr lang="ru-RU" altLang="ru-RU" dirty="0" err="1"/>
              <a:t>податкових</a:t>
            </a:r>
            <a:r>
              <a:rPr lang="ru-RU" altLang="ru-RU" dirty="0"/>
              <a:t> </a:t>
            </a:r>
            <a:r>
              <a:rPr lang="ru-RU" altLang="ru-RU" dirty="0" err="1"/>
              <a:t>правовідносин</a:t>
            </a:r>
            <a:r>
              <a:rPr lang="ru-RU" altLang="ru-RU" dirty="0"/>
              <a:t>, на </a:t>
            </a:r>
            <a:r>
              <a:rPr lang="ru-RU" altLang="ru-RU" dirty="0" err="1"/>
              <a:t>яких</a:t>
            </a:r>
            <a:r>
              <a:rPr lang="ru-RU" altLang="ru-RU" dirty="0"/>
              <a:t> за </a:t>
            </a:r>
            <a:r>
              <a:rPr lang="ru-RU" altLang="ru-RU" dirty="0" err="1"/>
              <a:t>наявності</a:t>
            </a:r>
            <a:r>
              <a:rPr lang="ru-RU" altLang="ru-RU" dirty="0"/>
              <a:t> </a:t>
            </a:r>
            <a:r>
              <a:rPr lang="ru-RU" altLang="ru-RU" dirty="0" err="1"/>
              <a:t>об'єкта</a:t>
            </a:r>
            <a:r>
              <a:rPr lang="ru-RU" altLang="ru-RU" dirty="0"/>
              <a:t> </a:t>
            </a:r>
            <a:r>
              <a:rPr lang="ru-RU" altLang="ru-RU" dirty="0" err="1"/>
              <a:t>оподаткування</a:t>
            </a:r>
            <a:r>
              <a:rPr lang="ru-RU" altLang="ru-RU" dirty="0"/>
              <a:t> </a:t>
            </a:r>
            <a:r>
              <a:rPr lang="ru-RU" altLang="ru-RU" dirty="0" err="1"/>
              <a:t>покладено</a:t>
            </a:r>
            <a:r>
              <a:rPr lang="ru-RU" altLang="ru-RU" dirty="0"/>
              <a:t> </a:t>
            </a:r>
            <a:r>
              <a:rPr lang="ru-RU" altLang="ru-RU" dirty="0" err="1"/>
              <a:t>певний</a:t>
            </a:r>
            <a:r>
              <a:rPr lang="ru-RU" altLang="ru-RU" dirty="0"/>
              <a:t> комплекс </a:t>
            </a:r>
            <a:r>
              <a:rPr lang="ru-RU" altLang="ru-RU" dirty="0" err="1"/>
              <a:t>податкових</a:t>
            </a:r>
            <a:r>
              <a:rPr lang="ru-RU" altLang="ru-RU" dirty="0"/>
              <a:t> </a:t>
            </a:r>
            <a:r>
              <a:rPr lang="ru-RU" altLang="ru-RU" dirty="0" err="1"/>
              <a:t>обов'язків</a:t>
            </a:r>
            <a:r>
              <a:rPr lang="ru-RU" altLang="ru-RU" dirty="0"/>
              <a:t> і прав, </a:t>
            </a:r>
            <a:r>
              <a:rPr lang="ru-RU" altLang="ru-RU" dirty="0" err="1"/>
              <a:t>установлених</a:t>
            </a:r>
            <a:r>
              <a:rPr lang="ru-RU" altLang="ru-RU" dirty="0"/>
              <a:t> </a:t>
            </a:r>
            <a:r>
              <a:rPr lang="ru-RU" altLang="ru-RU" dirty="0" err="1" smtClean="0"/>
              <a:t>законодавством</a:t>
            </a:r>
            <a:r>
              <a:rPr lang="ru-RU" alt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09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76252"/>
            <a:ext cx="10363826" cy="4214948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ru-RU" altLang="ru-RU" b="1" dirty="0" err="1"/>
              <a:t>Податковим</a:t>
            </a:r>
            <a:r>
              <a:rPr lang="ru-RU" altLang="ru-RU" b="1" dirty="0"/>
              <a:t> агентом </a:t>
            </a:r>
            <a:r>
              <a:rPr lang="ru-RU" altLang="ru-RU" dirty="0" err="1"/>
              <a:t>визнається</a:t>
            </a:r>
            <a:r>
              <a:rPr lang="ru-RU" altLang="ru-RU" dirty="0"/>
              <a:t> особа, на яку </a:t>
            </a:r>
            <a:r>
              <a:rPr lang="ru-RU" altLang="ru-RU" dirty="0" err="1"/>
              <a:t>покладається</a:t>
            </a:r>
            <a:r>
              <a:rPr lang="ru-RU" altLang="ru-RU" dirty="0"/>
              <a:t> </a:t>
            </a:r>
            <a:r>
              <a:rPr lang="ru-RU" altLang="ru-RU" dirty="0" err="1"/>
              <a:t>обов'язок</a:t>
            </a:r>
            <a:r>
              <a:rPr lang="ru-RU" altLang="ru-RU" dirty="0"/>
              <a:t> з </a:t>
            </a:r>
            <a:r>
              <a:rPr lang="ru-RU" altLang="ru-RU" dirty="0" err="1"/>
              <a:t>обчислення</a:t>
            </a:r>
            <a:r>
              <a:rPr lang="ru-RU" altLang="ru-RU" dirty="0"/>
              <a:t>, </a:t>
            </a:r>
            <a:r>
              <a:rPr lang="ru-RU" altLang="ru-RU" dirty="0" err="1"/>
              <a:t>утримання</a:t>
            </a:r>
            <a:r>
              <a:rPr lang="ru-RU" altLang="ru-RU" dirty="0"/>
              <a:t> з </a:t>
            </a:r>
            <a:r>
              <a:rPr lang="ru-RU" altLang="ru-RU" dirty="0" err="1"/>
              <a:t>доходів</a:t>
            </a:r>
            <a:r>
              <a:rPr lang="ru-RU" altLang="ru-RU" dirty="0"/>
              <a:t>, </a:t>
            </a:r>
            <a:r>
              <a:rPr lang="ru-RU" altLang="ru-RU" dirty="0" err="1"/>
              <a:t>що</a:t>
            </a:r>
            <a:r>
              <a:rPr lang="ru-RU" altLang="ru-RU" dirty="0"/>
              <a:t> </a:t>
            </a:r>
            <a:r>
              <a:rPr lang="ru-RU" altLang="ru-RU" dirty="0" err="1"/>
              <a:t>нараховуються</a:t>
            </a:r>
            <a:r>
              <a:rPr lang="ru-RU" altLang="ru-RU" dirty="0"/>
              <a:t> (</a:t>
            </a:r>
            <a:r>
              <a:rPr lang="ru-RU" altLang="ru-RU" dirty="0" err="1"/>
              <a:t>виплачуються</a:t>
            </a:r>
            <a:r>
              <a:rPr lang="ru-RU" altLang="ru-RU" dirty="0"/>
              <a:t>, </a:t>
            </a:r>
            <a:r>
              <a:rPr lang="ru-RU" altLang="ru-RU" dirty="0" err="1"/>
              <a:t>надаються</a:t>
            </a:r>
            <a:r>
              <a:rPr lang="ru-RU" altLang="ru-RU" dirty="0"/>
              <a:t>) </a:t>
            </a:r>
            <a:r>
              <a:rPr lang="ru-RU" altLang="ru-RU" dirty="0" err="1"/>
              <a:t>платнику</a:t>
            </a:r>
            <a:r>
              <a:rPr lang="ru-RU" altLang="ru-RU" dirty="0"/>
              <a:t>, та </a:t>
            </a:r>
            <a:r>
              <a:rPr lang="ru-RU" altLang="ru-RU" dirty="0" err="1"/>
              <a:t>перерахування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 до </a:t>
            </a:r>
            <a:r>
              <a:rPr lang="ru-RU" altLang="ru-RU" dirty="0" err="1"/>
              <a:t>відповідного</a:t>
            </a:r>
            <a:r>
              <a:rPr lang="ru-RU" altLang="ru-RU" dirty="0"/>
              <a:t> бюджету </a:t>
            </a:r>
            <a:r>
              <a:rPr lang="ru-RU" altLang="ru-RU" dirty="0" err="1"/>
              <a:t>від</a:t>
            </a:r>
            <a:r>
              <a:rPr lang="ru-RU" altLang="ru-RU" dirty="0"/>
              <a:t> </a:t>
            </a:r>
            <a:r>
              <a:rPr lang="ru-RU" altLang="ru-RU" dirty="0" err="1"/>
              <a:t>імені</a:t>
            </a:r>
            <a:r>
              <a:rPr lang="ru-RU" altLang="ru-RU" dirty="0"/>
              <a:t> та за </a:t>
            </a:r>
            <a:r>
              <a:rPr lang="ru-RU" altLang="ru-RU" dirty="0" err="1"/>
              <a:t>рахунок</a:t>
            </a:r>
            <a:r>
              <a:rPr lang="ru-RU" altLang="ru-RU" dirty="0"/>
              <a:t> </a:t>
            </a:r>
            <a:r>
              <a:rPr lang="ru-RU" altLang="ru-RU" dirty="0" err="1"/>
              <a:t>коштів</a:t>
            </a:r>
            <a:r>
              <a:rPr lang="ru-RU" altLang="ru-RU" dirty="0"/>
              <a:t> </a:t>
            </a:r>
            <a:r>
              <a:rPr lang="ru-RU" altLang="ru-RU" dirty="0" err="1"/>
              <a:t>платника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.</a:t>
            </a:r>
            <a:endParaRPr lang="uk-UA" altLang="ru-RU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5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76252"/>
            <a:ext cx="10363826" cy="4214948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Представниками</a:t>
            </a:r>
            <a:r>
              <a:rPr lang="ru-RU" altLang="ru-RU" dirty="0"/>
              <a:t> </a:t>
            </a:r>
            <a:r>
              <a:rPr lang="ru-RU" altLang="ru-RU" dirty="0" err="1"/>
              <a:t>платника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 </a:t>
            </a:r>
            <a:r>
              <a:rPr lang="ru-RU" altLang="ru-RU" dirty="0" err="1"/>
              <a:t>визнаються</a:t>
            </a:r>
            <a:r>
              <a:rPr lang="ru-RU" altLang="ru-RU" dirty="0"/>
              <a:t> особи, </a:t>
            </a:r>
            <a:r>
              <a:rPr lang="ru-RU" altLang="ru-RU" dirty="0" err="1"/>
              <a:t>які</a:t>
            </a:r>
            <a:r>
              <a:rPr lang="ru-RU" altLang="ru-RU" dirty="0"/>
              <a:t> </a:t>
            </a:r>
            <a:r>
              <a:rPr lang="ru-RU" altLang="ru-RU" dirty="0" err="1"/>
              <a:t>можуть</a:t>
            </a:r>
            <a:r>
              <a:rPr lang="ru-RU" altLang="ru-RU" dirty="0"/>
              <a:t> </a:t>
            </a:r>
            <a:r>
              <a:rPr lang="ru-RU" altLang="ru-RU" dirty="0" err="1"/>
              <a:t>здійснювати</a:t>
            </a:r>
            <a:r>
              <a:rPr lang="ru-RU" altLang="ru-RU" dirty="0"/>
              <a:t> </a:t>
            </a:r>
            <a:r>
              <a:rPr lang="ru-RU" altLang="ru-RU" dirty="0" err="1"/>
              <a:t>представництво</a:t>
            </a:r>
            <a:r>
              <a:rPr lang="ru-RU" altLang="ru-RU" dirty="0"/>
              <a:t> </a:t>
            </a:r>
            <a:r>
              <a:rPr lang="ru-RU" altLang="ru-RU" dirty="0" err="1"/>
              <a:t>його</a:t>
            </a:r>
            <a:r>
              <a:rPr lang="ru-RU" altLang="ru-RU" dirty="0"/>
              <a:t> </a:t>
            </a:r>
            <a:r>
              <a:rPr lang="ru-RU" altLang="ru-RU" dirty="0" err="1"/>
              <a:t>законних</a:t>
            </a:r>
            <a:r>
              <a:rPr lang="ru-RU" altLang="ru-RU" dirty="0"/>
              <a:t> </a:t>
            </a:r>
            <a:r>
              <a:rPr lang="ru-RU" altLang="ru-RU" dirty="0" err="1"/>
              <a:t>інтересів</a:t>
            </a:r>
            <a:r>
              <a:rPr lang="ru-RU" altLang="ru-RU" dirty="0"/>
              <a:t> та </a:t>
            </a:r>
            <a:r>
              <a:rPr lang="ru-RU" altLang="ru-RU" dirty="0" err="1"/>
              <a:t>ведення</a:t>
            </a:r>
            <a:r>
              <a:rPr lang="ru-RU" altLang="ru-RU" dirty="0"/>
              <a:t> справ, </a:t>
            </a:r>
            <a:r>
              <a:rPr lang="ru-RU" altLang="ru-RU" dirty="0" err="1"/>
              <a:t>пов'язаних</a:t>
            </a:r>
            <a:r>
              <a:rPr lang="ru-RU" altLang="ru-RU" dirty="0"/>
              <a:t> </a:t>
            </a:r>
            <a:r>
              <a:rPr lang="ru-RU" altLang="ru-RU" dirty="0" err="1"/>
              <a:t>із</a:t>
            </a:r>
            <a:r>
              <a:rPr lang="ru-RU" altLang="ru-RU" dirty="0"/>
              <a:t> </a:t>
            </a:r>
            <a:r>
              <a:rPr lang="ru-RU" altLang="ru-RU" dirty="0" err="1"/>
              <a:t>сплатою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, на </a:t>
            </a:r>
            <a:r>
              <a:rPr lang="ru-RU" altLang="ru-RU" dirty="0" err="1"/>
              <a:t>підставі</a:t>
            </a:r>
            <a:r>
              <a:rPr lang="ru-RU" altLang="ru-RU" dirty="0"/>
              <a:t> закону </a:t>
            </a:r>
            <a:r>
              <a:rPr lang="ru-RU" altLang="ru-RU" dirty="0" err="1"/>
              <a:t>або</a:t>
            </a:r>
            <a:r>
              <a:rPr lang="ru-RU" altLang="ru-RU" dirty="0"/>
              <a:t> </a:t>
            </a:r>
            <a:r>
              <a:rPr lang="ru-RU" altLang="ru-RU" dirty="0" err="1"/>
              <a:t>довіреності</a:t>
            </a:r>
            <a:r>
              <a:rPr lang="ru-RU" altLang="ru-RU" dirty="0"/>
              <a:t>. </a:t>
            </a:r>
            <a:r>
              <a:rPr lang="ru-RU" altLang="ru-RU" dirty="0" err="1"/>
              <a:t>Довіреність</a:t>
            </a:r>
            <a:r>
              <a:rPr lang="ru-RU" altLang="ru-RU" dirty="0"/>
              <a:t>, видана </a:t>
            </a:r>
            <a:r>
              <a:rPr lang="ru-RU" altLang="ru-RU" dirty="0" err="1"/>
              <a:t>платником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 - </a:t>
            </a:r>
            <a:r>
              <a:rPr lang="ru-RU" altLang="ru-RU" dirty="0" err="1"/>
              <a:t>фізичною</a:t>
            </a:r>
            <a:r>
              <a:rPr lang="ru-RU" altLang="ru-RU" dirty="0"/>
              <a:t> особою на </a:t>
            </a:r>
            <a:r>
              <a:rPr lang="ru-RU" altLang="ru-RU" dirty="0" err="1"/>
              <a:t>представництво</a:t>
            </a:r>
            <a:r>
              <a:rPr lang="ru-RU" altLang="ru-RU" dirty="0"/>
              <a:t> </a:t>
            </a:r>
            <a:r>
              <a:rPr lang="ru-RU" altLang="ru-RU" dirty="0" err="1"/>
              <a:t>його</a:t>
            </a:r>
            <a:r>
              <a:rPr lang="ru-RU" altLang="ru-RU" dirty="0"/>
              <a:t> </a:t>
            </a:r>
            <a:r>
              <a:rPr lang="ru-RU" altLang="ru-RU" dirty="0" err="1"/>
              <a:t>інтересів</a:t>
            </a:r>
            <a:r>
              <a:rPr lang="ru-RU" altLang="ru-RU" dirty="0"/>
              <a:t> та </a:t>
            </a:r>
            <a:r>
              <a:rPr lang="ru-RU" altLang="ru-RU" dirty="0" err="1"/>
              <a:t>ведення</a:t>
            </a:r>
            <a:r>
              <a:rPr lang="ru-RU" altLang="ru-RU" dirty="0"/>
              <a:t> справ, </a:t>
            </a:r>
            <a:r>
              <a:rPr lang="ru-RU" altLang="ru-RU" dirty="0" err="1"/>
              <a:t>пов'язаних</a:t>
            </a:r>
            <a:r>
              <a:rPr lang="ru-RU" altLang="ru-RU" dirty="0"/>
              <a:t> </a:t>
            </a:r>
            <a:r>
              <a:rPr lang="ru-RU" altLang="ru-RU" dirty="0" err="1"/>
              <a:t>із</a:t>
            </a:r>
            <a:r>
              <a:rPr lang="ru-RU" altLang="ru-RU" dirty="0"/>
              <a:t> </a:t>
            </a:r>
            <a:r>
              <a:rPr lang="ru-RU" altLang="ru-RU" dirty="0" err="1"/>
              <a:t>сплатою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, </a:t>
            </a:r>
            <a:r>
              <a:rPr lang="ru-RU" altLang="ru-RU" dirty="0" err="1"/>
              <a:t>має</a:t>
            </a:r>
            <a:r>
              <a:rPr lang="ru-RU" altLang="ru-RU" dirty="0"/>
              <a:t> бути </a:t>
            </a:r>
            <a:r>
              <a:rPr lang="ru-RU" altLang="ru-RU" dirty="0" err="1"/>
              <a:t>засвідчена</a:t>
            </a:r>
            <a:r>
              <a:rPr lang="ru-RU" altLang="ru-RU" dirty="0"/>
              <a:t> </a:t>
            </a:r>
            <a:r>
              <a:rPr lang="ru-RU" altLang="ru-RU" dirty="0" err="1"/>
              <a:t>відповідно</a:t>
            </a:r>
            <a:r>
              <a:rPr lang="ru-RU" altLang="ru-RU" dirty="0"/>
              <a:t> до чинного </a:t>
            </a:r>
            <a:r>
              <a:rPr lang="ru-RU" altLang="ru-RU" dirty="0" err="1"/>
              <a:t>законодавства</a:t>
            </a:r>
            <a:r>
              <a:rPr lang="ru-RU" altLang="ru-RU" dirty="0"/>
              <a:t>.</a:t>
            </a:r>
            <a:endParaRPr lang="uk-UA" altLang="ru-RU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8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Податки і збори в </a:t>
            </a:r>
            <a:r>
              <a:rPr lang="uk-UA" dirty="0" smtClean="0"/>
              <a:t>Україні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uk-UA" dirty="0" smtClean="0"/>
              <a:t> </a:t>
            </a:r>
            <a:r>
              <a:rPr lang="uk-UA" altLang="ru-RU" b="1" dirty="0"/>
              <a:t>Податком</a:t>
            </a:r>
            <a:r>
              <a:rPr lang="uk-UA" altLang="ru-RU" dirty="0"/>
              <a:t> є обов'язковий, безумовний платіж до відповідного бюджету, що справляється з платників податку відповідно до цього Кодексу. </a:t>
            </a:r>
          </a:p>
          <a:p>
            <a:pPr algn="ctr">
              <a:spcBef>
                <a:spcPct val="0"/>
              </a:spcBef>
              <a:buNone/>
            </a:pPr>
            <a:endParaRPr lang="uk-UA" altLang="ru-RU" dirty="0"/>
          </a:p>
          <a:p>
            <a:pPr algn="ctr">
              <a:spcBef>
                <a:spcPct val="0"/>
              </a:spcBef>
              <a:buNone/>
            </a:pPr>
            <a:r>
              <a:rPr lang="ru-RU" altLang="ru-RU" dirty="0"/>
              <a:t>У </a:t>
            </a:r>
            <a:r>
              <a:rPr lang="ru-RU" altLang="ru-RU" dirty="0" err="1"/>
              <a:t>правовій</a:t>
            </a:r>
            <a:r>
              <a:rPr lang="ru-RU" altLang="ru-RU" dirty="0"/>
              <a:t> </a:t>
            </a:r>
            <a:r>
              <a:rPr lang="ru-RU" altLang="ru-RU" dirty="0" err="1"/>
              <a:t>термінології</a:t>
            </a:r>
            <a:r>
              <a:rPr lang="ru-RU" altLang="ru-RU" dirty="0"/>
              <a:t> </a:t>
            </a:r>
            <a:r>
              <a:rPr lang="ru-RU" altLang="ru-RU" dirty="0" err="1"/>
              <a:t>використовуються</a:t>
            </a:r>
            <a:r>
              <a:rPr lang="ru-RU" altLang="ru-RU" dirty="0"/>
              <a:t> </a:t>
            </a:r>
            <a:r>
              <a:rPr lang="ru-RU" altLang="ru-RU" dirty="0" err="1"/>
              <a:t>дві</a:t>
            </a:r>
            <a:r>
              <a:rPr lang="ru-RU" altLang="ru-RU" dirty="0"/>
              <a:t> </a:t>
            </a:r>
            <a:r>
              <a:rPr lang="ru-RU" altLang="ru-RU" dirty="0" err="1"/>
              <a:t>категорії</a:t>
            </a:r>
            <a:r>
              <a:rPr lang="ru-RU" altLang="ru-RU" dirty="0"/>
              <a:t>, </a:t>
            </a:r>
            <a:r>
              <a:rPr lang="ru-RU" altLang="ru-RU" dirty="0" err="1"/>
              <a:t>що</a:t>
            </a:r>
            <a:r>
              <a:rPr lang="ru-RU" altLang="ru-RU" dirty="0"/>
              <a:t> </a:t>
            </a:r>
            <a:r>
              <a:rPr lang="ru-RU" altLang="ru-RU" dirty="0" err="1"/>
              <a:t>відображають</a:t>
            </a:r>
            <a:r>
              <a:rPr lang="ru-RU" altLang="ru-RU" dirty="0"/>
              <a:t> </a:t>
            </a:r>
            <a:r>
              <a:rPr lang="ru-RU" altLang="ru-RU" dirty="0" err="1"/>
              <a:t>грошовий</a:t>
            </a:r>
            <a:r>
              <a:rPr lang="ru-RU" altLang="ru-RU" dirty="0"/>
              <a:t> </a:t>
            </a:r>
            <a:r>
              <a:rPr lang="ru-RU" altLang="ru-RU" dirty="0" err="1"/>
              <a:t>платіж</a:t>
            </a:r>
            <a:r>
              <a:rPr lang="ru-RU" altLang="ru-RU" dirty="0"/>
              <a:t> на </a:t>
            </a:r>
            <a:r>
              <a:rPr lang="ru-RU" altLang="ru-RU" dirty="0" err="1"/>
              <a:t>користь</a:t>
            </a:r>
            <a:r>
              <a:rPr lang="ru-RU" altLang="ru-RU" dirty="0"/>
              <a:t> </a:t>
            </a:r>
            <a:r>
              <a:rPr lang="ru-RU" altLang="ru-RU" dirty="0" err="1"/>
              <a:t>держави</a:t>
            </a:r>
            <a:r>
              <a:rPr lang="ru-RU" altLang="ru-RU" dirty="0"/>
              <a:t>, а </a:t>
            </a:r>
            <a:r>
              <a:rPr lang="ru-RU" altLang="ru-RU" dirty="0" err="1"/>
              <a:t>саме</a:t>
            </a:r>
            <a:r>
              <a:rPr lang="ru-RU" altLang="ru-RU" dirty="0"/>
              <a:t> </a:t>
            </a:r>
            <a:r>
              <a:rPr lang="ru-RU" altLang="ru-RU" dirty="0" err="1"/>
              <a:t>податок</a:t>
            </a:r>
            <a:r>
              <a:rPr lang="ru-RU" altLang="ru-RU" dirty="0"/>
              <a:t> і </a:t>
            </a:r>
            <a:r>
              <a:rPr lang="ru-RU" altLang="ru-RU" dirty="0" err="1"/>
              <a:t>збір</a:t>
            </a:r>
            <a:r>
              <a:rPr lang="ru-RU" altLang="ru-RU" dirty="0"/>
              <a:t> (плата, </a:t>
            </a:r>
            <a:r>
              <a:rPr lang="ru-RU" altLang="ru-RU" dirty="0" err="1"/>
              <a:t>внесок</a:t>
            </a:r>
            <a:r>
              <a:rPr lang="ru-RU" altLang="ru-RU" dirty="0"/>
              <a:t>). </a:t>
            </a:r>
          </a:p>
          <a:p>
            <a:pPr algn="ctr">
              <a:spcBef>
                <a:spcPct val="0"/>
              </a:spcBef>
              <a:buNone/>
            </a:pPr>
            <a:endParaRPr lang="ru-RU" altLang="ru-RU" dirty="0"/>
          </a:p>
          <a:p>
            <a:pPr algn="ctr">
              <a:spcBef>
                <a:spcPct val="0"/>
              </a:spcBef>
              <a:buNone/>
            </a:pPr>
            <a:r>
              <a:rPr lang="uk-UA" altLang="ru-RU" b="1" dirty="0"/>
              <a:t>Збором (платою, внеском) </a:t>
            </a:r>
            <a:r>
              <a:rPr lang="uk-UA" altLang="ru-RU" dirty="0"/>
              <a:t>є обов'язковий платіж до відповідного бюджету, що справляється з платників зборів, з умовою отримання ними спеціальної вигоди, у тому числі внаслідок вчинення на користь таких осіб державними органами, органами місцевого самоврядування, іншими уповноваженими органами та особами юридично значимих дій.</a:t>
            </a:r>
            <a:endParaRPr lang="uk-UA" altLang="ru-RU" b="1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28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62446"/>
            <a:ext cx="10363826" cy="4728753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uk-UA" dirty="0" smtClean="0"/>
              <a:t> </a:t>
            </a:r>
            <a:r>
              <a:rPr lang="ru-RU" altLang="ru-RU" b="1" dirty="0"/>
              <a:t>До </a:t>
            </a:r>
            <a:r>
              <a:rPr lang="ru-RU" altLang="ru-RU" b="1" dirty="0" err="1"/>
              <a:t>загальнодержавних</a:t>
            </a:r>
            <a:r>
              <a:rPr lang="ru-RU" altLang="ru-RU" b="1" dirty="0"/>
              <a:t> </a:t>
            </a:r>
            <a:r>
              <a:rPr lang="ru-RU" altLang="ru-RU" b="1" dirty="0" err="1"/>
              <a:t>податків</a:t>
            </a:r>
            <a:r>
              <a:rPr lang="ru-RU" altLang="ru-RU" b="1" dirty="0"/>
              <a:t> належать: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податок</a:t>
            </a:r>
            <a:r>
              <a:rPr lang="ru-RU" altLang="ru-RU" dirty="0"/>
              <a:t> на </a:t>
            </a:r>
            <a:r>
              <a:rPr lang="ru-RU" altLang="ru-RU" dirty="0" err="1"/>
              <a:t>прибуток</a:t>
            </a:r>
            <a:r>
              <a:rPr lang="ru-RU" altLang="ru-RU" dirty="0"/>
              <a:t> </a:t>
            </a:r>
            <a:r>
              <a:rPr lang="ru-RU" altLang="ru-RU" dirty="0" err="1"/>
              <a:t>підприємств</a:t>
            </a:r>
            <a:r>
              <a:rPr lang="ru-RU" altLang="ru-RU" dirty="0"/>
              <a:t>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податок</a:t>
            </a:r>
            <a:r>
              <a:rPr lang="ru-RU" altLang="ru-RU" dirty="0"/>
              <a:t> на доходи </a:t>
            </a:r>
            <a:r>
              <a:rPr lang="ru-RU" altLang="ru-RU" dirty="0" err="1"/>
              <a:t>фізичних</a:t>
            </a:r>
            <a:r>
              <a:rPr lang="ru-RU" altLang="ru-RU" dirty="0"/>
              <a:t> </a:t>
            </a:r>
            <a:r>
              <a:rPr lang="ru-RU" altLang="ru-RU" dirty="0" err="1"/>
              <a:t>осіб</a:t>
            </a:r>
            <a:r>
              <a:rPr lang="ru-RU" altLang="ru-RU" dirty="0"/>
              <a:t>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податок</a:t>
            </a:r>
            <a:r>
              <a:rPr lang="ru-RU" altLang="ru-RU" dirty="0"/>
              <a:t> на </a:t>
            </a:r>
            <a:r>
              <a:rPr lang="ru-RU" altLang="ru-RU" dirty="0" err="1"/>
              <a:t>додану</a:t>
            </a:r>
            <a:r>
              <a:rPr lang="ru-RU" altLang="ru-RU" dirty="0"/>
              <a:t> </a:t>
            </a:r>
            <a:r>
              <a:rPr lang="ru-RU" altLang="ru-RU" dirty="0" err="1"/>
              <a:t>вартість</a:t>
            </a:r>
            <a:r>
              <a:rPr lang="ru-RU" altLang="ru-RU" dirty="0"/>
              <a:t>;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акцизний</a:t>
            </a:r>
            <a:r>
              <a:rPr lang="ru-RU" altLang="ru-RU" dirty="0"/>
              <a:t> </a:t>
            </a:r>
            <a:r>
              <a:rPr lang="ru-RU" altLang="ru-RU" dirty="0" err="1"/>
              <a:t>податок</a:t>
            </a:r>
            <a:r>
              <a:rPr lang="ru-RU" altLang="ru-RU" dirty="0"/>
              <a:t>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екологічний</a:t>
            </a:r>
            <a:r>
              <a:rPr lang="ru-RU" altLang="ru-RU" dirty="0"/>
              <a:t> </a:t>
            </a:r>
            <a:r>
              <a:rPr lang="ru-RU" altLang="ru-RU" dirty="0" err="1"/>
              <a:t>податок</a:t>
            </a:r>
            <a:r>
              <a:rPr lang="ru-RU" altLang="ru-RU" dirty="0"/>
              <a:t>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рентна</a:t>
            </a:r>
            <a:r>
              <a:rPr lang="ru-RU" altLang="ru-RU" dirty="0"/>
              <a:t> плата;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мито</a:t>
            </a:r>
            <a:r>
              <a:rPr lang="ru-RU" altLang="ru-RU" dirty="0"/>
              <a:t>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/>
              <a:t>До </a:t>
            </a:r>
            <a:r>
              <a:rPr lang="ru-RU" altLang="ru-RU" b="1" dirty="0" err="1"/>
              <a:t>місцевих</a:t>
            </a:r>
            <a:r>
              <a:rPr lang="ru-RU" altLang="ru-RU" b="1" dirty="0"/>
              <a:t> </a:t>
            </a:r>
            <a:r>
              <a:rPr lang="ru-RU" altLang="ru-RU" b="1" dirty="0" err="1"/>
              <a:t>податків</a:t>
            </a:r>
            <a:r>
              <a:rPr lang="ru-RU" altLang="ru-RU" b="1" dirty="0"/>
              <a:t> належать: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податок</a:t>
            </a:r>
            <a:r>
              <a:rPr lang="ru-RU" altLang="ru-RU" dirty="0"/>
              <a:t> на </a:t>
            </a:r>
            <a:r>
              <a:rPr lang="ru-RU" altLang="ru-RU" dirty="0" err="1"/>
              <a:t>майно</a:t>
            </a:r>
            <a:r>
              <a:rPr lang="ru-RU" altLang="ru-RU" dirty="0"/>
              <a:t> (</a:t>
            </a:r>
            <a:r>
              <a:rPr lang="ru-RU" altLang="ru-RU" dirty="0" err="1"/>
              <a:t>складається</a:t>
            </a:r>
            <a:r>
              <a:rPr lang="ru-RU" altLang="ru-RU" dirty="0"/>
              <a:t> з </a:t>
            </a:r>
            <a:r>
              <a:rPr lang="ru-RU" altLang="ru-RU" dirty="0" err="1"/>
              <a:t>податку</a:t>
            </a:r>
            <a:r>
              <a:rPr lang="ru-RU" altLang="ru-RU" dirty="0"/>
              <a:t> на </a:t>
            </a:r>
            <a:r>
              <a:rPr lang="ru-RU" altLang="ru-RU" dirty="0" err="1"/>
              <a:t>нерухоме</a:t>
            </a:r>
            <a:r>
              <a:rPr lang="ru-RU" altLang="ru-RU" dirty="0"/>
              <a:t> </a:t>
            </a:r>
            <a:r>
              <a:rPr lang="ru-RU" altLang="ru-RU" dirty="0" err="1"/>
              <a:t>майно</a:t>
            </a:r>
            <a:r>
              <a:rPr lang="ru-RU" altLang="ru-RU" dirty="0"/>
              <a:t>, </a:t>
            </a:r>
            <a:r>
              <a:rPr lang="ru-RU" altLang="ru-RU" dirty="0" err="1"/>
              <a:t>відмінне</a:t>
            </a:r>
            <a:r>
              <a:rPr lang="ru-RU" altLang="ru-RU" dirty="0"/>
              <a:t> </a:t>
            </a:r>
            <a:r>
              <a:rPr lang="ru-RU" altLang="ru-RU" dirty="0" err="1"/>
              <a:t>від</a:t>
            </a:r>
            <a:r>
              <a:rPr lang="ru-RU" altLang="ru-RU" dirty="0"/>
              <a:t> </a:t>
            </a:r>
            <a:r>
              <a:rPr lang="ru-RU" altLang="ru-RU" dirty="0" err="1"/>
              <a:t>земельної</a:t>
            </a:r>
            <a:r>
              <a:rPr lang="ru-RU" altLang="ru-RU" dirty="0"/>
              <a:t> </a:t>
            </a:r>
            <a:r>
              <a:rPr lang="ru-RU" altLang="ru-RU" dirty="0" err="1"/>
              <a:t>ділянки</a:t>
            </a:r>
            <a:r>
              <a:rPr lang="ru-RU" altLang="ru-RU" dirty="0"/>
              <a:t>, транспортного </a:t>
            </a:r>
            <a:r>
              <a:rPr lang="ru-RU" altLang="ru-RU" dirty="0" err="1"/>
              <a:t>податку</a:t>
            </a:r>
            <a:r>
              <a:rPr lang="ru-RU" altLang="ru-RU" dirty="0"/>
              <a:t>, плати за землю);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єдиний</a:t>
            </a:r>
            <a:r>
              <a:rPr lang="ru-RU" altLang="ru-RU" dirty="0"/>
              <a:t> </a:t>
            </a:r>
            <a:r>
              <a:rPr lang="ru-RU" altLang="ru-RU" dirty="0" err="1"/>
              <a:t>податок</a:t>
            </a:r>
            <a:r>
              <a:rPr lang="ru-RU" altLang="ru-RU" dirty="0"/>
              <a:t>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/>
              <a:t>До </a:t>
            </a:r>
            <a:r>
              <a:rPr lang="ru-RU" altLang="ru-RU" b="1" dirty="0" err="1"/>
              <a:t>місцевих</a:t>
            </a:r>
            <a:r>
              <a:rPr lang="ru-RU" altLang="ru-RU" b="1" dirty="0"/>
              <a:t> </a:t>
            </a:r>
            <a:r>
              <a:rPr lang="ru-RU" altLang="ru-RU" b="1" dirty="0" err="1"/>
              <a:t>зборів</a:t>
            </a:r>
            <a:r>
              <a:rPr lang="ru-RU" altLang="ru-RU" b="1" dirty="0"/>
              <a:t> належать: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збір</a:t>
            </a:r>
            <a:r>
              <a:rPr lang="ru-RU" altLang="ru-RU" dirty="0"/>
              <a:t> за </a:t>
            </a:r>
            <a:r>
              <a:rPr lang="ru-RU" altLang="ru-RU" dirty="0" err="1"/>
              <a:t>місця</a:t>
            </a:r>
            <a:r>
              <a:rPr lang="ru-RU" altLang="ru-RU" dirty="0"/>
              <a:t> для </a:t>
            </a:r>
            <a:r>
              <a:rPr lang="ru-RU" altLang="ru-RU" dirty="0" err="1"/>
              <a:t>паркування</a:t>
            </a:r>
            <a:r>
              <a:rPr lang="ru-RU" altLang="ru-RU" dirty="0"/>
              <a:t> </a:t>
            </a:r>
            <a:r>
              <a:rPr lang="ru-RU" altLang="ru-RU" dirty="0" err="1"/>
              <a:t>транспортних</a:t>
            </a:r>
            <a:r>
              <a:rPr lang="ru-RU" altLang="ru-RU" dirty="0"/>
              <a:t> </a:t>
            </a:r>
            <a:r>
              <a:rPr lang="ru-RU" altLang="ru-RU" dirty="0" err="1"/>
              <a:t>засобів</a:t>
            </a:r>
            <a:r>
              <a:rPr lang="ru-RU" altLang="ru-RU" dirty="0"/>
              <a:t>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туристичний</a:t>
            </a:r>
            <a:r>
              <a:rPr lang="ru-RU" altLang="ru-RU" dirty="0"/>
              <a:t> </a:t>
            </a:r>
            <a:r>
              <a:rPr lang="ru-RU" altLang="ru-RU" dirty="0" err="1"/>
              <a:t>збір</a:t>
            </a:r>
            <a:r>
              <a:rPr lang="ru-RU" altLang="ru-RU" dirty="0"/>
              <a:t>. </a:t>
            </a:r>
            <a:endParaRPr lang="uk-UA" altLang="ru-RU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9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Системи </a:t>
            </a:r>
            <a:r>
              <a:rPr lang="uk-UA" dirty="0" smtClean="0"/>
              <a:t>оподаткування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18605" y="1720840"/>
            <a:ext cx="95010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cap="all" dirty="0" err="1"/>
              <a:t>Первісним</a:t>
            </a:r>
            <a:r>
              <a:rPr lang="ru-RU" sz="2000" cap="all" dirty="0"/>
              <a:t> </a:t>
            </a:r>
            <a:r>
              <a:rPr lang="ru-RU" sz="2000" cap="all" dirty="0" err="1"/>
              <a:t>завданням</a:t>
            </a:r>
            <a:r>
              <a:rPr lang="ru-RU" sz="2000" cap="all" dirty="0"/>
              <a:t> при </a:t>
            </a:r>
            <a:r>
              <a:rPr lang="ru-RU" sz="2000" cap="all" dirty="0" err="1"/>
              <a:t>створенні</a:t>
            </a:r>
            <a:r>
              <a:rPr lang="ru-RU" sz="2000" cap="all" dirty="0"/>
              <a:t> </a:t>
            </a:r>
            <a:r>
              <a:rPr lang="ru-RU" sz="2000" cap="all" dirty="0" err="1"/>
              <a:t>суб’єкта</a:t>
            </a:r>
            <a:r>
              <a:rPr lang="ru-RU" sz="2000" cap="all" dirty="0"/>
              <a:t> </a:t>
            </a:r>
            <a:r>
              <a:rPr lang="ru-RU" sz="2000" cap="all" dirty="0" err="1"/>
              <a:t>підприємницької</a:t>
            </a:r>
            <a:r>
              <a:rPr lang="ru-RU" sz="2000" cap="all" dirty="0"/>
              <a:t> </a:t>
            </a:r>
            <a:r>
              <a:rPr lang="ru-RU" sz="2000" cap="all" dirty="0" err="1"/>
              <a:t>діяльності</a:t>
            </a:r>
            <a:r>
              <a:rPr lang="ru-RU" sz="2000" cap="all" dirty="0"/>
              <a:t> </a:t>
            </a:r>
            <a:r>
              <a:rPr lang="ru-RU" sz="2000" cap="all" dirty="0" err="1"/>
              <a:t>виступає</a:t>
            </a:r>
            <a:r>
              <a:rPr lang="ru-RU" sz="2000" cap="all" dirty="0"/>
              <a:t> </a:t>
            </a:r>
            <a:r>
              <a:rPr lang="ru-RU" sz="2000" cap="all" dirty="0" err="1"/>
              <a:t>вибір</a:t>
            </a:r>
            <a:r>
              <a:rPr lang="ru-RU" sz="2000" cap="all" dirty="0"/>
              <a:t> </a:t>
            </a:r>
            <a:r>
              <a:rPr lang="ru-RU" sz="2000" cap="all" dirty="0" err="1"/>
              <a:t>системи</a:t>
            </a:r>
            <a:r>
              <a:rPr lang="ru-RU" sz="2000" cap="all" dirty="0"/>
              <a:t> </a:t>
            </a:r>
            <a:r>
              <a:rPr lang="ru-RU" sz="2000" cap="all" dirty="0" err="1"/>
              <a:t>оподаткування</a:t>
            </a:r>
            <a:r>
              <a:rPr lang="ru-RU" sz="2000" cap="all" dirty="0"/>
              <a:t> з метою </a:t>
            </a:r>
            <a:r>
              <a:rPr lang="ru-RU" sz="2000" cap="all" dirty="0" err="1"/>
              <a:t>ведення</a:t>
            </a:r>
            <a:r>
              <a:rPr lang="ru-RU" sz="2000" cap="all" dirty="0"/>
              <a:t> </a:t>
            </a:r>
            <a:r>
              <a:rPr lang="ru-RU" sz="2000" cap="all" dirty="0" err="1"/>
              <a:t>ефективної</a:t>
            </a:r>
            <a:r>
              <a:rPr lang="ru-RU" sz="2000" cap="all" dirty="0"/>
              <a:t> </a:t>
            </a:r>
            <a:r>
              <a:rPr lang="ru-RU" sz="2000" cap="all" dirty="0" err="1"/>
              <a:t>господарської</a:t>
            </a:r>
            <a:r>
              <a:rPr lang="ru-RU" sz="2000" cap="all" dirty="0"/>
              <a:t> </a:t>
            </a:r>
            <a:r>
              <a:rPr lang="ru-RU" sz="2000" cap="all" dirty="0" err="1"/>
              <a:t>діяльності</a:t>
            </a:r>
            <a:r>
              <a:rPr lang="ru-RU" sz="2000" cap="all" dirty="0"/>
              <a:t>, </a:t>
            </a:r>
            <a:r>
              <a:rPr lang="ru-RU" sz="2000" cap="all" dirty="0" err="1"/>
              <a:t>оптимізації</a:t>
            </a:r>
            <a:r>
              <a:rPr lang="ru-RU" sz="2000" cap="all" dirty="0"/>
              <a:t> </a:t>
            </a:r>
            <a:r>
              <a:rPr lang="ru-RU" sz="2000" cap="all" dirty="0" err="1"/>
              <a:t>оподаткування</a:t>
            </a:r>
            <a:r>
              <a:rPr lang="ru-RU" sz="2000" cap="all" dirty="0"/>
              <a:t> та </a:t>
            </a:r>
            <a:r>
              <a:rPr lang="ru-RU" sz="2000" cap="all" dirty="0" err="1"/>
              <a:t>отримання</a:t>
            </a:r>
            <a:r>
              <a:rPr lang="ru-RU" sz="2000" cap="all" dirty="0"/>
              <a:t> </a:t>
            </a:r>
            <a:r>
              <a:rPr lang="ru-RU" sz="2000" cap="all" dirty="0" err="1"/>
              <a:t>економічної</a:t>
            </a:r>
            <a:r>
              <a:rPr lang="ru-RU" sz="2000" cap="all" dirty="0"/>
              <a:t> </a:t>
            </a:r>
            <a:r>
              <a:rPr lang="ru-RU" sz="2000" cap="all" dirty="0" err="1"/>
              <a:t>вигоди</a:t>
            </a:r>
            <a:r>
              <a:rPr lang="ru-RU" sz="2000" cap="all" dirty="0"/>
              <a:t>. </a:t>
            </a:r>
            <a:endParaRPr lang="ru-RU" sz="2000" cap="all" dirty="0" smtClean="0"/>
          </a:p>
          <a:p>
            <a:pPr algn="just"/>
            <a:endParaRPr lang="ru-RU" sz="2000" cap="all" dirty="0"/>
          </a:p>
          <a:p>
            <a:pPr algn="just"/>
            <a:r>
              <a:rPr lang="ru-RU" sz="2000" cap="all" dirty="0" smtClean="0"/>
              <a:t>На </a:t>
            </a:r>
            <a:r>
              <a:rPr lang="ru-RU" sz="2000" cap="all" dirty="0" err="1"/>
              <a:t>даний</a:t>
            </a:r>
            <a:r>
              <a:rPr lang="ru-RU" sz="2000" cap="all" dirty="0"/>
              <a:t> момент в </a:t>
            </a:r>
            <a:r>
              <a:rPr lang="ru-RU" sz="2000" cap="all" dirty="0" err="1"/>
              <a:t>Україні</a:t>
            </a:r>
            <a:r>
              <a:rPr lang="ru-RU" sz="2000" cap="all" dirty="0"/>
              <a:t> </a:t>
            </a:r>
            <a:r>
              <a:rPr lang="ru-RU" sz="2000" cap="all" dirty="0" err="1"/>
              <a:t>чинним</a:t>
            </a:r>
            <a:r>
              <a:rPr lang="ru-RU" sz="2000" cap="all" dirty="0"/>
              <a:t> </a:t>
            </a:r>
            <a:r>
              <a:rPr lang="ru-RU" sz="2000" cap="all" dirty="0" err="1"/>
              <a:t>законодавством</a:t>
            </a:r>
            <a:r>
              <a:rPr lang="ru-RU" sz="2000" cap="all" dirty="0"/>
              <a:t> </a:t>
            </a:r>
            <a:r>
              <a:rPr lang="ru-RU" sz="2000" cap="all" dirty="0" err="1"/>
              <a:t>закріплена</a:t>
            </a:r>
            <a:r>
              <a:rPr lang="ru-RU" sz="2000" cap="all" dirty="0"/>
              <a:t> </a:t>
            </a:r>
            <a:r>
              <a:rPr lang="ru-RU" sz="2000" cap="all" dirty="0" err="1"/>
              <a:t>загальна</a:t>
            </a:r>
            <a:r>
              <a:rPr lang="ru-RU" sz="2000" cap="all" dirty="0"/>
              <a:t> система </a:t>
            </a:r>
            <a:r>
              <a:rPr lang="ru-RU" sz="2000" cap="all" dirty="0" err="1"/>
              <a:t>оподаткування</a:t>
            </a:r>
            <a:r>
              <a:rPr lang="ru-RU" sz="2000" cap="all" dirty="0"/>
              <a:t> та </a:t>
            </a:r>
            <a:r>
              <a:rPr lang="ru-RU" sz="2000" cap="all" dirty="0" err="1"/>
              <a:t>спеціальні</a:t>
            </a:r>
            <a:r>
              <a:rPr lang="ru-RU" sz="2000" cap="all" dirty="0"/>
              <a:t> </a:t>
            </a:r>
            <a:r>
              <a:rPr lang="ru-RU" sz="2000" cap="all" dirty="0" err="1"/>
              <a:t>податкові</a:t>
            </a:r>
            <a:r>
              <a:rPr lang="ru-RU" sz="2000" cap="all" dirty="0"/>
              <a:t> </a:t>
            </a:r>
            <a:r>
              <a:rPr lang="ru-RU" sz="2000" cap="all" dirty="0" err="1"/>
              <a:t>режими</a:t>
            </a:r>
            <a:r>
              <a:rPr lang="ru-RU" sz="2000" cap="all" dirty="0"/>
              <a:t> (</a:t>
            </a:r>
            <a:r>
              <a:rPr lang="ru-RU" sz="2000" cap="all" dirty="0" err="1"/>
              <a:t>спрощена</a:t>
            </a:r>
            <a:r>
              <a:rPr lang="ru-RU" sz="2000" cap="all" dirty="0"/>
              <a:t> система </a:t>
            </a:r>
            <a:r>
              <a:rPr lang="ru-RU" sz="2000" cap="all" dirty="0" err="1"/>
              <a:t>оподаткування</a:t>
            </a:r>
            <a:r>
              <a:rPr lang="ru-RU" sz="2000" cap="all" dirty="0"/>
              <a:t> та </a:t>
            </a:r>
            <a:r>
              <a:rPr lang="ru-RU" sz="2000" cap="all" dirty="0" err="1"/>
              <a:t>фіксований</a:t>
            </a:r>
            <a:r>
              <a:rPr lang="ru-RU" sz="2000" cap="all" dirty="0"/>
              <a:t> </a:t>
            </a:r>
            <a:r>
              <a:rPr lang="ru-RU" sz="2000" cap="all" dirty="0" err="1"/>
              <a:t>сільськогосподарський</a:t>
            </a:r>
            <a:r>
              <a:rPr lang="ru-RU" sz="2000" cap="all" dirty="0"/>
              <a:t> </a:t>
            </a:r>
            <a:r>
              <a:rPr lang="ru-RU" sz="2000" cap="all" dirty="0" err="1"/>
              <a:t>податок</a:t>
            </a:r>
            <a:r>
              <a:rPr lang="ru-RU" sz="2000" cap="all" dirty="0"/>
              <a:t>), </a:t>
            </a:r>
            <a:r>
              <a:rPr lang="ru-RU" sz="2000" cap="all" dirty="0" err="1"/>
              <a:t>вибір</a:t>
            </a:r>
            <a:r>
              <a:rPr lang="ru-RU" sz="2000" cap="all" dirty="0"/>
              <a:t> </a:t>
            </a:r>
            <a:r>
              <a:rPr lang="ru-RU" sz="2000" cap="all" dirty="0" err="1"/>
              <a:t>яких</a:t>
            </a:r>
            <a:r>
              <a:rPr lang="ru-RU" sz="2000" cap="all" dirty="0"/>
              <a:t> </a:t>
            </a:r>
            <a:r>
              <a:rPr lang="ru-RU" sz="2000" cap="all" dirty="0" err="1"/>
              <a:t>доступний</a:t>
            </a:r>
            <a:r>
              <a:rPr lang="ru-RU" sz="2000" cap="all" dirty="0"/>
              <a:t> як </a:t>
            </a:r>
            <a:r>
              <a:rPr lang="ru-RU" sz="2000" cap="all" dirty="0" err="1"/>
              <a:t>юридичним</a:t>
            </a:r>
            <a:r>
              <a:rPr lang="ru-RU" sz="2000" cap="all" dirty="0"/>
              <a:t>, так і </a:t>
            </a:r>
            <a:r>
              <a:rPr lang="ru-RU" sz="2000" cap="all" dirty="0" err="1"/>
              <a:t>фізичним</a:t>
            </a:r>
            <a:r>
              <a:rPr lang="ru-RU" sz="2000" cap="all" dirty="0"/>
              <a:t> особам-</a:t>
            </a:r>
            <a:r>
              <a:rPr lang="ru-RU" sz="2000" cap="all" dirty="0" err="1"/>
              <a:t>підприємцям</a:t>
            </a:r>
            <a:endParaRPr lang="ru-RU" sz="2000" cap="all" dirty="0"/>
          </a:p>
        </p:txBody>
      </p:sp>
    </p:spTree>
    <p:extLst>
      <p:ext uri="{BB962C8B-B14F-4D97-AF65-F5344CB8AC3E}">
        <p14:creationId xmlns:p14="http://schemas.microsoft.com/office/powerpoint/2010/main" val="111312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18605" y="1720840"/>
            <a:ext cx="9501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Юридичні</a:t>
            </a:r>
            <a:r>
              <a:rPr lang="ru-RU" sz="2000" dirty="0"/>
              <a:t> особи та </a:t>
            </a:r>
            <a:r>
              <a:rPr lang="ru-RU" sz="2000" dirty="0" err="1"/>
              <a:t>фізичні</a:t>
            </a:r>
            <a:r>
              <a:rPr lang="ru-RU" sz="2000" dirty="0"/>
              <a:t> особи-</a:t>
            </a:r>
            <a:r>
              <a:rPr lang="ru-RU" sz="2000" dirty="0" err="1"/>
              <a:t>підприємці</a:t>
            </a:r>
            <a:r>
              <a:rPr lang="ru-RU" sz="2000" dirty="0"/>
              <a:t> на </a:t>
            </a:r>
            <a:r>
              <a:rPr lang="ru-RU" sz="2000" dirty="0" err="1"/>
              <a:t>загальній</a:t>
            </a:r>
            <a:r>
              <a:rPr lang="ru-RU" sz="2000" dirty="0"/>
              <a:t>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право </a:t>
            </a:r>
            <a:r>
              <a:rPr lang="ru-RU" sz="2000" dirty="0" err="1"/>
              <a:t>займатися</a:t>
            </a:r>
            <a:r>
              <a:rPr lang="ru-RU" sz="2000" dirty="0"/>
              <a:t> будь-</a:t>
            </a:r>
            <a:r>
              <a:rPr lang="ru-RU" sz="2000" dirty="0" err="1"/>
              <a:t>яким</a:t>
            </a:r>
            <a:r>
              <a:rPr lang="ru-RU" sz="2000" dirty="0"/>
              <a:t> видом </a:t>
            </a:r>
            <a:r>
              <a:rPr lang="ru-RU" sz="2000" dirty="0" err="1"/>
              <a:t>діяльності</a:t>
            </a:r>
            <a:r>
              <a:rPr lang="ru-RU" sz="2000" dirty="0"/>
              <a:t> (</a:t>
            </a:r>
            <a:r>
              <a:rPr lang="ru-RU" sz="2000" dirty="0" err="1"/>
              <a:t>звичайно</a:t>
            </a:r>
            <a:r>
              <a:rPr lang="ru-RU" sz="2000" dirty="0"/>
              <a:t> при </a:t>
            </a:r>
            <a:r>
              <a:rPr lang="ru-RU" sz="2000" dirty="0" err="1"/>
              <a:t>отриманні</a:t>
            </a:r>
            <a:r>
              <a:rPr lang="ru-RU" sz="2000" dirty="0"/>
              <a:t> </a:t>
            </a:r>
            <a:r>
              <a:rPr lang="ru-RU" sz="2000" dirty="0" err="1"/>
              <a:t>відповідних</a:t>
            </a:r>
            <a:r>
              <a:rPr lang="ru-RU" sz="2000" dirty="0"/>
              <a:t> </a:t>
            </a:r>
            <a:r>
              <a:rPr lang="ru-RU" sz="2000" dirty="0" err="1"/>
              <a:t>дозвільних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),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необмежену</a:t>
            </a:r>
            <a:r>
              <a:rPr lang="ru-RU" sz="2000" dirty="0"/>
              <a:t> суму доходу і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співробітників</a:t>
            </a:r>
            <a:r>
              <a:rPr lang="ru-RU" sz="2000" dirty="0"/>
              <a:t>. </a:t>
            </a:r>
            <a:endParaRPr lang="ru-RU" sz="2000" cap="all" dirty="0"/>
          </a:p>
        </p:txBody>
      </p:sp>
    </p:spTree>
    <p:extLst>
      <p:ext uri="{BB962C8B-B14F-4D97-AF65-F5344CB8AC3E}">
        <p14:creationId xmlns:p14="http://schemas.microsoft.com/office/powerpoint/2010/main" val="82686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Поняття та види суб’єктів господарювання. </a:t>
            </a:r>
            <a:endParaRPr lang="en-US" dirty="0" smtClean="0"/>
          </a:p>
          <a:p>
            <a:r>
              <a:rPr lang="uk-UA" dirty="0" smtClean="0"/>
              <a:t>Господарська </a:t>
            </a:r>
            <a:r>
              <a:rPr lang="uk-UA" dirty="0"/>
              <a:t>та підприємницька діяльність. </a:t>
            </a:r>
            <a:endParaRPr lang="en-US" dirty="0" smtClean="0"/>
          </a:p>
          <a:p>
            <a:r>
              <a:rPr lang="uk-UA" dirty="0" smtClean="0"/>
              <a:t>Поняття </a:t>
            </a:r>
            <a:r>
              <a:rPr lang="uk-UA" dirty="0"/>
              <a:t>«платники податків». </a:t>
            </a:r>
            <a:endParaRPr lang="en-US" dirty="0" smtClean="0"/>
          </a:p>
          <a:p>
            <a:r>
              <a:rPr lang="uk-UA" dirty="0" smtClean="0"/>
              <a:t>Податки </a:t>
            </a:r>
            <a:r>
              <a:rPr lang="uk-UA" dirty="0"/>
              <a:t>і збори в Україні. </a:t>
            </a:r>
            <a:endParaRPr lang="en-US" dirty="0" smtClean="0"/>
          </a:p>
          <a:p>
            <a:r>
              <a:rPr lang="uk-UA" dirty="0" smtClean="0"/>
              <a:t>Системи </a:t>
            </a:r>
            <a:r>
              <a:rPr lang="uk-UA" dirty="0"/>
              <a:t>оподаткування.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92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Важливі показники для ФОП у 2026 ро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2" y="311614"/>
            <a:ext cx="10554789" cy="647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68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ФОП: загальна чи спрощена система оподаткування? - С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82" y="189981"/>
            <a:ext cx="6438283" cy="64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2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Поняття та види суб’єктів господарювання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2135239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визнаються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реалізуючи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компетенцію</a:t>
            </a:r>
            <a:r>
              <a:rPr lang="ru-RU" dirty="0"/>
              <a:t> (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прав та </a:t>
            </a:r>
            <a:r>
              <a:rPr lang="ru-RU" dirty="0" err="1"/>
              <a:t>обов’язків</a:t>
            </a:r>
            <a:r>
              <a:rPr lang="ru-RU" dirty="0"/>
              <a:t>),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відокремлене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і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зобов’язаннями</a:t>
            </a:r>
            <a:r>
              <a:rPr lang="ru-RU" dirty="0"/>
              <a:t> в межах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smtClean="0"/>
              <a:t>майна)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33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3892731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Суб’єктами</a:t>
            </a:r>
            <a:r>
              <a:rPr lang="ru-RU" b="1" dirty="0"/>
              <a:t> </a:t>
            </a:r>
            <a:r>
              <a:rPr lang="ru-RU" b="1" dirty="0" err="1"/>
              <a:t>господарювання</a:t>
            </a:r>
            <a:r>
              <a:rPr lang="ru-RU" b="1" dirty="0"/>
              <a:t> є: </a:t>
            </a:r>
            <a:endParaRPr lang="ru-RU" b="1" dirty="0" smtClean="0"/>
          </a:p>
          <a:p>
            <a:pPr marL="457200" indent="-457200" algn="ctr">
              <a:buAutoNum type="arabicParenR"/>
            </a:pPr>
            <a:r>
              <a:rPr lang="ru-RU" b="1" dirty="0" err="1" smtClean="0"/>
              <a:t>господарські</a:t>
            </a:r>
            <a:r>
              <a:rPr lang="ru-RU" b="1" dirty="0" smtClean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юридичні</a:t>
            </a:r>
            <a:r>
              <a:rPr lang="ru-RU" dirty="0"/>
              <a:t> особи,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Цивільного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державні</a:t>
            </a:r>
            <a:r>
              <a:rPr lang="ru-RU" dirty="0"/>
              <a:t>, </a:t>
            </a:r>
            <a:r>
              <a:rPr lang="ru-RU" dirty="0" err="1"/>
              <a:t>комунальні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Кодексу,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та </a:t>
            </a:r>
            <a:r>
              <a:rPr lang="ru-RU" dirty="0" err="1"/>
              <a:t>зареєстровані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законом порядку. </a:t>
            </a:r>
          </a:p>
          <a:p>
            <a:pPr marL="457200" indent="-457200" algn="ctr">
              <a:buAutoNum type="arabicParenR"/>
            </a:pPr>
            <a:r>
              <a:rPr lang="ru-RU" b="1" dirty="0" err="1" smtClean="0"/>
              <a:t>громадяни</a:t>
            </a:r>
            <a:r>
              <a:rPr lang="ru-RU" b="1" dirty="0" smtClean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іноземці</a:t>
            </a:r>
            <a:r>
              <a:rPr lang="ru-RU" b="1" dirty="0"/>
              <a:t> та особи без </a:t>
            </a:r>
            <a:r>
              <a:rPr lang="ru-RU" b="1" dirty="0" err="1"/>
              <a:t>громадянства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та </a:t>
            </a:r>
            <a:r>
              <a:rPr lang="ru-RU" dirty="0" err="1"/>
              <a:t>зареєстровані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закону як </a:t>
            </a:r>
            <a:r>
              <a:rPr lang="ru-RU" dirty="0" err="1"/>
              <a:t>підприємці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685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18606"/>
            <a:ext cx="10363826" cy="4972593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На сьогодні виділяють наступні  форми власності:</a:t>
            </a:r>
            <a:r>
              <a:rPr lang="uk-UA" b="1" i="1" u="sng" dirty="0">
                <a:latin typeface="Bookman Old Style" pitchFamily="18" charset="0"/>
                <a:cs typeface="Arial" charset="0"/>
              </a:rPr>
              <a:t> </a:t>
            </a:r>
            <a:endParaRPr lang="uk-UA" b="1" i="1" u="sng" dirty="0" smtClean="0">
              <a:latin typeface="Bookman Old Style" pitchFamily="18" charset="0"/>
              <a:cs typeface="Arial" charset="0"/>
            </a:endParaRPr>
          </a:p>
          <a:p>
            <a:pPr algn="ctr">
              <a:defRPr/>
            </a:pPr>
            <a:r>
              <a:rPr lang="uk-UA" b="1" i="1" u="sng" dirty="0" smtClean="0">
                <a:latin typeface="Bookman Old Style" pitchFamily="18" charset="0"/>
                <a:cs typeface="Arial" charset="0"/>
              </a:rPr>
              <a:t>приватна</a:t>
            </a:r>
            <a:r>
              <a:rPr lang="uk-UA" b="1" i="1" u="sng" dirty="0">
                <a:latin typeface="Bookman Old Style" pitchFamily="18" charset="0"/>
                <a:cs typeface="Arial" charset="0"/>
              </a:rPr>
              <a:t>, державна, колективна, комунальна та спільна</a:t>
            </a:r>
            <a:r>
              <a:rPr lang="uk-UA" i="1" dirty="0">
                <a:latin typeface="Bookman Old Style" pitchFamily="18" charset="0"/>
                <a:cs typeface="Arial" charset="0"/>
              </a:rPr>
              <a:t>.</a:t>
            </a:r>
          </a:p>
          <a:p>
            <a:pPr marL="342900" indent="-342900"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приватне підприємство, що діє на основі приватної власності громадян чи суб'єкта господарювання (юридичної особи);</a:t>
            </a:r>
          </a:p>
          <a:p>
            <a:pPr marL="342900" indent="-342900"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підприємство, що діє на основі колективної власності (підприємство колективної власності);</a:t>
            </a:r>
          </a:p>
          <a:p>
            <a:pPr marL="342900" indent="-342900"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комунальне підприємство, що діє на основі комунальної власності територіальної громади;</a:t>
            </a:r>
          </a:p>
          <a:p>
            <a:pPr marL="342900" indent="-342900"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державне підприємство, що діє на основі державної власності;</a:t>
            </a:r>
          </a:p>
          <a:p>
            <a:pPr marL="342900" indent="-342900"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підприємство, засноване на змішаній формі власності (на базі об'єднання майна різних форм власності).</a:t>
            </a:r>
          </a:p>
          <a:p>
            <a:pPr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В Україні можуть діяти також інші види підприємств, передбачені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21627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66652"/>
            <a:ext cx="10363826" cy="4972593"/>
          </a:xfrm>
        </p:spPr>
        <p:txBody>
          <a:bodyPr>
            <a:norm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uk-UA" dirty="0"/>
              <a:t>Залежно від способу утворення (заснування) та формування статутного капіталу в Україні діють підприємства </a:t>
            </a:r>
            <a:r>
              <a:rPr lang="uk-UA" b="1" dirty="0"/>
              <a:t>унітарні та корпоративні.</a:t>
            </a:r>
          </a:p>
          <a:p>
            <a:pPr>
              <a:defRPr/>
            </a:pPr>
            <a:r>
              <a:rPr lang="uk-UA" dirty="0"/>
              <a:t>Унітарне підприємство створюється одним засновником (державні, комунальні, підприємства, засновані на власності об'єднання громадян, релігійної організації або на приватній власності засновника).</a:t>
            </a:r>
          </a:p>
          <a:p>
            <a:pPr>
              <a:defRPr/>
            </a:pPr>
            <a:r>
              <a:rPr lang="uk-UA" dirty="0"/>
              <a:t>Корпоративне підприємство утворюється, як правило, двома або більше засновниками за їх спільним рішенням (договором) (кооперативні підприємства, підприємства, що створюються у формі господарського товариства, а також інші підприємства, в тому числі засновані на приватній власності двох або більше осіб).</a:t>
            </a:r>
          </a:p>
        </p:txBody>
      </p:sp>
    </p:spTree>
    <p:extLst>
      <p:ext uri="{BB962C8B-B14F-4D97-AF65-F5344CB8AC3E}">
        <p14:creationId xmlns:p14="http://schemas.microsoft.com/office/powerpoint/2010/main" val="404787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1157" y="1367246"/>
            <a:ext cx="10363826" cy="4972593"/>
          </a:xfrm>
        </p:spPr>
        <p:txBody>
          <a:bodyPr>
            <a:normAutofit/>
          </a:bodyPr>
          <a:lstStyle/>
          <a:p>
            <a:r>
              <a:rPr lang="uk-UA" altLang="uk-UA" b="1" u="sng" dirty="0">
                <a:latin typeface="Bookman Old Style" panose="02050604050505020204" pitchFamily="18" charset="0"/>
              </a:rPr>
              <a:t>За формою організації</a:t>
            </a:r>
            <a:r>
              <a:rPr lang="uk-UA" altLang="uk-UA" dirty="0">
                <a:latin typeface="Bookman Old Style" panose="02050604050505020204" pitchFamily="18" charset="0"/>
              </a:rPr>
              <a:t> виділяють наступні види підприємств: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господарські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(акціонерні товариства (далі – AT),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товариства з обмеженою відповідальністю </a:t>
            </a:r>
            <a:r>
              <a:rPr lang="uk-UA" altLang="uk-UA" dirty="0">
                <a:latin typeface="Bookman Old Style" panose="02050604050505020204" pitchFamily="18" charset="0"/>
              </a:rPr>
              <a:t>(далі – ТОВ),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товариства з додатковою відповідальністю </a:t>
            </a:r>
            <a:r>
              <a:rPr lang="uk-UA" altLang="uk-UA" dirty="0">
                <a:latin typeface="Bookman Old Style" panose="02050604050505020204" pitchFamily="18" charset="0"/>
              </a:rPr>
              <a:t>(далі – ТДВ),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повні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(далі – ПТ),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командитні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(далі – КТ),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виробничі кооперативи</a:t>
            </a:r>
            <a:r>
              <a:rPr lang="uk-UA" altLang="uk-UA" dirty="0">
                <a:latin typeface="Bookman Old Style" panose="020506040505050202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підприємства громадських та релігійних організацій</a:t>
            </a:r>
            <a:r>
              <a:rPr lang="uk-UA" altLang="uk-UA" dirty="0">
                <a:latin typeface="Bookman Old Style" panose="020506040505050202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приватні підприємства (далі – ПП)</a:t>
            </a:r>
            <a:r>
              <a:rPr lang="uk-UA" altLang="uk-UA" dirty="0">
                <a:latin typeface="Bookman Old Style" panose="02050604050505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170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1157" y="1367246"/>
            <a:ext cx="10363826" cy="4972593"/>
          </a:xfrm>
        </p:spPr>
        <p:txBody>
          <a:bodyPr>
            <a:normAutofit/>
          </a:bodyPr>
          <a:lstStyle/>
          <a:p>
            <a:r>
              <a:rPr lang="uk-UA" altLang="uk-UA" b="1" u="sng" dirty="0">
                <a:latin typeface="Bookman Old Style" panose="02050604050505020204" pitchFamily="18" charset="0"/>
              </a:rPr>
              <a:t>За формою організації</a:t>
            </a:r>
            <a:r>
              <a:rPr lang="uk-UA" altLang="uk-UA" dirty="0">
                <a:latin typeface="Bookman Old Style" panose="02050604050505020204" pitchFamily="18" charset="0"/>
              </a:rPr>
              <a:t> виділяють наступні види підприємств: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господарські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(акціонерні товариства (далі – AT),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товариства з обмеженою відповідальністю </a:t>
            </a:r>
            <a:r>
              <a:rPr lang="uk-UA" altLang="uk-UA" dirty="0">
                <a:latin typeface="Bookman Old Style" panose="02050604050505020204" pitchFamily="18" charset="0"/>
              </a:rPr>
              <a:t>(далі – ТОВ),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товариства з додатковою відповідальністю </a:t>
            </a:r>
            <a:r>
              <a:rPr lang="uk-UA" altLang="uk-UA" dirty="0">
                <a:latin typeface="Bookman Old Style" panose="02050604050505020204" pitchFamily="18" charset="0"/>
              </a:rPr>
              <a:t>(далі – ТДВ),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повні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(далі – ПТ),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командитні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(далі – КТ),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виробничі кооперативи</a:t>
            </a:r>
            <a:r>
              <a:rPr lang="uk-UA" altLang="uk-UA" dirty="0">
                <a:latin typeface="Bookman Old Style" panose="020506040505050202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підприємства громадських та релігійних організацій</a:t>
            </a:r>
            <a:r>
              <a:rPr lang="uk-UA" altLang="uk-UA" dirty="0">
                <a:latin typeface="Bookman Old Style" panose="020506040505050202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приватні підприємства (далі – ПП)</a:t>
            </a:r>
            <a:r>
              <a:rPr lang="uk-UA" altLang="uk-UA" dirty="0">
                <a:latin typeface="Bookman Old Style" panose="02050604050505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600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Господарська та підприємницька 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Суб’єкти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як </a:t>
            </a:r>
            <a:r>
              <a:rPr lang="ru-RU" dirty="0" err="1"/>
              <a:t>платники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13895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44</TotalTime>
  <Words>1203</Words>
  <Application>Microsoft Office PowerPoint</Application>
  <PresentationFormat>Широкоэкранный</PresentationFormat>
  <Paragraphs>85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Tw Cen MT</vt:lpstr>
      <vt:lpstr>Wingdings</vt:lpstr>
      <vt:lpstr>Wingdings 2</vt:lpstr>
      <vt:lpstr>Капля</vt:lpstr>
      <vt:lpstr>Тема 1. </vt:lpstr>
      <vt:lpstr>План лекції</vt:lpstr>
      <vt:lpstr>Поняття та види суб’єктів господарювання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Господарська та підприємницька діяльність</vt:lpstr>
      <vt:lpstr>Презентация PowerPoint</vt:lpstr>
      <vt:lpstr>Презентация PowerPoint</vt:lpstr>
      <vt:lpstr>Презентация PowerPoint</vt:lpstr>
      <vt:lpstr>Поняття «платники податків»</vt:lpstr>
      <vt:lpstr>Презентация PowerPoint</vt:lpstr>
      <vt:lpstr>Презентация PowerPoint</vt:lpstr>
      <vt:lpstr>Податки і збори в Україні</vt:lpstr>
      <vt:lpstr>Презентация PowerPoint</vt:lpstr>
      <vt:lpstr>Системи оподаткування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</dc:title>
  <dc:creator>Учетная запись Майкрософт</dc:creator>
  <cp:lastModifiedBy>Учетная запись Майкрософт</cp:lastModifiedBy>
  <cp:revision>13</cp:revision>
  <dcterms:created xsi:type="dcterms:W3CDTF">2023-02-07T15:46:36Z</dcterms:created>
  <dcterms:modified xsi:type="dcterms:W3CDTF">2026-02-25T14:39:24Z</dcterms:modified>
</cp:coreProperties>
</file>