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7" r:id="rId2"/>
    <p:sldId id="263" r:id="rId3"/>
    <p:sldId id="276" r:id="rId4"/>
    <p:sldId id="265" r:id="rId5"/>
    <p:sldId id="274" r:id="rId6"/>
    <p:sldId id="275" r:id="rId7"/>
    <p:sldId id="266" r:id="rId8"/>
    <p:sldId id="283" r:id="rId9"/>
    <p:sldId id="284" r:id="rId10"/>
    <p:sldId id="28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82" r:id="rId1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19" autoAdjust="0"/>
  </p:normalViewPr>
  <p:slideViewPr>
    <p:cSldViewPr snapToGrid="0">
      <p:cViewPr varScale="1">
        <p:scale>
          <a:sx n="104" d="100"/>
          <a:sy n="104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471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615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4513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5103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7156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420024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719867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660899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35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11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3891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611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85126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552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623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1098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1584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F80809-8795-4E7B-93FD-BE6422B3B6EB}" type="datetimeFigureOut">
              <a:rPr lang="uk-UA" smtClean="0"/>
              <a:t>28.02.2018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F789A-9D0B-4E29-B113-7C1791EE8361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628568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0780" y="443621"/>
            <a:ext cx="11108602" cy="4227968"/>
          </a:xfrm>
        </p:spPr>
        <p:txBody>
          <a:bodyPr>
            <a:normAutofit/>
          </a:bodyPr>
          <a:lstStyle/>
          <a:p>
            <a:r>
              <a:rPr lang="uk-UA" dirty="0" smtClean="0"/>
              <a:t>Основи мережевих </a:t>
            </a:r>
            <a:br>
              <a:rPr lang="uk-UA" dirty="0" smtClean="0"/>
            </a:br>
            <a:r>
              <a:rPr lang="uk-UA" dirty="0" smtClean="0"/>
              <a:t>ІТ-технологій</a:t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Лекція </a:t>
            </a:r>
            <a:r>
              <a:rPr lang="uk-UA" dirty="0" smtClean="0"/>
              <a:t>2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9766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8P8C! A </a:t>
            </a:r>
            <a:r>
              <a:rPr lang="uk-UA" dirty="0" smtClean="0"/>
              <a:t>Не </a:t>
            </a:r>
            <a:r>
              <a:rPr lang="en-US" dirty="0" smtClean="0"/>
              <a:t>RJ45!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0217" y="2010688"/>
            <a:ext cx="6188693" cy="448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810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8184" y="267265"/>
            <a:ext cx="2115126" cy="4531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b="1" dirty="0" smtClean="0">
                <a:effectLst/>
              </a:rPr>
              <a:t>Прямий кабель</a:t>
            </a:r>
            <a:endParaRPr lang="en-US" b="1" dirty="0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434" y="887700"/>
            <a:ext cx="6838950" cy="16097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9434" y="2664688"/>
            <a:ext cx="6657975" cy="1600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544" y="4787467"/>
            <a:ext cx="3190875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0406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054763" y="248792"/>
            <a:ext cx="3648365" cy="4531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b="1" dirty="0" smtClean="0">
                <a:effectLst/>
              </a:rPr>
              <a:t>Перехресний кабель (крос)</a:t>
            </a:r>
            <a:endParaRPr lang="en-US" b="1" dirty="0">
              <a:effectLst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7582" y="1406091"/>
            <a:ext cx="6562725" cy="1533525"/>
          </a:xfrm>
          <a:prstGeom prst="rect">
            <a:avLst/>
          </a:prstGeom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4197928" y="827441"/>
            <a:ext cx="3505200" cy="4531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dirty="0" smtClean="0">
                <a:effectLst/>
              </a:rPr>
              <a:t>Варіант для 100мбіт/с</a:t>
            </a:r>
            <a:endParaRPr lang="en-US" dirty="0">
              <a:effectLst/>
            </a:endParaRP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4239490" y="3058020"/>
            <a:ext cx="3505200" cy="4531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dirty="0" smtClean="0">
                <a:effectLst/>
              </a:rPr>
              <a:t>Варіант для 1000мбіт/с</a:t>
            </a:r>
            <a:endParaRPr lang="en-US" dirty="0"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2615" y="3643743"/>
            <a:ext cx="6838950" cy="160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810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5854" y="1227846"/>
            <a:ext cx="10483273" cy="12567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800" b="1" dirty="0" smtClean="0">
                <a:effectLst/>
              </a:rPr>
              <a:t>Але все це можна не заучувати, тому що є </a:t>
            </a:r>
          </a:p>
          <a:p>
            <a:pPr marL="0" indent="0">
              <a:buNone/>
            </a:pPr>
            <a:endParaRPr lang="uk-UA" sz="2800" b="1" dirty="0" smtClean="0">
              <a:effectLst/>
            </a:endParaRPr>
          </a:p>
          <a:p>
            <a:pPr marL="0" indent="0" algn="ctr">
              <a:buNone/>
            </a:pPr>
            <a:r>
              <a:rPr lang="en-US" sz="3200" b="1" dirty="0" smtClean="0">
                <a:effectLst/>
              </a:rPr>
              <a:t>Auto-MDI(X)</a:t>
            </a:r>
            <a:endParaRPr lang="uk-UA" sz="3200" b="1" dirty="0" smtClean="0">
              <a:effectLst/>
            </a:endParaRPr>
          </a:p>
          <a:p>
            <a:pPr marL="0" indent="0" algn="ctr">
              <a:buNone/>
            </a:pPr>
            <a:endParaRPr lang="uk-UA" sz="3200" b="1" dirty="0" smtClean="0">
              <a:effectLst/>
            </a:endParaRPr>
          </a:p>
          <a:p>
            <a:pPr marL="0" indent="0">
              <a:buNone/>
            </a:pPr>
            <a:r>
              <a:rPr lang="uk-UA" sz="2400" b="1" dirty="0">
                <a:effectLst/>
              </a:rPr>
              <a:t>і</a:t>
            </a:r>
            <a:r>
              <a:rPr lang="uk-UA" sz="2400" b="1" dirty="0" smtClean="0">
                <a:effectLst/>
              </a:rPr>
              <a:t> його підтримують абсолютна більшість мережевих пристроїв</a:t>
            </a:r>
            <a:endParaRPr lang="en-US" sz="2400" b="1" dirty="0">
              <a:effectLst/>
            </a:endParaRPr>
          </a:p>
          <a:p>
            <a:pPr marL="0" indent="0">
              <a:buNone/>
            </a:pPr>
            <a:endParaRPr lang="en-US" b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47706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1275" y="1419225"/>
            <a:ext cx="7029450" cy="401955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201940" y="554185"/>
            <a:ext cx="3833695" cy="5541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ОПТОВОЛОКНО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08125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868" y="3816603"/>
            <a:ext cx="3606945" cy="27491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981" y="2338689"/>
            <a:ext cx="4846160" cy="45193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5509" y="376237"/>
            <a:ext cx="3426736" cy="30575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868" y="376237"/>
            <a:ext cx="7429500" cy="30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8388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566" y="781344"/>
            <a:ext cx="5667375" cy="20669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566" y="3049298"/>
            <a:ext cx="5956614" cy="116565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66" y="4385828"/>
            <a:ext cx="5895975" cy="11620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566" y="5714138"/>
            <a:ext cx="5895975" cy="113176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018603" y="3568866"/>
            <a:ext cx="26621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>
                <a:latin typeface="Arial" panose="020B0604020202020204" pitchFamily="34" charset="0"/>
              </a:rPr>
              <a:t>Одномодове</a:t>
            </a:r>
            <a:r>
              <a:rPr lang="uk-UA" b="1" dirty="0">
                <a:latin typeface="Arial" panose="020B0604020202020204" pitchFamily="34" charset="0"/>
              </a:rPr>
              <a:t> волокно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18603" y="4782187"/>
            <a:ext cx="2833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err="1" smtClean="0">
                <a:latin typeface="Arial" panose="020B0604020202020204" pitchFamily="34" charset="0"/>
              </a:rPr>
              <a:t>Багатомодове</a:t>
            </a:r>
            <a:r>
              <a:rPr lang="uk-UA" b="1" dirty="0" smtClean="0">
                <a:latin typeface="Arial" panose="020B0604020202020204" pitchFamily="34" charset="0"/>
              </a:rPr>
              <a:t> </a:t>
            </a:r>
            <a:r>
              <a:rPr lang="uk-UA" b="1" dirty="0">
                <a:latin typeface="Arial" panose="020B0604020202020204" pitchFamily="34" charset="0"/>
              </a:rPr>
              <a:t>волокно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087876" y="6095356"/>
            <a:ext cx="24547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latin typeface="Arial" panose="020B0604020202020204" pitchFamily="34" charset="0"/>
              </a:rPr>
              <a:t>Градієнтне </a:t>
            </a:r>
            <a:r>
              <a:rPr lang="uk-UA" b="1" dirty="0">
                <a:latin typeface="Arial" panose="020B0604020202020204" pitchFamily="34" charset="0"/>
              </a:rPr>
              <a:t>волокно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6541" y="123392"/>
            <a:ext cx="2750583" cy="272487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9255724" y="234626"/>
            <a:ext cx="286745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" panose="020B0604020202020204" pitchFamily="34" charset="0"/>
              </a:rPr>
              <a:t>Структура типового </a:t>
            </a:r>
            <a:r>
              <a:rPr lang="ru-RU" sz="1600" dirty="0" err="1">
                <a:latin typeface="Arial" panose="020B0604020202020204" pitchFamily="34" charset="0"/>
              </a:rPr>
              <a:t>одномодового</a:t>
            </a:r>
            <a:r>
              <a:rPr lang="ru-RU" sz="1600" dirty="0">
                <a:latin typeface="Arial" panose="020B0604020202020204" pitchFamily="34" charset="0"/>
              </a:rPr>
              <a:t> волокна</a:t>
            </a:r>
            <a:r>
              <a:rPr lang="ru-RU" sz="1600" dirty="0" smtClean="0">
                <a:latin typeface="Arial" panose="020B0604020202020204" pitchFamily="34" charset="0"/>
              </a:rPr>
              <a:t>.</a:t>
            </a:r>
          </a:p>
          <a:p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1. </a:t>
            </a:r>
            <a:r>
              <a:rPr lang="ru-RU" sz="1600" dirty="0" err="1">
                <a:latin typeface="Arial" panose="020B0604020202020204" pitchFamily="34" charset="0"/>
              </a:rPr>
              <a:t>Серцевина</a:t>
            </a:r>
            <a:r>
              <a:rPr lang="ru-RU" sz="1600" dirty="0">
                <a:latin typeface="Arial" panose="020B0604020202020204" pitchFamily="34" charset="0"/>
              </a:rPr>
              <a:t>: 8 µm </a:t>
            </a:r>
            <a:r>
              <a:rPr lang="ru-RU" sz="1600" dirty="0" err="1">
                <a:latin typeface="Arial" panose="020B0604020202020204" pitchFamily="34" charset="0"/>
              </a:rPr>
              <a:t>діаметр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2. </a:t>
            </a:r>
            <a:r>
              <a:rPr lang="ru-RU" sz="1600" dirty="0" err="1">
                <a:latin typeface="Arial" panose="020B0604020202020204" pitchFamily="34" charset="0"/>
              </a:rPr>
              <a:t>Оболонка</a:t>
            </a:r>
            <a:r>
              <a:rPr lang="ru-RU" sz="1600" dirty="0">
                <a:latin typeface="Arial" panose="020B0604020202020204" pitchFamily="34" charset="0"/>
              </a:rPr>
              <a:t>: 125 µm </a:t>
            </a:r>
            <a:r>
              <a:rPr lang="ru-RU" sz="1600" dirty="0" err="1">
                <a:latin typeface="Arial" panose="020B0604020202020204" pitchFamily="34" charset="0"/>
              </a:rPr>
              <a:t>діаметр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3. Буфер: 250 µm </a:t>
            </a:r>
            <a:r>
              <a:rPr lang="ru-RU" sz="1600" dirty="0" err="1">
                <a:latin typeface="Arial" panose="020B0604020202020204" pitchFamily="34" charset="0"/>
              </a:rPr>
              <a:t>діаметр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>
                <a:latin typeface="Arial" panose="020B0604020202020204" pitchFamily="34" charset="0"/>
              </a:rPr>
              <a:t>4. Обшивка: 400 µm </a:t>
            </a:r>
            <a:r>
              <a:rPr lang="ru-RU" sz="1600" dirty="0" err="1">
                <a:latin typeface="Arial" panose="020B0604020202020204" pitchFamily="34" charset="0"/>
              </a:rPr>
              <a:t>діаметр</a:t>
            </a:r>
            <a:endParaRPr lang="uk-UA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6414" y="174002"/>
            <a:ext cx="52818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anose="020B0604020202020204" pitchFamily="34" charset="0"/>
              </a:rPr>
              <a:t>Повне внутрішнє відбиття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3514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4100340" y="258622"/>
            <a:ext cx="3833695" cy="554182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Радіохвилі</a:t>
            </a: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93294" y="1121229"/>
            <a:ext cx="1261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Bluetooth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3294" y="1716975"/>
            <a:ext cx="746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Wi-Fi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3294" y="2409701"/>
            <a:ext cx="977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WiMAX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3294" y="3171701"/>
            <a:ext cx="7104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GSM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3294" y="3974275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3G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3294" y="4776849"/>
            <a:ext cx="603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LTE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3294" y="5579423"/>
            <a:ext cx="2822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latin typeface="Arial" panose="020B0604020202020204" pitchFamily="34" charset="0"/>
              </a:rPr>
              <a:t>Супутникові технології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82712" y="1305895"/>
            <a:ext cx="434674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anose="020B0604020202020204" pitchFamily="34" charset="0"/>
              </a:rPr>
              <a:t>Сигнал передається у всі напрямки</a:t>
            </a:r>
          </a:p>
          <a:p>
            <a:r>
              <a:rPr lang="uk-UA" b="1" i="0" dirty="0" smtClean="0">
                <a:effectLst/>
                <a:latin typeface="Arial" panose="020B0604020202020204" pitchFamily="34" charset="0"/>
              </a:rPr>
              <a:t>Багато приймачів</a:t>
            </a:r>
          </a:p>
          <a:p>
            <a:r>
              <a:rPr lang="uk-UA" b="1" dirty="0" smtClean="0">
                <a:latin typeface="Arial" panose="020B0604020202020204" pitchFamily="34" charset="0"/>
              </a:rPr>
              <a:t>Завади від багатьох джерел</a:t>
            </a:r>
            <a:endParaRPr lang="uk-UA" b="1" i="0" dirty="0">
              <a:effectLst/>
              <a:latin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9325" y="2929659"/>
            <a:ext cx="6238875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164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249" y="2484582"/>
            <a:ext cx="10353761" cy="1326321"/>
          </a:xfrm>
        </p:spPr>
        <p:txBody>
          <a:bodyPr/>
          <a:lstStyle/>
          <a:p>
            <a:r>
              <a:rPr lang="uk-UA" dirty="0" smtClean="0"/>
              <a:t>Дякую 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4139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05235" y="5856510"/>
            <a:ext cx="46181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ФІЗИЧНИЙ РІВЕНЬ</a:t>
            </a:r>
            <a:endParaRPr lang="uk-UA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43" y="147782"/>
            <a:ext cx="7147592" cy="6410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65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tcp/ip incapsul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636" y="146072"/>
            <a:ext cx="7647709" cy="6518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217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139" y="365124"/>
            <a:ext cx="4515861" cy="28711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24942" y="779522"/>
            <a:ext cx="29918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Сигнал (</a:t>
            </a:r>
            <a:r>
              <a:rPr lang="en-US" sz="2800" b="1" dirty="0" smtClean="0"/>
              <a:t>S)</a:t>
            </a:r>
            <a:endParaRPr lang="uk-UA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5911274" y="2283493"/>
            <a:ext cx="3864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Сигнал</a:t>
            </a:r>
            <a:r>
              <a:rPr lang="en-US" sz="2800" b="1" dirty="0" smtClean="0"/>
              <a:t> (S)</a:t>
            </a:r>
            <a:r>
              <a:rPr lang="uk-UA" sz="2800" b="1" dirty="0" smtClean="0"/>
              <a:t> + шум</a:t>
            </a:r>
            <a:r>
              <a:rPr lang="en-US" sz="2800" b="1" dirty="0" smtClean="0"/>
              <a:t> (N)</a:t>
            </a:r>
            <a:endParaRPr lang="uk-UA" sz="2800" b="1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192" y="3536302"/>
            <a:ext cx="2238375" cy="838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192" y="4674543"/>
            <a:ext cx="10753725" cy="16764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717638" y="3646956"/>
            <a:ext cx="3864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Теорема </a:t>
            </a:r>
            <a:r>
              <a:rPr lang="uk-UA" sz="2800" b="1" dirty="0" err="1" smtClean="0"/>
              <a:t>Шеннона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1605943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8620" y="672847"/>
            <a:ext cx="91301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Характеристики каналу передачі:</a:t>
            </a:r>
          </a:p>
          <a:p>
            <a:pPr algn="ctr"/>
            <a:endParaRPr lang="uk-UA" sz="2800" b="1" dirty="0"/>
          </a:p>
          <a:p>
            <a:pPr marL="457200" indent="-457200">
              <a:buFontTx/>
              <a:buChar char="-"/>
            </a:pPr>
            <a:r>
              <a:rPr lang="uk-UA" sz="2800" b="1" dirty="0" smtClean="0"/>
              <a:t>Пропускна спроможність (біт/с)</a:t>
            </a:r>
          </a:p>
          <a:p>
            <a:pPr marL="457200" indent="-457200">
              <a:buFontTx/>
              <a:buChar char="-"/>
            </a:pPr>
            <a:r>
              <a:rPr lang="uk-UA" sz="2800" b="1" dirty="0" smtClean="0"/>
              <a:t>Затримка (мс)</a:t>
            </a:r>
          </a:p>
          <a:p>
            <a:pPr marL="457200" indent="-457200">
              <a:buFontTx/>
              <a:buChar char="-"/>
            </a:pPr>
            <a:r>
              <a:rPr lang="uk-UA" sz="2800" b="1" dirty="0" smtClean="0"/>
              <a:t>Кількість помилок</a:t>
            </a:r>
            <a:endParaRPr lang="uk-UA" sz="2800" b="1" dirty="0"/>
          </a:p>
        </p:txBody>
      </p:sp>
    </p:spTree>
    <p:extLst>
      <p:ext uri="{BB962C8B-B14F-4D97-AF65-F5344CB8AC3E}">
        <p14:creationId xmlns:p14="http://schemas.microsoft.com/office/powerpoint/2010/main" val="3858275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5781" y="713709"/>
            <a:ext cx="63546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400" dirty="0" smtClean="0"/>
              <a:t>Типи каналів зв’язку за методом передачі:</a:t>
            </a:r>
            <a:endParaRPr lang="uk-UA" altLang="uk-UA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11962" y="2076072"/>
            <a:ext cx="30433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400" dirty="0" smtClean="0"/>
              <a:t>Симплексний метод</a:t>
            </a:r>
            <a:endParaRPr lang="uk-UA" altLang="uk-UA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11961" y="3669266"/>
            <a:ext cx="30433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400" dirty="0" smtClean="0"/>
              <a:t>Дуплексний метод</a:t>
            </a:r>
            <a:endParaRPr lang="uk-UA" altLang="uk-UA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511961" y="5198038"/>
            <a:ext cx="37822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uk-UA" sz="2400" dirty="0" err="1" smtClean="0"/>
              <a:t>Напівдуплексний</a:t>
            </a:r>
            <a:r>
              <a:rPr lang="uk-UA" altLang="uk-UA" sz="2400" dirty="0" smtClean="0"/>
              <a:t> метод</a:t>
            </a:r>
            <a:endParaRPr lang="uk-UA" altLang="uk-UA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00" y="1810536"/>
            <a:ext cx="3747654" cy="4179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693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186545" y="90428"/>
            <a:ext cx="5608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Дротові середовища передачі даних</a:t>
            </a:r>
            <a:endParaRPr lang="uk-UA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359659" y="755740"/>
            <a:ext cx="18181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Звита пара</a:t>
            </a:r>
            <a:endParaRPr lang="uk-UA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6039" y="1215763"/>
            <a:ext cx="3771900" cy="2438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61513" y="754098"/>
            <a:ext cx="3161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Телефонний кабель</a:t>
            </a:r>
            <a:endParaRPr lang="uk-UA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822" y="1321095"/>
            <a:ext cx="4503016" cy="205391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004" y="4144013"/>
            <a:ext cx="3429272" cy="255323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06892" y="3554622"/>
            <a:ext cx="3355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Коаксіальний кабель</a:t>
            </a:r>
            <a:endParaRPr lang="uk-UA" sz="2400" b="1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1302" y="4239530"/>
            <a:ext cx="5429250" cy="23622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590274" y="3815786"/>
            <a:ext cx="3858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Оптоволоконний кабель</a:t>
            </a:r>
            <a:endParaRPr lang="uk-UA" sz="2400" b="1" dirty="0"/>
          </a:p>
        </p:txBody>
      </p:sp>
    </p:spTree>
    <p:extLst>
      <p:ext uri="{BB962C8B-B14F-4D97-AF65-F5344CB8AC3E}">
        <p14:creationId xmlns:p14="http://schemas.microsoft.com/office/powerpoint/2010/main" val="125999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7989454" y="1641108"/>
            <a:ext cx="2364510" cy="406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2400" dirty="0" smtClean="0"/>
              <a:t>Радіохвильові</a:t>
            </a:r>
            <a:endParaRPr lang="uk-UA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3186545" y="90428"/>
            <a:ext cx="3449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Бездротові технології</a:t>
            </a:r>
            <a:endParaRPr lang="uk-UA" sz="24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71" y="1511799"/>
            <a:ext cx="7151108" cy="4775711"/>
          </a:xfrm>
          <a:prstGeom prst="rect">
            <a:avLst/>
          </a:prstGeom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7989454" y="2624780"/>
            <a:ext cx="2364510" cy="406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2400" dirty="0" smtClean="0"/>
              <a:t>Супутникові</a:t>
            </a:r>
            <a:endParaRPr lang="uk-UA" sz="2400" dirty="0"/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7989454" y="3696158"/>
            <a:ext cx="2364510" cy="406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uk-UA" sz="2400" dirty="0" smtClean="0"/>
              <a:t>Інфрачервоні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336397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79032" y="138548"/>
            <a:ext cx="3270278" cy="554182"/>
          </a:xfrm>
        </p:spPr>
        <p:txBody>
          <a:bodyPr>
            <a:normAutofit fontScale="90000"/>
          </a:bodyPr>
          <a:lstStyle/>
          <a:p>
            <a:r>
              <a:rPr lang="uk-UA" dirty="0" err="1" smtClean="0"/>
              <a:t>ЗВита</a:t>
            </a:r>
            <a:r>
              <a:rPr lang="uk-UA" dirty="0" smtClean="0"/>
              <a:t> пара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081" y="1145310"/>
            <a:ext cx="5609288" cy="35935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6362" y="1145310"/>
            <a:ext cx="4772143" cy="359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486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143</Words>
  <PresentationFormat>Широкоэкранный</PresentationFormat>
  <Paragraphs>53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Bookman Old Style</vt:lpstr>
      <vt:lpstr>Rockwell</vt:lpstr>
      <vt:lpstr>Damask</vt:lpstr>
      <vt:lpstr>Основи мережевих  ІТ-технологій  Лекція 2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ЗВита пара</vt:lpstr>
      <vt:lpstr>8P8C! A Не RJ45!</vt:lpstr>
      <vt:lpstr>Презентация PowerPoint</vt:lpstr>
      <vt:lpstr>Презентация PowerPoint</vt:lpstr>
      <vt:lpstr>Презентация PowerPoint</vt:lpstr>
      <vt:lpstr>ОПТОВОЛОКНО</vt:lpstr>
      <vt:lpstr>Презентация PowerPoint</vt:lpstr>
      <vt:lpstr>Презентация PowerPoint</vt:lpstr>
      <vt:lpstr>Радіохвилі</vt:lpstr>
      <vt:lpstr>Дякую за увагу!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2017-11-21T17:19:25Z</dcterms:created>
  <dcterms:modified xsi:type="dcterms:W3CDTF">2018-02-28T19:53:23Z</dcterms:modified>
</cp:coreProperties>
</file>