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3" r:id="rId3"/>
    <p:sldId id="276" r:id="rId4"/>
    <p:sldId id="265" r:id="rId5"/>
    <p:sldId id="274" r:id="rId6"/>
    <p:sldId id="275" r:id="rId7"/>
    <p:sldId id="266" r:id="rId8"/>
    <p:sldId id="283" r:id="rId9"/>
    <p:sldId id="284" r:id="rId10"/>
    <p:sldId id="28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Основи мережевих </a:t>
            </a:r>
            <a:br>
              <a:rPr lang="uk-UA" dirty="0" smtClean="0"/>
            </a:br>
            <a:r>
              <a:rPr lang="uk-UA" dirty="0" smtClean="0"/>
              <a:t>ІТ-технологій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Лекція </a:t>
            </a:r>
            <a:r>
              <a:rPr lang="uk-UA" dirty="0" smtClean="0"/>
              <a:t>2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8P8C! A </a:t>
            </a:r>
            <a:r>
              <a:rPr lang="uk-UA" dirty="0" smtClean="0"/>
              <a:t>Не </a:t>
            </a:r>
            <a:r>
              <a:rPr lang="en-US" dirty="0" smtClean="0"/>
              <a:t>RJ45!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17" y="2010688"/>
            <a:ext cx="6188693" cy="44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8184" y="267265"/>
            <a:ext cx="2115126" cy="453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effectLst/>
              </a:rPr>
              <a:t>Прямий кабель</a:t>
            </a:r>
            <a:endParaRPr lang="en-US" b="1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34" y="887700"/>
            <a:ext cx="6838950" cy="1609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34" y="2664688"/>
            <a:ext cx="6657975" cy="16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544" y="4787467"/>
            <a:ext cx="31908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54763" y="248792"/>
            <a:ext cx="3648365" cy="453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effectLst/>
              </a:rPr>
              <a:t>Перехресний кабель (крос)</a:t>
            </a:r>
            <a:endParaRPr lang="en-US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82" y="1406091"/>
            <a:ext cx="6562725" cy="153352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97928" y="827441"/>
            <a:ext cx="3505200" cy="453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>
                <a:effectLst/>
              </a:rPr>
              <a:t>Варіант для 100мбіт/с</a:t>
            </a:r>
            <a:endParaRPr lang="en-US" dirty="0">
              <a:effectLst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39490" y="3058020"/>
            <a:ext cx="3505200" cy="453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>
                <a:effectLst/>
              </a:rPr>
              <a:t>Варіант для 1000мбіт/с</a:t>
            </a:r>
            <a:endParaRPr lang="en-US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15" y="3643743"/>
            <a:ext cx="68389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4" y="1227846"/>
            <a:ext cx="10483273" cy="1256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effectLst/>
              </a:rPr>
              <a:t>Але все це можна не заучувати, тому що є </a:t>
            </a:r>
          </a:p>
          <a:p>
            <a:pPr marL="0" indent="0">
              <a:buNone/>
            </a:pPr>
            <a:endParaRPr lang="uk-UA" sz="2800" b="1" dirty="0" smtClean="0">
              <a:effectLst/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/>
              </a:rPr>
              <a:t>Auto-MDI(X)</a:t>
            </a:r>
            <a:endParaRPr lang="uk-UA" sz="3200" b="1" dirty="0" smtClean="0">
              <a:effectLst/>
            </a:endParaRPr>
          </a:p>
          <a:p>
            <a:pPr marL="0" indent="0" algn="ctr">
              <a:buNone/>
            </a:pPr>
            <a:endParaRPr lang="uk-UA" sz="3200" b="1" dirty="0" smtClean="0">
              <a:effectLst/>
            </a:endParaRPr>
          </a:p>
          <a:p>
            <a:pPr marL="0" indent="0">
              <a:buNone/>
            </a:pPr>
            <a:r>
              <a:rPr lang="uk-UA" sz="2400" b="1" dirty="0">
                <a:effectLst/>
              </a:rPr>
              <a:t>і</a:t>
            </a:r>
            <a:r>
              <a:rPr lang="uk-UA" sz="2400" b="1" dirty="0" smtClean="0">
                <a:effectLst/>
              </a:rPr>
              <a:t> його підтримують абсолютна більшість мережевих пристроїв</a:t>
            </a:r>
            <a:endParaRPr lang="en-US" sz="2400" b="1" dirty="0">
              <a:effectLst/>
            </a:endParaRPr>
          </a:p>
          <a:p>
            <a:pPr marL="0" indent="0">
              <a:buNone/>
            </a:pP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70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1419225"/>
            <a:ext cx="7029450" cy="40195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01940" y="554185"/>
            <a:ext cx="3833695" cy="5541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ОПТОВОЛОКНО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812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8" y="3816603"/>
            <a:ext cx="3606945" cy="2749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81" y="2338689"/>
            <a:ext cx="4846160" cy="4519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09" y="376237"/>
            <a:ext cx="3426736" cy="3057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68" y="376237"/>
            <a:ext cx="74295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3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66" y="781344"/>
            <a:ext cx="5667375" cy="2066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66" y="3049298"/>
            <a:ext cx="5956614" cy="1165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66" y="4385828"/>
            <a:ext cx="5895975" cy="1162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66" y="5714138"/>
            <a:ext cx="5895975" cy="1131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18603" y="3568866"/>
            <a:ext cx="266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Arial" panose="020B0604020202020204" pitchFamily="34" charset="0"/>
              </a:rPr>
              <a:t>Одномодове</a:t>
            </a:r>
            <a:r>
              <a:rPr lang="uk-UA" b="1" dirty="0">
                <a:latin typeface="Arial" panose="020B0604020202020204" pitchFamily="34" charset="0"/>
              </a:rPr>
              <a:t> волокно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8603" y="4782187"/>
            <a:ext cx="283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" panose="020B0604020202020204" pitchFamily="34" charset="0"/>
              </a:rPr>
              <a:t>Багатомодове</a:t>
            </a:r>
            <a:r>
              <a:rPr lang="uk-UA" b="1" dirty="0" smtClean="0">
                <a:latin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</a:rPr>
              <a:t>волокно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87876" y="6095356"/>
            <a:ext cx="2454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</a:rPr>
              <a:t>Градієнтне </a:t>
            </a:r>
            <a:r>
              <a:rPr lang="uk-UA" b="1" dirty="0">
                <a:latin typeface="Arial" panose="020B0604020202020204" pitchFamily="34" charset="0"/>
              </a:rPr>
              <a:t>волокно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541" y="123392"/>
            <a:ext cx="2750583" cy="27248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55724" y="234626"/>
            <a:ext cx="28674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Структура типового </a:t>
            </a:r>
            <a:r>
              <a:rPr lang="ru-RU" sz="1600" dirty="0" err="1">
                <a:latin typeface="Arial" panose="020B0604020202020204" pitchFamily="34" charset="0"/>
              </a:rPr>
              <a:t>одномодового</a:t>
            </a:r>
            <a:r>
              <a:rPr lang="ru-RU" sz="1600" dirty="0">
                <a:latin typeface="Arial" panose="020B0604020202020204" pitchFamily="34" charset="0"/>
              </a:rPr>
              <a:t> волокна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1. </a:t>
            </a:r>
            <a:r>
              <a:rPr lang="ru-RU" sz="1600" dirty="0" err="1">
                <a:latin typeface="Arial" panose="020B0604020202020204" pitchFamily="34" charset="0"/>
              </a:rPr>
              <a:t>Серцевина</a:t>
            </a:r>
            <a:r>
              <a:rPr lang="ru-RU" sz="1600" dirty="0">
                <a:latin typeface="Arial" panose="020B0604020202020204" pitchFamily="34" charset="0"/>
              </a:rPr>
              <a:t>: 8 µm </a:t>
            </a:r>
            <a:r>
              <a:rPr lang="ru-RU" sz="1600" dirty="0" err="1">
                <a:latin typeface="Arial" panose="020B0604020202020204" pitchFamily="34" charset="0"/>
              </a:rPr>
              <a:t>діаметр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2. </a:t>
            </a:r>
            <a:r>
              <a:rPr lang="ru-RU" sz="1600" dirty="0" err="1">
                <a:latin typeface="Arial" panose="020B0604020202020204" pitchFamily="34" charset="0"/>
              </a:rPr>
              <a:t>Оболонка</a:t>
            </a:r>
            <a:r>
              <a:rPr lang="ru-RU" sz="1600" dirty="0">
                <a:latin typeface="Arial" panose="020B0604020202020204" pitchFamily="34" charset="0"/>
              </a:rPr>
              <a:t>: 125 µm </a:t>
            </a:r>
            <a:r>
              <a:rPr lang="ru-RU" sz="1600" dirty="0" err="1">
                <a:latin typeface="Arial" panose="020B0604020202020204" pitchFamily="34" charset="0"/>
              </a:rPr>
              <a:t>діаметр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3. Буфер: 250 µm </a:t>
            </a:r>
            <a:r>
              <a:rPr lang="ru-RU" sz="1600" dirty="0" err="1">
                <a:latin typeface="Arial" panose="020B0604020202020204" pitchFamily="34" charset="0"/>
              </a:rPr>
              <a:t>діаметр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4. Обшивка: 400 µm </a:t>
            </a:r>
            <a:r>
              <a:rPr lang="ru-RU" sz="1600" dirty="0" err="1">
                <a:latin typeface="Arial" panose="020B0604020202020204" pitchFamily="34" charset="0"/>
              </a:rPr>
              <a:t>діаметр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414" y="174002"/>
            <a:ext cx="5281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</a:rPr>
              <a:t>Повне внутрішнє відбиття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5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100340" y="258622"/>
            <a:ext cx="3833695" cy="5541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Радіохвилі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3294" y="11212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Bluetooth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3294" y="1716975"/>
            <a:ext cx="74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Wi-Fi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294" y="2409701"/>
            <a:ext cx="97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WiMAX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3294" y="317170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GSM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3294" y="397427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3G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294" y="4776849"/>
            <a:ext cx="60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LTE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3294" y="5579423"/>
            <a:ext cx="282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</a:rPr>
              <a:t>Супутникові технології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2712" y="1305895"/>
            <a:ext cx="4346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</a:rPr>
              <a:t>Сигнал передається у всі напрямки</a:t>
            </a:r>
          </a:p>
          <a:p>
            <a:r>
              <a:rPr lang="uk-UA" b="1" i="0" dirty="0" smtClean="0">
                <a:effectLst/>
                <a:latin typeface="Arial" panose="020B0604020202020204" pitchFamily="34" charset="0"/>
              </a:rPr>
              <a:t>Багато приймачів</a:t>
            </a:r>
          </a:p>
          <a:p>
            <a:r>
              <a:rPr lang="uk-UA" b="1" dirty="0" smtClean="0">
                <a:latin typeface="Arial" panose="020B0604020202020204" pitchFamily="34" charset="0"/>
              </a:rPr>
              <a:t>Завади від багатьох джерел</a:t>
            </a:r>
            <a:endParaRPr lang="uk-UA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325" y="2929659"/>
            <a:ext cx="6238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6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235" y="5856510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ФІЗИЧНИЙ РІВЕНЬ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tcp/ip i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146072"/>
            <a:ext cx="7647709" cy="651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39" y="365124"/>
            <a:ext cx="4515861" cy="2871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4942" y="779522"/>
            <a:ext cx="2991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Сигнал (</a:t>
            </a:r>
            <a:r>
              <a:rPr lang="en-US" sz="2800" b="1" dirty="0" smtClean="0"/>
              <a:t>S)</a:t>
            </a:r>
            <a:endParaRPr lang="uk-U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11274" y="2283493"/>
            <a:ext cx="386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Сигнал</a:t>
            </a:r>
            <a:r>
              <a:rPr lang="en-US" sz="2800" b="1" dirty="0" smtClean="0"/>
              <a:t> (S)</a:t>
            </a:r>
            <a:r>
              <a:rPr lang="uk-UA" sz="2800" b="1" dirty="0" smtClean="0"/>
              <a:t> + шум</a:t>
            </a:r>
            <a:r>
              <a:rPr lang="en-US" sz="2800" b="1" dirty="0" smtClean="0"/>
              <a:t> (N)</a:t>
            </a:r>
            <a:endParaRPr lang="uk-UA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92" y="3536302"/>
            <a:ext cx="2238375" cy="838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92" y="4674543"/>
            <a:ext cx="10753725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7638" y="3646956"/>
            <a:ext cx="386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Теорема </a:t>
            </a:r>
            <a:r>
              <a:rPr lang="uk-UA" sz="2800" b="1" dirty="0" err="1" smtClean="0"/>
              <a:t>Шеннона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60594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620" y="672847"/>
            <a:ext cx="9130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Характеристики каналу передачі:</a:t>
            </a:r>
          </a:p>
          <a:p>
            <a:pPr algn="ctr"/>
            <a:endParaRPr lang="uk-UA" sz="2800" b="1" dirty="0"/>
          </a:p>
          <a:p>
            <a:pPr marL="457200" indent="-457200">
              <a:buFontTx/>
              <a:buChar char="-"/>
            </a:pPr>
            <a:r>
              <a:rPr lang="uk-UA" sz="2800" b="1" dirty="0" smtClean="0"/>
              <a:t>Пропускна спроможність (біт/с)</a:t>
            </a:r>
          </a:p>
          <a:p>
            <a:pPr marL="457200" indent="-457200">
              <a:buFontTx/>
              <a:buChar char="-"/>
            </a:pPr>
            <a:r>
              <a:rPr lang="uk-UA" sz="2800" b="1" dirty="0" smtClean="0"/>
              <a:t>Затримка (мс)</a:t>
            </a:r>
          </a:p>
          <a:p>
            <a:pPr marL="457200" indent="-457200">
              <a:buFontTx/>
              <a:buChar char="-"/>
            </a:pPr>
            <a:r>
              <a:rPr lang="uk-UA" sz="2800" b="1" dirty="0" smtClean="0"/>
              <a:t>Кількість помилок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85827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781" y="713709"/>
            <a:ext cx="6354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 smtClean="0"/>
              <a:t>Типи каналів зв’язку за методом передачі:</a:t>
            </a:r>
            <a:endParaRPr lang="uk-UA" alt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11962" y="2076072"/>
            <a:ext cx="3043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 smtClean="0"/>
              <a:t>Симплексний метод</a:t>
            </a:r>
            <a:endParaRPr lang="uk-UA" alt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11961" y="3669266"/>
            <a:ext cx="3043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 smtClean="0"/>
              <a:t>Дуплексний метод</a:t>
            </a:r>
            <a:endParaRPr lang="uk-UA" alt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11961" y="5198038"/>
            <a:ext cx="378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dirty="0" err="1" smtClean="0"/>
              <a:t>Напівдуплексний</a:t>
            </a:r>
            <a:r>
              <a:rPr lang="uk-UA" altLang="uk-UA" sz="2400" dirty="0" smtClean="0"/>
              <a:t> метод</a:t>
            </a:r>
            <a:endParaRPr lang="uk-UA" alt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810536"/>
            <a:ext cx="3747654" cy="4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86545" y="90428"/>
            <a:ext cx="560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Дротові середовища передачі даних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59659" y="755740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Звита пара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039" y="1215763"/>
            <a:ext cx="37719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1513" y="754098"/>
            <a:ext cx="316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Телефонний кабель</a:t>
            </a:r>
            <a:endParaRPr lang="uk-UA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2" y="1321095"/>
            <a:ext cx="4503016" cy="2053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04" y="4144013"/>
            <a:ext cx="3429272" cy="25532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6892" y="3554622"/>
            <a:ext cx="335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Коаксіальний кабель</a:t>
            </a:r>
            <a:endParaRPr lang="uk-UA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302" y="4239530"/>
            <a:ext cx="5429250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0274" y="3815786"/>
            <a:ext cx="385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Оптоволоконний кабель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2599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989454" y="1641108"/>
            <a:ext cx="2364510" cy="4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 smtClean="0"/>
              <a:t>Радіохвильові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86545" y="90428"/>
            <a:ext cx="344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Бездротові технології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1" y="1511799"/>
            <a:ext cx="7151108" cy="4775711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989454" y="2624780"/>
            <a:ext cx="2364510" cy="4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 smtClean="0"/>
              <a:t>Супутникові</a:t>
            </a:r>
            <a:endParaRPr lang="uk-UA" sz="2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989454" y="3696158"/>
            <a:ext cx="2364510" cy="4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 smtClean="0"/>
              <a:t>Інфрачервоні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639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032" y="138548"/>
            <a:ext cx="3270278" cy="55418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ЗВита</a:t>
            </a:r>
            <a:r>
              <a:rPr lang="uk-UA" dirty="0" smtClean="0"/>
              <a:t> пара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1" y="1145310"/>
            <a:ext cx="5609288" cy="3593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62" y="1145310"/>
            <a:ext cx="4772143" cy="35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143</Words>
  <PresentationFormat>Широкоэкранный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Rockwell</vt:lpstr>
      <vt:lpstr>Damask</vt:lpstr>
      <vt:lpstr>Основи мережевих  ІТ-технологій  Лекція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ЗВита пара</vt:lpstr>
      <vt:lpstr>8P8C! A Не RJ45!</vt:lpstr>
      <vt:lpstr>Презентация PowerPoint</vt:lpstr>
      <vt:lpstr>Презентация PowerPoint</vt:lpstr>
      <vt:lpstr>Презентация PowerPoint</vt:lpstr>
      <vt:lpstr>ОПТОВОЛОКНО</vt:lpstr>
      <vt:lpstr>Презентация PowerPoint</vt:lpstr>
      <vt:lpstr>Презентация PowerPoint</vt:lpstr>
      <vt:lpstr>Радіохвилі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2017-11-21T17:19:25Z</dcterms:created>
  <dcterms:modified xsi:type="dcterms:W3CDTF">2018-02-28T19:53:23Z</dcterms:modified>
</cp:coreProperties>
</file>