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6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53" autoAdjust="0"/>
  </p:normalViewPr>
  <p:slideViewPr>
    <p:cSldViewPr>
      <p:cViewPr>
        <p:scale>
          <a:sx n="113" d="100"/>
          <a:sy n="113" d="100"/>
        </p:scale>
        <p:origin x="-158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6A16B2-A47B-4184-964F-B7D5271BB3DC}" type="datetimeFigureOut">
              <a:rPr lang="uk-UA" smtClean="0"/>
              <a:pPr/>
              <a:t>20.01.2021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B04CE-87D4-4624-AEB1-EB1358A1B0A1}" type="slidenum">
              <a:rPr lang="uk-UA" smtClean="0"/>
              <a:pPr/>
              <a:t>‹№›</a:t>
            </a:fld>
            <a:endParaRPr lang="uk-UA"/>
          </a:p>
        </p:txBody>
      </p:sp>
    </p:spTree>
    <p:extLst>
      <p:ext uri="{BB962C8B-B14F-4D97-AF65-F5344CB8AC3E}">
        <p14:creationId xmlns:p14="http://schemas.microsoft.com/office/powerpoint/2010/main" val="68704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193B04CE-87D4-4624-AEB1-EB1358A1B0A1}" type="slidenum">
              <a:rPr lang="uk-UA" smtClean="0"/>
              <a:pPr/>
              <a:t>3</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D63373ED-476C-4E17-B74F-E54441E7A7E9}" type="datetimeFigureOut">
              <a:rPr lang="uk-UA" smtClean="0"/>
              <a:pPr/>
              <a:t>20.01.2021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207D7CC-0724-427D-AAE5-1F2177783CDF}"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63373ED-476C-4E17-B74F-E54441E7A7E9}" type="datetimeFigureOut">
              <a:rPr lang="uk-UA" smtClean="0"/>
              <a:pPr/>
              <a:t>20.01.2021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207D7CC-0724-427D-AAE5-1F2177783CDF}"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63373ED-476C-4E17-B74F-E54441E7A7E9}" type="datetimeFigureOut">
              <a:rPr lang="uk-UA" smtClean="0"/>
              <a:pPr/>
              <a:t>20.01.2021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207D7CC-0724-427D-AAE5-1F2177783CDF}"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63373ED-476C-4E17-B74F-E54441E7A7E9}" type="datetimeFigureOut">
              <a:rPr lang="uk-UA" smtClean="0"/>
              <a:pPr/>
              <a:t>20.01.2021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207D7CC-0724-427D-AAE5-1F2177783CDF}"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3373ED-476C-4E17-B74F-E54441E7A7E9}" type="datetimeFigureOut">
              <a:rPr lang="uk-UA" smtClean="0"/>
              <a:pPr/>
              <a:t>20.01.2021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207D7CC-0724-427D-AAE5-1F2177783CDF}"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D63373ED-476C-4E17-B74F-E54441E7A7E9}" type="datetimeFigureOut">
              <a:rPr lang="uk-UA" smtClean="0"/>
              <a:pPr/>
              <a:t>20.01.2021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207D7CC-0724-427D-AAE5-1F2177783CDF}"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D63373ED-476C-4E17-B74F-E54441E7A7E9}" type="datetimeFigureOut">
              <a:rPr lang="uk-UA" smtClean="0"/>
              <a:pPr/>
              <a:t>20.01.2021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D207D7CC-0724-427D-AAE5-1F2177783CDF}"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D63373ED-476C-4E17-B74F-E54441E7A7E9}" type="datetimeFigureOut">
              <a:rPr lang="uk-UA" smtClean="0"/>
              <a:pPr/>
              <a:t>20.01.2021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D207D7CC-0724-427D-AAE5-1F2177783CDF}"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3373ED-476C-4E17-B74F-E54441E7A7E9}" type="datetimeFigureOut">
              <a:rPr lang="uk-UA" smtClean="0"/>
              <a:pPr/>
              <a:t>20.01.2021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D207D7CC-0724-427D-AAE5-1F2177783CDF}"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3373ED-476C-4E17-B74F-E54441E7A7E9}" type="datetimeFigureOut">
              <a:rPr lang="uk-UA" smtClean="0"/>
              <a:pPr/>
              <a:t>20.01.2021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207D7CC-0724-427D-AAE5-1F2177783CDF}"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3373ED-476C-4E17-B74F-E54441E7A7E9}" type="datetimeFigureOut">
              <a:rPr lang="uk-UA" smtClean="0"/>
              <a:pPr/>
              <a:t>20.01.2021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207D7CC-0724-427D-AAE5-1F2177783CDF}"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373ED-476C-4E17-B74F-E54441E7A7E9}" type="datetimeFigureOut">
              <a:rPr lang="uk-UA" smtClean="0"/>
              <a:pPr/>
              <a:t>20.01.2021</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7D7CC-0724-427D-AAE5-1F2177783CDF}"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uaua.info/pictures_ckfinder/images/%D0%9A%D0%B0%D0%BA%20%D1%80%D0%B0%D0%B7%D0%B2%D0%B8%D0%B2%D0%B0%D0%B5%D1%82%D1%81%D1%8F%20%D0%92%D0%BE%D0%BE%D0%B1%D1%80%D0%B0%D0%B6%D0%B5%D0%BD%D0%B8%D0%B5%20%D1%83%20%D0%B4%D0%B5%D1%82%D0%B5%D0%B9%20%D0%B4%D0%BE%D1%88%D0%BA%D0%BE%D0%BB%D1%8C%D0%BD%D0%BE%D0%B3%D0%BE%20%D0%B2%D0%BE%D0%B7%D1%80%D0%B0%D1%81%D1%82%D0%B0.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2" name="Заголовок 1"/>
          <p:cNvSpPr>
            <a:spLocks noGrp="1"/>
          </p:cNvSpPr>
          <p:nvPr>
            <p:ph type="ctrTitle"/>
          </p:nvPr>
        </p:nvSpPr>
        <p:spPr>
          <a:xfrm>
            <a:off x="357158" y="1071546"/>
            <a:ext cx="7772400" cy="1470025"/>
          </a:xfrm>
        </p:spPr>
        <p:txBody>
          <a:bodyPr>
            <a:normAutofit/>
          </a:bodyPr>
          <a:lstStyle/>
          <a:p>
            <a:r>
              <a:rPr lang="uk-UA" sz="8800" dirty="0" smtClean="0">
                <a:solidFill>
                  <a:srgbClr val="002060"/>
                </a:solidFill>
                <a:latin typeface="Verdana" pitchFamily="34" charset="0"/>
                <a:ea typeface="Verdana" pitchFamily="34" charset="0"/>
                <a:cs typeface="Verdana" pitchFamily="34" charset="0"/>
              </a:rPr>
              <a:t>Уява</a:t>
            </a:r>
            <a:endParaRPr lang="uk-UA" sz="8800" dirty="0">
              <a:solidFill>
                <a:srgbClr val="002060"/>
              </a:solidFill>
              <a:latin typeface="Verdana" pitchFamily="34" charset="0"/>
              <a:ea typeface="Verdana" pitchFamily="34" charset="0"/>
              <a:cs typeface="Verdana"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C:\Users\user\Desktop\Новая папка\1.LEFT-RIGHT-BRAIN.-PICTURE.-8TH-SEPTEMBER.-ARABELLA.jpg"/>
          <p:cNvPicPr>
            <a:picLocks noChangeAspect="1" noChangeArrowheads="1"/>
          </p:cNvPicPr>
          <p:nvPr/>
        </p:nvPicPr>
        <p:blipFill>
          <a:blip r:embed="rId2" cstate="print"/>
          <a:srcRect/>
          <a:stretch>
            <a:fillRect/>
          </a:stretch>
        </p:blipFill>
        <p:spPr bwMode="auto">
          <a:xfrm>
            <a:off x="1857356" y="2643182"/>
            <a:ext cx="5456703" cy="4214818"/>
          </a:xfrm>
          <a:prstGeom prst="rect">
            <a:avLst/>
          </a:prstGeom>
          <a:noFill/>
        </p:spPr>
      </p:pic>
      <p:sp>
        <p:nvSpPr>
          <p:cNvPr id="2" name="Заголовок 1"/>
          <p:cNvSpPr>
            <a:spLocks noGrp="1"/>
          </p:cNvSpPr>
          <p:nvPr>
            <p:ph type="title"/>
          </p:nvPr>
        </p:nvSpPr>
        <p:spPr>
          <a:xfrm>
            <a:off x="457200" y="274638"/>
            <a:ext cx="8229600" cy="725470"/>
          </a:xfrm>
        </p:spPr>
        <p:txBody>
          <a:bodyPr>
            <a:normAutofit fontScale="90000"/>
          </a:bodyPr>
          <a:lstStyle/>
          <a:p>
            <a:r>
              <a:rPr lang="ru-RU" dirty="0" err="1" smtClean="0"/>
              <a:t>Рівень</a:t>
            </a:r>
            <a:r>
              <a:rPr lang="ru-RU" dirty="0" smtClean="0"/>
              <a:t> </a:t>
            </a:r>
            <a:r>
              <a:rPr lang="ru-RU" dirty="0" err="1" smtClean="0"/>
              <a:t>уяви</a:t>
            </a:r>
            <a:r>
              <a:rPr lang="ru-RU" dirty="0" smtClean="0"/>
              <a:t> у </a:t>
            </a:r>
            <a:r>
              <a:rPr lang="ru-RU" dirty="0" err="1" smtClean="0"/>
              <a:t>різних</a:t>
            </a:r>
            <a:r>
              <a:rPr lang="ru-RU" dirty="0" smtClean="0"/>
              <a:t> людей</a:t>
            </a:r>
            <a:br>
              <a:rPr lang="ru-RU" dirty="0" smtClean="0"/>
            </a:br>
            <a:endParaRPr lang="uk-UA" dirty="0"/>
          </a:p>
        </p:txBody>
      </p:sp>
      <p:sp>
        <p:nvSpPr>
          <p:cNvPr id="8" name="Прямоугольник 7"/>
          <p:cNvSpPr/>
          <p:nvPr/>
        </p:nvSpPr>
        <p:spPr>
          <a:xfrm>
            <a:off x="285720" y="714357"/>
            <a:ext cx="8858280" cy="1200329"/>
          </a:xfrm>
          <a:prstGeom prst="rect">
            <a:avLst/>
          </a:prstGeom>
        </p:spPr>
        <p:txBody>
          <a:bodyPr wrap="square">
            <a:spAutoFit/>
          </a:bodyPr>
          <a:lstStyle/>
          <a:p>
            <a:r>
              <a:rPr lang="uk-UA" dirty="0" smtClean="0"/>
              <a:t>Щоб його визначити, потрібно звернутися до фахівця. Він запропонує вам пройти тест на уяву. Психологія, її методи у формі запитань і відповідей здатні проаналізувати рівень і можливості цього психічного стану конкретно у вас. Вже доведено, що у жінок уяву розвинене краще, ніж у чоловіків.</a:t>
            </a:r>
            <a:endParaRPr lang="uk-UA" dirty="0"/>
          </a:p>
        </p:txBody>
      </p:sp>
      <p:sp>
        <p:nvSpPr>
          <p:cNvPr id="9" name="Прямоугольник 8"/>
          <p:cNvSpPr/>
          <p:nvPr/>
        </p:nvSpPr>
        <p:spPr>
          <a:xfrm>
            <a:off x="0" y="2214554"/>
            <a:ext cx="2143108" cy="4524315"/>
          </a:xfrm>
          <a:prstGeom prst="rect">
            <a:avLst/>
          </a:prstGeom>
        </p:spPr>
        <p:txBody>
          <a:bodyPr wrap="square">
            <a:spAutoFit/>
          </a:bodyPr>
          <a:lstStyle/>
          <a:p>
            <a:r>
              <a:rPr lang="uk-UA" b="1" dirty="0" smtClean="0"/>
              <a:t>У представників сильної статі від природи більше активовано ліва півкуля мозку, що відповідає за логіку, аналіз, мовні здібності. Тому уява в їхньому житті часто грає невелику роль: чоловіки люблять оперувати конкретними фактами і аргументами</a:t>
            </a:r>
            <a:r>
              <a:rPr lang="uk-UA" dirty="0" smtClean="0"/>
              <a:t>.</a:t>
            </a:r>
            <a:endParaRPr lang="uk-UA" dirty="0"/>
          </a:p>
        </p:txBody>
      </p:sp>
      <p:sp>
        <p:nvSpPr>
          <p:cNvPr id="10" name="Прямоугольник 9"/>
          <p:cNvSpPr/>
          <p:nvPr/>
        </p:nvSpPr>
        <p:spPr>
          <a:xfrm>
            <a:off x="7286644" y="2428868"/>
            <a:ext cx="1714496" cy="3139321"/>
          </a:xfrm>
          <a:prstGeom prst="rect">
            <a:avLst/>
          </a:prstGeom>
        </p:spPr>
        <p:txBody>
          <a:bodyPr wrap="square">
            <a:spAutoFit/>
          </a:bodyPr>
          <a:lstStyle/>
          <a:p>
            <a:r>
              <a:rPr lang="uk-UA" b="1" dirty="0" smtClean="0"/>
              <a:t>Жінки схильні до впливу правої півкулі мозку, яке робить їх </a:t>
            </a:r>
            <a:r>
              <a:rPr lang="uk-UA" b="1" dirty="0" err="1" smtClean="0"/>
              <a:t>чутливішими</a:t>
            </a:r>
            <a:r>
              <a:rPr lang="uk-UA" b="1" dirty="0" smtClean="0"/>
              <a:t>, інтуїтивними. Уява і фантазії часто стають саме їх прерогативою.</a:t>
            </a:r>
            <a:endParaRPr lang="uk-U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p:cTn id="20" dur="500" fill="hold"/>
                                        <p:tgtEl>
                                          <p:spTgt spid="9">
                                            <p:txEl>
                                              <p:pRg st="0" end="0"/>
                                            </p:txEl>
                                          </p:spTgt>
                                        </p:tgtEl>
                                        <p:attrNameLst>
                                          <p:attrName>ppt_w</p:attrName>
                                        </p:attrNameLst>
                                      </p:cBhvr>
                                      <p:tavLst>
                                        <p:tav tm="0">
                                          <p:val>
                                            <p:strVal val="#ppt_w*0.05"/>
                                          </p:val>
                                        </p:tav>
                                        <p:tav tm="100000">
                                          <p:val>
                                            <p:strVal val="#ppt_w"/>
                                          </p:val>
                                        </p:tav>
                                      </p:tavLst>
                                    </p:anim>
                                    <p:anim calcmode="lin" valueType="num">
                                      <p:cBhvr>
                                        <p:cTn id="21" dur="5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22" dur="5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23" dur="500" fill="hold"/>
                                        <p:tgtEl>
                                          <p:spTgt spid="9">
                                            <p:txEl>
                                              <p:pRg st="0" end="0"/>
                                            </p:txEl>
                                          </p:spTgt>
                                        </p:tgtEl>
                                        <p:attrNameLst>
                                          <p:attrName>ppt_y</p:attrName>
                                        </p:attrNameLst>
                                      </p:cBhvr>
                                      <p:tavLst>
                                        <p:tav tm="0">
                                          <p:val>
                                            <p:strVal val="#ppt_y"/>
                                          </p:val>
                                        </p:tav>
                                        <p:tav tm="100000">
                                          <p:val>
                                            <p:strVal val="#ppt_y"/>
                                          </p:val>
                                        </p:tav>
                                      </p:tavLst>
                                    </p:anim>
                                    <p:animEffect transition="in" filter="fade">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p:cTn id="29" dur="500" fill="hold"/>
                                        <p:tgtEl>
                                          <p:spTgt spid="10">
                                            <p:txEl>
                                              <p:pRg st="0" end="0"/>
                                            </p:txEl>
                                          </p:spTgt>
                                        </p:tgtEl>
                                        <p:attrNameLst>
                                          <p:attrName>ppt_w</p:attrName>
                                        </p:attrNameLst>
                                      </p:cBhvr>
                                      <p:tavLst>
                                        <p:tav tm="0">
                                          <p:val>
                                            <p:strVal val="#ppt_w*0.05"/>
                                          </p:val>
                                        </p:tav>
                                        <p:tav tm="100000">
                                          <p:val>
                                            <p:strVal val="#ppt_w"/>
                                          </p:val>
                                        </p:tav>
                                      </p:tavLst>
                                    </p:anim>
                                    <p:anim calcmode="lin" valueType="num">
                                      <p:cBhvr>
                                        <p:cTn id="30" dur="500" fill="hold"/>
                                        <p:tgtEl>
                                          <p:spTgt spid="10">
                                            <p:txEl>
                                              <p:pRg st="0" end="0"/>
                                            </p:txEl>
                                          </p:spTgt>
                                        </p:tgtEl>
                                        <p:attrNameLst>
                                          <p:attrName>ppt_h</p:attrName>
                                        </p:attrNameLst>
                                      </p:cBhvr>
                                      <p:tavLst>
                                        <p:tav tm="0">
                                          <p:val>
                                            <p:strVal val="#ppt_h"/>
                                          </p:val>
                                        </p:tav>
                                        <p:tav tm="100000">
                                          <p:val>
                                            <p:strVal val="#ppt_h"/>
                                          </p:val>
                                        </p:tav>
                                      </p:tavLst>
                                    </p:anim>
                                    <p:anim calcmode="lin" valueType="num">
                                      <p:cBhvr>
                                        <p:cTn id="31" dur="5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32" dur="500" fill="hold"/>
                                        <p:tgtEl>
                                          <p:spTgt spid="10">
                                            <p:txEl>
                                              <p:pRg st="0" end="0"/>
                                            </p:txEl>
                                          </p:spTgt>
                                        </p:tgtEl>
                                        <p:attrNameLst>
                                          <p:attrName>ppt_y</p:attrName>
                                        </p:attrNameLst>
                                      </p:cBhvr>
                                      <p:tavLst>
                                        <p:tav tm="0">
                                          <p:val>
                                            <p:strVal val="#ppt_y"/>
                                          </p:val>
                                        </p:tav>
                                        <p:tav tm="100000">
                                          <p:val>
                                            <p:strVal val="#ppt_y"/>
                                          </p:val>
                                        </p:tav>
                                      </p:tavLst>
                                    </p:anim>
                                    <p:animEffect transition="in" filter="fade">
                                      <p:cBhvr>
                                        <p:cTn id="3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http://fonsite.ru/wallpaper/119/119.jpg"/>
          <p:cNvPicPr>
            <a:picLocks noChangeAspect="1" noChangeArrowheads="1"/>
          </p:cNvPicPr>
          <p:nvPr/>
        </p:nvPicPr>
        <p:blipFill>
          <a:blip r:embed="rId2" cstate="print"/>
          <a:srcRect/>
          <a:stretch>
            <a:fillRect/>
          </a:stretch>
        </p:blipFill>
        <p:spPr bwMode="auto">
          <a:xfrm>
            <a:off x="0" y="-1"/>
            <a:ext cx="9144000" cy="5357827"/>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0" y="5286388"/>
            <a:ext cx="9144000" cy="1477328"/>
          </a:xfrm>
          <a:prstGeom prst="rect">
            <a:avLst/>
          </a:prstGeom>
        </p:spPr>
        <p:txBody>
          <a:bodyPr wrap="square">
            <a:spAutoFit/>
          </a:bodyPr>
          <a:lstStyle/>
          <a:p>
            <a:r>
              <a:rPr lang="uk-UA" b="1" dirty="0" smtClean="0"/>
              <a:t>Що стосується дітей, то часто їх фантазії і мрії вражають дорослих. Малюки здатні далеко йти від реальності, ховатися в вигаданий світ. Але це не означає, що уява у них розвинене більше: через маленького життєвого досвіду їх мозок не має в своєму запасі такої галереї образів, яка є у дорослих людей. Але, навіть володіючи недостатнім досвідом, діти здатні іноді вражати розгулом своєї фантазії.</a:t>
            </a:r>
            <a:endParaRPr lang="uk-U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Desktop\Новая папка\TeritoristudioWDD_02portfolios_02illustration_artwork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1857356" y="2428868"/>
            <a:ext cx="6900882" cy="3840171"/>
          </a:xfrm>
        </p:spPr>
        <p:txBody>
          <a:bodyPr>
            <a:normAutofit/>
          </a:bodyPr>
          <a:lstStyle/>
          <a:p>
            <a:pPr>
              <a:buNone/>
            </a:pPr>
            <a:r>
              <a:rPr lang="uk-UA" sz="4000" b="1" dirty="0" smtClean="0"/>
              <a:t>         </a:t>
            </a:r>
            <a:r>
              <a:rPr lang="uk-UA" sz="4000" b="1" dirty="0" smtClean="0"/>
              <a:t>Дякую </a:t>
            </a:r>
            <a:r>
              <a:rPr lang="uk-UA" sz="4000" b="1" dirty="0" smtClean="0"/>
              <a:t>за увагу </a:t>
            </a:r>
          </a:p>
          <a:p>
            <a:pPr>
              <a:buNone/>
            </a:pPr>
            <a:endParaRPr lang="uk-UA"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http://molbuk.ua/uploads/posts/2015-06/1434189981_remember.jpg"/>
          <p:cNvPicPr>
            <a:picLocks noChangeAspect="1" noChangeArrowheads="1"/>
          </p:cNvPicPr>
          <p:nvPr/>
        </p:nvPicPr>
        <p:blipFill>
          <a:blip r:embed="rId2"/>
          <a:srcRect/>
          <a:stretch>
            <a:fillRect/>
          </a:stretch>
        </p:blipFill>
        <p:spPr bwMode="auto">
          <a:xfrm>
            <a:off x="-857288" y="2357430"/>
            <a:ext cx="7620000" cy="4762500"/>
          </a:xfrm>
          <a:prstGeom prst="rect">
            <a:avLst/>
          </a:prstGeom>
          <a:noFill/>
        </p:spPr>
      </p:pic>
      <p:sp>
        <p:nvSpPr>
          <p:cNvPr id="2" name="Заголовок 1"/>
          <p:cNvSpPr>
            <a:spLocks noGrp="1"/>
          </p:cNvSpPr>
          <p:nvPr>
            <p:ph type="title"/>
          </p:nvPr>
        </p:nvSpPr>
        <p:spPr>
          <a:xfrm>
            <a:off x="-1285916" y="500042"/>
            <a:ext cx="8229600" cy="654032"/>
          </a:xfrm>
        </p:spPr>
        <p:txBody>
          <a:bodyPr>
            <a:normAutofit fontScale="90000"/>
          </a:bodyPr>
          <a:lstStyle/>
          <a:p>
            <a:r>
              <a:rPr lang="uk-UA" dirty="0">
                <a:solidFill>
                  <a:schemeClr val="accent1">
                    <a:lumMod val="75000"/>
                  </a:schemeClr>
                </a:solidFill>
              </a:rPr>
              <a:t>Функції уяви</a:t>
            </a:r>
            <a:r>
              <a:rPr lang="uk-UA" dirty="0"/>
              <a:t/>
            </a:r>
            <a:br>
              <a:rPr lang="uk-UA" dirty="0"/>
            </a:br>
            <a:endParaRPr lang="uk-UA" dirty="0"/>
          </a:p>
        </p:txBody>
      </p:sp>
      <p:sp>
        <p:nvSpPr>
          <p:cNvPr id="3" name="Содержимое 2"/>
          <p:cNvSpPr>
            <a:spLocks noGrp="1"/>
          </p:cNvSpPr>
          <p:nvPr>
            <p:ph idx="1"/>
          </p:nvPr>
        </p:nvSpPr>
        <p:spPr>
          <a:xfrm>
            <a:off x="5000596" y="0"/>
            <a:ext cx="4143404" cy="6858001"/>
          </a:xfrm>
        </p:spPr>
        <p:txBody>
          <a:bodyPr>
            <a:normAutofit fontScale="55000" lnSpcReduction="20000"/>
          </a:bodyPr>
          <a:lstStyle/>
          <a:p>
            <a:r>
              <a:rPr lang="uk-UA" b="1" dirty="0"/>
              <a:t>Пізнавальна. За допомогою уяви ми розширюємо кругозір, отримуємо знання, діючи в невизначеній ситуації на основі своїх домислів і уявлень.</a:t>
            </a:r>
          </a:p>
          <a:p>
            <a:r>
              <a:rPr lang="uk-UA" b="1" dirty="0"/>
              <a:t>Функція прогнозування. Властивості уяви в психології такі, що допомагають нам уявити результат ще незавершеної діяльності. Ця функція також формує наші мрії і мрії.</a:t>
            </a:r>
          </a:p>
          <a:p>
            <a:r>
              <a:rPr lang="uk-UA" b="1" dirty="0"/>
              <a:t>Розуміння. За допомогою уяви ми можемо уявити, що у співрозмовника на душі, які почуття він відчуває. Ми розуміємо його проблему і поведінку, умовно ставлячи себе на його місце.</a:t>
            </a:r>
          </a:p>
          <a:p>
            <a:r>
              <a:rPr lang="uk-UA" b="1" dirty="0"/>
              <a:t>Захист. Прогнозуючи можливі майбутні події, ми тим самим можемо захистити себе від неприємностей.</a:t>
            </a:r>
          </a:p>
          <a:p>
            <a:r>
              <a:rPr lang="uk-UA" b="1" dirty="0"/>
              <a:t>Саморозвиток. Властивості уяви в психології дозволяють нам з його допомогою творити, придумувати, фантазувати.</a:t>
            </a:r>
          </a:p>
          <a:p>
            <a:r>
              <a:rPr lang="uk-UA" b="1" dirty="0"/>
              <a:t>Спогад. Ми пам'ятаємо минуле, яке зберігається в нашому мозку у вигляді певних образів і уявлень.</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3">
                                            <p:txEl>
                                              <p:pRg st="0" end="0"/>
                                            </p:txEl>
                                          </p:spTgt>
                                        </p:tgtEl>
                                        <p:attrNameLst>
                                          <p:attrName>ppt_x</p:attrName>
                                        </p:attrNameLst>
                                      </p:cBhvr>
                                    </p:anim>
                                    <p:anim from="0" to="-1.0" calcmode="lin" valueType="num">
                                      <p:cBhvr>
                                        <p:cTn id="14" dur="200" decel="50000" autoRev="1" fill="hold">
                                          <p:stCondLst>
                                            <p:cond delay="600"/>
                                          </p:stCondLst>
                                        </p:cTn>
                                        <p:tgtEl>
                                          <p:spTgt spid="3">
                                            <p:txEl>
                                              <p:pRg st="0" end="0"/>
                                            </p:txEl>
                                          </p:spTgt>
                                        </p:tgtEl>
                                        <p:attrNameLst>
                                          <p:attrName>xshear</p:attrName>
                                        </p:attrNameLst>
                                      </p:cBhvr>
                                    </p:anim>
                                    <p:animScale>
                                      <p:cBhvr>
                                        <p:cTn id="15" dur="200" decel="100000" autoRev="1" fill="hold">
                                          <p:stCondLst>
                                            <p:cond delay="600"/>
                                          </p:stCondLst>
                                        </p:cTn>
                                        <p:tgtEl>
                                          <p:spTgt spid="3">
                                            <p:txEl>
                                              <p:pRg st="0" end="0"/>
                                            </p:txEl>
                                          </p:spTgt>
                                        </p:tgtEl>
                                      </p:cBhvr>
                                      <p:from x="100000" y="100000"/>
                                      <p:to x="80000" y="100000"/>
                                    </p:animScale>
                                    <p:anim by="(#ppt_h/3+#ppt_w*0.1)" calcmode="lin" valueType="num">
                                      <p:cBhvr additive="sum">
                                        <p:cTn id="16"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3">
                                            <p:txEl>
                                              <p:pRg st="1" end="1"/>
                                            </p:txEl>
                                          </p:spTgt>
                                        </p:tgtEl>
                                        <p:attrNameLst>
                                          <p:attrName>ppt_x</p:attrName>
                                        </p:attrNameLst>
                                      </p:cBhvr>
                                    </p:anim>
                                    <p:anim from="0" to="-1.0" calcmode="lin" valueType="num">
                                      <p:cBhvr>
                                        <p:cTn id="22" dur="200" decel="50000" autoRev="1" fill="hold">
                                          <p:stCondLst>
                                            <p:cond delay="600"/>
                                          </p:stCondLst>
                                        </p:cTn>
                                        <p:tgtEl>
                                          <p:spTgt spid="3">
                                            <p:txEl>
                                              <p:pRg st="1" end="1"/>
                                            </p:txEl>
                                          </p:spTgt>
                                        </p:tgtEl>
                                        <p:attrNameLst>
                                          <p:attrName>xshear</p:attrName>
                                        </p:attrNameLst>
                                      </p:cBhvr>
                                    </p:anim>
                                    <p:animScale>
                                      <p:cBhvr>
                                        <p:cTn id="23" dur="200" decel="100000" autoRev="1" fill="hold">
                                          <p:stCondLst>
                                            <p:cond delay="600"/>
                                          </p:stCondLst>
                                        </p:cTn>
                                        <p:tgtEl>
                                          <p:spTgt spid="3">
                                            <p:txEl>
                                              <p:pRg st="1" end="1"/>
                                            </p:txEl>
                                          </p:spTgt>
                                        </p:tgtEl>
                                      </p:cBhvr>
                                      <p:from x="100000" y="100000"/>
                                      <p:to x="80000" y="100000"/>
                                    </p:animScale>
                                    <p:anim by="(#ppt_h/3+#ppt_w*0.1)" calcmode="lin" valueType="num">
                                      <p:cBhvr additive="sum">
                                        <p:cTn id="24"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from="(-#ppt_w/2)" to="(#ppt_x)" calcmode="lin" valueType="num">
                                      <p:cBhvr>
                                        <p:cTn id="29" dur="600" fill="hold">
                                          <p:stCondLst>
                                            <p:cond delay="0"/>
                                          </p:stCondLst>
                                        </p:cTn>
                                        <p:tgtEl>
                                          <p:spTgt spid="3">
                                            <p:txEl>
                                              <p:pRg st="2" end="2"/>
                                            </p:txEl>
                                          </p:spTgt>
                                        </p:tgtEl>
                                        <p:attrNameLst>
                                          <p:attrName>ppt_x</p:attrName>
                                        </p:attrNameLst>
                                      </p:cBhvr>
                                    </p:anim>
                                    <p:anim from="0" to="-1.0" calcmode="lin" valueType="num">
                                      <p:cBhvr>
                                        <p:cTn id="30" dur="200" decel="50000" autoRev="1" fill="hold">
                                          <p:stCondLst>
                                            <p:cond delay="600"/>
                                          </p:stCondLst>
                                        </p:cTn>
                                        <p:tgtEl>
                                          <p:spTgt spid="3">
                                            <p:txEl>
                                              <p:pRg st="2" end="2"/>
                                            </p:txEl>
                                          </p:spTgt>
                                        </p:tgtEl>
                                        <p:attrNameLst>
                                          <p:attrName>xshear</p:attrName>
                                        </p:attrNameLst>
                                      </p:cBhvr>
                                    </p:anim>
                                    <p:animScale>
                                      <p:cBhvr>
                                        <p:cTn id="31" dur="200" decel="100000" autoRev="1" fill="hold">
                                          <p:stCondLst>
                                            <p:cond delay="600"/>
                                          </p:stCondLst>
                                        </p:cTn>
                                        <p:tgtEl>
                                          <p:spTgt spid="3">
                                            <p:txEl>
                                              <p:pRg st="2" end="2"/>
                                            </p:txEl>
                                          </p:spTgt>
                                        </p:tgtEl>
                                      </p:cBhvr>
                                      <p:from x="100000" y="100000"/>
                                      <p:to x="80000" y="100000"/>
                                    </p:animScale>
                                    <p:anim by="(#ppt_h/3+#ppt_w*0.1)" calcmode="lin" valueType="num">
                                      <p:cBhvr additive="sum">
                                        <p:cTn id="32"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from="(-#ppt_w/2)" to="(#ppt_x)" calcmode="lin" valueType="num">
                                      <p:cBhvr>
                                        <p:cTn id="37" dur="600" fill="hold">
                                          <p:stCondLst>
                                            <p:cond delay="0"/>
                                          </p:stCondLst>
                                        </p:cTn>
                                        <p:tgtEl>
                                          <p:spTgt spid="3">
                                            <p:txEl>
                                              <p:pRg st="3" end="3"/>
                                            </p:txEl>
                                          </p:spTgt>
                                        </p:tgtEl>
                                        <p:attrNameLst>
                                          <p:attrName>ppt_x</p:attrName>
                                        </p:attrNameLst>
                                      </p:cBhvr>
                                    </p:anim>
                                    <p:anim from="0" to="-1.0" calcmode="lin" valueType="num">
                                      <p:cBhvr>
                                        <p:cTn id="38" dur="200" decel="50000" autoRev="1" fill="hold">
                                          <p:stCondLst>
                                            <p:cond delay="600"/>
                                          </p:stCondLst>
                                        </p:cTn>
                                        <p:tgtEl>
                                          <p:spTgt spid="3">
                                            <p:txEl>
                                              <p:pRg st="3" end="3"/>
                                            </p:txEl>
                                          </p:spTgt>
                                        </p:tgtEl>
                                        <p:attrNameLst>
                                          <p:attrName>xshear</p:attrName>
                                        </p:attrNameLst>
                                      </p:cBhvr>
                                    </p:anim>
                                    <p:animScale>
                                      <p:cBhvr>
                                        <p:cTn id="39" dur="200" decel="100000" autoRev="1" fill="hold">
                                          <p:stCondLst>
                                            <p:cond delay="600"/>
                                          </p:stCondLst>
                                        </p:cTn>
                                        <p:tgtEl>
                                          <p:spTgt spid="3">
                                            <p:txEl>
                                              <p:pRg st="3" end="3"/>
                                            </p:txEl>
                                          </p:spTgt>
                                        </p:tgtEl>
                                      </p:cBhvr>
                                      <p:from x="100000" y="100000"/>
                                      <p:to x="80000" y="100000"/>
                                    </p:animScale>
                                    <p:anim by="(#ppt_h/3+#ppt_w*0.1)" calcmode="lin" valueType="num">
                                      <p:cBhvr additive="sum">
                                        <p:cTn id="40"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from="(-#ppt_w/2)" to="(#ppt_x)" calcmode="lin" valueType="num">
                                      <p:cBhvr>
                                        <p:cTn id="45" dur="600" fill="hold">
                                          <p:stCondLst>
                                            <p:cond delay="0"/>
                                          </p:stCondLst>
                                        </p:cTn>
                                        <p:tgtEl>
                                          <p:spTgt spid="3">
                                            <p:txEl>
                                              <p:pRg st="4" end="4"/>
                                            </p:txEl>
                                          </p:spTgt>
                                        </p:tgtEl>
                                        <p:attrNameLst>
                                          <p:attrName>ppt_x</p:attrName>
                                        </p:attrNameLst>
                                      </p:cBhvr>
                                    </p:anim>
                                    <p:anim from="0" to="-1.0" calcmode="lin" valueType="num">
                                      <p:cBhvr>
                                        <p:cTn id="46" dur="200" decel="50000" autoRev="1" fill="hold">
                                          <p:stCondLst>
                                            <p:cond delay="600"/>
                                          </p:stCondLst>
                                        </p:cTn>
                                        <p:tgtEl>
                                          <p:spTgt spid="3">
                                            <p:txEl>
                                              <p:pRg st="4" end="4"/>
                                            </p:txEl>
                                          </p:spTgt>
                                        </p:tgtEl>
                                        <p:attrNameLst>
                                          <p:attrName>xshear</p:attrName>
                                        </p:attrNameLst>
                                      </p:cBhvr>
                                    </p:anim>
                                    <p:animScale>
                                      <p:cBhvr>
                                        <p:cTn id="47" dur="200" decel="100000" autoRev="1" fill="hold">
                                          <p:stCondLst>
                                            <p:cond delay="600"/>
                                          </p:stCondLst>
                                        </p:cTn>
                                        <p:tgtEl>
                                          <p:spTgt spid="3">
                                            <p:txEl>
                                              <p:pRg st="4" end="4"/>
                                            </p:txEl>
                                          </p:spTgt>
                                        </p:tgtEl>
                                      </p:cBhvr>
                                      <p:from x="100000" y="100000"/>
                                      <p:to x="80000" y="100000"/>
                                    </p:animScale>
                                    <p:anim by="(#ppt_h/3+#ppt_w*0.1)" calcmode="lin" valueType="num">
                                      <p:cBhvr additive="sum">
                                        <p:cTn id="48"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from="(-#ppt_w/2)" to="(#ppt_x)" calcmode="lin" valueType="num">
                                      <p:cBhvr>
                                        <p:cTn id="53" dur="600" fill="hold">
                                          <p:stCondLst>
                                            <p:cond delay="0"/>
                                          </p:stCondLst>
                                        </p:cTn>
                                        <p:tgtEl>
                                          <p:spTgt spid="3">
                                            <p:txEl>
                                              <p:pRg st="5" end="5"/>
                                            </p:txEl>
                                          </p:spTgt>
                                        </p:tgtEl>
                                        <p:attrNameLst>
                                          <p:attrName>ppt_x</p:attrName>
                                        </p:attrNameLst>
                                      </p:cBhvr>
                                    </p:anim>
                                    <p:anim from="0" to="-1.0" calcmode="lin" valueType="num">
                                      <p:cBhvr>
                                        <p:cTn id="54" dur="200" decel="50000" autoRev="1" fill="hold">
                                          <p:stCondLst>
                                            <p:cond delay="600"/>
                                          </p:stCondLst>
                                        </p:cTn>
                                        <p:tgtEl>
                                          <p:spTgt spid="3">
                                            <p:txEl>
                                              <p:pRg st="5" end="5"/>
                                            </p:txEl>
                                          </p:spTgt>
                                        </p:tgtEl>
                                        <p:attrNameLst>
                                          <p:attrName>xshear</p:attrName>
                                        </p:attrNameLst>
                                      </p:cBhvr>
                                    </p:anim>
                                    <p:animScale>
                                      <p:cBhvr>
                                        <p:cTn id="55" dur="200" decel="100000" autoRev="1" fill="hold">
                                          <p:stCondLst>
                                            <p:cond delay="600"/>
                                          </p:stCondLst>
                                        </p:cTn>
                                        <p:tgtEl>
                                          <p:spTgt spid="3">
                                            <p:txEl>
                                              <p:pRg st="5" end="5"/>
                                            </p:txEl>
                                          </p:spTgt>
                                        </p:tgtEl>
                                      </p:cBhvr>
                                      <p:from x="100000" y="100000"/>
                                      <p:to x="80000" y="100000"/>
                                    </p:animScale>
                                    <p:anim by="(#ppt_h/3+#ppt_w*0.1)" calcmode="lin" valueType="num">
                                      <p:cBhvr additive="sum">
                                        <p:cTn id="56"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user\Desktop\a5ca9b492cad1fe60c593436401d2ee4.jpg"/>
          <p:cNvPicPr>
            <a:picLocks noChangeAspect="1" noChangeArrowheads="1"/>
          </p:cNvPicPr>
          <p:nvPr/>
        </p:nvPicPr>
        <p:blipFill>
          <a:blip r:embed="rId3"/>
          <a:srcRect/>
          <a:stretch>
            <a:fillRect/>
          </a:stretch>
        </p:blipFill>
        <p:spPr bwMode="auto">
          <a:xfrm>
            <a:off x="0" y="857232"/>
            <a:ext cx="4929222" cy="6535985"/>
          </a:xfrm>
          <a:prstGeom prst="rect">
            <a:avLst/>
          </a:prstGeom>
          <a:noFill/>
        </p:spPr>
      </p:pic>
      <p:sp>
        <p:nvSpPr>
          <p:cNvPr id="2" name="Заголовок 1"/>
          <p:cNvSpPr>
            <a:spLocks noGrp="1"/>
          </p:cNvSpPr>
          <p:nvPr>
            <p:ph type="title"/>
          </p:nvPr>
        </p:nvSpPr>
        <p:spPr>
          <a:xfrm>
            <a:off x="428596" y="0"/>
            <a:ext cx="8229600" cy="1143000"/>
          </a:xfrm>
        </p:spPr>
        <p:txBody>
          <a:bodyPr>
            <a:normAutofit fontScale="90000"/>
          </a:bodyPr>
          <a:lstStyle/>
          <a:p>
            <a:r>
              <a:rPr lang="uk-UA" dirty="0"/>
              <a:t>Основні шляхи створення образів</a:t>
            </a:r>
            <a:br>
              <a:rPr lang="uk-UA" dirty="0"/>
            </a:br>
            <a:endParaRPr lang="uk-UA" dirty="0"/>
          </a:p>
        </p:txBody>
      </p:sp>
      <p:sp>
        <p:nvSpPr>
          <p:cNvPr id="3" name="Содержимое 2"/>
          <p:cNvSpPr>
            <a:spLocks noGrp="1"/>
          </p:cNvSpPr>
          <p:nvPr>
            <p:ph idx="1"/>
          </p:nvPr>
        </p:nvSpPr>
        <p:spPr>
          <a:xfrm>
            <a:off x="4429124" y="714356"/>
            <a:ext cx="4714876" cy="6143644"/>
          </a:xfrm>
        </p:spPr>
        <p:txBody>
          <a:bodyPr>
            <a:normAutofit fontScale="77500" lnSpcReduction="20000"/>
          </a:bodyPr>
          <a:lstStyle/>
          <a:p>
            <a:pPr algn="r">
              <a:buNone/>
            </a:pPr>
            <a:r>
              <a:rPr lang="uk-UA" b="1" dirty="0" smtClean="0">
                <a:solidFill>
                  <a:srgbClr val="C00000"/>
                </a:solidFill>
              </a:rPr>
              <a:t>          </a:t>
            </a:r>
            <a:r>
              <a:rPr lang="uk-UA" b="1" dirty="0" smtClean="0"/>
              <a:t>1.Аглютинація</a:t>
            </a:r>
          </a:p>
          <a:p>
            <a:pPr algn="r">
              <a:buNone/>
            </a:pPr>
            <a:r>
              <a:rPr lang="uk-UA" dirty="0" smtClean="0"/>
              <a:t>Оцінюючи і аналізуючи якості, властивості </a:t>
            </a:r>
            <a:r>
              <a:rPr lang="uk-UA" dirty="0"/>
              <a:t>і зовнішній вигляд того чи іншого предмета, ми створюємо в уяві новий, іноді химерний образ, далекий від реальності. Наприклад, таким шляхом був придуманий казковий персонаж Кентавр (тулуб людини і ноги коня), а також хатинка Баби-яги (будинок і курячі ноги), ельф (людський образ і крила комахи). Як правило, подібний прийом використовується при створенні міфів і сказань.</a:t>
            </a:r>
          </a:p>
          <a:p>
            <a:endParaRPr lang="uk-UA"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readmas.ru/wp-content/filesall/2011/11/karikatyru_ot_illystratora_sd_readmas.ru_70.jpg"/>
          <p:cNvPicPr>
            <a:picLocks noChangeAspect="1" noChangeArrowheads="1"/>
          </p:cNvPicPr>
          <p:nvPr/>
        </p:nvPicPr>
        <p:blipFill>
          <a:blip r:embed="rId2"/>
          <a:srcRect/>
          <a:stretch>
            <a:fillRect/>
          </a:stretch>
        </p:blipFill>
        <p:spPr bwMode="auto">
          <a:xfrm>
            <a:off x="2714612" y="0"/>
            <a:ext cx="3000364" cy="3826995"/>
          </a:xfrm>
          <a:prstGeom prst="rect">
            <a:avLst/>
          </a:prstGeom>
          <a:noFill/>
        </p:spPr>
      </p:pic>
      <p:pic>
        <p:nvPicPr>
          <p:cNvPr id="18442" name="Picture 10" descr="http://cp12.nevsepic.com.ua/56/1354176585-0566356-www.nevsepic.com.ua.jpg"/>
          <p:cNvPicPr>
            <a:picLocks noChangeAspect="1" noChangeArrowheads="1"/>
          </p:cNvPicPr>
          <p:nvPr/>
        </p:nvPicPr>
        <p:blipFill>
          <a:blip r:embed="rId3" cstate="print"/>
          <a:srcRect/>
          <a:stretch>
            <a:fillRect/>
          </a:stretch>
        </p:blipFill>
        <p:spPr bwMode="auto">
          <a:xfrm>
            <a:off x="6286512" y="2571744"/>
            <a:ext cx="3199462" cy="4572032"/>
          </a:xfrm>
          <a:prstGeom prst="rect">
            <a:avLst/>
          </a:prstGeom>
          <a:noFill/>
        </p:spPr>
      </p:pic>
      <p:pic>
        <p:nvPicPr>
          <p:cNvPr id="18440" name="Picture 8" descr="http://cp12.nevsepic.com.ua/56/1354176599-0566337-www.nevsepic.com.ua.jpg"/>
          <p:cNvPicPr>
            <a:picLocks noChangeAspect="1" noChangeArrowheads="1"/>
          </p:cNvPicPr>
          <p:nvPr/>
        </p:nvPicPr>
        <p:blipFill>
          <a:blip r:embed="rId4" cstate="print"/>
          <a:srcRect/>
          <a:stretch>
            <a:fillRect/>
          </a:stretch>
        </p:blipFill>
        <p:spPr bwMode="auto">
          <a:xfrm>
            <a:off x="0" y="1857364"/>
            <a:ext cx="3245059" cy="5000636"/>
          </a:xfrm>
          <a:prstGeom prst="rect">
            <a:avLst/>
          </a:prstGeom>
          <a:noFill/>
        </p:spPr>
      </p:pic>
      <p:sp>
        <p:nvSpPr>
          <p:cNvPr id="4" name="Прямоугольник 3"/>
          <p:cNvSpPr/>
          <p:nvPr/>
        </p:nvSpPr>
        <p:spPr>
          <a:xfrm>
            <a:off x="4929190" y="0"/>
            <a:ext cx="4071934" cy="3416320"/>
          </a:xfrm>
          <a:prstGeom prst="rect">
            <a:avLst/>
          </a:prstGeom>
        </p:spPr>
        <p:txBody>
          <a:bodyPr wrap="square">
            <a:spAutoFit/>
          </a:bodyPr>
          <a:lstStyle/>
          <a:p>
            <a:pPr algn="r"/>
            <a:r>
              <a:rPr lang="uk-UA" b="1" dirty="0" smtClean="0"/>
              <a:t>                       </a:t>
            </a:r>
            <a:r>
              <a:rPr lang="uk-UA" sz="2400" b="1" dirty="0" smtClean="0"/>
              <a:t>2. Акцентування</a:t>
            </a:r>
          </a:p>
          <a:p>
            <a:pPr algn="r"/>
            <a:r>
              <a:rPr lang="uk-UA" b="1" dirty="0" smtClean="0"/>
              <a:t> </a:t>
            </a:r>
            <a:r>
              <a:rPr lang="uk-UA" sz="2400" dirty="0"/>
              <a:t>Виділення в людину, предмет або діяльності якоїсь однієї, домінуючої характеристики і її гіперболізація. Цим способом активно користуються художники під час створення карикатур і шаржів</a:t>
            </a:r>
            <a:r>
              <a:rPr lang="uk-UA" dirty="0"/>
              <a:t>.</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визначення уяви в психології"/>
          <p:cNvPicPr>
            <a:picLocks noChangeAspect="1" noChangeArrowheads="1"/>
          </p:cNvPicPr>
          <p:nvPr/>
        </p:nvPicPr>
        <p:blipFill>
          <a:blip r:embed="rId2"/>
          <a:srcRect/>
          <a:stretch>
            <a:fillRect/>
          </a:stretch>
        </p:blipFill>
        <p:spPr bwMode="auto">
          <a:xfrm>
            <a:off x="0" y="142852"/>
            <a:ext cx="5396357" cy="6429397"/>
          </a:xfrm>
          <a:prstGeom prst="rect">
            <a:avLst/>
          </a:prstGeom>
          <a:ln>
            <a:noFill/>
          </a:ln>
          <a:effectLst>
            <a:softEdge rad="112500"/>
          </a:effectLst>
        </p:spPr>
      </p:pic>
      <p:sp>
        <p:nvSpPr>
          <p:cNvPr id="4" name="Прямоугольник 3"/>
          <p:cNvSpPr/>
          <p:nvPr/>
        </p:nvSpPr>
        <p:spPr>
          <a:xfrm>
            <a:off x="5286380" y="0"/>
            <a:ext cx="3857620" cy="3046988"/>
          </a:xfrm>
          <a:prstGeom prst="rect">
            <a:avLst/>
          </a:prstGeom>
        </p:spPr>
        <p:txBody>
          <a:bodyPr wrap="square">
            <a:spAutoFit/>
          </a:bodyPr>
          <a:lstStyle/>
          <a:p>
            <a:pPr algn="r"/>
            <a:r>
              <a:rPr lang="ru-RU" b="1" dirty="0" smtClean="0"/>
              <a:t>    </a:t>
            </a:r>
            <a:r>
              <a:rPr lang="ru-RU" sz="2400" b="1" dirty="0" smtClean="0"/>
              <a:t>3. </a:t>
            </a:r>
            <a:r>
              <a:rPr lang="ru-RU" sz="2400" b="1" dirty="0" err="1" smtClean="0"/>
              <a:t>Типізація</a:t>
            </a:r>
            <a:endParaRPr lang="ru-RU" sz="2400" b="1" dirty="0" smtClean="0"/>
          </a:p>
          <a:p>
            <a:pPr algn="r"/>
            <a:r>
              <a:rPr lang="ru-RU" b="1" dirty="0" smtClean="0"/>
              <a:t> </a:t>
            </a:r>
            <a:r>
              <a:rPr lang="ru-RU" sz="2400" dirty="0" err="1"/>
              <a:t>Найскладніший</a:t>
            </a:r>
            <a:r>
              <a:rPr lang="ru-RU" sz="2400" dirty="0"/>
              <a:t> метод, </a:t>
            </a:r>
            <a:r>
              <a:rPr lang="ru-RU" sz="2400" dirty="0" err="1"/>
              <a:t>заснований</a:t>
            </a:r>
            <a:r>
              <a:rPr lang="ru-RU" sz="2400" dirty="0"/>
              <a:t> на </a:t>
            </a:r>
            <a:r>
              <a:rPr lang="ru-RU" sz="2400" dirty="0" err="1"/>
              <a:t>виділенні</a:t>
            </a:r>
            <a:r>
              <a:rPr lang="ru-RU" sz="2400" dirty="0"/>
              <a:t> рис </a:t>
            </a:r>
            <a:r>
              <a:rPr lang="ru-RU" sz="2400" dirty="0" err="1"/>
              <a:t>кількох</a:t>
            </a:r>
            <a:r>
              <a:rPr lang="ru-RU" sz="2400" dirty="0"/>
              <a:t> </a:t>
            </a:r>
            <a:r>
              <a:rPr lang="ru-RU" sz="2400" dirty="0" err="1"/>
              <a:t>предметів</a:t>
            </a:r>
            <a:r>
              <a:rPr lang="ru-RU" sz="2400" dirty="0"/>
              <a:t> </a:t>
            </a:r>
            <a:r>
              <a:rPr lang="ru-RU" sz="2400" dirty="0" err="1"/>
              <a:t>і</a:t>
            </a:r>
            <a:r>
              <a:rPr lang="ru-RU" sz="2400" dirty="0"/>
              <a:t> </a:t>
            </a:r>
            <a:r>
              <a:rPr lang="ru-RU" sz="2400" dirty="0" err="1"/>
              <a:t>створенні</a:t>
            </a:r>
            <a:r>
              <a:rPr lang="ru-RU" sz="2400" dirty="0"/>
              <a:t> </a:t>
            </a:r>
            <a:r>
              <a:rPr lang="ru-RU" sz="2400" dirty="0" err="1"/>
              <a:t>з</a:t>
            </a:r>
            <a:r>
              <a:rPr lang="ru-RU" sz="2400" dirty="0"/>
              <a:t> них нового, </a:t>
            </a:r>
            <a:r>
              <a:rPr lang="ru-RU" sz="2400" dirty="0" err="1"/>
              <a:t>збірного</a:t>
            </a:r>
            <a:r>
              <a:rPr lang="ru-RU" sz="2400" dirty="0"/>
              <a:t> образу. Так </a:t>
            </a:r>
            <a:r>
              <a:rPr lang="ru-RU" sz="2400" dirty="0" err="1"/>
              <a:t>придумують</a:t>
            </a:r>
            <a:r>
              <a:rPr lang="ru-RU" sz="2400" dirty="0"/>
              <a:t> </a:t>
            </a:r>
            <a:r>
              <a:rPr lang="ru-RU" sz="2400" dirty="0" err="1"/>
              <a:t>літературних</a:t>
            </a:r>
            <a:r>
              <a:rPr lang="ru-RU" sz="2400" dirty="0"/>
              <a:t> </a:t>
            </a:r>
            <a:r>
              <a:rPr lang="ru-RU" sz="2400" dirty="0" err="1"/>
              <a:t>героїв</a:t>
            </a:r>
            <a:r>
              <a:rPr lang="ru-RU" sz="2400" dirty="0"/>
              <a:t>, </a:t>
            </a:r>
            <a:r>
              <a:rPr lang="ru-RU" sz="2400" dirty="0" err="1"/>
              <a:t>персонажів</a:t>
            </a:r>
            <a:r>
              <a:rPr lang="ru-RU" sz="2400" dirty="0"/>
              <a:t> </a:t>
            </a:r>
            <a:r>
              <a:rPr lang="ru-RU" sz="2400" dirty="0" err="1"/>
              <a:t>казок</a:t>
            </a:r>
            <a:r>
              <a:rPr lang="ru-RU" b="1" dirty="0"/>
              <a:t>.</a:t>
            </a:r>
            <a:endParaRPr lang="ru-RU" dirty="0"/>
          </a:p>
        </p:txBody>
      </p:sp>
      <p:sp>
        <p:nvSpPr>
          <p:cNvPr id="7" name="Прямоугольник 6"/>
          <p:cNvSpPr/>
          <p:nvPr/>
        </p:nvSpPr>
        <p:spPr>
          <a:xfrm>
            <a:off x="5643570" y="5286388"/>
            <a:ext cx="3357586" cy="369332"/>
          </a:xfrm>
          <a:prstGeom prst="rect">
            <a:avLst/>
          </a:prstGeom>
        </p:spPr>
        <p:txBody>
          <a:bodyPr wrap="square">
            <a:spAutoFit/>
          </a:bodyPr>
          <a:lstStyle/>
          <a:p>
            <a:pPr fontAlgn="base"/>
            <a:r>
              <a:rPr lang="ru-RU" b="1" dirty="0"/>
              <a:t> </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https://c2.staticflickr.com/6/5299/5404756066_3abc5fba13_b.jpg"/>
          <p:cNvPicPr>
            <a:picLocks noChangeAspect="1" noChangeArrowheads="1"/>
          </p:cNvPicPr>
          <p:nvPr/>
        </p:nvPicPr>
        <p:blipFill>
          <a:blip r:embed="rId2"/>
          <a:srcRect/>
          <a:stretch>
            <a:fillRect/>
          </a:stretch>
        </p:blipFill>
        <p:spPr bwMode="auto">
          <a:xfrm>
            <a:off x="0" y="0"/>
            <a:ext cx="9210967" cy="6858000"/>
          </a:xfrm>
          <a:prstGeom prst="rect">
            <a:avLst/>
          </a:prstGeom>
          <a:noFill/>
        </p:spPr>
      </p:pic>
      <p:sp>
        <p:nvSpPr>
          <p:cNvPr id="2" name="Заголовок 1"/>
          <p:cNvSpPr>
            <a:spLocks noGrp="1"/>
          </p:cNvSpPr>
          <p:nvPr>
            <p:ph type="title"/>
          </p:nvPr>
        </p:nvSpPr>
        <p:spPr>
          <a:xfrm>
            <a:off x="428596" y="928670"/>
            <a:ext cx="8229600" cy="654032"/>
          </a:xfrm>
        </p:spPr>
        <p:txBody>
          <a:bodyPr>
            <a:normAutofit fontScale="90000"/>
          </a:bodyPr>
          <a:lstStyle/>
          <a:p>
            <a:r>
              <a:rPr lang="uk-UA" b="1" dirty="0"/>
              <a:t>Активна уява</a:t>
            </a:r>
            <a:r>
              <a:rPr lang="uk-UA" dirty="0"/>
              <a:t/>
            </a:r>
            <a:br>
              <a:rPr lang="uk-UA" dirty="0"/>
            </a:br>
            <a:endParaRPr lang="uk-UA" dirty="0"/>
          </a:p>
        </p:txBody>
      </p:sp>
      <p:sp>
        <p:nvSpPr>
          <p:cNvPr id="3" name="Содержимое 2"/>
          <p:cNvSpPr>
            <a:spLocks noGrp="1"/>
          </p:cNvSpPr>
          <p:nvPr>
            <p:ph idx="1"/>
          </p:nvPr>
        </p:nvSpPr>
        <p:spPr>
          <a:xfrm>
            <a:off x="142844" y="4572008"/>
            <a:ext cx="8829708" cy="2285992"/>
          </a:xfrm>
        </p:spPr>
        <p:txBody>
          <a:bodyPr>
            <a:normAutofit fontScale="92500" lnSpcReduction="10000"/>
          </a:bodyPr>
          <a:lstStyle/>
          <a:p>
            <a:pPr>
              <a:buNone/>
            </a:pPr>
            <a:r>
              <a:rPr lang="uk-UA" sz="2000" b="1" dirty="0"/>
              <a:t> </a:t>
            </a:r>
            <a:r>
              <a:rPr lang="uk-UA" sz="2000" b="1" dirty="0" smtClean="0"/>
              <a:t>      Активна уява - це усвідомлене побудова в своєму розумі різних образів, рішення задач і відтворення зв'язків між суб'єктами. Одним із способів його прояву є фантазія. Фантазія проявляється не тільки під час творчості, але і в звичайному житті. Ми часто подумки відтворюємо людські можливості, які є нереальними, але такими бажаними: вміння ставати невидимим, літати, дихати під водою. Уява і фантазія в психології тісно взаємопов'язані. Часто вони виливаються в продуктивне творчість або звичайні мрії.</a:t>
            </a:r>
            <a:r>
              <a:rPr lang="ru-RU" sz="1800" b="1" dirty="0" smtClean="0"/>
              <a:t> </a:t>
            </a:r>
            <a:r>
              <a:rPr lang="ru-RU" sz="1800" b="1" dirty="0" err="1" smtClean="0"/>
              <a:t>Особливим</a:t>
            </a:r>
            <a:r>
              <a:rPr lang="ru-RU" sz="1800" b="1" dirty="0" smtClean="0"/>
              <a:t> </a:t>
            </a:r>
            <a:r>
              <a:rPr lang="ru-RU" sz="1800" b="1" dirty="0" err="1" smtClean="0"/>
              <a:t>проявом</a:t>
            </a:r>
            <a:r>
              <a:rPr lang="ru-RU" sz="1800" b="1" dirty="0" smtClean="0"/>
              <a:t> активного </a:t>
            </a:r>
            <a:r>
              <a:rPr lang="ru-RU" sz="1800" b="1" dirty="0" err="1" smtClean="0"/>
              <a:t>уяви</a:t>
            </a:r>
            <a:r>
              <a:rPr lang="ru-RU" sz="1800" b="1" dirty="0" smtClean="0"/>
              <a:t> </a:t>
            </a:r>
            <a:r>
              <a:rPr lang="ru-RU" sz="1800" b="1" dirty="0" err="1" smtClean="0"/>
              <a:t>є</a:t>
            </a:r>
            <a:r>
              <a:rPr lang="ru-RU" sz="1800" b="1" dirty="0" smtClean="0"/>
              <a:t> </a:t>
            </a:r>
            <a:r>
              <a:rPr lang="ru-RU" sz="1800" b="1" dirty="0" err="1" smtClean="0"/>
              <a:t>мрія</a:t>
            </a:r>
            <a:r>
              <a:rPr lang="ru-RU" sz="1800" b="1" dirty="0" smtClean="0"/>
              <a:t> - </a:t>
            </a:r>
            <a:r>
              <a:rPr lang="ru-RU" sz="1800" b="1" dirty="0" err="1" smtClean="0"/>
              <a:t>уявне</a:t>
            </a:r>
            <a:r>
              <a:rPr lang="ru-RU" sz="1800" b="1" dirty="0" smtClean="0"/>
              <a:t> </a:t>
            </a:r>
            <a:r>
              <a:rPr lang="ru-RU" sz="1800" b="1" dirty="0" err="1" smtClean="0"/>
              <a:t>створення</a:t>
            </a:r>
            <a:r>
              <a:rPr lang="ru-RU" sz="1800" b="1" dirty="0" smtClean="0"/>
              <a:t> </a:t>
            </a:r>
            <a:r>
              <a:rPr lang="ru-RU" sz="1800" b="1" dirty="0" err="1" smtClean="0"/>
              <a:t>образів</a:t>
            </a:r>
            <a:r>
              <a:rPr lang="ru-RU" sz="1800" b="1" dirty="0" smtClean="0"/>
              <a:t> </a:t>
            </a:r>
            <a:r>
              <a:rPr lang="ru-RU" sz="1800" b="1" dirty="0" err="1" smtClean="0"/>
              <a:t>майбутнього</a:t>
            </a:r>
            <a:r>
              <a:rPr lang="ru-RU" sz="1800" b="1" dirty="0" smtClean="0"/>
              <a:t>.</a:t>
            </a:r>
            <a:endParaRPr lang="uk-UA" sz="2000"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slide(fromBottom)">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er\Desktop\ispitivat-vo-sne-radost.jpg"/>
          <p:cNvPicPr>
            <a:picLocks noChangeAspect="1" noChangeArrowheads="1"/>
          </p:cNvPicPr>
          <p:nvPr/>
        </p:nvPicPr>
        <p:blipFill>
          <a:blip r:embed="rId2"/>
          <a:srcRect/>
          <a:stretch>
            <a:fillRect/>
          </a:stretch>
        </p:blipFill>
        <p:spPr bwMode="auto">
          <a:xfrm>
            <a:off x="500034" y="500042"/>
            <a:ext cx="7929618" cy="4781496"/>
          </a:xfrm>
          <a:prstGeom prst="rect">
            <a:avLst/>
          </a:prstGeom>
          <a:ln>
            <a:noFill/>
          </a:ln>
          <a:effectLst>
            <a:softEdge rad="112500"/>
          </a:effectLst>
        </p:spPr>
      </p:pic>
      <p:sp>
        <p:nvSpPr>
          <p:cNvPr id="2" name="Заголовок 1"/>
          <p:cNvSpPr>
            <a:spLocks noGrp="1"/>
          </p:cNvSpPr>
          <p:nvPr>
            <p:ph type="title"/>
          </p:nvPr>
        </p:nvSpPr>
        <p:spPr>
          <a:xfrm>
            <a:off x="500034" y="285728"/>
            <a:ext cx="8229600" cy="511156"/>
          </a:xfrm>
        </p:spPr>
        <p:txBody>
          <a:bodyPr>
            <a:normAutofit fontScale="90000"/>
          </a:bodyPr>
          <a:lstStyle/>
          <a:p>
            <a:r>
              <a:rPr lang="uk-UA" b="1" dirty="0" smtClean="0"/>
              <a:t>Пасивна уява</a:t>
            </a:r>
            <a:r>
              <a:rPr lang="uk-UA" dirty="0"/>
              <a:t/>
            </a:r>
            <a:br>
              <a:rPr lang="uk-UA" dirty="0"/>
            </a:br>
            <a:endParaRPr lang="uk-UA" dirty="0"/>
          </a:p>
        </p:txBody>
      </p:sp>
      <p:sp>
        <p:nvSpPr>
          <p:cNvPr id="3" name="Содержимое 2"/>
          <p:cNvSpPr>
            <a:spLocks noGrp="1"/>
          </p:cNvSpPr>
          <p:nvPr>
            <p:ph idx="1"/>
          </p:nvPr>
        </p:nvSpPr>
        <p:spPr>
          <a:xfrm>
            <a:off x="71406" y="5214950"/>
            <a:ext cx="9072594" cy="1643050"/>
          </a:xfrm>
        </p:spPr>
        <p:txBody>
          <a:bodyPr>
            <a:normAutofit lnSpcReduction="10000"/>
          </a:bodyPr>
          <a:lstStyle/>
          <a:p>
            <a:pPr>
              <a:buNone/>
            </a:pPr>
            <a:r>
              <a:rPr lang="uk-UA" b="1" dirty="0" smtClean="0"/>
              <a:t>    </a:t>
            </a:r>
            <a:r>
              <a:rPr lang="uk-UA" sz="1900" b="1" dirty="0" smtClean="0"/>
              <a:t>Це </a:t>
            </a:r>
            <a:r>
              <a:rPr lang="uk-UA" sz="1900" b="1" dirty="0"/>
              <a:t>образи, які відвідують нашу свідомість мимоволі. Ми не докладаємо до цього жодних зусиль: вони виникають спонтанно, мають як реальне, так і фантастичне наповнення. Найяскравішим прикладом пасивного уяви є наші сновидіння - відбиток раніше видимого чи почутого, наших страхів і бажань, почуттів і прагнень</a:t>
            </a:r>
            <a:r>
              <a:rPr lang="uk-UA" sz="1900" b="1" dirty="0" smtClean="0"/>
              <a:t>. Галюцинація </a:t>
            </a:r>
            <a:r>
              <a:rPr lang="uk-UA" sz="2000" b="1" dirty="0" smtClean="0"/>
              <a:t>також входить до пасивної уяви.</a:t>
            </a:r>
            <a:endParaRPr lang="uk-UA" sz="1900"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Новая папка\zev8E4.jpg"/>
          <p:cNvPicPr>
            <a:picLocks noChangeAspect="1" noChangeArrowheads="1"/>
          </p:cNvPicPr>
          <p:nvPr/>
        </p:nvPicPr>
        <p:blipFill>
          <a:blip r:embed="rId2"/>
          <a:srcRect/>
          <a:stretch>
            <a:fillRect/>
          </a:stretch>
        </p:blipFill>
        <p:spPr bwMode="auto">
          <a:xfrm>
            <a:off x="0" y="571500"/>
            <a:ext cx="9144000" cy="5715000"/>
          </a:xfrm>
          <a:prstGeom prst="rect">
            <a:avLst/>
          </a:prstGeom>
          <a:noFill/>
        </p:spPr>
      </p:pic>
      <p:sp>
        <p:nvSpPr>
          <p:cNvPr id="2" name="Заголовок 1"/>
          <p:cNvSpPr>
            <a:spLocks noGrp="1"/>
          </p:cNvSpPr>
          <p:nvPr>
            <p:ph type="title"/>
          </p:nvPr>
        </p:nvSpPr>
        <p:spPr>
          <a:xfrm>
            <a:off x="785786" y="142852"/>
            <a:ext cx="7929618" cy="714380"/>
          </a:xfrm>
        </p:spPr>
        <p:txBody>
          <a:bodyPr>
            <a:normAutofit fontScale="90000"/>
          </a:bodyPr>
          <a:lstStyle/>
          <a:p>
            <a:r>
              <a:rPr lang="ru-RU" dirty="0" smtClean="0"/>
              <a:t>Роль </a:t>
            </a:r>
            <a:r>
              <a:rPr lang="ru-RU" dirty="0" err="1" smtClean="0"/>
              <a:t>уяви</a:t>
            </a:r>
            <a:r>
              <a:rPr lang="ru-RU" dirty="0" smtClean="0"/>
              <a:t> в </a:t>
            </a:r>
            <a:r>
              <a:rPr lang="ru-RU" dirty="0" err="1" smtClean="0"/>
              <a:t>житті</a:t>
            </a:r>
            <a:r>
              <a:rPr lang="ru-RU" dirty="0" smtClean="0"/>
              <a:t> </a:t>
            </a:r>
            <a:r>
              <a:rPr lang="ru-RU" dirty="0" err="1" smtClean="0"/>
              <a:t>людини</a:t>
            </a:r>
            <a:r>
              <a:rPr lang="ru-RU" dirty="0" smtClean="0"/>
              <a:t/>
            </a:r>
            <a:br>
              <a:rPr lang="ru-RU" dirty="0" smtClean="0"/>
            </a:br>
            <a:endParaRPr lang="uk-UA" dirty="0"/>
          </a:p>
        </p:txBody>
      </p:sp>
      <p:sp>
        <p:nvSpPr>
          <p:cNvPr id="3" name="Содержимое 2"/>
          <p:cNvSpPr>
            <a:spLocks noGrp="1"/>
          </p:cNvSpPr>
          <p:nvPr>
            <p:ph idx="1"/>
          </p:nvPr>
        </p:nvSpPr>
        <p:spPr>
          <a:xfrm>
            <a:off x="0" y="571480"/>
            <a:ext cx="4572000" cy="3643338"/>
          </a:xfrm>
        </p:spPr>
        <p:txBody>
          <a:bodyPr>
            <a:normAutofit fontScale="47500" lnSpcReduction="20000"/>
          </a:bodyPr>
          <a:lstStyle/>
          <a:p>
            <a:pPr>
              <a:buNone/>
            </a:pPr>
            <a:r>
              <a:rPr lang="uk-UA" sz="3700" b="1" dirty="0" smtClean="0"/>
              <a:t>              Уява в психології тісно пов'язана з мисленням, тому робить свій прямий вплив на пізнання світу. Завдяки йому ми можемо подумки виконувати дії, маніпулювати образами предметів, моделювати ситуації, ніж розвиваємо аналітичну розумову діяльність. Уява допомагає навіть регулювати фізичний стан організму. Відомі факти, коли тільки силою думки людина змінювала кров'яний тиск, температуру тіла або частоту пульсу. Саме ці можливості уяви є фундаментом аутотренінгу. І навпаки: придумуючи наявність у себе різних хвороб, людина реально починає відчувати симптоми недуг.</a:t>
            </a:r>
          </a:p>
          <a:p>
            <a:endParaRPr lang="uk-UA" b="1"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тест на уяву психологія"/>
          <p:cNvPicPr>
            <a:picLocks noChangeAspect="1" noChangeArrowheads="1"/>
          </p:cNvPicPr>
          <p:nvPr/>
        </p:nvPicPr>
        <p:blipFill>
          <a:blip r:embed="rId2"/>
          <a:srcRect/>
          <a:stretch>
            <a:fillRect/>
          </a:stretch>
        </p:blipFill>
        <p:spPr bwMode="auto">
          <a:xfrm>
            <a:off x="0" y="1857364"/>
            <a:ext cx="5476875" cy="3543300"/>
          </a:xfrm>
          <a:prstGeom prst="rect">
            <a:avLst/>
          </a:prstGeom>
          <a:noFill/>
        </p:spPr>
      </p:pic>
      <p:sp>
        <p:nvSpPr>
          <p:cNvPr id="2" name="Заголовок 1"/>
          <p:cNvSpPr>
            <a:spLocks noGrp="1"/>
          </p:cNvSpPr>
          <p:nvPr>
            <p:ph type="title"/>
          </p:nvPr>
        </p:nvSpPr>
        <p:spPr>
          <a:xfrm>
            <a:off x="500034" y="142852"/>
            <a:ext cx="8229600" cy="654032"/>
          </a:xfrm>
        </p:spPr>
        <p:txBody>
          <a:bodyPr>
            <a:normAutofit fontScale="90000"/>
          </a:bodyPr>
          <a:lstStyle/>
          <a:p>
            <a:r>
              <a:rPr lang="uk-UA" dirty="0" smtClean="0">
                <a:solidFill>
                  <a:srgbClr val="002060"/>
                </a:solidFill>
              </a:rPr>
              <a:t>Розвиток уяви</a:t>
            </a:r>
            <a:r>
              <a:rPr lang="uk-UA" dirty="0" smtClean="0"/>
              <a:t/>
            </a:r>
            <a:br>
              <a:rPr lang="uk-UA" dirty="0" smtClean="0"/>
            </a:br>
            <a:endParaRPr lang="uk-UA" dirty="0"/>
          </a:p>
        </p:txBody>
      </p:sp>
      <p:sp>
        <p:nvSpPr>
          <p:cNvPr id="5" name="Прямоугольник 4"/>
          <p:cNvSpPr/>
          <p:nvPr/>
        </p:nvSpPr>
        <p:spPr>
          <a:xfrm>
            <a:off x="0" y="428604"/>
            <a:ext cx="6858000" cy="1477328"/>
          </a:xfrm>
          <a:prstGeom prst="rect">
            <a:avLst/>
          </a:prstGeom>
        </p:spPr>
        <p:txBody>
          <a:bodyPr wrap="square">
            <a:spAutoFit/>
          </a:bodyPr>
          <a:lstStyle/>
          <a:p>
            <a:r>
              <a:rPr lang="uk-UA" b="1" dirty="0" smtClean="0"/>
              <a:t>Розумова діяльність невіддільна від образів. Тому мислення та уяву в психології тісно пов'язані між собою. Розвиток логіки і аналітичних навичок допомагає нам удосконалювати свої фантазії, творчі нахили і приховані здібності. Основні види розвитку уяви за допомогою мислення такі:</a:t>
            </a:r>
            <a:endParaRPr lang="uk-UA" b="1" dirty="0"/>
          </a:p>
        </p:txBody>
      </p:sp>
      <p:sp>
        <p:nvSpPr>
          <p:cNvPr id="6" name="Прямоугольник 5"/>
          <p:cNvSpPr/>
          <p:nvPr/>
        </p:nvSpPr>
        <p:spPr>
          <a:xfrm>
            <a:off x="5072066" y="1785926"/>
            <a:ext cx="4071934" cy="4247317"/>
          </a:xfrm>
          <a:prstGeom prst="rect">
            <a:avLst/>
          </a:prstGeom>
        </p:spPr>
        <p:txBody>
          <a:bodyPr wrap="square">
            <a:spAutoFit/>
          </a:bodyPr>
          <a:lstStyle/>
          <a:p>
            <a:r>
              <a:rPr lang="uk-UA" b="1" u="sng" dirty="0" smtClean="0">
                <a:solidFill>
                  <a:srgbClr val="C00000"/>
                </a:solidFill>
              </a:rPr>
              <a:t>Ігрова діяльність</a:t>
            </a:r>
            <a:r>
              <a:rPr lang="uk-UA" b="1" dirty="0" smtClean="0"/>
              <a:t>. Особливо моделювання життєвих ситуацій, рольові сценки, створення ряду асоціацій, а також ліплення, </a:t>
            </a:r>
            <a:r>
              <a:rPr lang="uk-UA" b="1" dirty="0" err="1" smtClean="0"/>
              <a:t>орігамі</a:t>
            </a:r>
            <a:r>
              <a:rPr lang="uk-UA" b="1" dirty="0" smtClean="0"/>
              <a:t> та малювання.</a:t>
            </a:r>
          </a:p>
          <a:p>
            <a:r>
              <a:rPr lang="uk-UA" b="1" u="sng" dirty="0" smtClean="0">
                <a:solidFill>
                  <a:srgbClr val="C00000"/>
                </a:solidFill>
              </a:rPr>
              <a:t>Читання літератури, а також самостійна проба пера</a:t>
            </a:r>
            <a:r>
              <a:rPr lang="uk-UA" b="1" dirty="0" smtClean="0"/>
              <a:t>: написання віршів, оповідань, есе. Ефективно також описувати прочитане словесно і за допомогою образів.</a:t>
            </a:r>
          </a:p>
          <a:p>
            <a:r>
              <a:rPr lang="uk-UA" b="1" u="sng" dirty="0" smtClean="0">
                <a:solidFill>
                  <a:srgbClr val="C00000"/>
                </a:solidFill>
              </a:rPr>
              <a:t>Вивчення географічних карт</a:t>
            </a:r>
            <a:r>
              <a:rPr lang="uk-UA" b="1" dirty="0" smtClean="0"/>
              <a:t>. Під час цього заняття ми завжди уявляємо собі ландшафти тієї чи іншої країни, зовнішній вигляд людей, їх діяльність.</a:t>
            </a:r>
          </a:p>
          <a:p>
            <a:r>
              <a:rPr lang="uk-UA" b="1" dirty="0" smtClean="0"/>
              <a:t>Креслення графіків, схем, діаграм.</a:t>
            </a:r>
            <a:endParaRPr lang="uk-UA" b="1"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heckerboard(across)">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80">
                                          <p:stCondLst>
                                            <p:cond delay="0"/>
                                          </p:stCondLst>
                                        </p:cTn>
                                        <p:tgtEl>
                                          <p:spTgt spid="6">
                                            <p:txEl>
                                              <p:pRg st="0" end="0"/>
                                            </p:txEl>
                                          </p:spTgt>
                                        </p:tgtEl>
                                      </p:cBhvr>
                                    </p:animEffect>
                                    <p:anim calcmode="lin" valueType="num">
                                      <p:cBhvr>
                                        <p:cTn id="20"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xEl>
                                              <p:pRg st="0" end="0"/>
                                            </p:txEl>
                                          </p:spTgt>
                                        </p:tgtEl>
                                      </p:cBhvr>
                                      <p:to x="100000" y="60000"/>
                                    </p:animScale>
                                    <p:animScale>
                                      <p:cBhvr>
                                        <p:cTn id="26" dur="166" decel="50000">
                                          <p:stCondLst>
                                            <p:cond delay="676"/>
                                          </p:stCondLst>
                                        </p:cTn>
                                        <p:tgtEl>
                                          <p:spTgt spid="6">
                                            <p:txEl>
                                              <p:pRg st="0" end="0"/>
                                            </p:txEl>
                                          </p:spTgt>
                                        </p:tgtEl>
                                      </p:cBhvr>
                                      <p:to x="100000" y="100000"/>
                                    </p:animScale>
                                    <p:animScale>
                                      <p:cBhvr>
                                        <p:cTn id="27" dur="26">
                                          <p:stCondLst>
                                            <p:cond delay="1312"/>
                                          </p:stCondLst>
                                        </p:cTn>
                                        <p:tgtEl>
                                          <p:spTgt spid="6">
                                            <p:txEl>
                                              <p:pRg st="0" end="0"/>
                                            </p:txEl>
                                          </p:spTgt>
                                        </p:tgtEl>
                                      </p:cBhvr>
                                      <p:to x="100000" y="80000"/>
                                    </p:animScale>
                                    <p:animScale>
                                      <p:cBhvr>
                                        <p:cTn id="28" dur="166" decel="50000">
                                          <p:stCondLst>
                                            <p:cond delay="1338"/>
                                          </p:stCondLst>
                                        </p:cTn>
                                        <p:tgtEl>
                                          <p:spTgt spid="6">
                                            <p:txEl>
                                              <p:pRg st="0" end="0"/>
                                            </p:txEl>
                                          </p:spTgt>
                                        </p:tgtEl>
                                      </p:cBhvr>
                                      <p:to x="100000" y="100000"/>
                                    </p:animScale>
                                    <p:animScale>
                                      <p:cBhvr>
                                        <p:cTn id="29" dur="26">
                                          <p:stCondLst>
                                            <p:cond delay="1642"/>
                                          </p:stCondLst>
                                        </p:cTn>
                                        <p:tgtEl>
                                          <p:spTgt spid="6">
                                            <p:txEl>
                                              <p:pRg st="0" end="0"/>
                                            </p:txEl>
                                          </p:spTgt>
                                        </p:tgtEl>
                                      </p:cBhvr>
                                      <p:to x="100000" y="90000"/>
                                    </p:animScale>
                                    <p:animScale>
                                      <p:cBhvr>
                                        <p:cTn id="30" dur="166" decel="50000">
                                          <p:stCondLst>
                                            <p:cond delay="1668"/>
                                          </p:stCondLst>
                                        </p:cTn>
                                        <p:tgtEl>
                                          <p:spTgt spid="6">
                                            <p:txEl>
                                              <p:pRg st="0" end="0"/>
                                            </p:txEl>
                                          </p:spTgt>
                                        </p:tgtEl>
                                      </p:cBhvr>
                                      <p:to x="100000" y="100000"/>
                                    </p:animScale>
                                    <p:animScale>
                                      <p:cBhvr>
                                        <p:cTn id="31" dur="26">
                                          <p:stCondLst>
                                            <p:cond delay="1808"/>
                                          </p:stCondLst>
                                        </p:cTn>
                                        <p:tgtEl>
                                          <p:spTgt spid="6">
                                            <p:txEl>
                                              <p:pRg st="0" end="0"/>
                                            </p:txEl>
                                          </p:spTgt>
                                        </p:tgtEl>
                                      </p:cBhvr>
                                      <p:to x="100000" y="95000"/>
                                    </p:animScale>
                                    <p:animScale>
                                      <p:cBhvr>
                                        <p:cTn id="32" dur="166" decel="50000">
                                          <p:stCondLst>
                                            <p:cond delay="1834"/>
                                          </p:stCondLst>
                                        </p:cTn>
                                        <p:tgtEl>
                                          <p:spTgt spid="6">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80">
                                          <p:stCondLst>
                                            <p:cond delay="0"/>
                                          </p:stCondLst>
                                        </p:cTn>
                                        <p:tgtEl>
                                          <p:spTgt spid="6">
                                            <p:txEl>
                                              <p:pRg st="1" end="1"/>
                                            </p:txEl>
                                          </p:spTgt>
                                        </p:tgtEl>
                                      </p:cBhvr>
                                    </p:animEffect>
                                    <p:anim calcmode="lin" valueType="num">
                                      <p:cBhvr>
                                        <p:cTn id="38"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xEl>
                                              <p:pRg st="1" end="1"/>
                                            </p:txEl>
                                          </p:spTgt>
                                        </p:tgtEl>
                                      </p:cBhvr>
                                      <p:to x="100000" y="60000"/>
                                    </p:animScale>
                                    <p:animScale>
                                      <p:cBhvr>
                                        <p:cTn id="44" dur="166" decel="50000">
                                          <p:stCondLst>
                                            <p:cond delay="676"/>
                                          </p:stCondLst>
                                        </p:cTn>
                                        <p:tgtEl>
                                          <p:spTgt spid="6">
                                            <p:txEl>
                                              <p:pRg st="1" end="1"/>
                                            </p:txEl>
                                          </p:spTgt>
                                        </p:tgtEl>
                                      </p:cBhvr>
                                      <p:to x="100000" y="100000"/>
                                    </p:animScale>
                                    <p:animScale>
                                      <p:cBhvr>
                                        <p:cTn id="45" dur="26">
                                          <p:stCondLst>
                                            <p:cond delay="1312"/>
                                          </p:stCondLst>
                                        </p:cTn>
                                        <p:tgtEl>
                                          <p:spTgt spid="6">
                                            <p:txEl>
                                              <p:pRg st="1" end="1"/>
                                            </p:txEl>
                                          </p:spTgt>
                                        </p:tgtEl>
                                      </p:cBhvr>
                                      <p:to x="100000" y="80000"/>
                                    </p:animScale>
                                    <p:animScale>
                                      <p:cBhvr>
                                        <p:cTn id="46" dur="166" decel="50000">
                                          <p:stCondLst>
                                            <p:cond delay="1338"/>
                                          </p:stCondLst>
                                        </p:cTn>
                                        <p:tgtEl>
                                          <p:spTgt spid="6">
                                            <p:txEl>
                                              <p:pRg st="1" end="1"/>
                                            </p:txEl>
                                          </p:spTgt>
                                        </p:tgtEl>
                                      </p:cBhvr>
                                      <p:to x="100000" y="100000"/>
                                    </p:animScale>
                                    <p:animScale>
                                      <p:cBhvr>
                                        <p:cTn id="47" dur="26">
                                          <p:stCondLst>
                                            <p:cond delay="1642"/>
                                          </p:stCondLst>
                                        </p:cTn>
                                        <p:tgtEl>
                                          <p:spTgt spid="6">
                                            <p:txEl>
                                              <p:pRg st="1" end="1"/>
                                            </p:txEl>
                                          </p:spTgt>
                                        </p:tgtEl>
                                      </p:cBhvr>
                                      <p:to x="100000" y="90000"/>
                                    </p:animScale>
                                    <p:animScale>
                                      <p:cBhvr>
                                        <p:cTn id="48" dur="166" decel="50000">
                                          <p:stCondLst>
                                            <p:cond delay="1668"/>
                                          </p:stCondLst>
                                        </p:cTn>
                                        <p:tgtEl>
                                          <p:spTgt spid="6">
                                            <p:txEl>
                                              <p:pRg st="1" end="1"/>
                                            </p:txEl>
                                          </p:spTgt>
                                        </p:tgtEl>
                                      </p:cBhvr>
                                      <p:to x="100000" y="100000"/>
                                    </p:animScale>
                                    <p:animScale>
                                      <p:cBhvr>
                                        <p:cTn id="49" dur="26">
                                          <p:stCondLst>
                                            <p:cond delay="1808"/>
                                          </p:stCondLst>
                                        </p:cTn>
                                        <p:tgtEl>
                                          <p:spTgt spid="6">
                                            <p:txEl>
                                              <p:pRg st="1" end="1"/>
                                            </p:txEl>
                                          </p:spTgt>
                                        </p:tgtEl>
                                      </p:cBhvr>
                                      <p:to x="100000" y="95000"/>
                                    </p:animScale>
                                    <p:animScale>
                                      <p:cBhvr>
                                        <p:cTn id="50" dur="166" decel="50000">
                                          <p:stCondLst>
                                            <p:cond delay="1834"/>
                                          </p:stCondLst>
                                        </p:cTn>
                                        <p:tgtEl>
                                          <p:spTgt spid="6">
                                            <p:txEl>
                                              <p:pRg st="1" end="1"/>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wipe(down)">
                                      <p:cBhvr>
                                        <p:cTn id="55" dur="580">
                                          <p:stCondLst>
                                            <p:cond delay="0"/>
                                          </p:stCondLst>
                                        </p:cTn>
                                        <p:tgtEl>
                                          <p:spTgt spid="6">
                                            <p:txEl>
                                              <p:pRg st="2" end="2"/>
                                            </p:txEl>
                                          </p:spTgt>
                                        </p:tgtEl>
                                      </p:cBhvr>
                                    </p:animEffect>
                                    <p:anim calcmode="lin" valueType="num">
                                      <p:cBhvr>
                                        <p:cTn id="56"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xEl>
                                              <p:pRg st="2" end="2"/>
                                            </p:txEl>
                                          </p:spTgt>
                                        </p:tgtEl>
                                      </p:cBhvr>
                                      <p:to x="100000" y="60000"/>
                                    </p:animScale>
                                    <p:animScale>
                                      <p:cBhvr>
                                        <p:cTn id="62" dur="166" decel="50000">
                                          <p:stCondLst>
                                            <p:cond delay="676"/>
                                          </p:stCondLst>
                                        </p:cTn>
                                        <p:tgtEl>
                                          <p:spTgt spid="6">
                                            <p:txEl>
                                              <p:pRg st="2" end="2"/>
                                            </p:txEl>
                                          </p:spTgt>
                                        </p:tgtEl>
                                      </p:cBhvr>
                                      <p:to x="100000" y="100000"/>
                                    </p:animScale>
                                    <p:animScale>
                                      <p:cBhvr>
                                        <p:cTn id="63" dur="26">
                                          <p:stCondLst>
                                            <p:cond delay="1312"/>
                                          </p:stCondLst>
                                        </p:cTn>
                                        <p:tgtEl>
                                          <p:spTgt spid="6">
                                            <p:txEl>
                                              <p:pRg st="2" end="2"/>
                                            </p:txEl>
                                          </p:spTgt>
                                        </p:tgtEl>
                                      </p:cBhvr>
                                      <p:to x="100000" y="80000"/>
                                    </p:animScale>
                                    <p:animScale>
                                      <p:cBhvr>
                                        <p:cTn id="64" dur="166" decel="50000">
                                          <p:stCondLst>
                                            <p:cond delay="1338"/>
                                          </p:stCondLst>
                                        </p:cTn>
                                        <p:tgtEl>
                                          <p:spTgt spid="6">
                                            <p:txEl>
                                              <p:pRg st="2" end="2"/>
                                            </p:txEl>
                                          </p:spTgt>
                                        </p:tgtEl>
                                      </p:cBhvr>
                                      <p:to x="100000" y="100000"/>
                                    </p:animScale>
                                    <p:animScale>
                                      <p:cBhvr>
                                        <p:cTn id="65" dur="26">
                                          <p:stCondLst>
                                            <p:cond delay="1642"/>
                                          </p:stCondLst>
                                        </p:cTn>
                                        <p:tgtEl>
                                          <p:spTgt spid="6">
                                            <p:txEl>
                                              <p:pRg st="2" end="2"/>
                                            </p:txEl>
                                          </p:spTgt>
                                        </p:tgtEl>
                                      </p:cBhvr>
                                      <p:to x="100000" y="90000"/>
                                    </p:animScale>
                                    <p:animScale>
                                      <p:cBhvr>
                                        <p:cTn id="66" dur="166" decel="50000">
                                          <p:stCondLst>
                                            <p:cond delay="1668"/>
                                          </p:stCondLst>
                                        </p:cTn>
                                        <p:tgtEl>
                                          <p:spTgt spid="6">
                                            <p:txEl>
                                              <p:pRg st="2" end="2"/>
                                            </p:txEl>
                                          </p:spTgt>
                                        </p:tgtEl>
                                      </p:cBhvr>
                                      <p:to x="100000" y="100000"/>
                                    </p:animScale>
                                    <p:animScale>
                                      <p:cBhvr>
                                        <p:cTn id="67" dur="26">
                                          <p:stCondLst>
                                            <p:cond delay="1808"/>
                                          </p:stCondLst>
                                        </p:cTn>
                                        <p:tgtEl>
                                          <p:spTgt spid="6">
                                            <p:txEl>
                                              <p:pRg st="2" end="2"/>
                                            </p:txEl>
                                          </p:spTgt>
                                        </p:tgtEl>
                                      </p:cBhvr>
                                      <p:to x="100000" y="95000"/>
                                    </p:animScale>
                                    <p:animScale>
                                      <p:cBhvr>
                                        <p:cTn id="68" dur="166" decel="50000">
                                          <p:stCondLst>
                                            <p:cond delay="1834"/>
                                          </p:stCondLst>
                                        </p:cTn>
                                        <p:tgtEl>
                                          <p:spTgt spid="6">
                                            <p:txEl>
                                              <p:pRg st="2" end="2"/>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Effect transition="in" filter="wipe(down)">
                                      <p:cBhvr>
                                        <p:cTn id="71" dur="580">
                                          <p:stCondLst>
                                            <p:cond delay="0"/>
                                          </p:stCondLst>
                                        </p:cTn>
                                        <p:tgtEl>
                                          <p:spTgt spid="6">
                                            <p:txEl>
                                              <p:pRg st="3" end="3"/>
                                            </p:txEl>
                                          </p:spTgt>
                                        </p:tgtEl>
                                      </p:cBhvr>
                                    </p:animEffect>
                                    <p:anim calcmode="lin" valueType="num">
                                      <p:cBhvr>
                                        <p:cTn id="72"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xEl>
                                              <p:pRg st="3" end="3"/>
                                            </p:txEl>
                                          </p:spTgt>
                                        </p:tgtEl>
                                      </p:cBhvr>
                                      <p:to x="100000" y="60000"/>
                                    </p:animScale>
                                    <p:animScale>
                                      <p:cBhvr>
                                        <p:cTn id="78" dur="166" decel="50000">
                                          <p:stCondLst>
                                            <p:cond delay="676"/>
                                          </p:stCondLst>
                                        </p:cTn>
                                        <p:tgtEl>
                                          <p:spTgt spid="6">
                                            <p:txEl>
                                              <p:pRg st="3" end="3"/>
                                            </p:txEl>
                                          </p:spTgt>
                                        </p:tgtEl>
                                      </p:cBhvr>
                                      <p:to x="100000" y="100000"/>
                                    </p:animScale>
                                    <p:animScale>
                                      <p:cBhvr>
                                        <p:cTn id="79" dur="26">
                                          <p:stCondLst>
                                            <p:cond delay="1312"/>
                                          </p:stCondLst>
                                        </p:cTn>
                                        <p:tgtEl>
                                          <p:spTgt spid="6">
                                            <p:txEl>
                                              <p:pRg st="3" end="3"/>
                                            </p:txEl>
                                          </p:spTgt>
                                        </p:tgtEl>
                                      </p:cBhvr>
                                      <p:to x="100000" y="80000"/>
                                    </p:animScale>
                                    <p:animScale>
                                      <p:cBhvr>
                                        <p:cTn id="80" dur="166" decel="50000">
                                          <p:stCondLst>
                                            <p:cond delay="1338"/>
                                          </p:stCondLst>
                                        </p:cTn>
                                        <p:tgtEl>
                                          <p:spTgt spid="6">
                                            <p:txEl>
                                              <p:pRg st="3" end="3"/>
                                            </p:txEl>
                                          </p:spTgt>
                                        </p:tgtEl>
                                      </p:cBhvr>
                                      <p:to x="100000" y="100000"/>
                                    </p:animScale>
                                    <p:animScale>
                                      <p:cBhvr>
                                        <p:cTn id="81" dur="26">
                                          <p:stCondLst>
                                            <p:cond delay="1642"/>
                                          </p:stCondLst>
                                        </p:cTn>
                                        <p:tgtEl>
                                          <p:spTgt spid="6">
                                            <p:txEl>
                                              <p:pRg st="3" end="3"/>
                                            </p:txEl>
                                          </p:spTgt>
                                        </p:tgtEl>
                                      </p:cBhvr>
                                      <p:to x="100000" y="90000"/>
                                    </p:animScale>
                                    <p:animScale>
                                      <p:cBhvr>
                                        <p:cTn id="82" dur="166" decel="50000">
                                          <p:stCondLst>
                                            <p:cond delay="1668"/>
                                          </p:stCondLst>
                                        </p:cTn>
                                        <p:tgtEl>
                                          <p:spTgt spid="6">
                                            <p:txEl>
                                              <p:pRg st="3" end="3"/>
                                            </p:txEl>
                                          </p:spTgt>
                                        </p:tgtEl>
                                      </p:cBhvr>
                                      <p:to x="100000" y="100000"/>
                                    </p:animScale>
                                    <p:animScale>
                                      <p:cBhvr>
                                        <p:cTn id="83" dur="26">
                                          <p:stCondLst>
                                            <p:cond delay="1808"/>
                                          </p:stCondLst>
                                        </p:cTn>
                                        <p:tgtEl>
                                          <p:spTgt spid="6">
                                            <p:txEl>
                                              <p:pRg st="3" end="3"/>
                                            </p:txEl>
                                          </p:spTgt>
                                        </p:tgtEl>
                                      </p:cBhvr>
                                      <p:to x="100000" y="95000"/>
                                    </p:animScale>
                                    <p:animScale>
                                      <p:cBhvr>
                                        <p:cTn id="84" dur="166" decel="50000">
                                          <p:stCondLst>
                                            <p:cond delay="1834"/>
                                          </p:stCondLst>
                                        </p:cTn>
                                        <p:tgtEl>
                                          <p:spTgt spid="6">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787</Words>
  <Application>Microsoft Office PowerPoint</Application>
  <PresentationFormat>Екран (4:3)</PresentationFormat>
  <Paragraphs>35</Paragraphs>
  <Slides>12</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12</vt:i4>
      </vt:variant>
    </vt:vector>
  </HeadingPairs>
  <TitlesOfParts>
    <vt:vector size="13" baseType="lpstr">
      <vt:lpstr>Тема Office</vt:lpstr>
      <vt:lpstr>Уява</vt:lpstr>
      <vt:lpstr>Функції уяви </vt:lpstr>
      <vt:lpstr>Основні шляхи створення образів </vt:lpstr>
      <vt:lpstr>Презентація PowerPoint</vt:lpstr>
      <vt:lpstr>Презентація PowerPoint</vt:lpstr>
      <vt:lpstr>Активна уява </vt:lpstr>
      <vt:lpstr>Пасивна уява </vt:lpstr>
      <vt:lpstr>Роль уяви в житті людини </vt:lpstr>
      <vt:lpstr>Розвиток уяви </vt:lpstr>
      <vt:lpstr>Рівень уяви у різних людей </vt:lpstr>
      <vt:lpstr>Презентація PowerPoint</vt:lpstr>
      <vt:lpstr>Презентація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Уява</dc:title>
  <dc:creator>user</dc:creator>
  <cp:lastModifiedBy>User</cp:lastModifiedBy>
  <cp:revision>42</cp:revision>
  <dcterms:created xsi:type="dcterms:W3CDTF">2016-11-09T18:24:23Z</dcterms:created>
  <dcterms:modified xsi:type="dcterms:W3CDTF">2021-01-20T12:45:57Z</dcterms:modified>
</cp:coreProperties>
</file>