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Robo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Roboto-italic.fntdata"/><Relationship Id="rId23" Type="http://schemas.openxmlformats.org/officeDocument/2006/relationships/slide" Target="slides/slide18.xml"/><Relationship Id="rId45"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Roboto-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4420f9d55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4420f9d55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4420f9d5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c4420f9d5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4420f9d55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4420f9d55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4420f9d55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c4420f9d55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4420f9d5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c4420f9d5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4420f9d55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c4420f9d55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4420f9d55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c4420f9d55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c4420f9d55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c4420f9d55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4420f9d55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c4420f9d55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4420f9d55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c4420f9d55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bc7d8cf50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bc7d8cf50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4420f9d55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c4420f9d55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c4420f9d55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c4420f9d55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bc7d8cf501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bc7d8cf501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bc7d8cf501_0_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bc7d8cf501_0_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c4420f9d5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c4420f9d5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c4420f9d55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c4420f9d55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c4420f9d55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c4420f9d55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c4420f9d55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c4420f9d55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c4420f9d55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c4420f9d55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c4420f9d5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c4420f9d5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c7d8cf50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c7d8cf50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c4420f9d5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c4420f9d5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bc7d8cf501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bc7d8cf501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c4420f9d55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c4420f9d55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c4420f9d55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c4420f9d55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c4420f9d55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c4420f9d55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c4420f9d55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c4420f9d55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c4420f9d55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c4420f9d55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c4420f9d55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c4420f9d55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bc7d8cf501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bc7d8cf501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c4420f9d5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c4420f9d5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c4420f9d5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c4420f9d5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c4420f9d5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c4420f9d5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c4420f9d5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c4420f9d5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c7d8cf501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c7d8cf501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bc7d8cf501_0_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bc7d8cf501_0_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aws.amazon.com/route53/what-is-dns/?nc1=h_ls" TargetMode="Externa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cloud.google.com/load-balancing/docs/application-load-balancer"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aws.amazon.com/what-is/cdn/?nc1=h_ls"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aws.amazon.com/caching/?nc1=h_ls"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cloud.google.com/pubsub/docs/overview"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techopedia.com/definition/15542/distributed-search"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uk"/>
              <a:t>Лекція 5 - Design &amp; Architecture pt.3: Modern definition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Operational</a:t>
            </a:r>
            <a:endParaRPr/>
          </a:p>
        </p:txBody>
      </p:sp>
      <p:pic>
        <p:nvPicPr>
          <p:cNvPr id="110" name="Google Shape;110;p22"/>
          <p:cNvPicPr preferRelativeResize="0"/>
          <p:nvPr/>
        </p:nvPicPr>
        <p:blipFill>
          <a:blip r:embed="rId3">
            <a:alphaModFix/>
          </a:blip>
          <a:stretch>
            <a:fillRect/>
          </a:stretch>
        </p:blipFill>
        <p:spPr>
          <a:xfrm>
            <a:off x="589813" y="1088950"/>
            <a:ext cx="7964376" cy="3962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Structural</a:t>
            </a:r>
            <a:endParaRPr/>
          </a:p>
        </p:txBody>
      </p:sp>
      <p:pic>
        <p:nvPicPr>
          <p:cNvPr id="116" name="Google Shape;116;p23"/>
          <p:cNvPicPr preferRelativeResize="0"/>
          <p:nvPr/>
        </p:nvPicPr>
        <p:blipFill>
          <a:blip r:embed="rId3">
            <a:alphaModFix/>
          </a:blip>
          <a:stretch>
            <a:fillRect/>
          </a:stretch>
        </p:blipFill>
        <p:spPr>
          <a:xfrm>
            <a:off x="1145163" y="1017725"/>
            <a:ext cx="6853670" cy="3820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Cross-cutting</a:t>
            </a:r>
            <a:endParaRPr/>
          </a:p>
        </p:txBody>
      </p:sp>
      <p:pic>
        <p:nvPicPr>
          <p:cNvPr id="122" name="Google Shape;122;p24"/>
          <p:cNvPicPr preferRelativeResize="0"/>
          <p:nvPr/>
        </p:nvPicPr>
        <p:blipFill>
          <a:blip r:embed="rId3">
            <a:alphaModFix/>
          </a:blip>
          <a:stretch>
            <a:fillRect/>
          </a:stretch>
        </p:blipFill>
        <p:spPr>
          <a:xfrm>
            <a:off x="1036774" y="1017725"/>
            <a:ext cx="6414702" cy="2619499"/>
          </a:xfrm>
          <a:prstGeom prst="rect">
            <a:avLst/>
          </a:prstGeom>
          <a:noFill/>
          <a:ln>
            <a:noFill/>
          </a:ln>
        </p:spPr>
      </p:pic>
      <p:pic>
        <p:nvPicPr>
          <p:cNvPr id="123" name="Google Shape;123;p24"/>
          <p:cNvPicPr preferRelativeResize="0"/>
          <p:nvPr/>
        </p:nvPicPr>
        <p:blipFill>
          <a:blip r:embed="rId4">
            <a:alphaModFix/>
          </a:blip>
          <a:stretch>
            <a:fillRect/>
          </a:stretch>
        </p:blipFill>
        <p:spPr>
          <a:xfrm>
            <a:off x="985475" y="3390625"/>
            <a:ext cx="6296100" cy="1672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1848325" y="2200800"/>
            <a:ext cx="65757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200"/>
              <a:t>Architecture components</a:t>
            </a:r>
            <a:endParaRPr sz="3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idx="1" type="body"/>
          </p:nvPr>
        </p:nvSpPr>
        <p:spPr>
          <a:xfrm>
            <a:off x="311700" y="18530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400"/>
              </a:spcBef>
              <a:spcAft>
                <a:spcPts val="0"/>
              </a:spcAft>
              <a:buClr>
                <a:schemeClr val="dk1"/>
              </a:buClr>
              <a:buSzPts val="1100"/>
              <a:buFont typeface="Arial"/>
              <a:buNone/>
            </a:pPr>
            <a:r>
              <a:rPr lang="uk" sz="1350">
                <a:solidFill>
                  <a:srgbClr val="374151"/>
                </a:solidFill>
                <a:highlight>
                  <a:srgbClr val="FFFFFF"/>
                </a:highlight>
              </a:rPr>
              <a:t>System design problems usually have some similarities, though specific details are often unique. We have extracted these similarities across design problems as the basic </a:t>
            </a:r>
            <a:r>
              <a:rPr i="1" lang="uk" sz="1350">
                <a:solidFill>
                  <a:srgbClr val="374151"/>
                </a:solidFill>
                <a:highlight>
                  <a:srgbClr val="FFFFFF"/>
                </a:highlight>
              </a:rPr>
              <a:t>building blocks</a:t>
            </a:r>
            <a:r>
              <a:rPr lang="uk" sz="1350">
                <a:solidFill>
                  <a:srgbClr val="374151"/>
                </a:solidFill>
                <a:highlight>
                  <a:srgbClr val="FFFFFF"/>
                </a:highlight>
              </a:rPr>
              <a:t> we’ll be covering. One example of a building block is a load-balancing component, which we’ll probably use in every design problem in one way or the other.</a:t>
            </a:r>
            <a:endParaRPr sz="1350">
              <a:solidFill>
                <a:srgbClr val="374151"/>
              </a:solidFill>
              <a:highlight>
                <a:srgbClr val="FFFFFF"/>
              </a:highlight>
            </a:endParaRPr>
          </a:p>
          <a:p>
            <a:pPr indent="0" lvl="0" marL="0" rtl="0" algn="l">
              <a:spcBef>
                <a:spcPts val="1400"/>
              </a:spcBef>
              <a:spcAft>
                <a:spcPts val="0"/>
              </a:spcAft>
              <a:buClr>
                <a:schemeClr val="dk1"/>
              </a:buClr>
              <a:buSzPts val="1100"/>
              <a:buFont typeface="Arial"/>
              <a:buNone/>
            </a:pPr>
            <a:r>
              <a:rPr lang="uk" sz="1350">
                <a:solidFill>
                  <a:srgbClr val="374151"/>
                </a:solidFill>
                <a:highlight>
                  <a:srgbClr val="FFFFFF"/>
                </a:highlight>
              </a:rPr>
              <a:t>The purpose of separating the building blocks is to thoroughly discuss their design just once. This means that later we can use them anywhere without having to go over them in detail again. We can think about building blocks as bricks to construct more effective, capable systems.</a:t>
            </a:r>
            <a:endParaRPr sz="1350">
              <a:solidFill>
                <a:srgbClr val="374151"/>
              </a:solidFill>
              <a:highlight>
                <a:srgbClr val="FFFFFF"/>
              </a:highlight>
            </a:endParaRPr>
          </a:p>
          <a:p>
            <a:pPr indent="0" lvl="0" marL="0" rtl="0" algn="l">
              <a:spcBef>
                <a:spcPts val="1400"/>
              </a:spcBef>
              <a:spcAft>
                <a:spcPts val="0"/>
              </a:spcAft>
              <a:buClr>
                <a:schemeClr val="dk1"/>
              </a:buClr>
              <a:buSzPts val="1100"/>
              <a:buFont typeface="Arial"/>
              <a:buNone/>
            </a:pPr>
            <a:r>
              <a:rPr lang="uk" sz="1350">
                <a:solidFill>
                  <a:srgbClr val="374151"/>
                </a:solidFill>
                <a:highlight>
                  <a:srgbClr val="FFFFFF"/>
                </a:highlight>
              </a:rPr>
              <a:t>Many of the building blocks we discuss are also available for actual use in the public clouds, such as Amazon Web Services (AWS), Azure, and Google Cloud Platform (GCP). We can use such constructs to build a system to further cement our understanding. (We won’t construct the system in this course, but we’ve left it as an exercise for interested learners.)</a:t>
            </a:r>
            <a:endParaRPr sz="1350">
              <a:solidFill>
                <a:srgbClr val="374151"/>
              </a:solidFill>
              <a:highlight>
                <a:srgbClr val="FFFFFF"/>
              </a:highlight>
            </a:endParaRPr>
          </a:p>
          <a:p>
            <a:pPr indent="0" lvl="0" marL="0" rtl="0" algn="l">
              <a:spcBef>
                <a:spcPts val="1400"/>
              </a:spcBef>
              <a:spcAft>
                <a:spcPts val="1200"/>
              </a:spcAft>
              <a:buNone/>
            </a:pPr>
            <a:r>
              <a:t/>
            </a:r>
            <a:endParaRPr/>
          </a:p>
        </p:txBody>
      </p:sp>
      <p:pic>
        <p:nvPicPr>
          <p:cNvPr id="134" name="Google Shape;134;p26"/>
          <p:cNvPicPr preferRelativeResize="0"/>
          <p:nvPr/>
        </p:nvPicPr>
        <p:blipFill>
          <a:blip r:embed="rId3">
            <a:alphaModFix/>
          </a:blip>
          <a:stretch>
            <a:fillRect/>
          </a:stretch>
        </p:blipFill>
        <p:spPr>
          <a:xfrm>
            <a:off x="4535375" y="3061925"/>
            <a:ext cx="3370374" cy="163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DNS (domain name system)</a:t>
            </a:r>
            <a:endParaRPr/>
          </a:p>
        </p:txBody>
      </p:sp>
      <p:sp>
        <p:nvSpPr>
          <p:cNvPr id="140" name="Google Shape;140;p27"/>
          <p:cNvSpPr txBox="1"/>
          <p:nvPr>
            <p:ph idx="1" type="body"/>
          </p:nvPr>
        </p:nvSpPr>
        <p:spPr>
          <a:xfrm>
            <a:off x="311700" y="1152475"/>
            <a:ext cx="2721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sz="1350">
                <a:solidFill>
                  <a:srgbClr val="374151"/>
                </a:solidFill>
                <a:highlight>
                  <a:srgbClr val="FFFFFF"/>
                </a:highlight>
              </a:rPr>
              <a:t>This </a:t>
            </a:r>
            <a:r>
              <a:rPr lang="uk" sz="1350" u="sng">
                <a:solidFill>
                  <a:schemeClr val="hlink"/>
                </a:solidFill>
                <a:highlight>
                  <a:srgbClr val="FFFFFF"/>
                </a:highlight>
                <a:hlinkClick r:id="rId3"/>
              </a:rPr>
              <a:t>building block</a:t>
            </a:r>
            <a:r>
              <a:rPr lang="uk" sz="1350">
                <a:solidFill>
                  <a:srgbClr val="374151"/>
                </a:solidFill>
                <a:highlight>
                  <a:srgbClr val="FFFFFF"/>
                </a:highlight>
              </a:rPr>
              <a:t> focuses on how to design hierarchical and distributed naming systems for computers connected to the Internet via different Internet protocols.</a:t>
            </a:r>
            <a:endParaRPr/>
          </a:p>
        </p:txBody>
      </p:sp>
      <p:pic>
        <p:nvPicPr>
          <p:cNvPr id="141" name="Google Shape;141;p27"/>
          <p:cNvPicPr preferRelativeResize="0"/>
          <p:nvPr/>
        </p:nvPicPr>
        <p:blipFill>
          <a:blip r:embed="rId4">
            <a:alphaModFix/>
          </a:blip>
          <a:stretch>
            <a:fillRect/>
          </a:stretch>
        </p:blipFill>
        <p:spPr>
          <a:xfrm>
            <a:off x="3354175" y="1090125"/>
            <a:ext cx="5298924" cy="3775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Load Balancers</a:t>
            </a:r>
            <a:endParaRPr/>
          </a:p>
        </p:txBody>
      </p:sp>
      <p:sp>
        <p:nvSpPr>
          <p:cNvPr id="147" name="Google Shape;147;p28"/>
          <p:cNvSpPr txBox="1"/>
          <p:nvPr>
            <p:ph idx="1" type="body"/>
          </p:nvPr>
        </p:nvSpPr>
        <p:spPr>
          <a:xfrm>
            <a:off x="311700" y="1152475"/>
            <a:ext cx="4062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A </a:t>
            </a:r>
            <a:r>
              <a:rPr lang="uk" u="sng">
                <a:solidFill>
                  <a:schemeClr val="hlink"/>
                </a:solidFill>
                <a:hlinkClick r:id="rId3"/>
              </a:rPr>
              <a:t>load balancer</a:t>
            </a:r>
            <a:r>
              <a:rPr lang="uk"/>
              <a:t> is a device that sits between the user and the server group and acts as an invisible facilitator, ensuring that all resource servers are used equally.</a:t>
            </a:r>
            <a:endParaRPr/>
          </a:p>
        </p:txBody>
      </p:sp>
      <p:pic>
        <p:nvPicPr>
          <p:cNvPr id="148" name="Google Shape;148;p28"/>
          <p:cNvPicPr preferRelativeResize="0"/>
          <p:nvPr/>
        </p:nvPicPr>
        <p:blipFill>
          <a:blip r:embed="rId4">
            <a:alphaModFix/>
          </a:blip>
          <a:stretch>
            <a:fillRect/>
          </a:stretch>
        </p:blipFill>
        <p:spPr>
          <a:xfrm>
            <a:off x="4292250" y="979625"/>
            <a:ext cx="4464901" cy="24828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Databases</a:t>
            </a:r>
            <a:endParaRPr/>
          </a:p>
        </p:txBody>
      </p:sp>
      <p:sp>
        <p:nvSpPr>
          <p:cNvPr id="154" name="Google Shape;154;p29"/>
          <p:cNvSpPr txBox="1"/>
          <p:nvPr>
            <p:ph idx="1" type="body"/>
          </p:nvPr>
        </p:nvSpPr>
        <p:spPr>
          <a:xfrm>
            <a:off x="311700" y="1159800"/>
            <a:ext cx="6604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350">
                <a:solidFill>
                  <a:srgbClr val="374151"/>
                </a:solidFill>
                <a:highlight>
                  <a:srgbClr val="FFFFFF"/>
                </a:highlight>
              </a:rPr>
              <a:t>This building block enables us to store, retrieve, modify, and delete data in connection with different data-processing procedures. Here, we’ll discuss database types, replication, partitioning, and analysis of distributed databases.</a:t>
            </a:r>
            <a:endParaRPr sz="1350">
              <a:solidFill>
                <a:srgbClr val="374151"/>
              </a:solidFill>
              <a:highlight>
                <a:srgbClr val="FFFFFF"/>
              </a:highlight>
            </a:endParaRPr>
          </a:p>
          <a:p>
            <a:pPr indent="0" lvl="0" marL="0" rtl="0" algn="l">
              <a:spcBef>
                <a:spcPts val="1200"/>
              </a:spcBef>
              <a:spcAft>
                <a:spcPts val="0"/>
              </a:spcAft>
              <a:buNone/>
            </a:pPr>
            <a:r>
              <a:t/>
            </a:r>
            <a:endParaRPr sz="1350">
              <a:solidFill>
                <a:srgbClr val="374151"/>
              </a:solidFill>
              <a:highlight>
                <a:srgbClr val="FFFFFF"/>
              </a:highlight>
            </a:endParaRPr>
          </a:p>
          <a:p>
            <a:pPr indent="0" lvl="0" marL="0" rtl="0" algn="l">
              <a:spcBef>
                <a:spcPts val="1200"/>
              </a:spcBef>
              <a:spcAft>
                <a:spcPts val="1200"/>
              </a:spcAft>
              <a:buNone/>
            </a:pPr>
            <a:r>
              <a:rPr lang="uk" sz="1350">
                <a:solidFill>
                  <a:srgbClr val="374151"/>
                </a:solidFill>
                <a:highlight>
                  <a:srgbClr val="FFFFFF"/>
                </a:highlight>
              </a:rPr>
              <a:t>Q: what types do </a:t>
            </a:r>
            <a:r>
              <a:rPr lang="uk" sz="1350">
                <a:solidFill>
                  <a:srgbClr val="374151"/>
                </a:solidFill>
                <a:highlight>
                  <a:srgbClr val="FFFFFF"/>
                </a:highlight>
              </a:rPr>
              <a:t>you know?</a:t>
            </a:r>
            <a:endParaRPr sz="1350">
              <a:solidFill>
                <a:srgbClr val="374151"/>
              </a:solidFill>
              <a:highlight>
                <a:srgbClr val="FFFFFF"/>
              </a:highlight>
            </a:endParaRPr>
          </a:p>
        </p:txBody>
      </p:sp>
      <p:pic>
        <p:nvPicPr>
          <p:cNvPr id="155" name="Google Shape;155;p29"/>
          <p:cNvPicPr preferRelativeResize="0"/>
          <p:nvPr/>
        </p:nvPicPr>
        <p:blipFill>
          <a:blip r:embed="rId3">
            <a:alphaModFix/>
          </a:blip>
          <a:stretch>
            <a:fillRect/>
          </a:stretch>
        </p:blipFill>
        <p:spPr>
          <a:xfrm>
            <a:off x="7097600" y="0"/>
            <a:ext cx="2046400" cy="1653375"/>
          </a:xfrm>
          <a:prstGeom prst="rect">
            <a:avLst/>
          </a:prstGeom>
          <a:noFill/>
          <a:ln>
            <a:noFill/>
          </a:ln>
        </p:spPr>
      </p:pic>
      <p:pic>
        <p:nvPicPr>
          <p:cNvPr id="156" name="Google Shape;156;p29"/>
          <p:cNvPicPr preferRelativeResize="0"/>
          <p:nvPr/>
        </p:nvPicPr>
        <p:blipFill>
          <a:blip r:embed="rId4">
            <a:alphaModFix/>
          </a:blip>
          <a:stretch>
            <a:fillRect/>
          </a:stretch>
        </p:blipFill>
        <p:spPr>
          <a:xfrm>
            <a:off x="5720750" y="1571300"/>
            <a:ext cx="3379300" cy="3379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CDN (content delivery network)</a:t>
            </a:r>
            <a:endParaRPr/>
          </a:p>
        </p:txBody>
      </p:sp>
      <p:sp>
        <p:nvSpPr>
          <p:cNvPr id="162" name="Google Shape;16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sz="1050">
                <a:solidFill>
                  <a:srgbClr val="333333"/>
                </a:solidFill>
              </a:rPr>
              <a:t>A content delivery network (</a:t>
            </a:r>
            <a:r>
              <a:rPr lang="uk" sz="1050" u="sng">
                <a:solidFill>
                  <a:schemeClr val="hlink"/>
                </a:solidFill>
                <a:hlinkClick r:id="rId3"/>
              </a:rPr>
              <a:t>CDN</a:t>
            </a:r>
            <a:r>
              <a:rPr lang="uk" sz="1050">
                <a:solidFill>
                  <a:srgbClr val="333333"/>
                </a:solidFill>
              </a:rPr>
              <a:t>) is a network of interconnected servers that speeds up webpage loading for data-heavy applications. CDN can stand for content delivery network or content distribution network. When a user visits a website, data from that website's server has to travel across the internet to reach the user's computer. If the user is located far from that server, it will take a long time to load a large file, such as a video or website image. Instead, the website content is stored on CDN servers geographically closer to the users and reaches their computers much faster.</a:t>
            </a:r>
            <a:endParaRPr/>
          </a:p>
        </p:txBody>
      </p:sp>
      <p:pic>
        <p:nvPicPr>
          <p:cNvPr id="163" name="Google Shape;163;p30"/>
          <p:cNvPicPr preferRelativeResize="0"/>
          <p:nvPr/>
        </p:nvPicPr>
        <p:blipFill>
          <a:blip r:embed="rId4">
            <a:alphaModFix/>
          </a:blip>
          <a:stretch>
            <a:fillRect/>
          </a:stretch>
        </p:blipFill>
        <p:spPr>
          <a:xfrm>
            <a:off x="3864200" y="2647200"/>
            <a:ext cx="3086100" cy="1885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311700" y="437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Caching</a:t>
            </a:r>
            <a:endParaRPr/>
          </a:p>
        </p:txBody>
      </p:sp>
      <p:sp>
        <p:nvSpPr>
          <p:cNvPr id="169" name="Google Shape;16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sz="1050">
                <a:solidFill>
                  <a:srgbClr val="333333"/>
                </a:solidFill>
              </a:rPr>
              <a:t>In computing, a </a:t>
            </a:r>
            <a:r>
              <a:rPr lang="uk" sz="1050" u="sng">
                <a:solidFill>
                  <a:schemeClr val="hlink"/>
                </a:solidFill>
                <a:hlinkClick r:id="rId3"/>
              </a:rPr>
              <a:t>cache</a:t>
            </a:r>
            <a:r>
              <a:rPr lang="uk" sz="1050">
                <a:solidFill>
                  <a:srgbClr val="333333"/>
                </a:solidFill>
              </a:rPr>
              <a:t> is a high-speed data storage layer which stores a subset of data, typically transient in nature, so that future requests for that data are served up faster than is possible by accessing the data’s primary storage location. Caching allows you to efficiently reuse previously retrieved or computed data.</a:t>
            </a:r>
            <a:endParaRPr/>
          </a:p>
        </p:txBody>
      </p:sp>
      <p:pic>
        <p:nvPicPr>
          <p:cNvPr id="170" name="Google Shape;170;p31"/>
          <p:cNvPicPr preferRelativeResize="0"/>
          <p:nvPr/>
        </p:nvPicPr>
        <p:blipFill>
          <a:blip r:embed="rId4">
            <a:alphaModFix/>
          </a:blip>
          <a:stretch>
            <a:fillRect/>
          </a:stretch>
        </p:blipFill>
        <p:spPr>
          <a:xfrm>
            <a:off x="4033475" y="2609125"/>
            <a:ext cx="2381250" cy="2152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План предмету.</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uk"/>
              <a:t>Pt.1: Ввід у предмет. Що таке якість. Перспектива розробника</a:t>
            </a:r>
            <a:endParaRPr/>
          </a:p>
          <a:p>
            <a:pPr indent="-342900" lvl="0" marL="457200" rtl="0" algn="l">
              <a:spcBef>
                <a:spcPts val="0"/>
              </a:spcBef>
              <a:spcAft>
                <a:spcPts val="0"/>
              </a:spcAft>
              <a:buSzPts val="1800"/>
              <a:buAutoNum type="arabicPeriod"/>
            </a:pPr>
            <a:r>
              <a:rPr lang="uk"/>
              <a:t>Pt. 2: Code quality &amp; metrics</a:t>
            </a:r>
            <a:endParaRPr/>
          </a:p>
          <a:p>
            <a:pPr indent="-342900" lvl="0" marL="457200" rtl="0" algn="l">
              <a:spcBef>
                <a:spcPts val="0"/>
              </a:spcBef>
              <a:spcAft>
                <a:spcPts val="0"/>
              </a:spcAft>
              <a:buSzPts val="1800"/>
              <a:buAutoNum type="arabicPeriod"/>
            </a:pPr>
            <a:r>
              <a:rPr lang="uk"/>
              <a:t>Design &amp; Architecture Pt. 1: Технології проєктування</a:t>
            </a:r>
            <a:endParaRPr/>
          </a:p>
          <a:p>
            <a:pPr indent="-342900" lvl="0" marL="457200" rtl="0" algn="l">
              <a:spcBef>
                <a:spcPts val="0"/>
              </a:spcBef>
              <a:spcAft>
                <a:spcPts val="0"/>
              </a:spcAft>
              <a:buSzPts val="1800"/>
              <a:buAutoNum type="arabicPeriod"/>
            </a:pPr>
            <a:r>
              <a:rPr lang="uk"/>
              <a:t>Design &amp; Architecture Pt. 2: Визначення Архітектури</a:t>
            </a:r>
            <a:endParaRPr/>
          </a:p>
          <a:p>
            <a:pPr indent="-342900" lvl="0" marL="457200" rtl="0" algn="l">
              <a:spcBef>
                <a:spcPts val="0"/>
              </a:spcBef>
              <a:spcAft>
                <a:spcPts val="0"/>
              </a:spcAft>
              <a:buSzPts val="1800"/>
              <a:buAutoNum type="arabicPeriod"/>
            </a:pPr>
            <a:r>
              <a:rPr lang="uk"/>
              <a:t>Design &amp; Architecture Pt. 3: Modern definition &amp; tools</a:t>
            </a:r>
            <a:endParaRPr/>
          </a:p>
          <a:p>
            <a:pPr indent="-342900" lvl="0" marL="457200" rtl="0" algn="l">
              <a:spcBef>
                <a:spcPts val="0"/>
              </a:spcBef>
              <a:spcAft>
                <a:spcPts val="0"/>
              </a:spcAft>
              <a:buSzPts val="1800"/>
              <a:buAutoNum type="arabicPeriod"/>
            </a:pPr>
            <a:r>
              <a:rPr lang="uk"/>
              <a:t>Design &amp; Architecture Pt. 4: Characteristics &amp; components</a:t>
            </a:r>
            <a:endParaRPr/>
          </a:p>
          <a:p>
            <a:pPr indent="-342900" lvl="0" marL="457200" rtl="0" algn="l">
              <a:spcBef>
                <a:spcPts val="0"/>
              </a:spcBef>
              <a:spcAft>
                <a:spcPts val="0"/>
              </a:spcAft>
              <a:buSzPts val="1800"/>
              <a:buAutoNum type="arabicPeriod"/>
            </a:pPr>
            <a:r>
              <a:rPr lang="uk"/>
              <a:t>Project lifecycle (PM/PO). Quality assurance (QA). Developer Operations (DevOps)</a:t>
            </a:r>
            <a:endParaRPr/>
          </a:p>
          <a:p>
            <a:pPr indent="-342900" lvl="0" marL="457200" rtl="0" algn="l">
              <a:spcBef>
                <a:spcPts val="0"/>
              </a:spcBef>
              <a:spcAft>
                <a:spcPts val="0"/>
              </a:spcAft>
              <a:buSzPts val="1800"/>
              <a:buAutoNum type="arabicPeriod"/>
            </a:pPr>
            <a:r>
              <a:rPr lang="uk"/>
              <a:t>Standards - IEEE, ISO, Specs, RFC.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pub/sub</a:t>
            </a:r>
            <a:endParaRPr/>
          </a:p>
        </p:txBody>
      </p:sp>
      <p:sp>
        <p:nvSpPr>
          <p:cNvPr id="176" name="Google Shape;17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uk" sz="1200" u="sng">
                <a:solidFill>
                  <a:schemeClr val="hlink"/>
                </a:solidFill>
                <a:highlight>
                  <a:srgbClr val="FFFFFF"/>
                </a:highlight>
                <a:latin typeface="Roboto"/>
                <a:ea typeface="Roboto"/>
                <a:cs typeface="Roboto"/>
                <a:sym typeface="Roboto"/>
                <a:hlinkClick r:id="rId3"/>
              </a:rPr>
              <a:t>Pub/Sub</a:t>
            </a:r>
            <a:r>
              <a:rPr lang="uk" sz="1200">
                <a:solidFill>
                  <a:srgbClr val="202124"/>
                </a:solidFill>
                <a:highlight>
                  <a:srgbClr val="FFFFFF"/>
                </a:highlight>
                <a:latin typeface="Roboto"/>
                <a:ea typeface="Roboto"/>
                <a:cs typeface="Roboto"/>
                <a:sym typeface="Roboto"/>
              </a:rPr>
              <a:t> is an asynchronous and scalable messaging service that decouples services producing messages from services processing those messages.</a:t>
            </a:r>
            <a:endParaRPr sz="1200">
              <a:solidFill>
                <a:srgbClr val="202124"/>
              </a:solidFill>
              <a:highlight>
                <a:srgbClr val="FFFFFF"/>
              </a:highlight>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200"/>
              </a:spcAft>
              <a:buNone/>
            </a:pPr>
            <a:r>
              <a:t/>
            </a:r>
            <a:endParaRPr/>
          </a:p>
        </p:txBody>
      </p:sp>
      <p:pic>
        <p:nvPicPr>
          <p:cNvPr id="177" name="Google Shape;177;p32"/>
          <p:cNvPicPr preferRelativeResize="0"/>
          <p:nvPr/>
        </p:nvPicPr>
        <p:blipFill>
          <a:blip r:embed="rId4">
            <a:alphaModFix/>
          </a:blip>
          <a:stretch>
            <a:fillRect/>
          </a:stretch>
        </p:blipFill>
        <p:spPr>
          <a:xfrm>
            <a:off x="6241075" y="1576025"/>
            <a:ext cx="2552700" cy="2343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Distributed search</a:t>
            </a:r>
            <a:endParaRPr/>
          </a:p>
        </p:txBody>
      </p:sp>
      <p:sp>
        <p:nvSpPr>
          <p:cNvPr id="183" name="Google Shape;183;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38461"/>
              </a:lnSpc>
              <a:spcBef>
                <a:spcPts val="0"/>
              </a:spcBef>
              <a:spcAft>
                <a:spcPts val="0"/>
              </a:spcAft>
              <a:buClr>
                <a:schemeClr val="dk1"/>
              </a:buClr>
              <a:buSzPts val="1100"/>
              <a:buFont typeface="Arial"/>
              <a:buNone/>
            </a:pPr>
            <a:r>
              <a:rPr lang="uk" sz="1300" u="sng">
                <a:solidFill>
                  <a:schemeClr val="hlink"/>
                </a:solidFill>
                <a:highlight>
                  <a:srgbClr val="FFFFFF"/>
                </a:highlight>
                <a:hlinkClick r:id="rId3"/>
              </a:rPr>
              <a:t>Distributed search</a:t>
            </a:r>
            <a:r>
              <a:rPr lang="uk" sz="1300">
                <a:solidFill>
                  <a:srgbClr val="2E364E"/>
                </a:solidFill>
                <a:highlight>
                  <a:srgbClr val="FFFFFF"/>
                </a:highlight>
              </a:rPr>
              <a:t> is a search engine technique that uses many computers and networks to handle tasks related to indexing, query processing and Web crawling. This distributed model concept uses multiple computers and networks to provide computing and bandwidth resources.</a:t>
            </a:r>
            <a:endParaRPr sz="1300">
              <a:solidFill>
                <a:srgbClr val="2E364E"/>
              </a:solidFill>
              <a:highlight>
                <a:srgbClr val="FFFFFF"/>
              </a:highlight>
            </a:endParaRPr>
          </a:p>
          <a:p>
            <a:pPr indent="0" lvl="0" marL="0" rtl="0" algn="l">
              <a:lnSpc>
                <a:spcPct val="138461"/>
              </a:lnSpc>
              <a:spcBef>
                <a:spcPts val="1500"/>
              </a:spcBef>
              <a:spcAft>
                <a:spcPts val="0"/>
              </a:spcAft>
              <a:buClr>
                <a:schemeClr val="dk1"/>
              </a:buClr>
              <a:buSzPts val="1100"/>
              <a:buFont typeface="Arial"/>
              <a:buNone/>
            </a:pPr>
            <a:r>
              <a:rPr lang="uk" sz="1300">
                <a:solidFill>
                  <a:srgbClr val="2E364E"/>
                </a:solidFill>
                <a:highlight>
                  <a:srgbClr val="FFFFFF"/>
                </a:highlight>
              </a:rPr>
              <a:t>Distributed search, which offers the most efficient search approach and solution, follows the open standards of many search engines, enabling remote querying and results distribution.</a:t>
            </a:r>
            <a:endParaRPr sz="1300">
              <a:solidFill>
                <a:srgbClr val="2E364E"/>
              </a:solidFill>
              <a:highlight>
                <a:srgbClr val="FFFFFF"/>
              </a:highlight>
            </a:endParaRPr>
          </a:p>
          <a:p>
            <a:pPr indent="0" lvl="0" marL="0" rtl="0" algn="l">
              <a:spcBef>
                <a:spcPts val="1500"/>
              </a:spcBef>
              <a:spcAft>
                <a:spcPts val="1200"/>
              </a:spcAft>
              <a:buNone/>
            </a:pPr>
            <a:r>
              <a:t/>
            </a:r>
            <a:endParaRPr/>
          </a:p>
        </p:txBody>
      </p:sp>
      <p:pic>
        <p:nvPicPr>
          <p:cNvPr id="184" name="Google Shape;184;p33"/>
          <p:cNvPicPr preferRelativeResize="0"/>
          <p:nvPr/>
        </p:nvPicPr>
        <p:blipFill>
          <a:blip r:embed="rId4">
            <a:alphaModFix/>
          </a:blip>
          <a:stretch>
            <a:fillRect/>
          </a:stretch>
        </p:blipFill>
        <p:spPr>
          <a:xfrm>
            <a:off x="5377975" y="3386500"/>
            <a:ext cx="2857500" cy="1066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4"/>
          <p:cNvSpPr txBox="1"/>
          <p:nvPr>
            <p:ph type="title"/>
          </p:nvPr>
        </p:nvSpPr>
        <p:spPr>
          <a:xfrm>
            <a:off x="1284150" y="2252100"/>
            <a:ext cx="65757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200"/>
              <a:t>Architecture patterns</a:t>
            </a:r>
            <a:endParaRPr sz="3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Layered</a:t>
            </a:r>
            <a:endParaRPr/>
          </a:p>
        </p:txBody>
      </p:sp>
      <p:pic>
        <p:nvPicPr>
          <p:cNvPr id="195" name="Google Shape;195;p35"/>
          <p:cNvPicPr preferRelativeResize="0"/>
          <p:nvPr/>
        </p:nvPicPr>
        <p:blipFill>
          <a:blip r:embed="rId3">
            <a:alphaModFix/>
          </a:blip>
          <a:stretch>
            <a:fillRect/>
          </a:stretch>
        </p:blipFill>
        <p:spPr>
          <a:xfrm>
            <a:off x="0" y="1144820"/>
            <a:ext cx="9144000" cy="28538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idx="1" type="body"/>
          </p:nvPr>
        </p:nvSpPr>
        <p:spPr>
          <a:xfrm>
            <a:off x="311700" y="3538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Components within the layered architecture style are organized into logical </a:t>
            </a:r>
            <a:r>
              <a:rPr lang="uk"/>
              <a:t>horizontal</a:t>
            </a:r>
            <a:r>
              <a:rPr lang="uk"/>
              <a:t> layers, with each layer performing a specific role within the application (such as presentation logic or business logic). Although there are no specific restrictions in terms of the number and types of layers that must exist, most layered architectures consist of four standard layers: presentation, business, persistence, and database, as illustrated. In some cases, the business layer and persistence layer are combined into a single business layer, particularly when the persistence logic (such as SQL or HSQL) is embedded within the business layer components. Thus, smaller applications may have only three layers, whereas larger and more complex business applications may contain five or more layers.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Pipeline </a:t>
            </a:r>
            <a:endParaRPr/>
          </a:p>
        </p:txBody>
      </p:sp>
      <p:sp>
        <p:nvSpPr>
          <p:cNvPr id="206" name="Google Shape;206;p37"/>
          <p:cNvSpPr txBox="1"/>
          <p:nvPr>
            <p:ph idx="1" type="body"/>
          </p:nvPr>
        </p:nvSpPr>
        <p:spPr>
          <a:xfrm>
            <a:off x="311700" y="1730900"/>
            <a:ext cx="8520600" cy="28380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Clr>
                <a:schemeClr val="dk1"/>
              </a:buClr>
              <a:buSzPct val="61111"/>
              <a:buFont typeface="Arial"/>
              <a:buNone/>
            </a:pPr>
            <a:r>
              <a:rPr lang="uk"/>
              <a:t>One of the fundamental styles in software architecture that appears again and again is the pipeline architecture (also known as the pipes and filters architecture). As soon as developers and architects decided to split functionality into discrete parts, this </a:t>
            </a:r>
            <a:r>
              <a:rPr lang="uk"/>
              <a:t>pattern</a:t>
            </a:r>
            <a:r>
              <a:rPr lang="uk"/>
              <a:t> followed. Most developers know this architecture as this underlying principle behind Unix terminal shell languages, such as Bash and Zsh.</a:t>
            </a:r>
            <a:endParaRPr/>
          </a:p>
          <a:p>
            <a:pPr indent="0" lvl="0" marL="0" rtl="0" algn="l">
              <a:spcBef>
                <a:spcPts val="1200"/>
              </a:spcBef>
              <a:spcAft>
                <a:spcPts val="0"/>
              </a:spcAft>
              <a:buClr>
                <a:schemeClr val="dk1"/>
              </a:buClr>
              <a:buSzPct val="61111"/>
              <a:buFont typeface="Arial"/>
              <a:buNone/>
            </a:pPr>
            <a:r>
              <a:rPr lang="uk"/>
              <a:t>Developers in many functional programming languages will see parallels between language constructs and elements of this architecture. In fact, many tools that utilize the MapReduce programming model follow this basic topology. While these </a:t>
            </a:r>
            <a:r>
              <a:rPr lang="uk"/>
              <a:t>examples</a:t>
            </a:r>
            <a:r>
              <a:rPr lang="uk"/>
              <a:t> show a low-level implementation of the pipeline architecture style, it can also be used for higher-level business applications.</a:t>
            </a:r>
            <a:endParaRPr/>
          </a:p>
          <a:p>
            <a:pPr indent="0" lvl="0" marL="0" rtl="0" algn="l">
              <a:spcBef>
                <a:spcPts val="1200"/>
              </a:spcBef>
              <a:spcAft>
                <a:spcPts val="1200"/>
              </a:spcAft>
              <a:buNone/>
            </a:pPr>
            <a:r>
              <a:t/>
            </a:r>
            <a:endParaRPr/>
          </a:p>
        </p:txBody>
      </p:sp>
      <p:pic>
        <p:nvPicPr>
          <p:cNvPr id="207" name="Google Shape;207;p37"/>
          <p:cNvPicPr preferRelativeResize="0"/>
          <p:nvPr/>
        </p:nvPicPr>
        <p:blipFill>
          <a:blip r:embed="rId3">
            <a:alphaModFix/>
          </a:blip>
          <a:stretch>
            <a:fillRect/>
          </a:stretch>
        </p:blipFill>
        <p:spPr>
          <a:xfrm>
            <a:off x="3275150" y="0"/>
            <a:ext cx="5868850" cy="1730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Example</a:t>
            </a:r>
            <a:endParaRPr/>
          </a:p>
        </p:txBody>
      </p:sp>
      <p:sp>
        <p:nvSpPr>
          <p:cNvPr id="213" name="Google Shape;213;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uk" sz="900">
                <a:solidFill>
                  <a:schemeClr val="dk1"/>
                </a:solidFill>
              </a:rPr>
              <a:t>tr -cs A-Za-z </a:t>
            </a:r>
            <a:r>
              <a:rPr lang="uk" sz="900">
                <a:solidFill>
                  <a:srgbClr val="CC3300"/>
                </a:solidFill>
              </a:rPr>
              <a:t>'\n' </a:t>
            </a:r>
            <a:r>
              <a:rPr lang="uk" sz="900">
                <a:solidFill>
                  <a:schemeClr val="dk1"/>
                </a:solidFill>
              </a:rPr>
              <a:t>|</a:t>
            </a:r>
            <a:endParaRPr sz="900">
              <a:solidFill>
                <a:schemeClr val="dk1"/>
              </a:solidFill>
            </a:endParaRPr>
          </a:p>
          <a:p>
            <a:pPr indent="0" lvl="0" marL="0" rtl="0" algn="l">
              <a:spcBef>
                <a:spcPts val="1200"/>
              </a:spcBef>
              <a:spcAft>
                <a:spcPts val="0"/>
              </a:spcAft>
              <a:buNone/>
            </a:pPr>
            <a:r>
              <a:rPr lang="uk" sz="900">
                <a:solidFill>
                  <a:schemeClr val="dk1"/>
                </a:solidFill>
              </a:rPr>
              <a:t>tr A-Z a-z |</a:t>
            </a:r>
            <a:endParaRPr sz="900">
              <a:solidFill>
                <a:schemeClr val="dk1"/>
              </a:solidFill>
            </a:endParaRPr>
          </a:p>
          <a:p>
            <a:pPr indent="0" lvl="0" marL="0" rtl="0" algn="l">
              <a:spcBef>
                <a:spcPts val="1200"/>
              </a:spcBef>
              <a:spcAft>
                <a:spcPts val="0"/>
              </a:spcAft>
              <a:buNone/>
            </a:pPr>
            <a:r>
              <a:rPr lang="uk" sz="900">
                <a:solidFill>
                  <a:schemeClr val="dk1"/>
                </a:solidFill>
              </a:rPr>
              <a:t>sort |</a:t>
            </a:r>
            <a:endParaRPr sz="900">
              <a:solidFill>
                <a:schemeClr val="dk1"/>
              </a:solidFill>
            </a:endParaRPr>
          </a:p>
          <a:p>
            <a:pPr indent="0" lvl="0" marL="0" rtl="0" algn="l">
              <a:spcBef>
                <a:spcPts val="1200"/>
              </a:spcBef>
              <a:spcAft>
                <a:spcPts val="0"/>
              </a:spcAft>
              <a:buNone/>
            </a:pPr>
            <a:r>
              <a:rPr lang="uk" sz="900">
                <a:solidFill>
                  <a:schemeClr val="dk1"/>
                </a:solidFill>
              </a:rPr>
              <a:t>uniq -c |</a:t>
            </a:r>
            <a:r>
              <a:rPr lang="uk" sz="1100">
                <a:solidFill>
                  <a:schemeClr val="dk1"/>
                </a:solidFill>
              </a:rPr>
              <a:t>			</a:t>
            </a:r>
            <a:endParaRPr sz="1100">
              <a:solidFill>
                <a:schemeClr val="dk1"/>
              </a:solidFill>
            </a:endParaRPr>
          </a:p>
          <a:p>
            <a:pPr indent="0" lvl="0" marL="0" rtl="0" algn="l">
              <a:spcBef>
                <a:spcPts val="1200"/>
              </a:spcBef>
              <a:spcAft>
                <a:spcPts val="0"/>
              </a:spcAft>
              <a:buNone/>
            </a:pPr>
            <a:r>
              <a:rPr lang="uk" sz="900">
                <a:solidFill>
                  <a:schemeClr val="dk1"/>
                </a:solidFill>
              </a:rPr>
              <a:t>sort -rn |</a:t>
            </a:r>
            <a:endParaRPr sz="900">
              <a:solidFill>
                <a:schemeClr val="dk1"/>
              </a:solidFill>
            </a:endParaRPr>
          </a:p>
          <a:p>
            <a:pPr indent="0" lvl="0" marL="0" rtl="0" algn="l">
              <a:spcBef>
                <a:spcPts val="1200"/>
              </a:spcBef>
              <a:spcAft>
                <a:spcPts val="0"/>
              </a:spcAft>
              <a:buNone/>
            </a:pPr>
            <a:r>
              <a:rPr lang="uk" sz="900">
                <a:solidFill>
                  <a:schemeClr val="dk1"/>
                </a:solidFill>
              </a:rPr>
              <a:t>sed </a:t>
            </a:r>
            <a:r>
              <a:rPr lang="uk" sz="900">
                <a:solidFill>
                  <a:srgbClr val="AA0000"/>
                </a:solidFill>
              </a:rPr>
              <a:t>${</a:t>
            </a:r>
            <a:r>
              <a:rPr lang="uk" sz="900">
                <a:solidFill>
                  <a:srgbClr val="003333"/>
                </a:solidFill>
              </a:rPr>
              <a:t>1</a:t>
            </a:r>
            <a:r>
              <a:rPr lang="uk" sz="900">
                <a:solidFill>
                  <a:srgbClr val="AA0000"/>
                </a:solidFill>
              </a:rPr>
              <a:t>}</a:t>
            </a:r>
            <a:r>
              <a:rPr lang="uk" sz="900">
                <a:solidFill>
                  <a:schemeClr val="dk1"/>
                </a:solidFill>
              </a:rPr>
              <a:t>q</a:t>
            </a:r>
            <a:endParaRPr sz="900">
              <a:solidFill>
                <a:schemeClr val="dk1"/>
              </a:solidFill>
            </a:endParaRPr>
          </a:p>
          <a:p>
            <a:pPr indent="0" lvl="0" marL="0" rtl="0" algn="l">
              <a:spcBef>
                <a:spcPts val="1200"/>
              </a:spcBef>
              <a:spcAft>
                <a:spcPts val="0"/>
              </a:spcAft>
              <a:buNone/>
            </a:pPr>
            <a:r>
              <a:t/>
            </a:r>
            <a:endParaRPr sz="900">
              <a:solidFill>
                <a:schemeClr val="dk1"/>
              </a:solidFill>
            </a:endParaRPr>
          </a:p>
          <a:p>
            <a:pPr indent="0" lvl="0" marL="0" rtl="0" algn="l">
              <a:spcBef>
                <a:spcPts val="1200"/>
              </a:spcBef>
              <a:spcAft>
                <a:spcPts val="0"/>
              </a:spcAft>
              <a:buNone/>
            </a:pPr>
            <a:r>
              <a:t/>
            </a:r>
            <a:endParaRPr sz="900">
              <a:solidFill>
                <a:schemeClr val="dk1"/>
              </a:solidFill>
            </a:endParaRPr>
          </a:p>
          <a:p>
            <a:pPr indent="0" lvl="0" marL="0" rtl="0" algn="l">
              <a:spcBef>
                <a:spcPts val="1200"/>
              </a:spcBef>
              <a:spcAft>
                <a:spcPts val="0"/>
              </a:spcAft>
              <a:buNone/>
            </a:pPr>
            <a:r>
              <a:rPr lang="uk" sz="900">
                <a:solidFill>
                  <a:schemeClr val="dk1"/>
                </a:solidFill>
              </a:rPr>
              <a:t>Others:</a:t>
            </a:r>
            <a:endParaRPr sz="900">
              <a:solidFill>
                <a:schemeClr val="dk1"/>
              </a:solidFill>
            </a:endParaRPr>
          </a:p>
          <a:p>
            <a:pPr indent="-285750" lvl="0" marL="457200" rtl="0" algn="l">
              <a:spcBef>
                <a:spcPts val="1200"/>
              </a:spcBef>
              <a:spcAft>
                <a:spcPts val="0"/>
              </a:spcAft>
              <a:buClr>
                <a:schemeClr val="dk1"/>
              </a:buClr>
              <a:buSzPts val="900"/>
              <a:buChar char="-"/>
            </a:pPr>
            <a:r>
              <a:rPr lang="uk" sz="900">
                <a:solidFill>
                  <a:schemeClr val="dk1"/>
                </a:solidFill>
              </a:rPr>
              <a:t>ETL</a:t>
            </a:r>
            <a:endParaRPr sz="900">
              <a:solidFill>
                <a:schemeClr val="dk1"/>
              </a:solidFill>
            </a:endParaRPr>
          </a:p>
          <a:p>
            <a:pPr indent="-285750" lvl="0" marL="457200" rtl="0" algn="l">
              <a:spcBef>
                <a:spcPts val="0"/>
              </a:spcBef>
              <a:spcAft>
                <a:spcPts val="0"/>
              </a:spcAft>
              <a:buClr>
                <a:schemeClr val="dk1"/>
              </a:buClr>
              <a:buSzPts val="900"/>
              <a:buChar char="-"/>
            </a:pPr>
            <a:r>
              <a:rPr lang="uk" sz="900">
                <a:solidFill>
                  <a:schemeClr val="dk1"/>
                </a:solidFill>
              </a:rPr>
              <a:t>Orchestrators: Apache Camel</a:t>
            </a:r>
            <a:endParaRPr sz="900">
              <a:solidFill>
                <a:schemeClr val="dk1"/>
              </a:solidFill>
            </a:endParaRPr>
          </a:p>
          <a:p>
            <a:pPr indent="-285750" lvl="0" marL="457200" rtl="0" algn="l">
              <a:spcBef>
                <a:spcPts val="0"/>
              </a:spcBef>
              <a:spcAft>
                <a:spcPts val="0"/>
              </a:spcAft>
              <a:buClr>
                <a:schemeClr val="dk1"/>
              </a:buClr>
              <a:buSzPts val="900"/>
              <a:buChar char="-"/>
            </a:pPr>
            <a:r>
              <a:rPr lang="uk" sz="900">
                <a:solidFill>
                  <a:schemeClr val="dk1"/>
                </a:solidFill>
              </a:rPr>
              <a:t>Streaming pipelines</a:t>
            </a:r>
            <a:endParaRPr sz="9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Microkernel</a:t>
            </a:r>
            <a:endParaRPr/>
          </a:p>
        </p:txBody>
      </p:sp>
      <p:sp>
        <p:nvSpPr>
          <p:cNvPr id="219" name="Google Shape;219;p39"/>
          <p:cNvSpPr txBox="1"/>
          <p:nvPr>
            <p:ph idx="1" type="body"/>
          </p:nvPr>
        </p:nvSpPr>
        <p:spPr>
          <a:xfrm>
            <a:off x="311700" y="2533350"/>
            <a:ext cx="8520600" cy="203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The microkernel architecture style (also referred to as the plug-in architecture) was coined several decades ago and is still widely used today. This architecture style is a natural fit for product-based applications (packaged and made available for download and installation as a single, monolithic deployment, typically installed on the custom‐ er’s site as a third-party product) but is widely used in many nonproduct custom business applications as well.</a:t>
            </a:r>
            <a:endParaRPr/>
          </a:p>
        </p:txBody>
      </p:sp>
      <p:pic>
        <p:nvPicPr>
          <p:cNvPr id="220" name="Google Shape;220;p39"/>
          <p:cNvPicPr preferRelativeResize="0"/>
          <p:nvPr/>
        </p:nvPicPr>
        <p:blipFill>
          <a:blip r:embed="rId3">
            <a:alphaModFix/>
          </a:blip>
          <a:stretch>
            <a:fillRect/>
          </a:stretch>
        </p:blipFill>
        <p:spPr>
          <a:xfrm>
            <a:off x="3807524" y="65953"/>
            <a:ext cx="5241226" cy="2467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Service-based</a:t>
            </a:r>
            <a:endParaRPr/>
          </a:p>
        </p:txBody>
      </p:sp>
      <p:sp>
        <p:nvSpPr>
          <p:cNvPr id="226" name="Google Shape;226;p40"/>
          <p:cNvSpPr txBox="1"/>
          <p:nvPr>
            <p:ph idx="1" type="body"/>
          </p:nvPr>
        </p:nvSpPr>
        <p:spPr>
          <a:xfrm>
            <a:off x="311700" y="2373925"/>
            <a:ext cx="8520600" cy="2195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Clr>
                <a:schemeClr val="dk1"/>
              </a:buClr>
              <a:buSzPct val="61111"/>
              <a:buFont typeface="Arial"/>
              <a:buNone/>
            </a:pPr>
            <a:r>
              <a:rPr lang="uk"/>
              <a:t>Service-based architecture is a hybrid of the microservices architecture style and is considered one of the most pragmatic architecture styles, mostly due to its </a:t>
            </a:r>
            <a:r>
              <a:rPr lang="uk"/>
              <a:t>architectural</a:t>
            </a:r>
            <a:r>
              <a:rPr lang="uk"/>
              <a:t> flexibility. Although service-based architecture is a distributed architecture, it doesn’t have the same level of complexity and cost as other distributed architectures, such as microservices or event-driven architecture, making it a very popular choice for many business-related applications.</a:t>
            </a:r>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1200"/>
              </a:spcAft>
              <a:buNone/>
            </a:pPr>
            <a:r>
              <a:t/>
            </a:r>
            <a:endParaRPr/>
          </a:p>
        </p:txBody>
      </p:sp>
      <p:pic>
        <p:nvPicPr>
          <p:cNvPr id="227" name="Google Shape;227;p40"/>
          <p:cNvPicPr preferRelativeResize="0"/>
          <p:nvPr/>
        </p:nvPicPr>
        <p:blipFill>
          <a:blip r:embed="rId3">
            <a:alphaModFix/>
          </a:blip>
          <a:stretch>
            <a:fillRect/>
          </a:stretch>
        </p:blipFill>
        <p:spPr>
          <a:xfrm>
            <a:off x="4481750" y="-3"/>
            <a:ext cx="4662251" cy="22706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Event driven</a:t>
            </a:r>
            <a:endParaRPr/>
          </a:p>
        </p:txBody>
      </p:sp>
      <p:sp>
        <p:nvSpPr>
          <p:cNvPr id="233" name="Google Shape;233;p41"/>
          <p:cNvSpPr txBox="1"/>
          <p:nvPr>
            <p:ph idx="1" type="body"/>
          </p:nvPr>
        </p:nvSpPr>
        <p:spPr>
          <a:xfrm>
            <a:off x="311700" y="2754925"/>
            <a:ext cx="8520600" cy="18141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uk"/>
              <a:t>The event-driven architecture style is a popular distributed asynchronous architecture style used to produce highly scalable and high-performance applications. It is also highly adaptable and can be used for small applications and as well as large, complex ones. Event-driven architecture is made up of decoupled event processing compo‐ nents that asynchronously receive and process events. It can be used as a standalone architecture style or embedded within other architecture styles (such as an event- driven microservices architecture).</a:t>
            </a:r>
            <a:endParaRPr/>
          </a:p>
        </p:txBody>
      </p:sp>
      <p:pic>
        <p:nvPicPr>
          <p:cNvPr id="234" name="Google Shape;234;p41"/>
          <p:cNvPicPr preferRelativeResize="0"/>
          <p:nvPr/>
        </p:nvPicPr>
        <p:blipFill>
          <a:blip r:embed="rId3">
            <a:alphaModFix/>
          </a:blip>
          <a:stretch>
            <a:fillRect/>
          </a:stretch>
        </p:blipFill>
        <p:spPr>
          <a:xfrm>
            <a:off x="4609575" y="0"/>
            <a:ext cx="4534426" cy="2674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План лекції 6</a:t>
            </a:r>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uk"/>
              <a:t>Coupling </a:t>
            </a:r>
            <a:endParaRPr/>
          </a:p>
          <a:p>
            <a:pPr indent="-342900" lvl="0" marL="457200" rtl="0" algn="l">
              <a:spcBef>
                <a:spcPts val="0"/>
              </a:spcBef>
              <a:spcAft>
                <a:spcPts val="0"/>
              </a:spcAft>
              <a:buSzPts val="1800"/>
              <a:buAutoNum type="arabicPeriod"/>
            </a:pPr>
            <a:r>
              <a:rPr lang="uk"/>
              <a:t>Architecture characteristics</a:t>
            </a:r>
            <a:endParaRPr/>
          </a:p>
          <a:p>
            <a:pPr indent="-342900" lvl="0" marL="457200" rtl="0" algn="l">
              <a:spcBef>
                <a:spcPts val="0"/>
              </a:spcBef>
              <a:spcAft>
                <a:spcPts val="0"/>
              </a:spcAft>
              <a:buSzPts val="1800"/>
              <a:buAutoNum type="arabicPeriod"/>
            </a:pPr>
            <a:r>
              <a:rPr lang="uk"/>
              <a:t>Architecture components</a:t>
            </a:r>
            <a:endParaRPr/>
          </a:p>
          <a:p>
            <a:pPr indent="-342900" lvl="0" marL="457200" rtl="0" algn="l">
              <a:spcBef>
                <a:spcPts val="0"/>
              </a:spcBef>
              <a:spcAft>
                <a:spcPts val="0"/>
              </a:spcAft>
              <a:buSzPts val="1800"/>
              <a:buAutoNum type="arabicPeriod"/>
            </a:pPr>
            <a:r>
              <a:rPr lang="uk"/>
              <a:t>Architecture patterns</a:t>
            </a:r>
            <a:endParaRPr/>
          </a:p>
          <a:p>
            <a:pPr indent="-342900" lvl="0" marL="457200" rtl="0" algn="l">
              <a:spcBef>
                <a:spcPts val="0"/>
              </a:spcBef>
              <a:spcAft>
                <a:spcPts val="0"/>
              </a:spcAft>
              <a:buSzPts val="1800"/>
              <a:buAutoNum type="arabicPeriod"/>
            </a:pPr>
            <a:r>
              <a:rPr lang="uk"/>
              <a:t>Why data matters.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Other types</a:t>
            </a:r>
            <a:endParaRPr/>
          </a:p>
        </p:txBody>
      </p:sp>
      <p:sp>
        <p:nvSpPr>
          <p:cNvPr id="240" name="Google Shape;240;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uk"/>
              <a:t>Microservices</a:t>
            </a:r>
            <a:endParaRPr/>
          </a:p>
          <a:p>
            <a:pPr indent="-342900" lvl="0" marL="457200" rtl="0" algn="l">
              <a:spcBef>
                <a:spcPts val="0"/>
              </a:spcBef>
              <a:spcAft>
                <a:spcPts val="0"/>
              </a:spcAft>
              <a:buSzPts val="1800"/>
              <a:buAutoNum type="arabicPeriod"/>
            </a:pPr>
            <a:r>
              <a:rPr lang="uk"/>
              <a:t>Space based</a:t>
            </a:r>
            <a:endParaRPr/>
          </a:p>
          <a:p>
            <a:pPr indent="-342900" lvl="0" marL="457200" rtl="0" algn="l">
              <a:spcBef>
                <a:spcPts val="0"/>
              </a:spcBef>
              <a:spcAft>
                <a:spcPts val="0"/>
              </a:spcAft>
              <a:buSzPts val="1800"/>
              <a:buAutoNum type="arabicPeriod"/>
            </a:pPr>
            <a:r>
              <a:rPr lang="uk"/>
              <a:t>Orchestration-Driven Service </a:t>
            </a:r>
            <a:r>
              <a:rPr lang="uk"/>
              <a:t>oriented</a:t>
            </a:r>
            <a:r>
              <a:rPr lang="uk"/>
              <a:t> Architecture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1862975" y="2134875"/>
            <a:ext cx="65757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200"/>
              <a:t>Why data matters?</a:t>
            </a:r>
            <a:endParaRPr sz="3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engineering</a:t>
            </a:r>
            <a:endParaRPr/>
          </a:p>
        </p:txBody>
      </p:sp>
      <p:sp>
        <p:nvSpPr>
          <p:cNvPr id="251" name="Google Shape;251;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100">
                <a:solidFill>
                  <a:schemeClr val="dk1"/>
                </a:solidFill>
              </a:rPr>
              <a:t>Data engineering is the development, implementation, and maintenance of systems and processes that take in raw data and produce high-quality, consistent information that supports downstream use cases, such as analysis and machine learning. Data engi‐ neering is the intersection of security, data management, DataOps, data architecture, orchestration, and software engineering. A data engineer manages the data engineering lifecycle, beginning with getting data from source systems and ending with serving data for use cases, such as analysis or machine learning.</a:t>
            </a:r>
            <a:endParaRPr sz="1100">
              <a:solidFill>
                <a:schemeClr val="dk1"/>
              </a:solidFill>
            </a:endParaRPr>
          </a:p>
          <a:p>
            <a:pPr indent="0" lvl="0" marL="0" rtl="0" algn="l">
              <a:spcBef>
                <a:spcPts val="1200"/>
              </a:spcBef>
              <a:spcAft>
                <a:spcPts val="1200"/>
              </a:spcAft>
              <a:buNone/>
            </a:pPr>
            <a:r>
              <a:t/>
            </a:r>
            <a:endParaRPr sz="1100">
              <a:solidFill>
                <a:schemeClr val="dk1"/>
              </a:solidFill>
            </a:endParaRPr>
          </a:p>
        </p:txBody>
      </p:sp>
      <p:pic>
        <p:nvPicPr>
          <p:cNvPr id="252" name="Google Shape;252;p44"/>
          <p:cNvPicPr preferRelativeResize="0"/>
          <p:nvPr/>
        </p:nvPicPr>
        <p:blipFill>
          <a:blip r:embed="rId3">
            <a:alphaModFix/>
          </a:blip>
          <a:stretch>
            <a:fillRect/>
          </a:stretch>
        </p:blipFill>
        <p:spPr>
          <a:xfrm>
            <a:off x="3487625" y="2222275"/>
            <a:ext cx="5128851" cy="26117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architecture</a:t>
            </a:r>
            <a:endParaRPr/>
          </a:p>
        </p:txBody>
      </p:sp>
      <p:sp>
        <p:nvSpPr>
          <p:cNvPr id="258" name="Google Shape;258;p45"/>
          <p:cNvSpPr txBox="1"/>
          <p:nvPr>
            <p:ph idx="1" type="body"/>
          </p:nvPr>
        </p:nvSpPr>
        <p:spPr>
          <a:xfrm>
            <a:off x="311700" y="2102825"/>
            <a:ext cx="8520600" cy="2466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i="1" lang="uk" sz="1100">
                <a:solidFill>
                  <a:schemeClr val="dk1"/>
                </a:solidFill>
              </a:rPr>
              <a:t>TOGAF </a:t>
            </a:r>
            <a:r>
              <a:rPr lang="uk" sz="1100">
                <a:solidFill>
                  <a:schemeClr val="dk1"/>
                </a:solidFill>
              </a:rPr>
              <a:t>is </a:t>
            </a:r>
            <a:r>
              <a:rPr i="1" lang="uk" sz="1100">
                <a:solidFill>
                  <a:schemeClr val="dk1"/>
                </a:solidFill>
              </a:rPr>
              <a:t>The Open Group Architecture Framework</a:t>
            </a:r>
            <a:r>
              <a:rPr lang="uk" sz="1100">
                <a:solidFill>
                  <a:schemeClr val="dk1"/>
                </a:solidFill>
              </a:rPr>
              <a:t>, a standard of The Open Group. It’s touted as the most widely used architecture framework today. Here’s the TOGAF definition			</a:t>
            </a:r>
            <a:endParaRPr sz="1100">
              <a:solidFill>
                <a:schemeClr val="dk1"/>
              </a:solidFill>
            </a:endParaRPr>
          </a:p>
          <a:p>
            <a:pPr indent="0" lvl="0" marL="0" rtl="0" algn="l">
              <a:spcBef>
                <a:spcPts val="1200"/>
              </a:spcBef>
              <a:spcAft>
                <a:spcPts val="0"/>
              </a:spcAft>
              <a:buNone/>
            </a:pPr>
            <a:r>
              <a:rPr lang="uk" sz="900">
                <a:solidFill>
                  <a:schemeClr val="dk1"/>
                </a:solidFill>
              </a:rPr>
              <a:t>The term “enterprise” in the context of “enterprise architecture” can denote an entire enterprise—encompassing all of its information and technology services, processes, and infrastructure—or a specific domain within the enterprise. In both cases, the architecture crosses multiple systems, and multiple functional groups within the enterprise. </a:t>
            </a:r>
            <a:r>
              <a:rPr lang="uk" sz="1100">
                <a:solidFill>
                  <a:schemeClr val="dk1"/>
                </a:solidFill>
              </a:rPr>
              <a:t>			</a:t>
            </a:r>
            <a:endParaRPr sz="1100">
              <a:solidFill>
                <a:schemeClr val="dk1"/>
              </a:solidFill>
            </a:endParaRPr>
          </a:p>
          <a:p>
            <a:pPr indent="0" lvl="0" marL="0" rtl="0" algn="l">
              <a:spcBef>
                <a:spcPts val="1200"/>
              </a:spcBef>
              <a:spcAft>
                <a:spcPts val="1200"/>
              </a:spcAft>
              <a:buNone/>
            </a:pPr>
            <a:r>
              <a:rPr lang="uk" sz="1100">
                <a:solidFill>
                  <a:schemeClr val="dk1"/>
                </a:solidFill>
              </a:rPr>
              <a:t>TOGAF defines data architecture as follows:</a:t>
            </a:r>
            <a:br>
              <a:rPr lang="uk" sz="600">
                <a:solidFill>
                  <a:schemeClr val="dk1"/>
                </a:solidFill>
              </a:rPr>
            </a:br>
            <a:r>
              <a:rPr lang="uk" sz="600">
                <a:solidFill>
                  <a:schemeClr val="dk1"/>
                </a:solidFill>
              </a:rPr>
              <a:t> </a:t>
            </a:r>
            <a:r>
              <a:rPr lang="uk" sz="900">
                <a:solidFill>
                  <a:schemeClr val="dk1"/>
                </a:solidFill>
              </a:rPr>
              <a:t>A description of the structure and interaction of the enterprise’s major types and sources of data, logical data assets, physical data assets, and data management resources. </a:t>
            </a:r>
            <a:endParaRPr sz="900">
              <a:solidFill>
                <a:schemeClr val="dk1"/>
              </a:solidFill>
            </a:endParaRPr>
          </a:p>
        </p:txBody>
      </p:sp>
      <p:pic>
        <p:nvPicPr>
          <p:cNvPr id="259" name="Google Shape;259;p45"/>
          <p:cNvPicPr preferRelativeResize="0"/>
          <p:nvPr/>
        </p:nvPicPr>
        <p:blipFill>
          <a:blip r:embed="rId3">
            <a:alphaModFix/>
          </a:blip>
          <a:stretch>
            <a:fillRect/>
          </a:stretch>
        </p:blipFill>
        <p:spPr>
          <a:xfrm>
            <a:off x="3198791" y="0"/>
            <a:ext cx="5945209" cy="11524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6"/>
          <p:cNvSpPr txBox="1"/>
          <p:nvPr>
            <p:ph idx="1" type="body"/>
          </p:nvPr>
        </p:nvSpPr>
        <p:spPr>
          <a:xfrm>
            <a:off x="311700" y="256450"/>
            <a:ext cx="4260300" cy="43125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Clr>
                <a:schemeClr val="dk1"/>
              </a:buClr>
              <a:buSzPct val="100000"/>
              <a:buFont typeface="Arial"/>
              <a:buNone/>
            </a:pPr>
            <a:r>
              <a:rPr lang="uk" sz="1100">
                <a:solidFill>
                  <a:schemeClr val="dk1"/>
                </a:solidFill>
              </a:rPr>
              <a:t>The AWS Well-Architected Framework consists of six pillars:</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 Operational excellence</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 Security</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 Reliability</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 Performance efficiency</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 Cost optimization</a:t>
            </a:r>
            <a:endParaRPr sz="1100">
              <a:solidFill>
                <a:schemeClr val="dk1"/>
              </a:solidFill>
            </a:endParaRPr>
          </a:p>
          <a:p>
            <a:pPr indent="0" lvl="0" marL="0" rtl="0" algn="l">
              <a:spcBef>
                <a:spcPts val="1200"/>
              </a:spcBef>
              <a:spcAft>
                <a:spcPts val="0"/>
              </a:spcAft>
              <a:buNone/>
            </a:pPr>
            <a:r>
              <a:rPr lang="uk" sz="1100">
                <a:solidFill>
                  <a:schemeClr val="dk1"/>
                </a:solidFill>
              </a:rPr>
              <a:t>• Sustainability</a:t>
            </a:r>
            <a:endParaRPr sz="1100">
              <a:solidFill>
                <a:schemeClr val="dk1"/>
              </a:solidFill>
            </a:endParaRPr>
          </a:p>
          <a:p>
            <a:pPr indent="0" lvl="0" marL="0" rtl="0" algn="l">
              <a:spcBef>
                <a:spcPts val="1200"/>
              </a:spcBef>
              <a:spcAft>
                <a:spcPts val="0"/>
              </a:spcAft>
              <a:buClr>
                <a:schemeClr val="dk1"/>
              </a:buClr>
              <a:buSzPct val="100000"/>
              <a:buFont typeface="Arial"/>
              <a:buNone/>
            </a:pPr>
            <a:r>
              <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Google Cloud’s Five Principles for Cloud-Native Architecture are as follows:</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 Design for automation.</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 Be smart with state.</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 Favor managed services.</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 Practice defense in depth.</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 Always be architecting.</a:t>
            </a:r>
            <a:endParaRPr sz="1100">
              <a:solidFill>
                <a:schemeClr val="dk1"/>
              </a:solidFill>
            </a:endParaRPr>
          </a:p>
          <a:p>
            <a:pPr indent="0" lvl="0" marL="0" rtl="0" algn="l">
              <a:spcBef>
                <a:spcPts val="1200"/>
              </a:spcBef>
              <a:spcAft>
                <a:spcPts val="0"/>
              </a:spcAft>
              <a:buClr>
                <a:schemeClr val="dk1"/>
              </a:buClr>
              <a:buSzPct val="100000"/>
              <a:buFont typeface="Arial"/>
              <a:buNone/>
            </a:pPr>
            <a:r>
              <a:t/>
            </a:r>
            <a:endParaRPr sz="1100">
              <a:solidFill>
                <a:schemeClr val="dk1"/>
              </a:solidFill>
            </a:endParaRPr>
          </a:p>
          <a:p>
            <a:pPr indent="0" lvl="0" marL="0" rtl="0" algn="l">
              <a:spcBef>
                <a:spcPts val="1200"/>
              </a:spcBef>
              <a:spcAft>
                <a:spcPts val="1200"/>
              </a:spcAft>
              <a:buNone/>
            </a:pPr>
            <a:r>
              <a:t/>
            </a:r>
            <a:endParaRPr sz="1100">
              <a:solidFill>
                <a:schemeClr val="dk1"/>
              </a:solidFill>
            </a:endParaRPr>
          </a:p>
        </p:txBody>
      </p:sp>
      <p:sp>
        <p:nvSpPr>
          <p:cNvPr id="265" name="Google Shape;265;p46"/>
          <p:cNvSpPr txBox="1"/>
          <p:nvPr/>
        </p:nvSpPr>
        <p:spPr>
          <a:xfrm>
            <a:off x="4718550" y="263775"/>
            <a:ext cx="3985800" cy="430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uk" sz="1100">
                <a:solidFill>
                  <a:schemeClr val="dk1"/>
                </a:solidFill>
              </a:rPr>
              <a:t>We advise you to carefully study both frameworks, identify valuable ideas, and determine points of disagreement. We’d like to expand or elaborate on these pillars with these principles of data engineering architecture:</a:t>
            </a:r>
            <a:endParaRPr sz="1100">
              <a:solidFill>
                <a:schemeClr val="dk1"/>
              </a:solidFill>
            </a:endParaRPr>
          </a:p>
          <a:p>
            <a:pPr indent="0" lvl="0" marL="0" rtl="0" algn="l">
              <a:lnSpc>
                <a:spcPct val="115000"/>
              </a:lnSpc>
              <a:spcBef>
                <a:spcPts val="1200"/>
              </a:spcBef>
              <a:spcAft>
                <a:spcPts val="0"/>
              </a:spcAft>
              <a:buNone/>
            </a:pPr>
            <a:r>
              <a:rPr lang="uk" sz="1100">
                <a:solidFill>
                  <a:schemeClr val="dk1"/>
                </a:solidFill>
              </a:rPr>
              <a:t>1. Choose common components wisely.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uk" sz="1100">
                <a:solidFill>
                  <a:schemeClr val="dk1"/>
                </a:solidFill>
              </a:rPr>
              <a:t>2. Plan for failure.</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uk" sz="1100">
                <a:solidFill>
                  <a:schemeClr val="dk1"/>
                </a:solidFill>
              </a:rPr>
              <a:t>3. Architect for scalability.</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uk" sz="1100">
                <a:solidFill>
                  <a:schemeClr val="dk1"/>
                </a:solidFill>
              </a:rPr>
              <a:t>4. Architecture is leadership.</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uk" sz="1100">
                <a:solidFill>
                  <a:schemeClr val="dk1"/>
                </a:solidFill>
              </a:rPr>
              <a:t>5. Always be architecting.</a:t>
            </a:r>
            <a:endParaRPr sz="1100">
              <a:solidFill>
                <a:schemeClr val="dk1"/>
              </a:solidFill>
            </a:endParaRPr>
          </a:p>
          <a:p>
            <a:pPr indent="0" lvl="0" marL="0" rtl="0" algn="l">
              <a:lnSpc>
                <a:spcPct val="115000"/>
              </a:lnSpc>
              <a:spcBef>
                <a:spcPts val="1200"/>
              </a:spcBef>
              <a:spcAft>
                <a:spcPts val="0"/>
              </a:spcAft>
              <a:buNone/>
            </a:pPr>
            <a:r>
              <a:rPr lang="uk" sz="1100">
                <a:solidFill>
                  <a:schemeClr val="dk1"/>
                </a:solidFill>
              </a:rPr>
              <a:t>6. Build loosely coupled systems.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uk" sz="1100">
                <a:solidFill>
                  <a:schemeClr val="dk1"/>
                </a:solidFill>
              </a:rPr>
              <a:t>7. Make reversible decisions.</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uk" sz="1100">
                <a:solidFill>
                  <a:schemeClr val="dk1"/>
                </a:solidFill>
              </a:rPr>
              <a:t>8. Prioritize security.</a:t>
            </a:r>
            <a:endParaRPr sz="11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uk" sz="1100">
                <a:solidFill>
                  <a:schemeClr val="dk1"/>
                </a:solidFill>
              </a:rPr>
              <a:t>9. Embrace FinOps.</a:t>
            </a:r>
            <a:endParaRPr sz="1800">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warehouse</a:t>
            </a:r>
            <a:endParaRPr/>
          </a:p>
        </p:txBody>
      </p:sp>
      <p:sp>
        <p:nvSpPr>
          <p:cNvPr id="271" name="Google Shape;271;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uk" sz="1100">
                <a:solidFill>
                  <a:schemeClr val="dk1"/>
                </a:solidFill>
              </a:rPr>
              <a:t>A data warehouse is a central data hub used for reporting and analysis. Data in a data warehouse is typically highly formatted and structured for analytics use cases. It’s among the oldest and most well-established data architectures.</a:t>
            </a:r>
            <a:endParaRPr sz="1100">
              <a:solidFill>
                <a:schemeClr val="dk1"/>
              </a:solidFill>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1200"/>
              </a:spcBef>
              <a:spcAft>
                <a:spcPts val="1200"/>
              </a:spcAft>
              <a:buNone/>
            </a:pPr>
            <a:r>
              <a:t/>
            </a:r>
            <a:endParaRPr sz="1100">
              <a:solidFill>
                <a:schemeClr val="dk1"/>
              </a:solidFill>
            </a:endParaRPr>
          </a:p>
        </p:txBody>
      </p:sp>
      <p:pic>
        <p:nvPicPr>
          <p:cNvPr id="272" name="Google Shape;272;p47"/>
          <p:cNvPicPr preferRelativeResize="0"/>
          <p:nvPr/>
        </p:nvPicPr>
        <p:blipFill>
          <a:blip r:embed="rId3">
            <a:alphaModFix/>
          </a:blip>
          <a:stretch>
            <a:fillRect/>
          </a:stretch>
        </p:blipFill>
        <p:spPr>
          <a:xfrm>
            <a:off x="201775" y="3198627"/>
            <a:ext cx="4286249" cy="1378225"/>
          </a:xfrm>
          <a:prstGeom prst="rect">
            <a:avLst/>
          </a:prstGeom>
          <a:noFill/>
          <a:ln>
            <a:noFill/>
          </a:ln>
        </p:spPr>
      </p:pic>
      <p:pic>
        <p:nvPicPr>
          <p:cNvPr id="273" name="Google Shape;273;p47"/>
          <p:cNvPicPr preferRelativeResize="0"/>
          <p:nvPr/>
        </p:nvPicPr>
        <p:blipFill>
          <a:blip r:embed="rId4">
            <a:alphaModFix/>
          </a:blip>
          <a:stretch>
            <a:fillRect/>
          </a:stretch>
        </p:blipFill>
        <p:spPr>
          <a:xfrm>
            <a:off x="4488025" y="1832825"/>
            <a:ext cx="4563200" cy="1321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Lake</a:t>
            </a:r>
            <a:endParaRPr/>
          </a:p>
        </p:txBody>
      </p:sp>
      <p:sp>
        <p:nvSpPr>
          <p:cNvPr id="279" name="Google Shape;279;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Among the most popular architectures that appeared during the big data era is the data lake. Instead of imposing tight structural limitations on data, why not simply dump all of your data—structured and unstructured—into a central location? The data lake promised to be a democratizing force, liberating the business to drink from a fountain of limitless data. The first-generation data lake, “data lake 1.0,” made solid contributions but generally failed to deliver on its promise.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Others</a:t>
            </a:r>
            <a:endParaRPr/>
          </a:p>
        </p:txBody>
      </p:sp>
      <p:sp>
        <p:nvSpPr>
          <p:cNvPr id="285" name="Google Shape;285;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uk"/>
              <a:t>data lakehouse</a:t>
            </a:r>
            <a:endParaRPr/>
          </a:p>
          <a:p>
            <a:pPr indent="-342900" lvl="0" marL="457200" rtl="0" algn="l">
              <a:spcBef>
                <a:spcPts val="0"/>
              </a:spcBef>
              <a:spcAft>
                <a:spcPts val="0"/>
              </a:spcAft>
              <a:buSzPts val="1800"/>
              <a:buChar char="-"/>
            </a:pPr>
            <a:r>
              <a:rPr lang="uk"/>
              <a:t>data platforms</a:t>
            </a:r>
            <a:endParaRPr/>
          </a:p>
          <a:p>
            <a:pPr indent="-342900" lvl="0" marL="457200" rtl="0" algn="l">
              <a:spcBef>
                <a:spcPts val="0"/>
              </a:spcBef>
              <a:spcAft>
                <a:spcPts val="0"/>
              </a:spcAft>
              <a:buSzPts val="1800"/>
              <a:buChar char="-"/>
            </a:pPr>
            <a:r>
              <a:rPr lang="uk"/>
              <a:t>Lambda architecture</a:t>
            </a:r>
            <a:endParaRPr/>
          </a:p>
          <a:p>
            <a:pPr indent="-342900" lvl="0" marL="457200" rtl="0" algn="l">
              <a:spcBef>
                <a:spcPts val="0"/>
              </a:spcBef>
              <a:spcAft>
                <a:spcPts val="0"/>
              </a:spcAft>
              <a:buSzPts val="1800"/>
              <a:buChar char="-"/>
            </a:pPr>
            <a:r>
              <a:rPr lang="uk"/>
              <a:t>Kappa architecture</a:t>
            </a:r>
            <a:endParaRPr/>
          </a:p>
          <a:p>
            <a:pPr indent="-342900" lvl="0" marL="457200" rtl="0" algn="l">
              <a:spcBef>
                <a:spcPts val="0"/>
              </a:spcBef>
              <a:spcAft>
                <a:spcPts val="0"/>
              </a:spcAft>
              <a:buSzPts val="1800"/>
              <a:buChar char="-"/>
            </a:pPr>
            <a:r>
              <a:rPr lang="uk"/>
              <a:t>Batch/Stream/</a:t>
            </a:r>
            <a:r>
              <a:rPr lang="uk"/>
              <a:t>Real Time</a:t>
            </a:r>
            <a:r>
              <a:rPr lang="uk"/>
              <a:t> analytics</a:t>
            </a:r>
            <a:endParaRPr/>
          </a:p>
          <a:p>
            <a:pPr indent="-342900" lvl="0" marL="457200" rtl="0" algn="l">
              <a:spcBef>
                <a:spcPts val="0"/>
              </a:spcBef>
              <a:spcAft>
                <a:spcPts val="0"/>
              </a:spcAft>
              <a:buSzPts val="1800"/>
              <a:buChar char="-"/>
            </a:pPr>
            <a:r>
              <a:rPr lang="uk"/>
              <a:t>IoT architecture</a:t>
            </a:r>
            <a:endParaRPr/>
          </a:p>
          <a:p>
            <a:pPr indent="-342900" lvl="0" marL="457200" rtl="0" algn="l">
              <a:spcBef>
                <a:spcPts val="0"/>
              </a:spcBef>
              <a:spcAft>
                <a:spcPts val="0"/>
              </a:spcAft>
              <a:buSzPts val="1800"/>
              <a:buChar char="-"/>
            </a:pPr>
            <a:r>
              <a:rPr lang="uk"/>
              <a:t>Data mesh</a:t>
            </a:r>
            <a:endParaRPr/>
          </a:p>
          <a:p>
            <a:pPr indent="-342900" lvl="0" marL="457200" rtl="0" algn="l">
              <a:spcBef>
                <a:spcPts val="0"/>
              </a:spcBef>
              <a:spcAft>
                <a:spcPts val="0"/>
              </a:spcAft>
              <a:buSzPts val="1800"/>
              <a:buChar char="-"/>
            </a:pPr>
            <a:r>
              <a:rPr lang="uk"/>
              <a:t>Data fabric</a:t>
            </a:r>
            <a:endParaRPr/>
          </a:p>
          <a:p>
            <a:pPr indent="-342900" lvl="0" marL="457200" rtl="0" algn="l">
              <a:spcBef>
                <a:spcPts val="0"/>
              </a:spcBef>
              <a:spcAft>
                <a:spcPts val="0"/>
              </a:spcAft>
              <a:buSzPts val="1800"/>
              <a:buChar char="-"/>
            </a:pPr>
            <a:r>
              <a:rPr lang="uk"/>
              <a:t>Data hub</a:t>
            </a:r>
            <a:endParaRPr/>
          </a:p>
          <a:p>
            <a:pPr indent="-342900" lvl="0" marL="457200" rtl="0" algn="l">
              <a:spcBef>
                <a:spcPts val="0"/>
              </a:spcBef>
              <a:spcAft>
                <a:spcPts val="0"/>
              </a:spcAft>
              <a:buSzPts val="1800"/>
              <a:buChar char="-"/>
            </a:pPr>
            <a:r>
              <a:rPr lang="uk"/>
              <a:t>Scaled architecture</a:t>
            </a:r>
            <a:endParaRPr/>
          </a:p>
          <a:p>
            <a:pPr indent="-342900" lvl="0" marL="457200" rtl="0" algn="l">
              <a:spcBef>
                <a:spcPts val="0"/>
              </a:spcBef>
              <a:spcAft>
                <a:spcPts val="0"/>
              </a:spcAft>
              <a:buSzPts val="1800"/>
              <a:buChar char="-"/>
            </a:pPr>
            <a:r>
              <a:rPr lang="uk"/>
              <a:t>metadata-</a:t>
            </a:r>
            <a:r>
              <a:rPr lang="uk"/>
              <a:t>first</a:t>
            </a:r>
            <a:r>
              <a:rPr lang="uk"/>
              <a:t> architecture</a:t>
            </a:r>
            <a:endParaRPr/>
          </a:p>
          <a:p>
            <a:pPr indent="-342900" lvl="0" marL="457200" rtl="0" algn="l">
              <a:spcBef>
                <a:spcPts val="0"/>
              </a:spcBef>
              <a:spcAft>
                <a:spcPts val="0"/>
              </a:spcAft>
              <a:buSzPts val="1800"/>
              <a:buChar char="-"/>
            </a:pPr>
            <a:r>
              <a:rPr lang="uk"/>
              <a:t>live data stacks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0"/>
          <p:cNvSpPr txBox="1"/>
          <p:nvPr>
            <p:ph type="title"/>
          </p:nvPr>
        </p:nvSpPr>
        <p:spPr>
          <a:xfrm>
            <a:off x="3909450" y="2252100"/>
            <a:ext cx="13251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200"/>
              <a:t>END</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Coupling</a:t>
            </a:r>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uk"/>
              <a:t>Fortunately, we have better tools to analyze coupling in code bases, based in part on graph theory: because the method calls and returns form a call graph, analysis based on mathematics becomes possible. In 1979, Edward Yourdon and Larry Constantine published Structured Design: Fundamentals of a Discipline of Computer Program and Systems Design (Prentice-Hall), defining many core concepts, including the metrics afferent and efferent coupling. Afferent coupling measures the number of incoming connections to a code artifact (component, class, function, and so on). Efferent cou‐ pling measures the outgoing connections to other code artifacts. For virtually every platform tools exist that allow architects to analyze the coupling characteristics of code in order to assist in restructuring, migrating, or understanding a code base.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Abstractness, Instability, and Distance from the Main Sequence</a:t>
            </a:r>
            <a:endParaRPr/>
          </a:p>
        </p:txBody>
      </p:sp>
      <p:sp>
        <p:nvSpPr>
          <p:cNvPr id="78" name="Google Shape;78;p17"/>
          <p:cNvSpPr txBox="1"/>
          <p:nvPr>
            <p:ph idx="1" type="body"/>
          </p:nvPr>
        </p:nvSpPr>
        <p:spPr>
          <a:xfrm>
            <a:off x="387900" y="1597275"/>
            <a:ext cx="8520600" cy="297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These metrics were created by Robert Mar‐ tin for a C++ book, but are widely applicable to other object-oriented languages.</a:t>
            </a:r>
            <a:endParaRPr/>
          </a:p>
          <a:p>
            <a:pPr indent="0" lvl="0" marL="0" rtl="0" algn="l">
              <a:spcBef>
                <a:spcPts val="1200"/>
              </a:spcBef>
              <a:spcAft>
                <a:spcPts val="1200"/>
              </a:spcAft>
              <a:buNone/>
            </a:pPr>
            <a:r>
              <a:rPr lang="uk"/>
              <a:t>Abstractness is the ratio of abstract artifacts (abstract classes, interfaces, and so on) to concrete artifacts (implementation).</a:t>
            </a:r>
            <a:endParaRPr/>
          </a:p>
        </p:txBody>
      </p:sp>
      <p:pic>
        <p:nvPicPr>
          <p:cNvPr id="79" name="Google Shape;79;p17"/>
          <p:cNvPicPr preferRelativeResize="0"/>
          <p:nvPr/>
        </p:nvPicPr>
        <p:blipFill>
          <a:blip r:embed="rId3">
            <a:alphaModFix/>
          </a:blip>
          <a:stretch>
            <a:fillRect/>
          </a:stretch>
        </p:blipFill>
        <p:spPr>
          <a:xfrm>
            <a:off x="3755075" y="3413625"/>
            <a:ext cx="1447500" cy="843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idx="1" type="body"/>
          </p:nvPr>
        </p:nvSpPr>
        <p:spPr>
          <a:xfrm>
            <a:off x="216450" y="192650"/>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uk"/>
              <a:t>Another derived metric, instability, is defined as the ratio of efferent coupling to the sum of both efferent and afferent coupling</a:t>
            </a:r>
            <a:endParaRPr/>
          </a:p>
          <a:p>
            <a:pPr indent="0" lvl="0" marL="0" rtl="0" algn="l">
              <a:spcBef>
                <a:spcPts val="1200"/>
              </a:spcBef>
              <a:spcAft>
                <a:spcPts val="0"/>
              </a:spcAft>
              <a:buClr>
                <a:schemeClr val="dk1"/>
              </a:buClr>
              <a:buSzPct val="61111"/>
              <a:buFont typeface="Arial"/>
              <a:buNone/>
            </a:pPr>
            <a:r>
              <a:rPr lang="uk"/>
              <a:t>In the equation, ce represents efferent (or outgoing) coupling, and ca represents </a:t>
            </a:r>
            <a:r>
              <a:rPr lang="uk"/>
              <a:t>after</a:t>
            </a:r>
            <a:r>
              <a:rPr lang="uk"/>
              <a:t>‐</a:t>
            </a:r>
            <a:endParaRPr/>
          </a:p>
          <a:p>
            <a:pPr indent="0" lvl="0" marL="0" rtl="0" algn="l">
              <a:spcBef>
                <a:spcPts val="1200"/>
              </a:spcBef>
              <a:spcAft>
                <a:spcPts val="0"/>
              </a:spcAft>
              <a:buClr>
                <a:schemeClr val="dk1"/>
              </a:buClr>
              <a:buSzPct val="61111"/>
              <a:buFont typeface="Arial"/>
              <a:buNone/>
            </a:pPr>
            <a:r>
              <a:rPr lang="uk"/>
              <a:t>ent (or incoming) coupling.</a:t>
            </a:r>
            <a:endParaRPr/>
          </a:p>
          <a:p>
            <a:pPr indent="0" lvl="0" marL="0" rtl="0" algn="l">
              <a:spcBef>
                <a:spcPts val="1200"/>
              </a:spcBef>
              <a:spcAft>
                <a:spcPts val="0"/>
              </a:spcAft>
              <a:buNone/>
            </a:pPr>
            <a:r>
              <a:rPr lang="uk"/>
              <a:t>The instability metric determines the volatility of a code base. A code base that </a:t>
            </a:r>
            <a:r>
              <a:rPr lang="uk"/>
              <a:t>exhibits</a:t>
            </a:r>
            <a:r>
              <a:rPr lang="uk"/>
              <a:t> high degrees of instability breaks more easily when changed because of high </a:t>
            </a:r>
            <a:r>
              <a:rPr lang="uk"/>
              <a:t>coupling</a:t>
            </a:r>
            <a:r>
              <a:rPr lang="uk"/>
              <a:t>. For example, if a class calls to many other classes to delegate work, the calling class shows high susceptibility to breakage if one or more of the called methods change.</a:t>
            </a:r>
            <a:endParaRPr/>
          </a:p>
          <a:p>
            <a:pPr indent="0" lvl="0" marL="0" rtl="0" algn="l">
              <a:spcBef>
                <a:spcPts val="1200"/>
              </a:spcBef>
              <a:spcAft>
                <a:spcPts val="0"/>
              </a:spcAft>
              <a:buNone/>
            </a:pPr>
            <a:r>
              <a:rPr lang="uk"/>
              <a:t>Calculation Example:</a:t>
            </a:r>
            <a:endParaRPr/>
          </a:p>
          <a:p>
            <a:pPr indent="-308610" lvl="0" marL="457200" rtl="0" algn="l">
              <a:spcBef>
                <a:spcPts val="1200"/>
              </a:spcBef>
              <a:spcAft>
                <a:spcPts val="0"/>
              </a:spcAft>
              <a:buSzPct val="100000"/>
              <a:buAutoNum type="arabicPeriod"/>
            </a:pPr>
            <a:r>
              <a:rPr lang="uk"/>
              <a:t>Consider a module with 5 outgoing dependencies (Ce) and 3 incoming dependencies (Ca).</a:t>
            </a:r>
            <a:endParaRPr/>
          </a:p>
          <a:p>
            <a:pPr indent="-308610" lvl="0" marL="457200" rtl="0" algn="l">
              <a:spcBef>
                <a:spcPts val="0"/>
              </a:spcBef>
              <a:spcAft>
                <a:spcPts val="0"/>
              </a:spcAft>
              <a:buSzPct val="100000"/>
              <a:buAutoNum type="arabicPeriod"/>
            </a:pPr>
            <a:r>
              <a:rPr lang="uk"/>
              <a:t>Instability I = Ce / (Ce + Ca) = 5 / (5 + 3) = 5 / 8 = 0.625.</a:t>
            </a:r>
            <a:endParaRPr/>
          </a:p>
          <a:p>
            <a:pPr indent="-308610" lvl="0" marL="457200" rtl="0" algn="l">
              <a:spcBef>
                <a:spcPts val="0"/>
              </a:spcBef>
              <a:spcAft>
                <a:spcPts val="0"/>
              </a:spcAft>
              <a:buSzPct val="100000"/>
              <a:buAutoNum type="arabicPeriod"/>
            </a:pPr>
            <a:r>
              <a:rPr lang="uk"/>
              <a:t>This value indicates the module's tendency to be affected by changes in other parts of the system.</a:t>
            </a:r>
            <a:endParaRPr/>
          </a:p>
          <a:p>
            <a:pPr indent="0" lvl="0" marL="0" rtl="0" algn="l">
              <a:spcBef>
                <a:spcPts val="1200"/>
              </a:spcBef>
              <a:spcAft>
                <a:spcPts val="1200"/>
              </a:spcAft>
              <a:buNone/>
            </a:pPr>
            <a:r>
              <a:t/>
            </a:r>
            <a:endParaRPr/>
          </a:p>
        </p:txBody>
      </p:sp>
      <p:pic>
        <p:nvPicPr>
          <p:cNvPr id="85" name="Google Shape;85;p18"/>
          <p:cNvPicPr preferRelativeResize="0"/>
          <p:nvPr/>
        </p:nvPicPr>
        <p:blipFill>
          <a:blip r:embed="rId3">
            <a:alphaModFix/>
          </a:blip>
          <a:stretch>
            <a:fillRect/>
          </a:stretch>
        </p:blipFill>
        <p:spPr>
          <a:xfrm>
            <a:off x="5701100" y="3669325"/>
            <a:ext cx="2724150" cy="121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One of the few holistic metrics architects have for architectural structure is distance from the main sequence, a derived metric based on instability and abstractness</a:t>
            </a:r>
            <a:endParaRPr/>
          </a:p>
          <a:p>
            <a:pPr indent="0" lvl="0" marL="0" rtl="0" algn="l">
              <a:spcBef>
                <a:spcPts val="1200"/>
              </a:spcBef>
              <a:spcAft>
                <a:spcPts val="1200"/>
              </a:spcAft>
              <a:buNone/>
            </a:pPr>
            <a:r>
              <a:t/>
            </a:r>
            <a:endParaRPr/>
          </a:p>
        </p:txBody>
      </p:sp>
      <p:pic>
        <p:nvPicPr>
          <p:cNvPr id="91" name="Google Shape;91;p19"/>
          <p:cNvPicPr preferRelativeResize="0"/>
          <p:nvPr/>
        </p:nvPicPr>
        <p:blipFill>
          <a:blip r:embed="rId3">
            <a:alphaModFix/>
          </a:blip>
          <a:stretch>
            <a:fillRect/>
          </a:stretch>
        </p:blipFill>
        <p:spPr>
          <a:xfrm>
            <a:off x="262300" y="175825"/>
            <a:ext cx="2362200" cy="571500"/>
          </a:xfrm>
          <a:prstGeom prst="rect">
            <a:avLst/>
          </a:prstGeom>
          <a:noFill/>
          <a:ln>
            <a:noFill/>
          </a:ln>
        </p:spPr>
      </p:pic>
      <p:pic>
        <p:nvPicPr>
          <p:cNvPr id="92" name="Google Shape;92;p19"/>
          <p:cNvPicPr preferRelativeResize="0"/>
          <p:nvPr/>
        </p:nvPicPr>
        <p:blipFill>
          <a:blip r:embed="rId4">
            <a:alphaModFix/>
          </a:blip>
          <a:stretch>
            <a:fillRect/>
          </a:stretch>
        </p:blipFill>
        <p:spPr>
          <a:xfrm>
            <a:off x="498220" y="2571750"/>
            <a:ext cx="2688124" cy="2045450"/>
          </a:xfrm>
          <a:prstGeom prst="rect">
            <a:avLst/>
          </a:prstGeom>
          <a:noFill/>
          <a:ln>
            <a:noFill/>
          </a:ln>
        </p:spPr>
      </p:pic>
      <p:pic>
        <p:nvPicPr>
          <p:cNvPr id="93" name="Google Shape;93;p19"/>
          <p:cNvPicPr preferRelativeResize="0"/>
          <p:nvPr/>
        </p:nvPicPr>
        <p:blipFill>
          <a:blip r:embed="rId5">
            <a:alphaModFix/>
          </a:blip>
          <a:stretch>
            <a:fillRect/>
          </a:stretch>
        </p:blipFill>
        <p:spPr>
          <a:xfrm>
            <a:off x="4144844" y="2220050"/>
            <a:ext cx="2827275" cy="2596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1284150" y="2252100"/>
            <a:ext cx="65757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200"/>
              <a:t>Architecture characteristics</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Definition</a:t>
            </a:r>
            <a:endParaRPr/>
          </a:p>
        </p:txBody>
      </p:sp>
      <p:sp>
        <p:nvSpPr>
          <p:cNvPr id="104" name="Google Shape;10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uk"/>
              <a:t>An architecture characteristic meets three criteria:</a:t>
            </a:r>
            <a:endParaRPr/>
          </a:p>
          <a:p>
            <a:pPr indent="0" lvl="0" marL="0" rtl="0" algn="l">
              <a:spcBef>
                <a:spcPts val="1200"/>
              </a:spcBef>
              <a:spcAft>
                <a:spcPts val="0"/>
              </a:spcAft>
              <a:buClr>
                <a:schemeClr val="dk1"/>
              </a:buClr>
              <a:buSzPts val="1100"/>
              <a:buFont typeface="Arial"/>
              <a:buNone/>
            </a:pPr>
            <a:r>
              <a:rPr lang="uk"/>
              <a:t>• Specifies a nondomain design consideration</a:t>
            </a:r>
            <a:endParaRPr/>
          </a:p>
          <a:p>
            <a:pPr indent="0" lvl="0" marL="0" rtl="0" algn="l">
              <a:spcBef>
                <a:spcPts val="1200"/>
              </a:spcBef>
              <a:spcAft>
                <a:spcPts val="0"/>
              </a:spcAft>
              <a:buClr>
                <a:schemeClr val="dk1"/>
              </a:buClr>
              <a:buSzPts val="1100"/>
              <a:buFont typeface="Arial"/>
              <a:buNone/>
            </a:pPr>
            <a:r>
              <a:rPr lang="uk"/>
              <a:t>• Influences some structural aspect of the design</a:t>
            </a:r>
            <a:endParaRPr/>
          </a:p>
          <a:p>
            <a:pPr indent="0" lvl="0" marL="0" rtl="0" algn="l">
              <a:spcBef>
                <a:spcPts val="1200"/>
              </a:spcBef>
              <a:spcAft>
                <a:spcPts val="0"/>
              </a:spcAft>
              <a:buClr>
                <a:schemeClr val="dk1"/>
              </a:buClr>
              <a:buSzPts val="1100"/>
              <a:buFont typeface="Arial"/>
              <a:buNone/>
            </a:pPr>
            <a:r>
              <a:rPr lang="uk"/>
              <a:t>• Is critical or important to application success</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