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9" r:id="rId34"/>
    <p:sldId id="290" r:id="rId35"/>
    <p:sldId id="291" r:id="rId36"/>
    <p:sldId id="288" r:id="rId37"/>
    <p:sldId id="292" r:id="rId38"/>
    <p:sldId id="293" r:id="rId39"/>
    <p:sldId id="294" r:id="rId40"/>
    <p:sldId id="295" r:id="rId41"/>
    <p:sldId id="296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 varScale="1">
        <p:scale>
          <a:sx n="80" d="100"/>
          <a:sy n="80" d="100"/>
        </p:scale>
        <p:origin x="56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13E-E119-45C6-839A-CF45FE62A3DB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62DEC06-88A4-4EEA-9F98-D6DDE4D5B85D}" type="slidenum">
              <a:rPr lang="uk-UA" smtClean="0"/>
              <a:t>‹#›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954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13E-E119-45C6-839A-CF45FE62A3DB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EC06-88A4-4EEA-9F98-D6DDE4D5B85D}" type="slidenum">
              <a:rPr lang="uk-UA" smtClean="0"/>
              <a:t>‹#›</a:t>
            </a:fld>
            <a:endParaRPr lang="uk-UA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0978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13E-E119-45C6-839A-CF45FE62A3DB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EC06-88A4-4EEA-9F98-D6DDE4D5B85D}" type="slidenum">
              <a:rPr lang="uk-UA" smtClean="0"/>
              <a:t>‹#›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859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13E-E119-45C6-839A-CF45FE62A3DB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EC06-88A4-4EEA-9F98-D6DDE4D5B85D}" type="slidenum">
              <a:rPr lang="uk-UA" smtClean="0"/>
              <a:t>‹#›</a:t>
            </a:fld>
            <a:endParaRPr lang="uk-U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6126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13E-E119-45C6-839A-CF45FE62A3DB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EC06-88A4-4EEA-9F98-D6DDE4D5B85D}" type="slidenum">
              <a:rPr lang="uk-UA" smtClean="0"/>
              <a:t>‹#›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666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13E-E119-45C6-839A-CF45FE62A3DB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EC06-88A4-4EEA-9F98-D6DDE4D5B85D}" type="slidenum">
              <a:rPr lang="uk-UA" smtClean="0"/>
              <a:t>‹#›</a:t>
            </a:fld>
            <a:endParaRPr lang="uk-UA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4848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13E-E119-45C6-839A-CF45FE62A3DB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EC06-88A4-4EEA-9F98-D6DDE4D5B85D}" type="slidenum">
              <a:rPr lang="uk-UA" smtClean="0"/>
              <a:t>‹#›</a:t>
            </a:fld>
            <a:endParaRPr lang="uk-UA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024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13E-E119-45C6-839A-CF45FE62A3DB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EC06-88A4-4EEA-9F98-D6DDE4D5B85D}" type="slidenum">
              <a:rPr lang="uk-UA" smtClean="0"/>
              <a:t>‹#›</a:t>
            </a:fld>
            <a:endParaRPr lang="uk-UA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710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13E-E119-45C6-839A-CF45FE62A3DB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EC06-88A4-4EEA-9F98-D6DDE4D5B8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9450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13E-E119-45C6-839A-CF45FE62A3DB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EC06-88A4-4EEA-9F98-D6DDE4D5B85D}" type="slidenum">
              <a:rPr lang="uk-UA" smtClean="0"/>
              <a:t>‹#›</a:t>
            </a:fld>
            <a:endParaRPr lang="uk-UA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2794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C38D13E-E119-45C6-839A-CF45FE62A3DB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EC06-88A4-4EEA-9F98-D6DDE4D5B85D}" type="slidenum">
              <a:rPr lang="uk-UA" smtClean="0"/>
              <a:t>‹#›</a:t>
            </a:fld>
            <a:endParaRPr lang="uk-U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497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8D13E-E119-45C6-839A-CF45FE62A3DB}" type="datetimeFigureOut">
              <a:rPr lang="uk-UA" smtClean="0"/>
              <a:t>14.12.2021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62DEC06-88A4-4EEA-9F98-D6DDE4D5B85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2663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CC89E1-CA85-475C-99E7-30A5A9275D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b="1" dirty="0"/>
              <a:t>ОРГАНІЗАЦІЙНІ ОСНОВІ СТВОРЕННЯ СИСТЕМИ КОНТРОЛІНГУ НА ПІДПРИЄМСТВІ</a:t>
            </a:r>
            <a:r>
              <a:rPr lang="ru-RU" sz="4800" dirty="0"/>
              <a:t> </a:t>
            </a:r>
            <a:endParaRPr lang="uk-UA" sz="48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A66438-085D-41DF-8354-3666E5EED3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з навчальної дисципліни «Контролінг»</a:t>
            </a:r>
          </a:p>
        </p:txBody>
      </p:sp>
    </p:spTree>
    <p:extLst>
      <p:ext uri="{BB962C8B-B14F-4D97-AF65-F5344CB8AC3E}">
        <p14:creationId xmlns:p14="http://schemas.microsoft.com/office/powerpoint/2010/main" val="3367008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2276B76-A62B-4F12-A1D6-E6B92490B214}"/>
              </a:ext>
            </a:extLst>
          </p:cNvPr>
          <p:cNvSpPr/>
          <p:nvPr/>
        </p:nvSpPr>
        <p:spPr>
          <a:xfrm>
            <a:off x="2357437" y="1739116"/>
            <a:ext cx="74771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2. Після підготовчого етапу здійснюється </a:t>
            </a:r>
            <a:r>
              <a:rPr lang="uk-UA" b="1" dirty="0">
                <a:solidFill>
                  <a:srgbClr val="000000"/>
                </a:solidFill>
                <a:latin typeface="TimesNewRomanPS-BoldMT"/>
              </a:rPr>
              <a:t>етап впровадження</a:t>
            </a:r>
            <a:br>
              <a:rPr lang="uk-UA" b="1" dirty="0">
                <a:solidFill>
                  <a:srgbClr val="000000"/>
                </a:solidFill>
                <a:latin typeface="TimesNewRomanPS-Bold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системи контролінгу, в процесі якого проводиться опрацювання всіх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основних моментів здійснення операцій з контролінгу у кожному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підрозділі підприємства. Служба контролінгу повинна постійно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отримувати від відділів всю необхідну інформацію, обробляти,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аналізувати, висувати пропозиції та направляти їх керівництву для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прийняття управлінських рішень.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5944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2FAB66E-513F-4C3C-8F8E-25CD3CA954E5}"/>
              </a:ext>
            </a:extLst>
          </p:cNvPr>
          <p:cNvSpPr/>
          <p:nvPr/>
        </p:nvSpPr>
        <p:spPr>
          <a:xfrm>
            <a:off x="2181225" y="1452593"/>
            <a:ext cx="80581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3. </a:t>
            </a:r>
            <a:r>
              <a:rPr lang="uk-UA" b="1" dirty="0">
                <a:solidFill>
                  <a:srgbClr val="000000"/>
                </a:solidFill>
                <a:latin typeface="TimesNewRomanPS-BoldMT"/>
              </a:rPr>
              <a:t>Етап автоматизації 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дій служби контролінгу включає в себе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поширення можливостей автоматичного збору і обробки інформації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на всіх етапах виробничого процесу. Збір аналітичної інформації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повинен бути максимально автоматизований, щоб попередити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можливі непорозуміння, помилки та зловживання. Особлива увага на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цьому етапі надається процесам розробки і вдосконалення систем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діагностики, інформаційно-аналітичної і методологічної підтримки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інвестиційних та інноваційних проектів.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6831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2D866DF-F8C4-429E-BB08-CA2AF67B33CC}"/>
              </a:ext>
            </a:extLst>
          </p:cNvPr>
          <p:cNvSpPr/>
          <p:nvPr/>
        </p:nvSpPr>
        <p:spPr>
          <a:xfrm>
            <a:off x="2400300" y="1777990"/>
            <a:ext cx="7391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Впровадження системи контролінгу на підприємстві – досить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складний процес, якій вимагає зміни звичних систем управління,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підвищення культури та організаційної поведінки працівників. Якщо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керівництво підприємства не зацікавлене у реалізації даних процесів,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зміни не відбудуться, а можливості контролінгу для отримання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позитивних результатів будуть втрачені.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9696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51776D0-5072-448F-AA63-A9AEDAF5B8B9}"/>
              </a:ext>
            </a:extLst>
          </p:cNvPr>
          <p:cNvSpPr/>
          <p:nvPr/>
        </p:nvSpPr>
        <p:spPr>
          <a:xfrm>
            <a:off x="1809750" y="1705660"/>
            <a:ext cx="84010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000000"/>
                </a:solidFill>
                <a:latin typeface="TimesNewRomanPSMT"/>
              </a:rPr>
              <a:t>Процес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впровадження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контролінгу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бути</a:t>
            </a:r>
            <a:r>
              <a:rPr lang="ru-RU" dirty="0"/>
              <a:t> 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загальмований такими двома групами факторів: недосконалість прийнятої моделі контролювання і соціально-психологічні чинники.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Для усунення негативного впливу соціально-психологічних факторів необхідно організувати постійне навчання, підвищення знань і кваліфікації співробітників і лише потім вводити нові методи управління. Окремі керівники можуть виступати проти нових, незнайомих ним методів контролю. Тому, перш за все, необхідно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залучити й заручитися підтримкою досвідчених співробітників, запровадити систему стимулювання.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6925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D8814B1-57E2-42EA-8FC9-2D628970A98F}"/>
              </a:ext>
            </a:extLst>
          </p:cNvPr>
          <p:cNvSpPr/>
          <p:nvPr/>
        </p:nvSpPr>
        <p:spPr>
          <a:xfrm>
            <a:off x="1676400" y="1226046"/>
            <a:ext cx="859154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Крім того, з урахуванням інтересів служби контролінгу має бути організована автоматизація процесів збору і обробки інформації.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Відділ автоматизації займається комп’ютеризацією робочих місць, розробкою програм, їх налагодженням, виявленням помилок та збоїв у програмах, з метою підвищення чіткості та своєчасності збору інформації.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Сучасна система контролінгу включає у себе процеси управління ризиками, системами менеджменту якості, обробку великого обсягу інформації, необхідної керівництву підприємства для управління ходом реалізації стратегічного, тактичного та оперативного планів та визначення динаміки зміни ключових показників. У зв’язку з цим слід враховувати вимоги, які пов’язані з обробкою інформації та її потокам.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390250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567B323-4145-4942-B1FD-704D29A00DFE}"/>
              </a:ext>
            </a:extLst>
          </p:cNvPr>
          <p:cNvSpPr/>
          <p:nvPr/>
        </p:nvSpPr>
        <p:spPr>
          <a:xfrm>
            <a:off x="1481137" y="981492"/>
            <a:ext cx="959643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000000"/>
                </a:solidFill>
                <a:latin typeface="TimesNewRomanPS-BoldMT"/>
              </a:rPr>
              <a:t>Інформаційне забезпечення 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має бути: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достовірним за фактом;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відповідати певній, заздалегідь розробленій і прийнятій формі повідомлення;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достовірним за змістом;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гарантувати точність повідомлення;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своєчасним.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b="1" dirty="0">
                <a:solidFill>
                  <a:srgbClr val="000000"/>
                </a:solidFill>
                <a:latin typeface="TimesNewRomanPS-BoldMT"/>
              </a:rPr>
              <a:t>Вимоги до процесів передачі інформації:</a:t>
            </a:r>
            <a:br>
              <a:rPr lang="uk-UA" b="1" dirty="0">
                <a:solidFill>
                  <a:srgbClr val="000000"/>
                </a:solidFill>
                <a:latin typeface="TimesNewRomanPS-Bold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справжність фактів, які відображено в документах;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достовірність джерел інформації;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правильність передачі інформації;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збереження оригіналів документів у архівах та базах даних;</a:t>
            </a:r>
            <a:r>
              <a:rPr lang="uk-UA" dirty="0"/>
              <a:t> </a:t>
            </a:r>
            <a:br>
              <a:rPr lang="uk-UA" dirty="0"/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управління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правами доступу до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документів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містять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виробничу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комерційну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таємницю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;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реєстрація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змін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у документах.</a:t>
            </a:r>
            <a:r>
              <a:rPr lang="ru-RU" dirty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814580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16A76FC-5B8B-417A-B9B7-AA706E05C512}"/>
              </a:ext>
            </a:extLst>
          </p:cNvPr>
          <p:cNvSpPr/>
          <p:nvPr/>
        </p:nvSpPr>
        <p:spPr>
          <a:xfrm>
            <a:off x="1419225" y="1215747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Отже, в умовах нестабільності зовнішнього і внутрішнього середовища підприємствам необхідно впроваджувати і постійно удосконалювати систему контролінгу поряд з іншими процесами управління та підвищення ефективності виробництва. Ефективно налагоджена система контролінгу сприяє підвищенню якості управління, стабільному розвитку підприємства, підвищенню його конкурентоздатності. Основною метою контролінгу є орієнтація управлінського процесу на максимізацію прибутку при мінімізації ризику банкрутства і збереженні ліквідності та платоспроможності підприємства. Контролінг дозволяє не тільки передбачати результати виробничої діяльності і постійно коригувати діяльність підприємства, а й своєчасно отримувати достовірну інформацію, необхідну для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прийняття обґрунтованих управлінських рішень.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78300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45CFA57-9CA2-41CA-AA2D-F0FDDDEE8AA7}"/>
              </a:ext>
            </a:extLst>
          </p:cNvPr>
          <p:cNvSpPr/>
          <p:nvPr/>
        </p:nvSpPr>
        <p:spPr>
          <a:xfrm>
            <a:off x="1362075" y="1166843"/>
            <a:ext cx="86296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rgbClr val="000000"/>
                </a:solidFill>
                <a:latin typeface="TimesNewRomanPS-BoldMT"/>
              </a:rPr>
              <a:t>2. ОРГАНІЗАЦІЯ СИСТЕМИ КОНТРОЛІНГУ НА ПІДПРИЄМСТВІ</a:t>
            </a:r>
          </a:p>
          <a:p>
            <a:br>
              <a:rPr lang="uk-UA" b="1" dirty="0">
                <a:solidFill>
                  <a:srgbClr val="000000"/>
                </a:solidFill>
                <a:latin typeface="TimesNewRomanPS-Bold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Під організацією системи контролінгу зазвичай розуміють визначення її місця в організаційній структурі управління підприємством. Організація системи контролінгу повинна спиратися на системний підхід і загальні принципи організації управління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підприємством. Системний підхід передбачає врахування взаємозв’язків окремих економічних об’єктів (в тому числі, контролінгу) у структурі більш складних систем (підприємств) і виявлення їх ролі та взаємодії у загальному процесі функціонування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економічної системи.</a:t>
            </a:r>
            <a:r>
              <a:rPr lang="uk-UA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8336875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1F99D08-C2B3-46FE-9F90-32D352BD8174}"/>
              </a:ext>
            </a:extLst>
          </p:cNvPr>
          <p:cNvSpPr/>
          <p:nvPr/>
        </p:nvSpPr>
        <p:spPr>
          <a:xfrm>
            <a:off x="2047875" y="1674674"/>
            <a:ext cx="7848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000000"/>
                </a:solidFill>
                <a:latin typeface="TimesNewRomanPSMT"/>
              </a:rPr>
              <a:t>Доцільність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системного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підходу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обумовлена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наступним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: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контролінгу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є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досить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складним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процесом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;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особлива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увага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приділяється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встановленню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цілей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впровадження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контролінгу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шляхів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їх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досягнення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;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системний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підхід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дозволяє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більш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ефективно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застосовувати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знання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досягнення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різних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сфер науки для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вирішення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конкретних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завдань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.</a:t>
            </a:r>
            <a:r>
              <a:rPr lang="ru-RU" dirty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996905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3405D6F-8E6F-469F-AB9A-B099E21D3C2F}"/>
              </a:ext>
            </a:extLst>
          </p:cNvPr>
          <p:cNvSpPr/>
          <p:nvPr/>
        </p:nvSpPr>
        <p:spPr>
          <a:xfrm>
            <a:off x="2257425" y="766793"/>
            <a:ext cx="74295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Вимоги до організації системи контролінгу на підприємстві: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i="1" dirty="0">
                <a:solidFill>
                  <a:srgbClr val="000000"/>
                </a:solidFill>
                <a:latin typeface="TimesNewRomanPS-ItalicMT"/>
              </a:rPr>
              <a:t>1. Урахування внутрішніх та зовнішніх факторів.</a:t>
            </a:r>
            <a:br>
              <a:rPr lang="uk-UA" i="1" dirty="0">
                <a:solidFill>
                  <a:srgbClr val="000000"/>
                </a:solidFill>
                <a:latin typeface="TimesNewRomanPS-Italic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Внутрішні чинники: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розмір підприємства (чисельність працівників, обсяг виробництва);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номенклатура товарів і послуг;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відношення керівництва до необхідності створення системи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контролінгу;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професійна компетенція управлінського персоналу;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загальний економічний стан підприємства.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Зовнішні чинники: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рівень конкуренції на ринку збуту;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економічна та політична ситуація в країні;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податкова, фінансова політика країни.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6469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A9E363D-898F-44A5-B27A-FA659E556F3C}"/>
              </a:ext>
            </a:extLst>
          </p:cNvPr>
          <p:cNvSpPr/>
          <p:nvPr/>
        </p:nvSpPr>
        <p:spPr>
          <a:xfrm>
            <a:off x="2219325" y="1852136"/>
            <a:ext cx="72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TimesNewRomanPS-BoldMT"/>
              </a:rPr>
              <a:t>План</a:t>
            </a:r>
          </a:p>
          <a:p>
            <a:r>
              <a:rPr lang="ru-RU" dirty="0">
                <a:solidFill>
                  <a:srgbClr val="000000"/>
                </a:solidFill>
                <a:latin typeface="TimesNewRomanPSMT"/>
              </a:rPr>
              <a:t>1.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Особливості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впровадження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контролінгу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підприємстві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2.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контролінгу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підприємстві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594826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19706C6-86EC-40A2-BB3C-A3C33AF9F264}"/>
              </a:ext>
            </a:extLst>
          </p:cNvPr>
          <p:cNvSpPr/>
          <p:nvPr/>
        </p:nvSpPr>
        <p:spPr>
          <a:xfrm>
            <a:off x="1552575" y="1166843"/>
            <a:ext cx="827722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>
                <a:solidFill>
                  <a:srgbClr val="000000"/>
                </a:solidFill>
                <a:latin typeface="TimesNewRomanPS-ItalicMT"/>
              </a:rPr>
              <a:t>2. Призначення системи контролінгу:</a:t>
            </a:r>
            <a:br>
              <a:rPr lang="uk-UA" i="1" dirty="0">
                <a:solidFill>
                  <a:srgbClr val="000000"/>
                </a:solidFill>
                <a:latin typeface="TimesNewRomanPS-Italic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забезпечення високого рівня функціонування всіх підрозділів і служб підприємства, їх постійна координація та співпраця;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забезпечення якісного виконання основних функцій менеджменту: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планування, організації взаємодії, мотивації і контролю;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підвищення кваліфікації і якості праці персоналу підприємства.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i="1" dirty="0">
                <a:solidFill>
                  <a:srgbClr val="000000"/>
                </a:solidFill>
                <a:latin typeface="TimesNewRomanPS-ItalicMT"/>
              </a:rPr>
              <a:t>3. Надійність ефективної роботи системи контролінгу.</a:t>
            </a:r>
            <a:br>
              <a:rPr lang="uk-UA" i="1" dirty="0">
                <a:solidFill>
                  <a:srgbClr val="000000"/>
                </a:solidFill>
                <a:latin typeface="TimesNewRomanPS-ItalicMT"/>
              </a:rPr>
            </a:br>
            <a:r>
              <a:rPr lang="uk-UA" i="1" dirty="0">
                <a:solidFill>
                  <a:srgbClr val="000000"/>
                </a:solidFill>
                <a:latin typeface="TimesNewRomanPS-ItalicMT"/>
              </a:rPr>
              <a:t>4. Комплексність дії системи контролінгу:</a:t>
            </a:r>
            <a:br>
              <a:rPr lang="uk-UA" i="1" dirty="0">
                <a:solidFill>
                  <a:srgbClr val="000000"/>
                </a:solidFill>
                <a:latin typeface="TimesNewRomanPS-Italic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скоординована робота всіх працівників підприємства, що приймають участь у реалізації системи контролінгу на підприємстві;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охоплення всіх напрямків дії системи контролінгу.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77313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8837E67-CBF6-4B03-8FBF-C490317C67A0}"/>
              </a:ext>
            </a:extLst>
          </p:cNvPr>
          <p:cNvSpPr/>
          <p:nvPr/>
        </p:nvSpPr>
        <p:spPr>
          <a:xfrm>
            <a:off x="1676399" y="1619667"/>
            <a:ext cx="848677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Контролінг можна впроваджувати і розвивати за будь-якої організаційної структури управління. У період становлення контролінгу поступово налагоджуються зв’язки з іншими службами і відділами, розвивається інформаційне співробітництво, відбувається більш точний поділ функцій. Згодом служба контролінгу може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розширити свої функції і штат, для чого в кожен структурний підрозділ може бути призначений свій контролер, що буде відслідковувати й аналізувати відхилення фактичних параметрів роботи (насамперед, витрат) від планових.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270271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60C5F6-FF64-4F91-A739-3ADF24D982D1}"/>
              </a:ext>
            </a:extLst>
          </p:cNvPr>
          <p:cNvSpPr/>
          <p:nvPr/>
        </p:nvSpPr>
        <p:spPr>
          <a:xfrm>
            <a:off x="1257300" y="1064121"/>
            <a:ext cx="995362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Таким чином, чим менша фірма, тим вище місце контролінгу в ієрархії її управління. Отже, коли служба контролінгу вводиться до організаційної структури як штатна одиниця, то контролер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підпорядковується безпосередньому керівництву підприємства – цей варіант отримав найбільш широке поширення.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У принципі завдання контролінгу може виконувати як спеціалізований відділ, так і окремі структурні підрозділи підприємства, які, одночасно, мають і власні завдання (наприклад,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відділ обліку, плановий відділ, керівництво підприємства). Але при такій організації системи контролінгу виникає небезпека, що керівник, буде перевантажений і не здатний у повній мірі виконувати безпосередні завдання контролера. Створення спеціальних відділів контролінгу виправдовує себе на великих підприємствах, де необхідно здійснювати аналіз великих обсягів інформації.</a:t>
            </a:r>
            <a:r>
              <a:rPr lang="uk-UA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2303337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A64E798-D516-425F-A5BD-7D8783435498}"/>
              </a:ext>
            </a:extLst>
          </p:cNvPr>
          <p:cNvSpPr/>
          <p:nvPr/>
        </p:nvSpPr>
        <p:spPr>
          <a:xfrm>
            <a:off x="2047875" y="1502539"/>
            <a:ext cx="809625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У виробничій практиці зустрічаються три основні варіанти організації служби контролінгу: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1. Об’єднання служби контролінгу з однім із відділів фінансово-економічних служб підприємства.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2. Служба контролінгу виділяється в окремий відділ, який безпосередньо підпорядковується керівнику підприємства.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3. Служба контролінгу набуває вигляду самостійного відділу.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89228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7A0997A-5196-4942-BECA-F61F26B6B4E2}"/>
              </a:ext>
            </a:extLst>
          </p:cNvPr>
          <p:cNvSpPr/>
          <p:nvPr/>
        </p:nvSpPr>
        <p:spPr>
          <a:xfrm>
            <a:off x="1771649" y="1199019"/>
            <a:ext cx="835342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При формуванні і організації служб контролінгу необхідно: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уникати створення надмірно складної, громіздкої структури;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вибрати найбільш придатний для підприємства тип організації і підпорядкування служб контролінгу;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стимулювати самостійність та ініціативність контролерів;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забезпечити пряме підпорядкування служби контролінгу керівнику підприємства;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надати службі контролінгу право отримувати всю необхідну для роботи економічну та іншу інформацію від усіх служб підприємства;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забезпечити можливість швидко доводити інформацію про роботу всіх підрозділів підприємства до відома вищого керівництва;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- надати службі контролінгу статус самостійного підрозділу підприємства.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70304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3925CBF-C8C0-41B9-99B9-8616BBC221B4}"/>
              </a:ext>
            </a:extLst>
          </p:cNvPr>
          <p:cNvSpPr/>
          <p:nvPr/>
        </p:nvSpPr>
        <p:spPr>
          <a:xfrm>
            <a:off x="1962149" y="1109693"/>
            <a:ext cx="842962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Принципи формування служби контролінгу характеризуються наявною організаційною структурою управління підприємством: лінійний, функціональний, штабний і матричний підходи.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В організаціях з централізацією влади у керівника найбільш ефективним вважається лінійний принцип. Це означає, що служба контролінгу має статус, що є рівноважним із будь-якими іншими відділами підприємства. Контролеру надається право розробки і надання безпосередньо голові правління всієї інформації про стан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справ у організації та пропозицій щодо їх покращення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3170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B14874D-9C71-4C85-A07F-A3FCCC305D5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259" y="277888"/>
            <a:ext cx="8199831" cy="5578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6403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EE24B21-8E23-4CCF-A2AF-82F405492161}"/>
              </a:ext>
            </a:extLst>
          </p:cNvPr>
          <p:cNvSpPr/>
          <p:nvPr/>
        </p:nvSpPr>
        <p:spPr>
          <a:xfrm>
            <a:off x="1162050" y="423386"/>
            <a:ext cx="95535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Служба контролінгу в лінійній і функціональній структурах управління може функціонувати як окремий відділ при керівництві підприємства</a:t>
            </a:r>
            <a:r>
              <a:rPr lang="uk-UA" dirty="0"/>
              <a:t>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9459133-C226-413E-8958-5213907EF55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976" y="1341033"/>
            <a:ext cx="8550552" cy="4413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5170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7E06763-34B3-46E2-834D-8864104EFFCD}"/>
              </a:ext>
            </a:extLst>
          </p:cNvPr>
          <p:cNvSpPr/>
          <p:nvPr/>
        </p:nvSpPr>
        <p:spPr>
          <a:xfrm>
            <a:off x="1524000" y="1368415"/>
            <a:ext cx="86010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У лінійно-штабній і лінійно-функціональній структурі управління представники служби контролінгу можуть входити до складу штабів керівників окремих підрозділів і підпорядковуватися начальнику служби контролінгу підприємства.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При цьому кожен контролер окремого підрозділу підпорядкований головному контролеру і всі контролери разом створюють загальну службу контролінгу підприємства.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43580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3F3D7A0-F024-4182-B419-5558EEE79D8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722" y="1001819"/>
            <a:ext cx="8024555" cy="4854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762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473EF5F-C7EB-4157-A342-0D055FE12A64}"/>
              </a:ext>
            </a:extLst>
          </p:cNvPr>
          <p:cNvSpPr/>
          <p:nvPr/>
        </p:nvSpPr>
        <p:spPr>
          <a:xfrm>
            <a:off x="1243012" y="643235"/>
            <a:ext cx="9705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NewRomanPS-BoldMT"/>
              </a:rPr>
              <a:t>1. ОСОБЛИВОСТІ ВПРОВАДЖЕННЯ СИСТЕМИ КОНТРОЛІНГУ НА ПІДПРИЄМСТВІ</a:t>
            </a:r>
            <a:r>
              <a:rPr lang="ru-RU" dirty="0"/>
              <a:t> </a:t>
            </a:r>
            <a:endParaRPr lang="uk-UA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5C9F17B-7AEA-451C-B674-680DECDE3C32}"/>
              </a:ext>
            </a:extLst>
          </p:cNvPr>
          <p:cNvSpPr/>
          <p:nvPr/>
        </p:nvSpPr>
        <p:spPr>
          <a:xfrm>
            <a:off x="1243012" y="1091655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Ринкова економіка вимагає нових підходів до управління підприємством, на перший план виходять критерії ефективності, підвищуються вимоги до гнучкості управління. Контролінг, як новий напрям у практиці сучасного управління підприємством переводить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його на якісно новий рівень, об’єднуючи, координуючи та направляючи діяльність всіх служб і підрозділів підприємства на досягнення запланованої мети. У загальному вигляді специфічна мета діяльності служби контролінгу полягає у забезпеченні ефективності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системи управління шляхом інформаційної та аналітичної підтримки керівників усіх рівнів у процесі прийняття ними управлінських рішень, направлених на забезпечення досягнення основних цілей підприємства. Ця підтримка здійснюється за допомогою спеціальних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методів фінансового обліку, аналізу і розрахунку співвідношення затрат-надходжень, контролю за системою управління, виявлення й аналізу причин відхилень фактичних результатів від плану. Служба контролінгу підприємства працює у тісному контакті з бухгалтерією, фінансовим та планово-економічним відділами і може бути віднесена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до складу фінансово-економічних служб підприємства. Об’єктом контролінгу стає все підприємство, його системи управління, виробництва і маркетингу.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1850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122EC38-9E5C-4A4A-BC9A-E095B203F8A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998" y="994199"/>
            <a:ext cx="8116003" cy="486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978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018B1CB-121C-47D4-93C8-3B547E097820}"/>
              </a:ext>
            </a:extLst>
          </p:cNvPr>
          <p:cNvSpPr/>
          <p:nvPr/>
        </p:nvSpPr>
        <p:spPr>
          <a:xfrm>
            <a:off x="2085975" y="1486317"/>
            <a:ext cx="75057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Матрична структура управління, наприклад підприємства, що розробляє і реалізує інноваційну продукцію, передбачає створення спеціалізованих центрів на чолі з керівниками окремих інноваційних проектів (А, В, С...). Керівники проектів несуть повну відповідальність за виконання свого проекту і набирають собі виконавців із загальних відділів підприємства (в тому числі, з відділу контролінгу) та займаються розробкою, освоєнням та розгортанням виробництва нових видів продуктів і послуг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447010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B11736-E52A-43D3-B338-8786DDD216D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120" y="845596"/>
            <a:ext cx="8763759" cy="516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0573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CDA9BDC-3996-4496-AD1E-3D90FF09AE13}"/>
              </a:ext>
            </a:extLst>
          </p:cNvPr>
          <p:cNvSpPr/>
          <p:nvPr/>
        </p:nvSpPr>
        <p:spPr>
          <a:xfrm>
            <a:off x="1466850" y="519410"/>
            <a:ext cx="9582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000000"/>
                </a:solidFill>
                <a:latin typeface="TimesNewRomanPSMT"/>
              </a:rPr>
              <a:t>Початковий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структурний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склад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служби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контролінгу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їх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функціональні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обов’язки</a:t>
            </a:r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199630C-82DE-4FC0-AB1A-4A3D18DCB30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855837"/>
            <a:ext cx="5781675" cy="529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8559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490EBBD-E35D-48F8-964C-930CAE114088}"/>
              </a:ext>
            </a:extLst>
          </p:cNvPr>
          <p:cNvSpPr/>
          <p:nvPr/>
        </p:nvSpPr>
        <p:spPr>
          <a:xfrm>
            <a:off x="1781174" y="1164789"/>
            <a:ext cx="793432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>
                <a:solidFill>
                  <a:srgbClr val="000000"/>
                </a:solidFill>
                <a:latin typeface="TimesNewRomanPS-ItalicMT"/>
              </a:rPr>
              <a:t>Керівник служби контролінгу 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– найбільш кваліфікований фахівець з достатнім досвідом роботи у галузі, де здійснює діяльність підприємство.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i="1" dirty="0">
                <a:solidFill>
                  <a:srgbClr val="000000"/>
                </a:solidFill>
                <a:latin typeface="TimesNewRomanPS-ItalicMT"/>
              </a:rPr>
              <a:t>Контролер-технолог 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– кваліфікований фахівець, компетентний у питаннях організації роботи, вирішення проблем діяльності і</a:t>
            </a:r>
            <a:r>
              <a:rPr lang="uk-UA" dirty="0"/>
              <a:t> </a:t>
            </a:r>
            <a:br>
              <a:rPr lang="uk-UA" dirty="0"/>
            </a:br>
            <a:r>
              <a:rPr lang="uk-UA" i="1" dirty="0">
                <a:solidFill>
                  <a:srgbClr val="000000"/>
                </a:solidFill>
                <a:latin typeface="TimesNewRomanPS-ItalicMT"/>
              </a:rPr>
              <a:t>Контролер-аналітик 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– фахівець, здатний до аналітичного мислення, що володіє теорією й інструментами контролінгу та високим рівнем ерудиції.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i="1" dirty="0">
                <a:solidFill>
                  <a:srgbClr val="000000"/>
                </a:solidFill>
                <a:latin typeface="TimesNewRomanPS-ItalicMT"/>
              </a:rPr>
              <a:t>Контролер-фахівець з інформаційних систем </a:t>
            </a:r>
            <a:r>
              <a:rPr lang="uk-UA" b="1" i="1" dirty="0">
                <a:solidFill>
                  <a:srgbClr val="000000"/>
                </a:solidFill>
                <a:latin typeface="TimesNewRomanPS-BoldItalicMT"/>
              </a:rPr>
              <a:t>– 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кваліфікований фахівець з комп’ютерної техніки, що володіє спеціальними знаннями автоматизації збору і обробки різнорідної документації та наочного надання керівництву пропозицій служби контролінгу.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35810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C2C5C2F-4949-4B3E-BC79-77FBF37E4A47}"/>
              </a:ext>
            </a:extLst>
          </p:cNvPr>
          <p:cNvSpPr/>
          <p:nvPr/>
        </p:nvSpPr>
        <p:spPr>
          <a:xfrm>
            <a:off x="2371725" y="1558052"/>
            <a:ext cx="74485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000000"/>
                </a:solidFill>
                <a:latin typeface="TimesNewRomanPSMT"/>
              </a:rPr>
              <a:t>Керівник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служби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контролінгу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несе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відповідальність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за: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регламентом.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Нерозголошення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234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EF8BB0F-0FFD-4808-BBFF-4253B55010EA}"/>
              </a:ext>
            </a:extLst>
          </p:cNvPr>
          <p:cNvSpPr/>
          <p:nvPr/>
        </p:nvSpPr>
        <p:spPr>
          <a:xfrm>
            <a:off x="2486024" y="1238667"/>
            <a:ext cx="692467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000000"/>
                </a:solidFill>
                <a:latin typeface="TimesNewRomanPS-BoldMT"/>
              </a:rPr>
              <a:t>Перший етап 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впровадження підсистеми оперативного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контролінгу полягає у вивченні цілей і пріоритетних напрямів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розвитку з тим, щоб завдання контролінгу органічно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підпорядковувалися завданням підприємства.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b="1" dirty="0">
                <a:solidFill>
                  <a:srgbClr val="000000"/>
                </a:solidFill>
                <a:latin typeface="TimesNewRomanPS-BoldMT"/>
              </a:rPr>
              <a:t>Другий етап 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впровадження підсистеми оперативного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контролінгу включає розробку системи координації і контролю за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процесом досягнення кінцевих результатів. Метою даного етапу є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формування системи підконтрольних показників, здатних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щонайкраще реагувати на будь-які зміни в діяльності підприємства,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його структурних підрозділів (центрів відповідальності).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61053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87888D6-663F-4A6B-BDEC-1CFE66719140}"/>
              </a:ext>
            </a:extLst>
          </p:cNvPr>
          <p:cNvSpPr/>
          <p:nvPr/>
        </p:nvSpPr>
        <p:spPr>
          <a:xfrm>
            <a:off x="1504950" y="948274"/>
            <a:ext cx="8915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000000"/>
                </a:solidFill>
                <a:latin typeface="TimesNewRomanPS-BoldMT"/>
              </a:rPr>
              <a:t>Третій етап 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визначає обсяг робіт пов’язаних з виявленням відхилень підконтрольних показників фактичних від планових. Мета даного етапу – формування внутрішньої документації (звітності), що визначає місця виникнення відхилень, причини і винних у їх появі.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b="1" dirty="0">
                <a:solidFill>
                  <a:srgbClr val="000000"/>
                </a:solidFill>
                <a:latin typeface="TimesNewRomanPS-BoldMT"/>
              </a:rPr>
              <a:t>Четвертий етап 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впровадження оперативного контролінгу характеризується особливостями функціонування системи внутрішнього документообігу на підприємстві, які передбачають поступальне просування звітів структурних підрозділів (центрів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відповідальності) у єдиний </a:t>
            </a:r>
            <a:r>
              <a:rPr lang="uk-UA" dirty="0" err="1">
                <a:solidFill>
                  <a:srgbClr val="000000"/>
                </a:solidFill>
                <a:latin typeface="TimesNewRomanPSMT"/>
              </a:rPr>
              <a:t>контролінговий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 центр. Основна мета даного центру – визначення рівня дії відхилень, які виникли, на заплановану величину кінцевого показника в цілому по підприємству. На підставі наявної інформаційної бази здійснюється контроль за виникненням відхилень. Це дозволяє виробити і надати керівництву інформацію про можливі позитивні та негативні тенденції розвитку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виробничо-господарської діяльності підприємства.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17642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31E08A8-76AB-4A1F-A6EE-6C66A74BB943}"/>
              </a:ext>
            </a:extLst>
          </p:cNvPr>
          <p:cNvSpPr/>
          <p:nvPr/>
        </p:nvSpPr>
        <p:spPr>
          <a:xfrm>
            <a:off x="1619250" y="1385144"/>
            <a:ext cx="89535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Система контролінгу удосконалює роботу підприємства в цілому, оскільки, взаємозв’язок всіх структурних підрозділів стає дуже тісним і взаємозалежним.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Створення служби контролінгу на підприємстві може здійснюватися у такій послідовності: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1) запрошення на певний період стороннього професійного консультанта для проведення контролінгу ходу виконання інвестиційних та інноваційних проектів;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2) затвердження штатної посади контролера-аналітика, який на основі результатів аналізу поточної діяльності підприємства допомагає керівництву в процесі прийняття управлінських рішень;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3) створення постійної спеціалізованої служби контролінгу в структурі управління підприємством.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329617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22AF4A3-2F9B-4DC9-B721-19DBB581A0FB}"/>
              </a:ext>
            </a:extLst>
          </p:cNvPr>
          <p:cNvSpPr/>
          <p:nvPr/>
        </p:nvSpPr>
        <p:spPr>
          <a:xfrm>
            <a:off x="1885950" y="1028343"/>
            <a:ext cx="79057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000000"/>
                </a:solidFill>
                <a:latin typeface="TimesNewRomanPSMT"/>
              </a:rPr>
              <a:t>Слід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зазначити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створення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служби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контролінгу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визначення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її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місця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структурі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залежить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виду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фінансового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стану.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 err="1">
                <a:solidFill>
                  <a:srgbClr val="000000"/>
                </a:solidFill>
                <a:latin typeface="TimesNewRomanPSMT"/>
              </a:rPr>
              <a:t>Інформація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, яку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готує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служба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контролінгу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призначена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перш за все для заступника директора з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економіки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і генерального директора,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доцільно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підпорядкувати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службу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контролінгу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безпосередньо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заступнику генерального директора. Таким чином, начальник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служби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контролінгу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одержує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досить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високий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статус і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незалежність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начальників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інших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фінансово-економічних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служб.</a:t>
            </a:r>
            <a:r>
              <a:rPr lang="ru-RU" dirty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21016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95E953C-475B-4CFD-B742-FD07AC278785}"/>
              </a:ext>
            </a:extLst>
          </p:cNvPr>
          <p:cNvSpPr/>
          <p:nvPr/>
        </p:nvSpPr>
        <p:spPr>
          <a:xfrm>
            <a:off x="1485900" y="1303020"/>
            <a:ext cx="9220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Система контролінгу і його інструментарій своєчасно сигналізують, коли виникають негативні відхилення у виробництві та своєчасно дозволяють вжити заходів, що їм протидіють. Завдяки цьому контроль і управління переходять на більш високий рівень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розвитку, підвищуючи ступінь відповідальності кожного окремого працівника. Прагнення до підвищення ролі самоконтролю і самоврядування змінюють взаємовідносини між працівниками підприємства, сприяють кращому взаєморозумінню між ними.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Важливу роль служба контролінгу відіграє у розвитку інноваційних процесів на підприємствах. Як показує досвід розвинених країн, процеси створення та впровадження нової продукції, техніки,</a:t>
            </a:r>
            <a:r>
              <a:rPr lang="uk-UA" dirty="0"/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службами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контролінгу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088244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E20EB9F-8A50-4583-89C8-FCA434E4DEE2}"/>
              </a:ext>
            </a:extLst>
          </p:cNvPr>
          <p:cNvSpPr/>
          <p:nvPr/>
        </p:nvSpPr>
        <p:spPr>
          <a:xfrm>
            <a:off x="2314575" y="847368"/>
            <a:ext cx="78105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 також відмітити непоодинокі випадки найбільш типових недоліків у поведінці фахівців служби контролінгу, які слід уникати на практиці: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контролер зводить свою задачу винятково до контролю та аналізу, а не діє як радник керівника;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контролер використовує у своїй роботі тільки фінансові дані, ігноруючи іншу супутню інформацію (наприклад, швидкість виконання операцій, психологічний настрій та задоволеність персоналу);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контролер аналізує хід виконання тільки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-короткострокових завдань та ігнорує плани стратегічного контролінгу;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контролер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82379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A1B0ACE-92CB-4D23-9EF9-A82C0ACF6C11}"/>
              </a:ext>
            </a:extLst>
          </p:cNvPr>
          <p:cNvSpPr/>
          <p:nvPr/>
        </p:nvSpPr>
        <p:spPr>
          <a:xfrm>
            <a:off x="2552699" y="849422"/>
            <a:ext cx="823912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000000"/>
                </a:solidFill>
                <a:latin typeface="TimesNewRomanPS-BoldMT"/>
              </a:rPr>
              <a:t>Контрольні питання</a:t>
            </a:r>
            <a:br>
              <a:rPr lang="uk-UA" b="1" dirty="0">
                <a:solidFill>
                  <a:srgbClr val="000000"/>
                </a:solidFill>
                <a:latin typeface="TimesNewRomanPS-Bold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1. У чому полягають мета та завдання служби контролінгу на підприємстві?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2. Охарактеризуйте основні етапи створення служби контролінгу.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3. Якими є вимоги до інформаційного забезпечення діяльності підприємства?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4. Визначте сутність процесу організації системи контролінгу на підприємстві.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5. Який склад служби контролінгу вважається раціональним?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6. Якими можуть бути джерела опору нововведенням при впровадженні системи контролінгу на підприємстві та заходи щодо їх подолання.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7. Розгляньте місце служби контролінгу в різних структурах управління підприємствами.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8. Які вимоги висуваються до різних спеціалістів </a:t>
            </a:r>
            <a:r>
              <a:rPr lang="uk-UA" dirty="0" err="1">
                <a:solidFill>
                  <a:srgbClr val="000000"/>
                </a:solidFill>
                <a:latin typeface="TimesNewRomanPSMT"/>
              </a:rPr>
              <a:t>контролінгової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 служби? Що входить до їх функціональних обов’язків?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1012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D40693C-CF29-4D57-AEF1-BF84C602B21A}"/>
              </a:ext>
            </a:extLst>
          </p:cNvPr>
          <p:cNvSpPr/>
          <p:nvPr/>
        </p:nvSpPr>
        <p:spPr>
          <a:xfrm>
            <a:off x="2100262" y="1993464"/>
            <a:ext cx="79914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Система контролінгу є своєрідним механізмом саморегулювання на підприємстві, що забезпечує зворотний зв’язок у контурі управління.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Мета спеціалізованих служб контролінгу залежить від цілей підприємства, його стратегії і тактики щодо збереження стабільності та подальшого розвитку.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8991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74F3D91-F53A-4581-9BD7-F83A0C37D11D}"/>
              </a:ext>
            </a:extLst>
          </p:cNvPr>
          <p:cNvSpPr/>
          <p:nvPr/>
        </p:nvSpPr>
        <p:spPr>
          <a:xfrm>
            <a:off x="2066925" y="576560"/>
            <a:ext cx="74009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000000"/>
                </a:solidFill>
                <a:latin typeface="TimesNewRomanPSMT"/>
              </a:rPr>
              <a:t>Служби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контролінгу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забезпечують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різні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напрями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підприємства</a:t>
            </a:r>
            <a:r>
              <a:rPr lang="ru-RU" dirty="0"/>
              <a:t> 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6291EBD-6A7B-447B-BD20-8430E7EAEAF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339" y="1508631"/>
            <a:ext cx="8215072" cy="296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381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9341047-F49F-4BBF-B279-2D37E8A73DEA}"/>
              </a:ext>
            </a:extLst>
          </p:cNvPr>
          <p:cNvSpPr/>
          <p:nvPr/>
        </p:nvSpPr>
        <p:spPr>
          <a:xfrm>
            <a:off x="1333500" y="1508195"/>
            <a:ext cx="91249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Значимість впровадження системи контролінгу для забезпечення ефективного управління підприємством обумовлюється рядом факторів: значним збільшенням масштабів виробництва, зрушеннями в економіці держави, непередбачуваністю і нестабільністю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зовнішнього середовища тощо. Керівництву підприємств доводиться приймати рішення, виходячи зі значної кількості інформації, яку часом просто неможливо в повній мірі та у потрібні терміни правильно інтерпретувати. Вирішенню цієї проблеми допомагає служба контролінгу, оскільки вона забезпечує керівників необхідною аналітикою, що відноситься безпосередньо до проблеми, яку менеджеру належить вирішити.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51252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A465C96-A9B3-4FE2-A3E5-79639B0AA9D6}"/>
              </a:ext>
            </a:extLst>
          </p:cNvPr>
          <p:cNvSpPr/>
          <p:nvPr/>
        </p:nvSpPr>
        <p:spPr>
          <a:xfrm>
            <a:off x="2100262" y="2081510"/>
            <a:ext cx="79914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000000"/>
                </a:solidFill>
                <a:latin typeface="TimesNewRomanPSMT"/>
              </a:rPr>
              <a:t>Налагоджена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робота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служби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контролінгу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виступає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NewRomanPSMT"/>
              </a:rPr>
              <a:t>важливим</a:t>
            </a:r>
            <a:r>
              <a:rPr lang="ru-RU" dirty="0"/>
              <a:t> 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чинником забезпечення конкурентоспроможності підприємства, оскільки дозволяє вирішувати у сукупності цілий ряд питань: стабільність бізнесу і його фінансів, антикризові заходи, виявлення та приведення в дію наявних внутрішніх резервів, оперативне та ефективне впровадження інновацій, реалізація місії, стратегії розвитку підприємства та багато інших.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5378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8B7D30A-35DB-49C0-B986-14BC0B4D0392}"/>
              </a:ext>
            </a:extLst>
          </p:cNvPr>
          <p:cNvSpPr/>
          <p:nvPr/>
        </p:nvSpPr>
        <p:spPr>
          <a:xfrm>
            <a:off x="1952625" y="2088714"/>
            <a:ext cx="769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NewRomanPSMT"/>
              </a:rPr>
              <a:t>Створення служби контролінгу на підприємстві здійснюється в три етапи: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1. </a:t>
            </a:r>
            <a:r>
              <a:rPr lang="uk-UA" b="1" dirty="0">
                <a:solidFill>
                  <a:srgbClr val="000000"/>
                </a:solidFill>
                <a:latin typeface="TimesNewRomanPS-BoldMT"/>
              </a:rPr>
              <a:t>Етап підготовки 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включає в себе вивчення організаційної структури підприємства, наявної фінансово-економічної документації, всієї звітності, що стосується виробничих аспектів діяльності підприємства.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1468505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120</TotalTime>
  <Words>2678</Words>
  <Application>Microsoft Office PowerPoint</Application>
  <PresentationFormat>Широкоэкранный</PresentationFormat>
  <Paragraphs>48</Paragraphs>
  <Slides>41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9" baseType="lpstr">
      <vt:lpstr>Arial</vt:lpstr>
      <vt:lpstr>Gill Sans MT</vt:lpstr>
      <vt:lpstr>Times New Roman</vt:lpstr>
      <vt:lpstr>TimesNewRomanPS-BoldItalicMT</vt:lpstr>
      <vt:lpstr>TimesNewRomanPS-BoldMT</vt:lpstr>
      <vt:lpstr>TimesNewRomanPS-ItalicMT</vt:lpstr>
      <vt:lpstr>TimesNewRomanPSMT</vt:lpstr>
      <vt:lpstr>Галерея</vt:lpstr>
      <vt:lpstr>ОРГАНІЗАЦІЙНІ ОСНОВІ СТВОРЕННЯ СИСТЕМИ КОНТРОЛІНГУ НА ПІДПРИЄМСТВІ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ОРГАНІЗАЦІЙНІ ОСНОВІ СТВОРЕННЯ СИСТЕМИ КОНТРОЛІНГУ НА ПІДПРИЄМСТВІ </dc:title>
  <dc:creator>Катерина Бужимська</dc:creator>
  <cp:lastModifiedBy>Катерина Бужимська</cp:lastModifiedBy>
  <cp:revision>34</cp:revision>
  <dcterms:created xsi:type="dcterms:W3CDTF">2021-12-13T13:14:35Z</dcterms:created>
  <dcterms:modified xsi:type="dcterms:W3CDTF">2021-12-14T06:25:16Z</dcterms:modified>
</cp:coreProperties>
</file>