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57" r:id="rId3"/>
    <p:sldId id="258" r:id="rId4"/>
    <p:sldId id="262" r:id="rId5"/>
    <p:sldId id="259" r:id="rId6"/>
    <p:sldId id="261" r:id="rId7"/>
    <p:sldId id="266" r:id="rId8"/>
    <p:sldId id="263" r:id="rId9"/>
    <p:sldId id="267" r:id="rId10"/>
    <p:sldId id="265" r:id="rId11"/>
    <p:sldId id="264" r:id="rId12"/>
    <p:sldId id="260" r:id="rId13"/>
    <p:sldId id="269" r:id="rId14"/>
    <p:sldId id="268" r:id="rId15"/>
    <p:sldId id="270" r:id="rId16"/>
    <p:sldId id="271" r:id="rId17"/>
    <p:sldId id="272" r:id="rId18"/>
    <p:sldId id="273" r:id="rId19"/>
    <p:sldId id="274" r:id="rId20"/>
    <p:sldId id="275" r:id="rId21"/>
    <p:sldId id="276" r:id="rId22"/>
    <p:sldId id="277" r:id="rId23"/>
    <p:sldId id="280" r:id="rId24"/>
    <p:sldId id="279" r:id="rId25"/>
    <p:sldId id="282" r:id="rId26"/>
    <p:sldId id="283" r:id="rId27"/>
    <p:sldId id="278" r:id="rId28"/>
    <p:sldId id="281" r:id="rId29"/>
    <p:sldId id="284" r:id="rId30"/>
    <p:sldId id="285" r:id="rId31"/>
    <p:sldId id="286" r:id="rId32"/>
    <p:sldId id="289" r:id="rId33"/>
    <p:sldId id="288" r:id="rId34"/>
    <p:sldId id="287" r:id="rId35"/>
    <p:sldId id="290" r:id="rId36"/>
    <p:sldId id="292" r:id="rId37"/>
    <p:sldId id="291" r:id="rId38"/>
    <p:sldId id="29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2"/>
  </p:normalViewPr>
  <p:slideViewPr>
    <p:cSldViewPr snapToGrid="0">
      <p:cViewPr varScale="1">
        <p:scale>
          <a:sx n="114" d="100"/>
          <a:sy n="114" d="100"/>
        </p:scale>
        <p:origin x="5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EDBC0-6C8D-CE43-AABB-4AE10E51B4F5}" type="datetimeFigureOut">
              <a:rPr lang="ru-UA" smtClean="0"/>
              <a:t>14.01.2026</a:t>
            </a:fld>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CB9ED-57E5-5744-A193-A1AD36448A35}" type="slidenum">
              <a:rPr lang="ru-UA" smtClean="0"/>
              <a:t>‹#›</a:t>
            </a:fld>
            <a:endParaRPr/>
          </a:p>
        </p:txBody>
      </p:sp>
    </p:spTree>
    <p:extLst>
      <p:ext uri="{BB962C8B-B14F-4D97-AF65-F5344CB8AC3E}">
        <p14:creationId xmlns:p14="http://schemas.microsoft.com/office/powerpoint/2010/main" val="62806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dirty="0"/>
          </a:p>
        </p:txBody>
      </p:sp>
      <p:sp>
        <p:nvSpPr>
          <p:cNvPr id="4" name="Номер слайда 3"/>
          <p:cNvSpPr>
            <a:spLocks noGrp="1"/>
          </p:cNvSpPr>
          <p:nvPr>
            <p:ph type="sldNum" sz="quarter" idx="5"/>
          </p:nvPr>
        </p:nvSpPr>
        <p:spPr/>
        <p:txBody>
          <a:bodyPr/>
          <a:lstStyle/>
          <a:p>
            <a:fld id="{0F2CB9ED-57E5-5744-A193-A1AD36448A35}" type="slidenum">
              <a:rPr lang="ru-UA" smtClean="0"/>
              <a:t>8</a:t>
            </a:fld>
            <a:endParaRPr lang="ru-UA"/>
          </a:p>
        </p:txBody>
      </p:sp>
    </p:spTree>
    <p:extLst>
      <p:ext uri="{BB962C8B-B14F-4D97-AF65-F5344CB8AC3E}">
        <p14:creationId xmlns:p14="http://schemas.microsoft.com/office/powerpoint/2010/main" val="348834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675033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33972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6519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255335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676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34874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191016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92721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50086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5046417-53B3-1A40-B05B-AD8CD5F5691D}" type="datetimeFigureOut">
              <a:rPr lang="ru-UA" smtClean="0"/>
              <a:t>14.01.2026</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26768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5046417-53B3-1A40-B05B-AD8CD5F5691D}" type="datetimeFigureOut">
              <a:rPr lang="ru-UA" smtClean="0"/>
              <a:t>14.01.2026</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10425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5046417-53B3-1A40-B05B-AD8CD5F5691D}" type="datetimeFigureOut">
              <a:rPr lang="ru-UA" smtClean="0"/>
              <a:t>14.01.2026</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415187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5046417-53B3-1A40-B05B-AD8CD5F5691D}" type="datetimeFigureOut">
              <a:rPr lang="ru-UA" smtClean="0"/>
              <a:t>14.01.2026</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3131003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46417-53B3-1A40-B05B-AD8CD5F5691D}" type="datetimeFigureOut">
              <a:rPr lang="ru-UA" smtClean="0"/>
              <a:t>14.01.2026</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62856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5046417-53B3-1A40-B05B-AD8CD5F5691D}" type="datetimeFigureOut">
              <a:rPr lang="ru-UA" smtClean="0"/>
              <a:t>14.01.2026</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229334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5046417-53B3-1A40-B05B-AD8CD5F5691D}" type="datetimeFigureOut">
              <a:rPr lang="ru-UA" smtClean="0"/>
              <a:t>14.01.2026</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D19BADD1-AA95-4740-A38D-BC7D0BDB02B7}" type="slidenum">
              <a:rPr lang="ru-UA" smtClean="0"/>
              <a:t>‹#›</a:t>
            </a:fld>
            <a:endParaRPr lang="ru-UA"/>
          </a:p>
        </p:txBody>
      </p:sp>
    </p:spTree>
    <p:extLst>
      <p:ext uri="{BB962C8B-B14F-4D97-AF65-F5344CB8AC3E}">
        <p14:creationId xmlns:p14="http://schemas.microsoft.com/office/powerpoint/2010/main" val="161267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046417-53B3-1A40-B05B-AD8CD5F5691D}" type="datetimeFigureOut">
              <a:rPr lang="ru-UA" smtClean="0"/>
              <a:t>14.01.2026</a:t>
            </a:fld>
            <a:endParaRPr lang="ru-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19BADD1-AA95-4740-A38D-BC7D0BDB02B7}" type="slidenum">
              <a:rPr lang="ru-UA" smtClean="0"/>
              <a:t>‹#›</a:t>
            </a:fld>
            <a:endParaRPr lang="ru-UA"/>
          </a:p>
        </p:txBody>
      </p:sp>
    </p:spTree>
    <p:extLst>
      <p:ext uri="{BB962C8B-B14F-4D97-AF65-F5344CB8AC3E}">
        <p14:creationId xmlns:p14="http://schemas.microsoft.com/office/powerpoint/2010/main" val="4103187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64370-A584-8651-554D-D767F5B5607D}"/>
              </a:ext>
            </a:extLst>
          </p:cNvPr>
          <p:cNvSpPr>
            <a:spLocks noGrp="1"/>
          </p:cNvSpPr>
          <p:nvPr>
            <p:ph type="ctrTitle"/>
          </p:nvPr>
        </p:nvSpPr>
        <p:spPr/>
        <p:txBody>
          <a:bodyPr/>
          <a:lstStyle/>
          <a:p>
            <a:r>
              <a:rPr lang="ru-RU" sz="2400" b="1" dirty="0">
                <a:solidFill>
                  <a:srgbClr val="000000"/>
                </a:solidFill>
                <a:effectLst/>
                <a:latin typeface="Times New Roman" panose="02020603050405020304" pitchFamily="18" charset="0"/>
              </a:rPr>
              <a:t>ТОВАРНИЙ РУХ І МЕХАНІЗМИ ВИКОРИСТАННЯ</a:t>
            </a:r>
            <a:br>
              <a:rPr lang="ru-RU" sz="2400" dirty="0">
                <a:solidFill>
                  <a:srgbClr val="000000"/>
                </a:solidFill>
                <a:effectLst/>
                <a:latin typeface="Times New Roman" panose="02020603050405020304" pitchFamily="18" charset="0"/>
              </a:rPr>
            </a:br>
            <a:r>
              <a:rPr lang="ru-RU" sz="2400" b="1" dirty="0">
                <a:solidFill>
                  <a:srgbClr val="000000"/>
                </a:solidFill>
                <a:effectLst/>
                <a:latin typeface="Times New Roman" panose="02020603050405020304" pitchFamily="18" charset="0"/>
              </a:rPr>
              <a:t>КАНАЛІВ РОЗПОДІЛУ</a:t>
            </a:r>
            <a:br>
              <a:rPr lang="ru-RU" dirty="0">
                <a:solidFill>
                  <a:srgbClr val="000000"/>
                </a:solidFill>
                <a:effectLst/>
                <a:latin typeface="Times New Roman" panose="02020603050405020304" pitchFamily="18" charset="0"/>
              </a:rPr>
            </a:br>
            <a:endParaRPr dirty="0"/>
          </a:p>
        </p:txBody>
      </p:sp>
      <p:sp>
        <p:nvSpPr>
          <p:cNvPr id="3" name="Подзаголовок 2">
            <a:extLst>
              <a:ext uri="{FF2B5EF4-FFF2-40B4-BE49-F238E27FC236}">
                <a16:creationId xmlns:a16="http://schemas.microsoft.com/office/drawing/2014/main" id="{562B4892-38FF-F2A5-CE8F-A5BF55C2D6AB}"/>
              </a:ext>
            </a:extLst>
          </p:cNvPr>
          <p:cNvSpPr>
            <a:spLocks noGrp="1"/>
          </p:cNvSpPr>
          <p:nvPr>
            <p:ph type="subTitle" idx="1"/>
          </p:nvPr>
        </p:nvSpPr>
        <p:spPr/>
        <p:txBody>
          <a:bodyPr/>
          <a:lstStyle/>
          <a:p>
            <a:r>
              <a:rPr lang="uk-UA"/>
              <a:t>Лекція 2</a:t>
            </a:r>
            <a:endParaRPr dirty="0"/>
          </a:p>
        </p:txBody>
      </p:sp>
    </p:spTree>
    <p:extLst>
      <p:ext uri="{BB962C8B-B14F-4D97-AF65-F5344CB8AC3E}">
        <p14:creationId xmlns:p14="http://schemas.microsoft.com/office/powerpoint/2010/main" val="3755540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644830" cy="5971142"/>
          </a:xfrm>
        </p:spPr>
        <p:txBody>
          <a:bodyPr>
            <a:normAutofit/>
          </a:bodyPr>
          <a:lstStyle/>
          <a:p>
            <a:pPr algn="just"/>
            <a:r>
              <a:rPr lang="ru-RU" b="1" i="1" dirty="0" err="1">
                <a:solidFill>
                  <a:srgbClr val="000000"/>
                </a:solidFill>
                <a:effectLst/>
                <a:latin typeface="Times New Roman" panose="02020603050405020304" pitchFamily="18" charset="0"/>
                <a:cs typeface="Times New Roman" panose="02020603050405020304" pitchFamily="18" charset="0"/>
              </a:rPr>
              <a:t>Франчайзингові</a:t>
            </a:r>
            <a:r>
              <a:rPr lang="ru-RU" i="1" dirty="0">
                <a:solidFill>
                  <a:srgbClr val="000000"/>
                </a:solidFill>
                <a:effectLst/>
                <a:latin typeface="Times New Roman" panose="02020603050405020304" pitchFamily="18" charset="0"/>
                <a:cs typeface="Times New Roman" panose="02020603050405020304" pitchFamily="18" charset="0"/>
              </a:rPr>
              <a:t> (</a:t>
            </a:r>
            <a:r>
              <a:rPr lang="ru-RU" b="1" i="1" dirty="0" err="1">
                <a:solidFill>
                  <a:srgbClr val="000000"/>
                </a:solidFill>
                <a:effectLst/>
                <a:latin typeface="Times New Roman" panose="02020603050405020304" pitchFamily="18" charset="0"/>
                <a:cs typeface="Times New Roman" panose="02020603050405020304" pitchFamily="18" charset="0"/>
              </a:rPr>
              <a:t>франшизні</a:t>
            </a:r>
            <a:r>
              <a:rPr lang="ru-RU" i="1" dirty="0">
                <a:solidFill>
                  <a:srgbClr val="000000"/>
                </a:solidFill>
                <a:effectLst/>
                <a:latin typeface="Times New Roman" panose="02020603050405020304" pitchFamily="18" charset="0"/>
                <a:cs typeface="Times New Roman" panose="02020603050405020304" pitchFamily="18" charset="0"/>
              </a:rPr>
              <a:t>) </a:t>
            </a:r>
            <a:r>
              <a:rPr lang="ru-RU" b="1" i="1" dirty="0" err="1">
                <a:solidFill>
                  <a:srgbClr val="000000"/>
                </a:solidFill>
                <a:effectLst/>
                <a:latin typeface="Times New Roman" panose="02020603050405020304" pitchFamily="18" charset="0"/>
                <a:cs typeface="Times New Roman" panose="02020603050405020304" pitchFamily="18" charset="0"/>
              </a:rPr>
              <a:t>системи</a:t>
            </a:r>
            <a:r>
              <a:rPr lang="ru-RU" b="1" i="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від</a:t>
            </a:r>
            <a:r>
              <a:rPr lang="ru-RU" dirty="0">
                <a:solidFill>
                  <a:srgbClr val="000000"/>
                </a:solidFill>
                <a:effectLst/>
                <a:latin typeface="Times New Roman" panose="02020603050405020304" pitchFamily="18" charset="0"/>
                <a:cs typeface="Times New Roman" panose="02020603050405020304" pitchFamily="18" charset="0"/>
              </a:rPr>
              <a:t> франц. </a:t>
            </a:r>
            <a:r>
              <a:rPr lang="en-US" dirty="0">
                <a:solidFill>
                  <a:srgbClr val="000000"/>
                </a:solidFill>
                <a:effectLst/>
                <a:latin typeface="Times New Roman" panose="02020603050405020304" pitchFamily="18" charset="0"/>
                <a:cs typeface="Times New Roman" panose="02020603050405020304" pitchFamily="18" charset="0"/>
              </a:rPr>
              <a:t>franchise –</a:t>
            </a:r>
            <a:r>
              <a:rPr lang="uk-UA"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пільга</a:t>
            </a:r>
            <a:r>
              <a:rPr lang="ru-RU" dirty="0">
                <a:solidFill>
                  <a:srgbClr val="000000"/>
                </a:solidFill>
                <a:effectLst/>
                <a:latin typeface="Times New Roman" panose="02020603050405020304" pitchFamily="18" charset="0"/>
                <a:cs typeface="Times New Roman" panose="02020603050405020304" pitchFamily="18" charset="0"/>
              </a:rPr>
              <a:t>) – </a:t>
            </a:r>
            <a:r>
              <a:rPr lang="ru-RU" dirty="0" err="1">
                <a:solidFill>
                  <a:srgbClr val="000000"/>
                </a:solidFill>
                <a:effectLst/>
                <a:latin typeface="Times New Roman" panose="02020603050405020304" pitchFamily="18" charset="0"/>
                <a:cs typeface="Times New Roman" panose="02020603050405020304" pitchFamily="18" charset="0"/>
              </a:rPr>
              <a:t>передбачають</a:t>
            </a:r>
            <a:r>
              <a:rPr lang="ru-RU" dirty="0">
                <a:solidFill>
                  <a:srgbClr val="000000"/>
                </a:solidFill>
                <a:effectLst/>
                <a:latin typeface="Times New Roman" panose="02020603050405020304" pitchFamily="18" charset="0"/>
                <a:cs typeface="Times New Roman" panose="02020603050405020304" pitchFamily="18" charset="0"/>
              </a:rPr>
              <a:t> передачу </a:t>
            </a:r>
            <a:r>
              <a:rPr lang="ru-RU" dirty="0" err="1">
                <a:solidFill>
                  <a:srgbClr val="000000"/>
                </a:solidFill>
                <a:effectLst/>
                <a:latin typeface="Times New Roman" panose="02020603050405020304" pitchFamily="18" charset="0"/>
                <a:cs typeface="Times New Roman" panose="02020603050405020304" pitchFamily="18" charset="0"/>
              </a:rPr>
              <a:t>франшизером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виробником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або</a:t>
            </a:r>
            <a:r>
              <a:rPr lang="ru-RU"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продавцем</a:t>
            </a:r>
            <a:r>
              <a:rPr lang="ru-RU"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франшизи</a:t>
            </a:r>
            <a:r>
              <a:rPr lang="ru-RU" b="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(л</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a:solidFill>
                  <a:srgbClr val="000000"/>
                </a:solidFill>
                <a:effectLst/>
                <a:latin typeface="Times New Roman" panose="02020603050405020304" pitchFamily="18" charset="0"/>
                <a:cs typeface="Times New Roman" panose="02020603050405020304" pitchFamily="18" charset="0"/>
              </a:rPr>
              <a:t>ценз</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ї</a:t>
            </a:r>
            <a:r>
              <a:rPr lang="ru-RU" dirty="0">
                <a:solidFill>
                  <a:srgbClr val="000000"/>
                </a:solidFill>
                <a:effectLst/>
                <a:latin typeface="Times New Roman" panose="02020603050405020304" pitchFamily="18" charset="0"/>
                <a:cs typeface="Times New Roman" panose="02020603050405020304" pitchFamily="18" charset="0"/>
              </a:rPr>
              <a:t>) на право продажу </a:t>
            </a:r>
            <a:r>
              <a:rPr lang="en-US" dirty="0">
                <a:solidFill>
                  <a:srgbClr val="000000"/>
                </a:solidFill>
                <a:effectLst/>
                <a:latin typeface="Times New Roman" panose="02020603050405020304" pitchFamily="18" charset="0"/>
                <a:cs typeface="Times New Roman" panose="02020603050405020304" pitchFamily="18" charset="0"/>
              </a:rPr>
              <a:t>c</a:t>
            </a:r>
            <a:r>
              <a:rPr lang="ru-RU" dirty="0">
                <a:solidFill>
                  <a:srgbClr val="000000"/>
                </a:solidFill>
                <a:effectLst/>
                <a:latin typeface="Times New Roman" panose="02020603050405020304" pitchFamily="18" charset="0"/>
                <a:cs typeface="Times New Roman" panose="02020603050405020304" pitchFamily="18" charset="0"/>
              </a:rPr>
              <a:t>в</a:t>
            </a:r>
            <a:r>
              <a:rPr lang="en-US" dirty="0">
                <a:solidFill>
                  <a:srgbClr val="000000"/>
                </a:solidFill>
                <a:effectLst/>
                <a:latin typeface="Times New Roman" panose="02020603050405020304" pitchFamily="18" charset="0"/>
                <a:cs typeface="Times New Roman" panose="02020603050405020304" pitchFamily="18" charset="0"/>
              </a:rPr>
              <a:t>o</a:t>
            </a:r>
            <a:r>
              <a:rPr lang="ru-RU" dirty="0" err="1">
                <a:solidFill>
                  <a:srgbClr val="000000"/>
                </a:solidFill>
                <a:effectLst/>
                <a:latin typeface="Times New Roman" panose="02020603050405020304" pitchFamily="18" charset="0"/>
                <a:cs typeface="Times New Roman" panose="02020603050405020304" pitchFamily="18" charset="0"/>
              </a:rPr>
              <a:t>єї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продукції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під</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назвою</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компанії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учасникам</a:t>
            </a:r>
            <a:r>
              <a:rPr lang="ru-RU" dirty="0">
                <a:solidFill>
                  <a:srgbClr val="000000"/>
                </a:solidFill>
                <a:effectLst/>
                <a:latin typeface="Times New Roman" panose="02020603050405020304" pitchFamily="18" charset="0"/>
                <a:cs typeface="Times New Roman" panose="02020603050405020304" pitchFamily="18" charset="0"/>
              </a:rPr>
              <a:t> каналу (</a:t>
            </a:r>
            <a:r>
              <a:rPr lang="ru-RU" dirty="0" err="1">
                <a:solidFill>
                  <a:srgbClr val="000000"/>
                </a:solidFill>
                <a:effectLst/>
                <a:latin typeface="Times New Roman" panose="02020603050405020304" pitchFamily="18" charset="0"/>
                <a:cs typeface="Times New Roman" panose="02020603050405020304" pitchFamily="18" charset="0"/>
              </a:rPr>
              <a:t>франчайз</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 </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роздрібним</a:t>
            </a:r>
            <a:r>
              <a:rPr lang="ru-RU" dirty="0">
                <a:solidFill>
                  <a:srgbClr val="000000"/>
                </a:solidFill>
                <a:effectLst/>
                <a:latin typeface="Times New Roman" panose="02020603050405020304" pitchFamily="18" charset="0"/>
                <a:cs typeface="Times New Roman" panose="02020603050405020304" pitchFamily="18" charset="0"/>
              </a:rPr>
              <a:t> магазинам), </a:t>
            </a:r>
            <a:r>
              <a:rPr lang="ru-RU" dirty="0" err="1">
                <a:solidFill>
                  <a:srgbClr val="000000"/>
                </a:solidFill>
                <a:effectLst/>
                <a:latin typeface="Times New Roman" panose="02020603050405020304" pitchFamily="18" charset="0"/>
                <a:cs typeface="Times New Roman" panose="02020603050405020304" pitchFamily="18" charset="0"/>
              </a:rPr>
              <a:t>яким</a:t>
            </a:r>
            <a:r>
              <a:rPr lang="ru-RU" dirty="0">
                <a:solidFill>
                  <a:srgbClr val="000000"/>
                </a:solidFill>
                <a:effectLst/>
                <a:latin typeface="Times New Roman" panose="02020603050405020304" pitchFamily="18" charset="0"/>
                <a:cs typeface="Times New Roman" panose="02020603050405020304" pitchFamily="18" charset="0"/>
              </a:rPr>
              <a:t> часто </a:t>
            </a:r>
            <a:r>
              <a:rPr lang="ru-RU" dirty="0" err="1">
                <a:solidFill>
                  <a:srgbClr val="000000"/>
                </a:solidFill>
                <a:effectLst/>
                <a:latin typeface="Times New Roman" panose="02020603050405020304" pitchFamily="18" charset="0"/>
                <a:cs typeface="Times New Roman" panose="02020603050405020304" pitchFamily="18" charset="0"/>
              </a:rPr>
              <a:t>надаються</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ексклюзивні</a:t>
            </a:r>
            <a:r>
              <a:rPr lang="ru-RU" dirty="0">
                <a:solidFill>
                  <a:srgbClr val="000000"/>
                </a:solidFill>
                <a:effectLst/>
                <a:latin typeface="Times New Roman" panose="02020603050405020304" pitchFamily="18" charset="0"/>
                <a:cs typeface="Times New Roman" panose="02020603050405020304" pitchFamily="18" charset="0"/>
              </a:rPr>
              <a:t> права на </a:t>
            </a:r>
            <a:r>
              <a:rPr lang="ru-RU" dirty="0" err="1">
                <a:solidFill>
                  <a:srgbClr val="000000"/>
                </a:solidFill>
                <a:effectLst/>
                <a:latin typeface="Times New Roman" panose="02020603050405020304" pitchFamily="18" charset="0"/>
                <a:cs typeface="Times New Roman" panose="02020603050405020304" pitchFamily="18" charset="0"/>
              </a:rPr>
              <a:t>певній</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території</a:t>
            </a:r>
            <a:r>
              <a:rPr lang="ru-RU" dirty="0">
                <a:solidFill>
                  <a:srgbClr val="000000"/>
                </a:solidFill>
                <a:effectLst/>
                <a:latin typeface="Times New Roman" panose="02020603050405020304" pitchFamily="18" charset="0"/>
                <a:cs typeface="Times New Roman" panose="02020603050405020304" pitchFamily="18" charset="0"/>
              </a:rPr>
              <a:t>. </a:t>
            </a:r>
          </a:p>
          <a:p>
            <a:pPr algn="just"/>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За такою схемою в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Україні</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реалізуються</a:t>
            </a:r>
            <a:r>
              <a:rPr lang="ru-RU" dirty="0">
                <a:solidFill>
                  <a:srgbClr val="000000"/>
                </a:solidFill>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трикотажні</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вироби</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під</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маркою </a:t>
            </a:r>
            <a:r>
              <a:rPr lang="en-US" dirty="0">
                <a:solidFill>
                  <a:srgbClr val="000000"/>
                </a:solidFill>
                <a:effectLst/>
                <a:highlight>
                  <a:srgbClr val="00FF00"/>
                </a:highlight>
                <a:latin typeface="Times New Roman" panose="02020603050405020304" pitchFamily="18" charset="0"/>
                <a:cs typeface="Times New Roman" panose="02020603050405020304" pitchFamily="18" charset="0"/>
              </a:rPr>
              <a:t>BENETTON,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напої</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en-US" dirty="0">
                <a:solidFill>
                  <a:srgbClr val="000000"/>
                </a:solidFill>
                <a:effectLst/>
                <a:highlight>
                  <a:srgbClr val="00FF00"/>
                </a:highlight>
                <a:latin typeface="Times New Roman" panose="02020603050405020304" pitchFamily="18" charset="0"/>
                <a:cs typeface="Times New Roman" panose="02020603050405020304" pitchFamily="18" charset="0"/>
              </a:rPr>
              <a:t>COCA-COLA,</a:t>
            </a:r>
            <a:r>
              <a:rPr lang="uk-UA"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діють</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ресторани</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швидкого</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cs typeface="Times New Roman" panose="02020603050405020304" pitchFamily="18" charset="0"/>
              </a:rPr>
              <a:t>харчування</a:t>
            </a:r>
            <a:r>
              <a:rPr lang="ru-RU"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cs typeface="Times New Roman" panose="02020603050405020304" pitchFamily="18" charset="0"/>
              </a:rPr>
              <a:t>McDONALD'S</a:t>
            </a:r>
            <a:r>
              <a:rPr lang="en-US" dirty="0">
                <a:solidFill>
                  <a:srgbClr val="000000"/>
                </a:solidFill>
                <a:effectLst/>
                <a:highlight>
                  <a:srgbClr val="00FF00"/>
                </a:highlight>
                <a:latin typeface="Times New Roman" panose="02020603050405020304" pitchFamily="18" charset="0"/>
                <a:cs typeface="Times New Roman" panose="02020603050405020304" pitchFamily="18" charset="0"/>
              </a:rPr>
              <a:t>.</a:t>
            </a:r>
          </a:p>
          <a:p>
            <a:pPr algn="just"/>
            <a:r>
              <a:rPr lang="ru-RU" dirty="0" err="1">
                <a:solidFill>
                  <a:srgbClr val="000000"/>
                </a:solidFill>
                <a:effectLst/>
                <a:highlight>
                  <a:srgbClr val="FFFF00"/>
                </a:highlight>
                <a:latin typeface="Times New Roman" panose="02020603050405020304" pitchFamily="18" charset="0"/>
                <a:cs typeface="Times New Roman" panose="02020603050405020304" pitchFamily="18" charset="0"/>
              </a:rPr>
              <a:t>Існує</a:t>
            </a:r>
            <a:r>
              <a:rPr lang="ru-RU"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cs typeface="Times New Roman" panose="02020603050405020304" pitchFamily="18" charset="0"/>
              </a:rPr>
              <a:t>чотири</a:t>
            </a:r>
            <a:r>
              <a:rPr lang="ru-RU" dirty="0">
                <a:solidFill>
                  <a:srgbClr val="000000"/>
                </a:solidFill>
                <a:effectLst/>
                <a:highlight>
                  <a:srgbClr val="FFFF00"/>
                </a:highlight>
                <a:latin typeface="Times New Roman" panose="02020603050405020304" pitchFamily="18" charset="0"/>
                <a:cs typeface="Times New Roman" panose="02020603050405020304" pitchFamily="18" charset="0"/>
              </a:rPr>
              <a:t> </a:t>
            </a:r>
            <a:r>
              <a:rPr lang="ru-RU" b="1" dirty="0">
                <a:solidFill>
                  <a:srgbClr val="000000"/>
                </a:solidFill>
                <a:effectLst/>
                <a:highlight>
                  <a:srgbClr val="FFFF00"/>
                </a:highlight>
                <a:latin typeface="Times New Roman" panose="02020603050405020304" pitchFamily="18" charset="0"/>
                <a:cs typeface="Times New Roman" panose="02020603050405020304" pitchFamily="18" charset="0"/>
              </a:rPr>
              <a:t>типи </a:t>
            </a:r>
            <a:r>
              <a:rPr lang="ru-RU" b="1" dirty="0" err="1">
                <a:solidFill>
                  <a:srgbClr val="000000"/>
                </a:solidFill>
                <a:effectLst/>
                <a:highlight>
                  <a:srgbClr val="FFFF00"/>
                </a:highlight>
                <a:latin typeface="Times New Roman" panose="02020603050405020304" pitchFamily="18" charset="0"/>
                <a:cs typeface="Times New Roman" panose="02020603050405020304" pitchFamily="18" charset="0"/>
              </a:rPr>
              <a:t>франшизи</a:t>
            </a:r>
            <a:r>
              <a:rPr lang="ru-RU" b="1" dirty="0">
                <a:solidFill>
                  <a:srgbClr val="000000"/>
                </a:solidFill>
                <a:effectLst/>
                <a:highlight>
                  <a:srgbClr val="FFFF00"/>
                </a:highlight>
                <a:latin typeface="Times New Roman" panose="02020603050405020304" pitchFamily="18" charset="0"/>
                <a:cs typeface="Times New Roman" panose="02020603050405020304" pitchFamily="18" charset="0"/>
              </a:rPr>
              <a:t>:</a:t>
            </a:r>
            <a:endParaRPr lang="ru-RU"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виробником</a:t>
            </a:r>
            <a:r>
              <a:rPr lang="ru-RU" i="1" dirty="0">
                <a:solidFill>
                  <a:srgbClr val="000000"/>
                </a:solidFill>
                <a:effectLst/>
                <a:latin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cs typeface="Times New Roman" panose="02020603050405020304" pitchFamily="18" charset="0"/>
              </a:rPr>
              <a:t>i</a:t>
            </a:r>
            <a:r>
              <a:rPr lang="en-US"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a:t>
            </a:r>
            <a:r>
              <a:rPr lang="ru-RU" i="1" dirty="0">
                <a:solidFill>
                  <a:srgbClr val="000000"/>
                </a:solidFill>
                <a:effectLst/>
                <a:latin typeface="Times New Roman" panose="02020603050405020304" pitchFamily="18" charset="0"/>
                <a:cs typeface="Times New Roman" panose="02020603050405020304" pitchFamily="18" charset="0"/>
              </a:rPr>
              <a:t> торговцем</a:t>
            </a:r>
            <a:r>
              <a:rPr lang="ru-RU" i="1" dirty="0">
                <a:solidFill>
                  <a:srgbClr val="000000"/>
                </a:solidFill>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автомоб</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льн</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дилери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станції</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обслуговування</a:t>
            </a:r>
            <a:r>
              <a:rPr lang="ru-RU" dirty="0">
                <a:solidFill>
                  <a:srgbClr val="000000"/>
                </a:solidFill>
                <a:effectLst/>
                <a:latin typeface="Times New Roman" panose="02020603050405020304" pitchFamily="18" charset="0"/>
                <a:cs typeface="Times New Roman" panose="02020603050405020304" pitchFamily="18" charset="0"/>
              </a:rPr>
              <a:t>, як</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купили франшизу; </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effectLst/>
                <a:latin typeface="Times New Roman" panose="02020603050405020304" pitchFamily="18" charset="0"/>
                <a:cs typeface="Times New Roman" panose="02020603050405020304" pitchFamily="18" charset="0"/>
              </a:rPr>
              <a:t>Ford” </a:t>
            </a:r>
            <a:r>
              <a:rPr lang="ru-RU" dirty="0" err="1">
                <a:solidFill>
                  <a:srgbClr val="000000"/>
                </a:solidFill>
                <a:effectLst/>
                <a:latin typeface="Times New Roman" panose="02020603050405020304" pitchFamily="18" charset="0"/>
                <a:cs typeface="Times New Roman" panose="02020603050405020304" pitchFamily="18" charset="0"/>
              </a:rPr>
              <a:t>видає</a:t>
            </a:r>
            <a:r>
              <a:rPr lang="ru-RU" dirty="0">
                <a:solidFill>
                  <a:srgbClr val="000000"/>
                </a:solidFill>
                <a:effectLst/>
                <a:latin typeface="Times New Roman" panose="02020603050405020304" pitchFamily="18" charset="0"/>
                <a:cs typeface="Times New Roman" panose="02020603050405020304" pitchFamily="18" charset="0"/>
              </a:rPr>
              <a:t> л</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a:solidFill>
                  <a:srgbClr val="000000"/>
                </a:solidFill>
                <a:effectLst/>
                <a:latin typeface="Times New Roman" panose="02020603050405020304" pitchFamily="18" charset="0"/>
                <a:cs typeface="Times New Roman" panose="02020603050405020304" pitchFamily="18" charset="0"/>
              </a:rPr>
              <a:t>ценз</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ї</a:t>
            </a:r>
            <a:r>
              <a:rPr lang="ru-RU" dirty="0">
                <a:solidFill>
                  <a:srgbClr val="000000"/>
                </a:solidFill>
                <a:effectLst/>
                <a:latin typeface="Times New Roman" panose="02020603050405020304" pitchFamily="18" charset="0"/>
                <a:cs typeface="Times New Roman" panose="02020603050405020304" pitchFamily="18" charset="0"/>
              </a:rPr>
              <a:t> на право торг</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вл</a:t>
            </a:r>
            <a:r>
              <a:rPr lang="en-US" dirty="0" err="1">
                <a:solidFill>
                  <a:srgbClr val="000000"/>
                </a:solidFill>
                <a:effectLst/>
                <a:latin typeface="Times New Roman" panose="02020603050405020304" pitchFamily="18" charset="0"/>
                <a:cs typeface="Times New Roman" panose="02020603050405020304" pitchFamily="18" charset="0"/>
              </a:rPr>
              <a:t>i</a:t>
            </a:r>
            <a:r>
              <a:rPr lang="uk-UA" dirty="0">
                <a:solidFill>
                  <a:srgbClr val="000000"/>
                </a:solidFill>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своїми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автомобілями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незалежним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автомобільним</a:t>
            </a:r>
            <a:r>
              <a:rPr lang="ru-RU" dirty="0">
                <a:solidFill>
                  <a:srgbClr val="000000"/>
                </a:solidFill>
                <a:effectLst/>
                <a:latin typeface="Times New Roman" panose="02020603050405020304" pitchFamily="18" charset="0"/>
                <a:cs typeface="Times New Roman" panose="02020603050405020304" pitchFamily="18" charset="0"/>
              </a:rPr>
              <a:t> дилерам;</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виробником</a:t>
            </a:r>
            <a:r>
              <a:rPr lang="ru-RU" i="1" dirty="0">
                <a:solidFill>
                  <a:srgbClr val="000000"/>
                </a:solidFill>
                <a:effectLst/>
                <a:latin typeface="Times New Roman" panose="02020603050405020304" pitchFamily="18" charset="0"/>
                <a:cs typeface="Times New Roman" panose="02020603050405020304" pitchFamily="18" charset="0"/>
              </a:rPr>
              <a:t> та оптовиком </a:t>
            </a:r>
            <a:r>
              <a:rPr lang="ru-RU" dirty="0">
                <a:solidFill>
                  <a:srgbClr val="000000"/>
                </a:solidFill>
                <a:effectLst/>
                <a:latin typeface="Times New Roman" panose="02020603050405020304" pitchFamily="18" charset="0"/>
                <a:cs typeface="Times New Roman" panose="02020603050405020304" pitchFamily="18" charset="0"/>
              </a:rPr>
              <a:t>(ф</a:t>
            </a:r>
            <a:r>
              <a:rPr lang="en-US" dirty="0" err="1">
                <a:solidFill>
                  <a:srgbClr val="000000"/>
                </a:solidFill>
                <a:effectLst/>
                <a:latin typeface="Times New Roman" panose="02020603050405020304" pitchFamily="18" charset="0"/>
                <a:cs typeface="Times New Roman" panose="02020603050405020304" pitchFamily="18" charset="0"/>
              </a:rPr>
              <a:t>i</a:t>
            </a:r>
            <a:r>
              <a:rPr lang="ru-RU" dirty="0" err="1">
                <a:solidFill>
                  <a:srgbClr val="000000"/>
                </a:solidFill>
                <a:effectLst/>
                <a:latin typeface="Times New Roman" panose="02020603050405020304" pitchFamily="18" charset="0"/>
                <a:cs typeface="Times New Roman" panose="02020603050405020304" pitchFamily="18" charset="0"/>
              </a:rPr>
              <a:t>рма</a:t>
            </a:r>
            <a:r>
              <a:rPr lang="ru-RU"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effectLst/>
                <a:latin typeface="Times New Roman" panose="02020603050405020304" pitchFamily="18" charset="0"/>
                <a:cs typeface="Times New Roman" panose="02020603050405020304" pitchFamily="18" charset="0"/>
              </a:rPr>
              <a:t>Coca-Cola, Seven-Up </a:t>
            </a:r>
            <a:r>
              <a:rPr lang="ru-RU" dirty="0" err="1">
                <a:solidFill>
                  <a:srgbClr val="000000"/>
                </a:solidFill>
                <a:effectLst/>
                <a:latin typeface="Times New Roman" panose="02020603050405020304" pitchFamily="18" charset="0"/>
                <a:cs typeface="Times New Roman" panose="02020603050405020304" pitchFamily="18" charset="0"/>
              </a:rPr>
              <a:t>продають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концентрати</a:t>
            </a:r>
            <a:r>
              <a:rPr lang="ru-RU" dirty="0">
                <a:solidFill>
                  <a:srgbClr val="000000"/>
                </a:solidFill>
                <a:effectLst/>
                <a:latin typeface="Times New Roman" panose="02020603050405020304" pitchFamily="18" charset="0"/>
                <a:cs typeface="Times New Roman" panose="02020603050405020304" pitchFamily="18" charset="0"/>
              </a:rPr>
              <a:t> на </a:t>
            </a:r>
            <a:r>
              <a:rPr lang="ru-RU" dirty="0" err="1">
                <a:solidFill>
                  <a:srgbClr val="000000"/>
                </a:solidFill>
                <a:effectLst/>
                <a:latin typeface="Times New Roman" panose="02020603050405020304" pitchFamily="18" charset="0"/>
                <a:cs typeface="Times New Roman" panose="02020603050405020304" pitchFamily="18" charset="0"/>
              </a:rPr>
              <a:t>умовах</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франшизи</a:t>
            </a:r>
            <a:r>
              <a:rPr lang="ru-RU" dirty="0">
                <a:solidFill>
                  <a:srgbClr val="000000"/>
                </a:solidFill>
                <a:effectLst/>
                <a:latin typeface="Times New Roman" panose="02020603050405020304" pitchFamily="18" charset="0"/>
                <a:cs typeface="Times New Roman" panose="02020603050405020304" pitchFamily="18" charset="0"/>
              </a:rPr>
              <a:t> оптовикам, як</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змішують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компоненти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розливають</a:t>
            </a:r>
            <a:r>
              <a:rPr lang="ru-RU" dirty="0">
                <a:solidFill>
                  <a:srgbClr val="000000"/>
                </a:solidFill>
                <a:effectLst/>
                <a:latin typeface="Times New Roman" panose="02020603050405020304" pitchFamily="18" charset="0"/>
                <a:cs typeface="Times New Roman" panose="02020603050405020304" pitchFamily="18" charset="0"/>
              </a:rPr>
              <a:t> у </a:t>
            </a:r>
            <a:r>
              <a:rPr lang="ru-RU" dirty="0" err="1">
                <a:solidFill>
                  <a:srgbClr val="000000"/>
                </a:solidFill>
                <a:effectLst/>
                <a:latin typeface="Times New Roman" panose="02020603050405020304" pitchFamily="18" charset="0"/>
                <a:cs typeface="Times New Roman" panose="02020603050405020304" pitchFamily="18" charset="0"/>
              </a:rPr>
              <a:t>пляшки</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тапродають</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роздрібним</a:t>
            </a:r>
            <a:r>
              <a:rPr lang="ru-RU" dirty="0">
                <a:solidFill>
                  <a:srgbClr val="000000"/>
                </a:solidFill>
                <a:effectLst/>
                <a:latin typeface="Times New Roman" panose="02020603050405020304" pitchFamily="18" charset="0"/>
                <a:cs typeface="Times New Roman" panose="02020603050405020304" pitchFamily="18" charset="0"/>
              </a:rPr>
              <a:t> </a:t>
            </a:r>
            <a:r>
              <a:rPr lang="ru-RU" dirty="0" err="1">
                <a:solidFill>
                  <a:srgbClr val="000000"/>
                </a:solidFill>
                <a:effectLst/>
                <a:latin typeface="Times New Roman" panose="02020603050405020304" pitchFamily="18" charset="0"/>
                <a:cs typeface="Times New Roman" panose="02020603050405020304" pitchFamily="18" charset="0"/>
              </a:rPr>
              <a:t>торгівцям</a:t>
            </a:r>
            <a:r>
              <a:rPr lang="ru-RU" dirty="0">
                <a:solidFill>
                  <a:srgbClr val="000000"/>
                </a:solidFill>
                <a:effectLst/>
                <a:latin typeface="Times New Roman" panose="02020603050405020304" pitchFamily="18" charset="0"/>
                <a:cs typeface="Times New Roman" panose="02020603050405020304" pitchFamily="18" charset="0"/>
              </a:rPr>
              <a:t>;</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м</a:t>
            </a:r>
            <a:r>
              <a:rPr lang="en-US" i="1" dirty="0" err="1">
                <a:solidFill>
                  <a:srgbClr val="000000"/>
                </a:solidFill>
                <a:effectLst/>
                <a:latin typeface="Times New Roman" panose="02020603050405020304" pitchFamily="18" charset="0"/>
                <a:cs typeface="Times New Roman" panose="02020603050405020304" pitchFamily="18" charset="0"/>
              </a:rPr>
              <a:t>i</a:t>
            </a:r>
            <a:r>
              <a:rPr lang="ru-RU" i="1" dirty="0">
                <a:solidFill>
                  <a:srgbClr val="000000"/>
                </a:solidFill>
                <a:effectLst/>
                <a:latin typeface="Times New Roman" panose="02020603050405020304" pitchFamily="18" charset="0"/>
                <a:cs typeface="Times New Roman" panose="02020603050405020304" pitchFamily="18" charset="0"/>
              </a:rPr>
              <a:t>ж </a:t>
            </a:r>
            <a:r>
              <a:rPr lang="ru-RU" i="1" dirty="0" err="1">
                <a:solidFill>
                  <a:srgbClr val="000000"/>
                </a:solidFill>
                <a:effectLst/>
                <a:latin typeface="Times New Roman" panose="02020603050405020304" pitchFamily="18" charset="0"/>
                <a:cs typeface="Times New Roman" panose="02020603050405020304" pitchFamily="18" charset="0"/>
              </a:rPr>
              <a:t>оптовим</a:t>
            </a:r>
            <a:r>
              <a:rPr lang="ru-RU" i="1" dirty="0">
                <a:solidFill>
                  <a:srgbClr val="000000"/>
                </a:solidFill>
                <a:effectLst/>
                <a:latin typeface="Times New Roman" panose="02020603050405020304" pitchFamily="18" charset="0"/>
                <a:cs typeface="Times New Roman" panose="02020603050405020304" pitchFamily="18" charset="0"/>
              </a:rPr>
              <a:t> </a:t>
            </a:r>
            <a:r>
              <a:rPr lang="en-US" i="1" dirty="0" err="1">
                <a:solidFill>
                  <a:srgbClr val="000000"/>
                </a:solidFill>
                <a:effectLst/>
                <a:latin typeface="Times New Roman" panose="02020603050405020304" pitchFamily="18" charset="0"/>
                <a:cs typeface="Times New Roman" panose="02020603050405020304" pitchFamily="18" charset="0"/>
              </a:rPr>
              <a:t>i</a:t>
            </a:r>
            <a:r>
              <a:rPr lang="en-US"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a:t>
            </a:r>
            <a:r>
              <a:rPr lang="ru-RU" i="1" dirty="0">
                <a:solidFill>
                  <a:srgbClr val="000000"/>
                </a:solidFill>
                <a:effectLst/>
                <a:latin typeface="Times New Roman" panose="02020603050405020304" pitchFamily="18" charset="0"/>
                <a:cs typeface="Times New Roman" panose="02020603050405020304" pitchFamily="18" charset="0"/>
              </a:rPr>
              <a:t> торговцем </a:t>
            </a:r>
            <a:r>
              <a:rPr lang="ru-RU" dirty="0">
                <a:solidFill>
                  <a:srgbClr val="000000"/>
                </a:solidFill>
                <a:effectLst/>
                <a:latin typeface="Times New Roman" panose="02020603050405020304" pitchFamily="18" charset="0"/>
                <a:cs typeface="Times New Roman" panose="02020603050405020304" pitchFamily="18" charset="0"/>
              </a:rPr>
              <a:t>(аптеки);</a:t>
            </a:r>
          </a:p>
          <a:p>
            <a:pPr algn="just"/>
            <a:r>
              <a:rPr lang="ru-RU" dirty="0">
                <a:solidFill>
                  <a:srgbClr val="000000"/>
                </a:solidFill>
                <a:effectLst/>
                <a:latin typeface="Times New Roman" panose="02020603050405020304" pitchFamily="18" charset="0"/>
                <a:cs typeface="Times New Roman" panose="02020603050405020304" pitchFamily="18" charset="0"/>
              </a:rPr>
              <a:t>– </a:t>
            </a:r>
            <a:r>
              <a:rPr lang="ru-RU" i="1" dirty="0">
                <a:solidFill>
                  <a:srgbClr val="000000"/>
                </a:solidFill>
                <a:effectLst/>
                <a:latin typeface="Times New Roman" panose="02020603050405020304" pitchFamily="18" charset="0"/>
                <a:cs typeface="Times New Roman" panose="02020603050405020304" pitchFamily="18" charset="0"/>
              </a:rPr>
              <a:t>франшиза </a:t>
            </a:r>
            <a:r>
              <a:rPr lang="ru-RU" i="1" dirty="0" err="1">
                <a:solidFill>
                  <a:srgbClr val="000000"/>
                </a:solidFill>
                <a:effectLst/>
                <a:latin typeface="Times New Roman" panose="02020603050405020304" pitchFamily="18" charset="0"/>
                <a:cs typeface="Times New Roman" panose="02020603050405020304" pitchFamily="18" charset="0"/>
              </a:rPr>
              <a:t>між</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підприємством</a:t>
            </a:r>
            <a:r>
              <a:rPr lang="ru-RU" i="1" dirty="0">
                <a:solidFill>
                  <a:srgbClr val="000000"/>
                </a:solidFill>
                <a:effectLst/>
                <a:latin typeface="Times New Roman" panose="02020603050405020304" pitchFamily="18" charset="0"/>
                <a:cs typeface="Times New Roman" panose="02020603050405020304" pitchFamily="18" charset="0"/>
              </a:rPr>
              <a:t> сфер і</a:t>
            </a:r>
            <a:r>
              <a:rPr lang="ru-RU"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послуг</a:t>
            </a:r>
            <a:r>
              <a:rPr lang="ru-RU" i="1" dirty="0">
                <a:solidFill>
                  <a:srgbClr val="000000"/>
                </a:solidFill>
                <a:effectLst/>
                <a:latin typeface="Times New Roman" panose="02020603050405020304" pitchFamily="18" charset="0"/>
                <a:cs typeface="Times New Roman" panose="02020603050405020304" pitchFamily="18" charset="0"/>
              </a:rPr>
              <a:t> та</a:t>
            </a:r>
            <a:r>
              <a:rPr lang="ru-RU"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роздрібними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торговими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фірмами</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щодо</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надання</a:t>
            </a:r>
            <a:r>
              <a:rPr lang="ru-RU" i="1" dirty="0">
                <a:solidFill>
                  <a:srgbClr val="000000"/>
                </a:solidFill>
                <a:effectLst/>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послуг</a:t>
            </a:r>
            <a:r>
              <a:rPr lang="ru-RU" dirty="0">
                <a:solidFill>
                  <a:srgbClr val="000000"/>
                </a:solidFill>
                <a:latin typeface="Times New Roman" panose="02020603050405020304" pitchFamily="18" charset="0"/>
                <a:cs typeface="Times New Roman" panose="02020603050405020304" pitchFamily="18" charset="0"/>
              </a:rPr>
              <a:t> </a:t>
            </a:r>
            <a:r>
              <a:rPr lang="ru-RU" i="1" dirty="0" err="1">
                <a:solidFill>
                  <a:srgbClr val="000000"/>
                </a:solidFill>
                <a:effectLst/>
                <a:latin typeface="Times New Roman" panose="02020603050405020304" pitchFamily="18" charset="0"/>
                <a:cs typeface="Times New Roman" panose="02020603050405020304" pitchFamily="18" charset="0"/>
              </a:rPr>
              <a:t>споживачам</a:t>
            </a:r>
            <a:r>
              <a:rPr lang="ru-RU" i="1" dirty="0">
                <a:solidFill>
                  <a:srgbClr val="000000"/>
                </a:solidFill>
                <a:effectLst/>
                <a:latin typeface="Times New Roman" panose="02020603050405020304" pitchFamily="18" charset="0"/>
                <a:cs typeface="Times New Roman" panose="02020603050405020304" pitchFamily="18" charset="0"/>
              </a:rPr>
              <a:t> </a:t>
            </a:r>
            <a:r>
              <a:rPr lang="ru-RU" dirty="0">
                <a:solidFill>
                  <a:srgbClr val="000000"/>
                </a:solidFill>
                <a:effectLst/>
                <a:latin typeface="Times New Roman" panose="02020603050405020304" pitchFamily="18" charset="0"/>
                <a:cs typeface="Times New Roman" panose="02020603050405020304" pitchFamily="18" charset="0"/>
              </a:rPr>
              <a:t>(</a:t>
            </a:r>
            <a:r>
              <a:rPr lang="ru-RU" dirty="0" err="1">
                <a:solidFill>
                  <a:srgbClr val="000000"/>
                </a:solidFill>
                <a:effectLst/>
                <a:latin typeface="Times New Roman" panose="02020603050405020304" pitchFamily="18" charset="0"/>
                <a:cs typeface="Times New Roman" panose="02020603050405020304" pitchFamily="18" charset="0"/>
              </a:rPr>
              <a:t>наприклад</a:t>
            </a:r>
            <a:r>
              <a:rPr lang="ru-RU" dirty="0">
                <a:solidFill>
                  <a:srgbClr val="000000"/>
                </a:solidFill>
                <a:effectLst/>
                <a:latin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cs typeface="Times New Roman" panose="02020603050405020304" pitchFamily="18" charset="0"/>
              </a:rPr>
              <a:t>McDONALD'S</a:t>
            </a:r>
            <a:r>
              <a:rPr lang="en-US" dirty="0">
                <a:solidFill>
                  <a:srgbClr val="000000"/>
                </a:solidFill>
                <a:effectLst/>
                <a:latin typeface="Times New Roman" panose="02020603050405020304" pitchFamily="18" charset="0"/>
                <a:cs typeface="Times New Roman" panose="02020603050405020304" pitchFamily="18" charset="0"/>
              </a:rPr>
              <a:t>).</a:t>
            </a:r>
          </a:p>
          <a:p>
            <a:endParaRPr dirty="0"/>
          </a:p>
        </p:txBody>
      </p:sp>
    </p:spTree>
    <p:extLst>
      <p:ext uri="{BB962C8B-B14F-4D97-AF65-F5344CB8AC3E}">
        <p14:creationId xmlns:p14="http://schemas.microsoft.com/office/powerpoint/2010/main" val="1519916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0653311" cy="5971142"/>
          </a:xfrm>
        </p:spPr>
        <p:txBody>
          <a:bodyPr/>
          <a:lstStyle/>
          <a:p>
            <a:r>
              <a:rPr lang="ru-RU" dirty="0">
                <a:solidFill>
                  <a:srgbClr val="000000"/>
                </a:solidFill>
                <a:effectLst/>
                <a:latin typeface="Times New Roman" panose="02020603050405020304" pitchFamily="18" charset="0"/>
              </a:rPr>
              <a:t>У табл. 1.1 наведено </a:t>
            </a:r>
            <a:r>
              <a:rPr lang="ru-RU" dirty="0" err="1">
                <a:solidFill>
                  <a:srgbClr val="000000"/>
                </a:solidFill>
                <a:effectLst/>
                <a:latin typeface="Times New Roman" panose="02020603050405020304" pitchFamily="18" charset="0"/>
              </a:rPr>
              <a:t>переваги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для </a:t>
            </a:r>
            <a:r>
              <a:rPr lang="ru-RU" dirty="0" err="1">
                <a:solidFill>
                  <a:srgbClr val="000000"/>
                </a:solidFill>
                <a:effectLst/>
                <a:latin typeface="Times New Roman" panose="02020603050405020304" pitchFamily="18" charset="0"/>
              </a:rPr>
              <a:t>продавця</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покупця</a:t>
            </a:r>
            <a:r>
              <a:rPr lang="ru-RU" dirty="0">
                <a:solidFill>
                  <a:srgbClr val="000000"/>
                </a:solidFill>
                <a:effectLst/>
                <a:latin typeface="Times New Roman" panose="02020603050405020304" pitchFamily="18" charset="0"/>
              </a:rPr>
              <a:t>.</a:t>
            </a:r>
          </a:p>
          <a:p>
            <a:endParaRPr dirty="0"/>
          </a:p>
        </p:txBody>
      </p:sp>
      <p:pic>
        <p:nvPicPr>
          <p:cNvPr id="4" name="Рисунок 3">
            <a:extLst>
              <a:ext uri="{FF2B5EF4-FFF2-40B4-BE49-F238E27FC236}">
                <a16:creationId xmlns:a16="http://schemas.microsoft.com/office/drawing/2014/main" id="{1D49FB29-AF1C-0563-E0C4-7C8A4A49B382}"/>
              </a:ext>
            </a:extLst>
          </p:cNvPr>
          <p:cNvPicPr>
            <a:picLocks noChangeAspect="1"/>
          </p:cNvPicPr>
          <p:nvPr/>
        </p:nvPicPr>
        <p:blipFill>
          <a:blip r:embed="rId2"/>
          <a:stretch>
            <a:fillRect/>
          </a:stretch>
        </p:blipFill>
        <p:spPr>
          <a:xfrm>
            <a:off x="1992219" y="760164"/>
            <a:ext cx="6981475" cy="6097836"/>
          </a:xfrm>
          <a:prstGeom prst="rect">
            <a:avLst/>
          </a:prstGeom>
        </p:spPr>
      </p:pic>
    </p:spTree>
    <p:extLst>
      <p:ext uri="{BB962C8B-B14F-4D97-AF65-F5344CB8AC3E}">
        <p14:creationId xmlns:p14="http://schemas.microsoft.com/office/powerpoint/2010/main" val="550176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ru-RU" dirty="0" err="1">
                <a:solidFill>
                  <a:srgbClr val="000000"/>
                </a:solidFill>
                <a:effectLst/>
                <a:latin typeface="Times New Roman" panose="02020603050405020304" pitchFamily="18" charset="0"/>
              </a:rPr>
              <a:t>Отже</a:t>
            </a:r>
            <a:r>
              <a:rPr lang="ru-RU" dirty="0">
                <a:solidFill>
                  <a:srgbClr val="000000"/>
                </a:solidFill>
                <a:effectLst/>
                <a:latin typeface="Times New Roman" panose="02020603050405020304" pitchFamily="18" charset="0"/>
              </a:rPr>
              <a:t>, основною </a:t>
            </a:r>
            <a:r>
              <a:rPr lang="ru-RU" dirty="0" err="1">
                <a:solidFill>
                  <a:srgbClr val="000000"/>
                </a:solidFill>
                <a:effectLst/>
                <a:latin typeface="Times New Roman" panose="02020603050405020304" pitchFamily="18" charset="0"/>
              </a:rPr>
              <a:t>перевагою</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у </a:t>
            </a:r>
            <a:r>
              <a:rPr lang="ru-RU" dirty="0" err="1">
                <a:solidFill>
                  <a:srgbClr val="000000"/>
                </a:solidFill>
                <a:effectLst/>
                <a:latin typeface="Times New Roman" panose="02020603050405020304" pitchFamily="18" charset="0"/>
              </a:rPr>
              <a:t>порівнянні</a:t>
            </a:r>
            <a:r>
              <a:rPr lang="ru-RU" dirty="0">
                <a:solidFill>
                  <a:srgbClr val="000000"/>
                </a:solidFill>
                <a:effectLst/>
                <a:latin typeface="Times New Roman" panose="02020603050405020304" pitchFamily="18" charset="0"/>
              </a:rPr>
              <a:t> з </a:t>
            </a:r>
            <a:r>
              <a:rPr lang="ru-RU" dirty="0" err="1">
                <a:solidFill>
                  <a:srgbClr val="000000"/>
                </a:solidFill>
                <a:effectLst/>
                <a:latin typeface="Times New Roman" panose="02020603050405020304" pitchFamily="18" charset="0"/>
              </a:rPr>
              <a:t>традиційними</a:t>
            </a:r>
            <a:r>
              <a:rPr lang="ru-RU" dirty="0">
                <a:solidFill>
                  <a:srgbClr val="000000"/>
                </a:solidFill>
                <a:effectLst/>
                <a:latin typeface="Times New Roman" panose="02020603050405020304" pitchFamily="18" charset="0"/>
              </a:rPr>
              <a:t> системами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є</a:t>
            </a:r>
            <a:r>
              <a:rPr lang="ru-RU" dirty="0">
                <a:solidFill>
                  <a:srgbClr val="000000"/>
                </a:solidFill>
                <a:effectLst/>
                <a:latin typeface="Times New Roman" panose="02020603050405020304" pitchFamily="18" charset="0"/>
              </a:rPr>
              <a:t> те, </a:t>
            </a:r>
            <a:r>
              <a:rPr lang="ru-RU" dirty="0" err="1">
                <a:solidFill>
                  <a:srgbClr val="000000"/>
                </a:solidFill>
                <a:effectLst/>
                <a:latin typeface="Times New Roman" panose="02020603050405020304" pitchFamily="18" charset="0"/>
              </a:rPr>
              <a:t>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франчайз</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купуючи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a:t>
            </a:r>
            <a:r>
              <a:rPr lang="ru-RU" i="1" dirty="0">
                <a:solidFill>
                  <a:srgbClr val="000000"/>
                </a:solidFill>
                <a:effectLst/>
                <a:latin typeface="Times New Roman" panose="02020603050405020304" pitchFamily="18" charset="0"/>
              </a:rPr>
              <a:t> </a:t>
            </a:r>
            <a:r>
              <a:rPr lang="en-US" dirty="0">
                <a:solidFill>
                  <a:srgbClr val="000000"/>
                </a:solidFill>
                <a:effectLst/>
                <a:latin typeface="Times New Roman" panose="02020603050405020304" pitchFamily="18" charset="0"/>
              </a:rPr>
              <a:t>ca</a:t>
            </a:r>
            <a:r>
              <a:rPr lang="ru-RU" dirty="0">
                <a:solidFill>
                  <a:srgbClr val="000000"/>
                </a:solidFill>
                <a:effectLst/>
                <a:latin typeface="Times New Roman" panose="02020603050405020304" pitchFamily="18" charset="0"/>
              </a:rPr>
              <a:t>м</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зд</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йснюють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потр</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бн</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нвестиц</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ї</a:t>
            </a:r>
            <a:r>
              <a:rPr lang="ru-RU" dirty="0">
                <a:solidFill>
                  <a:srgbClr val="000000"/>
                </a:solidFill>
                <a:effectLst/>
                <a:latin typeface="Times New Roman" panose="02020603050405020304" pitchFamily="18" charset="0"/>
              </a:rPr>
              <a:t> в б</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знес</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змогу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франшизеру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збільшуючи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обсяги</a:t>
            </a:r>
            <a:r>
              <a:rPr lang="ru-RU" dirty="0">
                <a:solidFill>
                  <a:srgbClr val="000000"/>
                </a:solidFill>
                <a:effectLst/>
                <a:latin typeface="Times New Roman" panose="02020603050405020304" pitchFamily="18" charset="0"/>
              </a:rPr>
              <a:t> продажу, </a:t>
            </a:r>
            <a:r>
              <a:rPr lang="ru-RU" dirty="0" err="1">
                <a:solidFill>
                  <a:srgbClr val="000000"/>
                </a:solidFill>
                <a:effectLst/>
                <a:latin typeface="Times New Roman" panose="02020603050405020304" pitchFamily="18" charset="0"/>
              </a:rPr>
              <a:t>економити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кошти</a:t>
            </a:r>
            <a:r>
              <a:rPr lang="ru-RU" dirty="0">
                <a:solidFill>
                  <a:srgbClr val="000000"/>
                </a:solidFill>
                <a:effectLst/>
                <a:latin typeface="Times New Roman" panose="02020603050405020304" pitchFamily="18" charset="0"/>
              </a:rPr>
              <a:t>, а </a:t>
            </a:r>
            <a:r>
              <a:rPr lang="ru-RU" dirty="0" err="1">
                <a:solidFill>
                  <a:srgbClr val="000000"/>
                </a:solidFill>
                <a:effectLst/>
                <a:latin typeface="Times New Roman" panose="02020603050405020304" pitchFamily="18" charset="0"/>
              </a:rPr>
              <a:t>франчайз</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 </a:t>
            </a:r>
            <a:r>
              <a:rPr lang="ru-RU" dirty="0" err="1">
                <a:solidFill>
                  <a:srgbClr val="000000"/>
                </a:solidFill>
                <a:effectLst/>
                <a:latin typeface="Times New Roman" panose="02020603050405020304" pitchFamily="18" charset="0"/>
              </a:rPr>
              <a:t>швидко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налагодити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бізнес</a:t>
            </a:r>
            <a:r>
              <a:rPr lang="ru-RU" dirty="0">
                <a:solidFill>
                  <a:srgbClr val="000000"/>
                </a:solidFill>
                <a:effectLst/>
                <a:latin typeface="Times New Roman" panose="02020603050405020304" pitchFamily="18" charset="0"/>
              </a:rPr>
              <a:t> у межах </a:t>
            </a:r>
            <a:r>
              <a:rPr lang="ru-RU" dirty="0" err="1">
                <a:solidFill>
                  <a:srgbClr val="000000"/>
                </a:solidFill>
                <a:effectLst/>
                <a:latin typeface="Times New Roman" panose="02020603050405020304" pitchFamily="18" charset="0"/>
              </a:rPr>
              <a:t>стандартів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продавця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франшизи</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досягти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комерційного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успіху</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завдяки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високій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популярності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торгової</a:t>
            </a:r>
            <a:r>
              <a:rPr lang="ru-RU" dirty="0">
                <a:solidFill>
                  <a:srgbClr val="000000"/>
                </a:solidFill>
                <a:effectLst/>
                <a:latin typeface="Times New Roman" panose="02020603050405020304" pitchFamily="18" charset="0"/>
              </a:rPr>
              <a:t> марки </a:t>
            </a:r>
            <a:r>
              <a:rPr lang="ru-RU" dirty="0" err="1">
                <a:solidFill>
                  <a:srgbClr val="000000"/>
                </a:solidFill>
                <a:effectLst/>
                <a:latin typeface="Times New Roman" panose="02020603050405020304" pitchFamily="18" charset="0"/>
              </a:rPr>
              <a:t>постачальника</a:t>
            </a:r>
            <a:r>
              <a:rPr lang="ru-RU" dirty="0">
                <a:solidFill>
                  <a:srgbClr val="000000"/>
                </a:solidFill>
                <a:effectLst/>
                <a:latin typeface="Times New Roman" panose="02020603050405020304" pitchFamily="18" charset="0"/>
              </a:rPr>
              <a:t>.</a:t>
            </a:r>
          </a:p>
          <a:p>
            <a:pPr algn="just"/>
            <a:endParaRPr lang="ru-RU" dirty="0">
              <a:solidFill>
                <a:srgbClr val="000000"/>
              </a:solidFill>
              <a:effectLst/>
              <a:latin typeface="Times New Roman" panose="02020603050405020304" pitchFamily="18" charset="0"/>
            </a:endParaRPr>
          </a:p>
          <a:p>
            <a:pPr algn="just"/>
            <a:r>
              <a:rPr lang="ru-RU" b="1" i="1" dirty="0">
                <a:solidFill>
                  <a:srgbClr val="000000"/>
                </a:solidFill>
                <a:effectLst/>
                <a:latin typeface="Times New Roman" panose="02020603050405020304" pitchFamily="18" charset="0"/>
              </a:rPr>
              <a:t>2.2.2. </a:t>
            </a:r>
            <a:r>
              <a:rPr lang="ru-RU" b="1" i="1" dirty="0" err="1">
                <a:solidFill>
                  <a:srgbClr val="000000"/>
                </a:solidFill>
                <a:effectLst/>
                <a:latin typeface="Times New Roman" panose="02020603050405020304" pitchFamily="18" charset="0"/>
              </a:rPr>
              <a:t>Горизонтальні</a:t>
            </a:r>
            <a:r>
              <a:rPr lang="ru-RU"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endParaRPr lang="ru-RU" dirty="0">
              <a:solidFill>
                <a:srgbClr val="000000"/>
              </a:solidFill>
              <a:effectLst/>
              <a:latin typeface="Times New Roman" panose="02020603050405020304" pitchFamily="18" charset="0"/>
            </a:endParaRPr>
          </a:p>
          <a:p>
            <a:pPr algn="just"/>
            <a:endParaRPr lang="ru-RU" b="1" i="1" dirty="0">
              <a:solidFill>
                <a:srgbClr val="000000"/>
              </a:solidFill>
              <a:effectLst/>
              <a:latin typeface="Times New Roman" panose="02020603050405020304" pitchFamily="18" charset="0"/>
            </a:endParaRPr>
          </a:p>
          <a:p>
            <a:pPr algn="just"/>
            <a:r>
              <a:rPr lang="ru-RU" b="1" i="1" dirty="0" err="1">
                <a:solidFill>
                  <a:srgbClr val="000000"/>
                </a:solidFill>
                <a:effectLst/>
                <a:latin typeface="Times New Roman" panose="02020603050405020304" pitchFamily="18" charset="0"/>
              </a:rPr>
              <a:t>Горизонтальні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r>
              <a:rPr lang="ru-RU" b="1" i="1" dirty="0">
                <a:solidFill>
                  <a:srgbClr val="000000"/>
                </a:solidFill>
                <a:effectLst/>
                <a:latin typeface="Times New Roman" panose="02020603050405020304" pitchFamily="18" charset="0"/>
              </a:rPr>
              <a:t> </a:t>
            </a:r>
            <a:r>
              <a:rPr lang="ru-RU" dirty="0">
                <a:solidFill>
                  <a:srgbClr val="000000"/>
                </a:solidFill>
                <a:effectLst/>
                <a:latin typeface="Times New Roman" panose="02020603050405020304" pitchFamily="18" charset="0"/>
              </a:rPr>
              <a:t>(ГМС) </a:t>
            </a:r>
            <a:r>
              <a:rPr lang="ru-RU" dirty="0" err="1">
                <a:solidFill>
                  <a:srgbClr val="000000"/>
                </a:solidFill>
                <a:effectLst/>
                <a:latin typeface="Times New Roman" panose="02020603050405020304" pitchFamily="18" charset="0"/>
              </a:rPr>
              <a:t>передбачають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зусиль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компаній</a:t>
            </a:r>
            <a:r>
              <a:rPr lang="ru-RU" dirty="0">
                <a:solidFill>
                  <a:srgbClr val="000000"/>
                </a:solidFill>
                <a:effectLst/>
                <a:latin typeface="Times New Roman" panose="02020603050405020304" pitchFamily="18" charset="0"/>
              </a:rPr>
              <a:t> одного </a:t>
            </a:r>
            <a:r>
              <a:rPr lang="ru-RU" dirty="0" err="1">
                <a:solidFill>
                  <a:srgbClr val="000000"/>
                </a:solidFill>
                <a:effectLst/>
                <a:latin typeface="Times New Roman" panose="02020603050405020304" pitchFamily="18" charset="0"/>
              </a:rPr>
              <a:t>рівня</a:t>
            </a:r>
            <a:r>
              <a:rPr lang="ru-RU" dirty="0">
                <a:solidFill>
                  <a:srgbClr val="000000"/>
                </a:solidFill>
                <a:effectLst/>
                <a:latin typeface="Times New Roman" panose="02020603050405020304" pitchFamily="18" charset="0"/>
              </a:rPr>
              <a:t>.</a:t>
            </a:r>
          </a:p>
          <a:p>
            <a:pPr algn="just"/>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сенс</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капіталу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маркетингових</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ресурсів</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виробничих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потужностей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підсилює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позиції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a:t>
            </a:r>
            <a:r>
              <a:rPr lang="ru-RU" dirty="0">
                <a:solidFill>
                  <a:srgbClr val="000000"/>
                </a:solidFill>
                <a:effectLst/>
                <a:latin typeface="Times New Roman" panose="02020603050405020304" pitchFamily="18" charset="0"/>
              </a:rPr>
              <a:t>. При </a:t>
            </a:r>
            <a:r>
              <a:rPr lang="ru-RU" dirty="0" err="1">
                <a:solidFill>
                  <a:srgbClr val="000000"/>
                </a:solidFill>
                <a:effectLst/>
                <a:latin typeface="Times New Roman" panose="02020603050405020304" pitchFamily="18" charset="0"/>
              </a:rPr>
              <a:t>цьому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об’єднуватися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як </a:t>
            </a:r>
            <a:r>
              <a:rPr lang="ru-RU" dirty="0" err="1">
                <a:solidFill>
                  <a:srgbClr val="000000"/>
                </a:solidFill>
                <a:effectLst/>
                <a:latin typeface="Times New Roman" panose="02020603050405020304" pitchFamily="18" charset="0"/>
              </a:rPr>
              <a:t>фірми-конкуренти</a:t>
            </a:r>
            <a:r>
              <a:rPr lang="ru-RU" dirty="0">
                <a:solidFill>
                  <a:srgbClr val="000000"/>
                </a:solidFill>
                <a:effectLst/>
                <a:latin typeface="Times New Roman" panose="02020603050405020304" pitchFamily="18" charset="0"/>
              </a:rPr>
              <a:t>, так і </a:t>
            </a:r>
            <a:r>
              <a:rPr lang="ru-RU" dirty="0" err="1">
                <a:solidFill>
                  <a:srgbClr val="000000"/>
                </a:solidFill>
                <a:effectLst/>
                <a:latin typeface="Times New Roman" panose="02020603050405020304" pitchFamily="18" charset="0"/>
              </a:rPr>
              <a:t>фірми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собою не </a:t>
            </a:r>
            <a:r>
              <a:rPr lang="ru-RU" dirty="0" err="1">
                <a:solidFill>
                  <a:srgbClr val="000000"/>
                </a:solidFill>
                <a:effectLst/>
                <a:latin typeface="Times New Roman" panose="02020603050405020304" pitchFamily="18" charset="0"/>
              </a:rPr>
              <a:t>конкурують</a:t>
            </a:r>
            <a:r>
              <a:rPr lang="ru-RU" dirty="0">
                <a:solidFill>
                  <a:srgbClr val="000000"/>
                </a:solidFill>
                <a:effectLst/>
                <a:latin typeface="Times New Roman" panose="02020603050405020304" pitchFamily="18" charset="0"/>
              </a:rPr>
              <a:t>. Вони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працювати</a:t>
            </a:r>
            <a:r>
              <a:rPr lang="ru-RU" dirty="0">
                <a:solidFill>
                  <a:srgbClr val="000000"/>
                </a:solidFill>
                <a:effectLst/>
                <a:latin typeface="Times New Roman" panose="02020603050405020304" pitchFamily="18" charset="0"/>
              </a:rPr>
              <a:t> разом на </a:t>
            </a:r>
            <a:r>
              <a:rPr lang="ru-RU" dirty="0" err="1">
                <a:solidFill>
                  <a:srgbClr val="000000"/>
                </a:solidFill>
                <a:effectLst/>
                <a:latin typeface="Times New Roman" panose="02020603050405020304" pitchFamily="18" charset="0"/>
              </a:rPr>
              <a:t>короткостроковій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постійній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основі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або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створити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окреме</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підприємство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Такі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схеми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побудови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каналів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добре </a:t>
            </a:r>
            <a:r>
              <a:rPr lang="ru-RU" dirty="0" err="1">
                <a:solidFill>
                  <a:srgbClr val="000000"/>
                </a:solidFill>
                <a:effectLst/>
                <a:latin typeface="Times New Roman" panose="02020603050405020304" pitchFamily="18" charset="0"/>
              </a:rPr>
              <a:t>працюють</a:t>
            </a:r>
            <a:r>
              <a:rPr lang="ru-RU" dirty="0">
                <a:solidFill>
                  <a:srgbClr val="000000"/>
                </a:solidFill>
                <a:effectLst/>
                <a:latin typeface="Times New Roman" panose="02020603050405020304" pitchFamily="18" charset="0"/>
              </a:rPr>
              <a:t> і в тому </a:t>
            </a:r>
            <a:r>
              <a:rPr lang="ru-RU" dirty="0" err="1">
                <a:solidFill>
                  <a:srgbClr val="000000"/>
                </a:solidFill>
                <a:effectLst/>
                <a:latin typeface="Times New Roman" panose="02020603050405020304" pitchFamily="18" charset="0"/>
              </a:rPr>
              <a:t>разі</a:t>
            </a:r>
            <a:r>
              <a:rPr lang="ru-RU" dirty="0">
                <a:solidFill>
                  <a:srgbClr val="000000"/>
                </a:solidFill>
                <a:effectLst/>
                <a:latin typeface="Times New Roman" panose="02020603050405020304" pitchFamily="18" charset="0"/>
              </a:rPr>
              <a:t>, коли вони </a:t>
            </a:r>
            <a:r>
              <a:rPr lang="ru-RU" dirty="0" err="1">
                <a:solidFill>
                  <a:srgbClr val="000000"/>
                </a:solidFill>
                <a:effectLst/>
                <a:latin typeface="Times New Roman" panose="02020603050405020304" pitchFamily="18" charset="0"/>
              </a:rPr>
              <a:t>мають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глобальний</a:t>
            </a:r>
            <a:r>
              <a:rPr lang="ru-RU" dirty="0">
                <a:solidFill>
                  <a:srgbClr val="000000"/>
                </a:solidFill>
                <a:effectLst/>
                <a:latin typeface="Times New Roman" panose="02020603050405020304" pitchFamily="18" charset="0"/>
              </a:rPr>
              <a:t> характер.</a:t>
            </a:r>
          </a:p>
          <a:p>
            <a:endParaRPr dirty="0"/>
          </a:p>
        </p:txBody>
      </p:sp>
    </p:spTree>
    <p:extLst>
      <p:ext uri="{BB962C8B-B14F-4D97-AF65-F5344CB8AC3E}">
        <p14:creationId xmlns:p14="http://schemas.microsoft.com/office/powerpoint/2010/main" val="263396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r>
              <a:rPr lang="ru-RU" b="1" i="1" dirty="0">
                <a:solidFill>
                  <a:srgbClr val="000000"/>
                </a:solidFill>
                <a:effectLst/>
                <a:latin typeface="Times New Roman" panose="02020603050405020304" pitchFamily="18" charset="0"/>
              </a:rPr>
              <a:t>2.2.3. </a:t>
            </a:r>
            <a:r>
              <a:rPr lang="ru-RU" b="1" i="1" dirty="0" err="1">
                <a:solidFill>
                  <a:srgbClr val="000000"/>
                </a:solidFill>
                <a:effectLst/>
                <a:latin typeface="Times New Roman" panose="02020603050405020304" pitchFamily="18" charset="0"/>
              </a:rPr>
              <a:t>Багатоканальні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комбіновані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маркетингові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системи</a:t>
            </a:r>
            <a:endParaRPr lang="ru-RU" b="1" i="1" dirty="0">
              <a:solidFill>
                <a:srgbClr val="000000"/>
              </a:solidFill>
              <a:effectLst/>
              <a:latin typeface="Times New Roman" panose="02020603050405020304" pitchFamily="18" charset="0"/>
            </a:endParaRPr>
          </a:p>
          <a:p>
            <a:endParaRPr lang="ru-RU" dirty="0">
              <a:solidFill>
                <a:srgbClr val="000000"/>
              </a:solidFill>
              <a:effectLst/>
              <a:latin typeface="Times New Roman" panose="02020603050405020304" pitchFamily="18" charset="0"/>
            </a:endParaRPr>
          </a:p>
          <a:p>
            <a:r>
              <a:rPr lang="ru-RU" dirty="0">
                <a:solidFill>
                  <a:srgbClr val="000000"/>
                </a:solidFill>
                <a:effectLst/>
                <a:latin typeface="Times New Roman" panose="02020603050405020304" pitchFamily="18" charset="0"/>
              </a:rPr>
              <a:t>У даний час у </a:t>
            </a:r>
            <a:r>
              <a:rPr lang="ru-RU" dirty="0" err="1">
                <a:solidFill>
                  <a:srgbClr val="000000"/>
                </a:solidFill>
                <a:effectLst/>
                <a:latin typeface="Times New Roman" panose="02020603050405020304" pitchFamily="18" charset="0"/>
              </a:rPr>
              <a:t>результаті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швидкого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зростання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ринкових</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сегментів</a:t>
            </a:r>
            <a:r>
              <a:rPr lang="ru-RU" dirty="0">
                <a:solidFill>
                  <a:srgbClr val="000000"/>
                </a:solidFill>
                <a:effectLst/>
                <a:latin typeface="Times New Roman" panose="02020603050405020304" pitchFamily="18" charset="0"/>
              </a:rPr>
              <a:t> і </a:t>
            </a:r>
            <a:r>
              <a:rPr lang="ru-RU" dirty="0" err="1">
                <a:solidFill>
                  <a:srgbClr val="000000"/>
                </a:solidFill>
                <a:effectLst/>
                <a:latin typeface="Times New Roman" panose="02020603050405020304" pitchFamily="18" charset="0"/>
              </a:rPr>
              <a:t>можливостей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каналів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все </a:t>
            </a:r>
            <a:r>
              <a:rPr lang="ru-RU" dirty="0" err="1">
                <a:solidFill>
                  <a:srgbClr val="000000"/>
                </a:solidFill>
                <a:effectLst/>
                <a:latin typeface="Times New Roman" panose="02020603050405020304" pitchFamily="18" charset="0"/>
              </a:rPr>
              <a:t>більше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застосовують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багатоканальні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a:t>
            </a:r>
          </a:p>
          <a:p>
            <a:pPr algn="just"/>
            <a:r>
              <a:rPr lang="ru-RU" b="1" dirty="0" err="1">
                <a:solidFill>
                  <a:srgbClr val="000000"/>
                </a:solidFill>
                <a:effectLst/>
                <a:highlight>
                  <a:srgbClr val="FFFF00"/>
                </a:highlight>
                <a:latin typeface="Times New Roman" panose="02020603050405020304" pitchFamily="18" charset="0"/>
              </a:rPr>
              <a:t>Багатоканальні</a:t>
            </a:r>
            <a:r>
              <a:rPr lang="ru-RU" b="1" dirty="0">
                <a:solidFill>
                  <a:srgbClr val="000000"/>
                </a:solidFill>
                <a:effectLst/>
                <a:highlight>
                  <a:srgbClr val="FFFF00"/>
                </a:highlight>
                <a:latin typeface="Times New Roman" panose="02020603050405020304" pitchFamily="18" charset="0"/>
              </a:rPr>
              <a:t> </a:t>
            </a:r>
            <a:r>
              <a:rPr lang="ru-RU" b="1" dirty="0" err="1">
                <a:solidFill>
                  <a:srgbClr val="000000"/>
                </a:solidFill>
                <a:effectLst/>
                <a:highlight>
                  <a:srgbClr val="FFFF00"/>
                </a:highlight>
                <a:latin typeface="Times New Roman" panose="02020603050405020304" pitchFamily="18" charset="0"/>
              </a:rPr>
              <a:t>маркетингові</a:t>
            </a:r>
            <a:r>
              <a:rPr lang="ru-RU" b="1" dirty="0">
                <a:solidFill>
                  <a:srgbClr val="000000"/>
                </a:solidFill>
                <a:effectLst/>
                <a:highlight>
                  <a:srgbClr val="FFFF00"/>
                </a:highlight>
                <a:latin typeface="Times New Roman" panose="02020603050405020304" pitchFamily="18" charset="0"/>
              </a:rPr>
              <a:t> </a:t>
            </a:r>
            <a:r>
              <a:rPr lang="ru-RU" b="1" dirty="0" err="1">
                <a:solidFill>
                  <a:srgbClr val="000000"/>
                </a:solidFill>
                <a:effectLst/>
                <a:highlight>
                  <a:srgbClr val="FFFF00"/>
                </a:highlight>
                <a:latin typeface="Times New Roman" panose="02020603050405020304" pitchFamily="18" charset="0"/>
              </a:rPr>
              <a:t>системи</a:t>
            </a:r>
            <a:r>
              <a:rPr lang="ru-RU" b="1" dirty="0">
                <a:solidFill>
                  <a:srgbClr val="000000"/>
                </a:solidFill>
                <a:effectLst/>
                <a:highlight>
                  <a:srgbClr val="FFFF00"/>
                </a:highlight>
                <a:latin typeface="Times New Roman" panose="02020603050405020304" pitchFamily="18" charset="0"/>
              </a:rPr>
              <a:t> (БМС) </a:t>
            </a:r>
            <a:r>
              <a:rPr lang="ru-RU" dirty="0" err="1">
                <a:solidFill>
                  <a:srgbClr val="000000"/>
                </a:solidFill>
                <a:effectLst/>
                <a:highlight>
                  <a:srgbClr val="FFFF00"/>
                </a:highlight>
                <a:latin typeface="Times New Roman" panose="02020603050405020304" pitchFamily="18" charset="0"/>
              </a:rPr>
              <a:t>передбачають</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застосування</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кількох</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каналів</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розподілу</a:t>
            </a:r>
            <a:r>
              <a:rPr lang="ru-RU" dirty="0">
                <a:solidFill>
                  <a:srgbClr val="000000"/>
                </a:solidFill>
                <a:effectLst/>
                <a:highlight>
                  <a:srgbClr val="FFFF00"/>
                </a:highlight>
                <a:latin typeface="Times New Roman" panose="02020603050405020304" pitchFamily="18" charset="0"/>
              </a:rPr>
              <a:t> для </a:t>
            </a:r>
            <a:r>
              <a:rPr lang="ru-RU" dirty="0" err="1">
                <a:solidFill>
                  <a:srgbClr val="000000"/>
                </a:solidFill>
                <a:effectLst/>
                <a:highlight>
                  <a:srgbClr val="FFFF00"/>
                </a:highlight>
                <a:latin typeface="Times New Roman" panose="02020603050405020304" pitchFamily="18" charset="0"/>
              </a:rPr>
              <a:t>охоплення</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різних</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сегментів</a:t>
            </a:r>
            <a:r>
              <a:rPr lang="ru-RU" dirty="0">
                <a:solidFill>
                  <a:srgbClr val="000000"/>
                </a:solidFill>
                <a:effectLst/>
                <a:highlight>
                  <a:srgbClr val="FFFF00"/>
                </a:highlight>
                <a:latin typeface="Times New Roman" panose="02020603050405020304" pitchFamily="18" charset="0"/>
              </a:rPr>
              <a:t> ринку (рис. 1.9).</a:t>
            </a:r>
          </a:p>
          <a:p>
            <a:r>
              <a:rPr lang="ru-RU" dirty="0" err="1">
                <a:solidFill>
                  <a:srgbClr val="000000"/>
                </a:solidFill>
                <a:effectLst/>
                <a:highlight>
                  <a:srgbClr val="FFFF00"/>
                </a:highlight>
                <a:latin typeface="Times New Roman" panose="02020603050405020304" pitchFamily="18" charset="0"/>
              </a:rPr>
              <a:t>Наприклад</a:t>
            </a:r>
            <a:r>
              <a:rPr lang="ru-RU" dirty="0">
                <a:solidFill>
                  <a:srgbClr val="000000"/>
                </a:solidFill>
                <a:effectLst/>
                <a:highlight>
                  <a:srgbClr val="FFFF00"/>
                </a:highlight>
                <a:latin typeface="Times New Roman" panose="02020603050405020304" pitchFamily="18" charset="0"/>
              </a:rPr>
              <a:t>,</a:t>
            </a:r>
            <a:r>
              <a:rPr lang="ru-RU" i="1"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фірма</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Світоч</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частину</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своєї</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продукції</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реалізує</a:t>
            </a:r>
            <a:r>
              <a:rPr lang="ru-RU" dirty="0">
                <a:solidFill>
                  <a:srgbClr val="000000"/>
                </a:solidFill>
                <a:highlight>
                  <a:srgbClr val="FFFF00"/>
                </a:highlight>
                <a:latin typeface="Times New Roman" panose="02020603050405020304" pitchFamily="18" charset="0"/>
              </a:rPr>
              <a:t> </a:t>
            </a:r>
            <a:r>
              <a:rPr lang="ru-RU" dirty="0">
                <a:solidFill>
                  <a:srgbClr val="000000"/>
                </a:solidFill>
                <a:effectLst/>
                <a:highlight>
                  <a:srgbClr val="FFFF00"/>
                </a:highlight>
                <a:latin typeface="Times New Roman" panose="02020603050405020304" pitchFamily="18" charset="0"/>
              </a:rPr>
              <a:t>через мережу </a:t>
            </a:r>
            <a:r>
              <a:rPr lang="ru-RU" dirty="0" err="1">
                <a:solidFill>
                  <a:srgbClr val="000000"/>
                </a:solidFill>
                <a:effectLst/>
                <a:highlight>
                  <a:srgbClr val="FFFF00"/>
                </a:highlight>
                <a:latin typeface="Times New Roman" panose="02020603050405020304" pitchFamily="18" charset="0"/>
              </a:rPr>
              <a:t>фірмових</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магазинів</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прямий</a:t>
            </a:r>
            <a:r>
              <a:rPr lang="ru-RU" dirty="0">
                <a:solidFill>
                  <a:srgbClr val="000000"/>
                </a:solidFill>
                <a:effectLst/>
                <a:highlight>
                  <a:srgbClr val="FFFF00"/>
                </a:highlight>
                <a:latin typeface="Times New Roman" panose="02020603050405020304" pitchFamily="18" charset="0"/>
              </a:rPr>
              <a:t> канал </a:t>
            </a:r>
            <a:r>
              <a:rPr lang="ru-RU" dirty="0" err="1">
                <a:solidFill>
                  <a:srgbClr val="000000"/>
                </a:solidFill>
                <a:effectLst/>
                <a:highlight>
                  <a:srgbClr val="FFFF00"/>
                </a:highlight>
                <a:latin typeface="Times New Roman" panose="02020603050405020304" pitchFamily="18" charset="0"/>
              </a:rPr>
              <a:t>збуту</a:t>
            </a:r>
            <a:r>
              <a:rPr lang="ru-RU" dirty="0">
                <a:solidFill>
                  <a:srgbClr val="000000"/>
                </a:solidFill>
                <a:effectLst/>
                <a:highlight>
                  <a:srgbClr val="FFFF00"/>
                </a:highlight>
                <a:latin typeface="Times New Roman" panose="02020603050405020304" pitchFamily="18" charset="0"/>
              </a:rPr>
              <a:t>), другу </a:t>
            </a:r>
            <a:r>
              <a:rPr lang="ru-RU" dirty="0" err="1">
                <a:solidFill>
                  <a:srgbClr val="000000"/>
                </a:solidFill>
                <a:effectLst/>
                <a:highlight>
                  <a:srgbClr val="FFFF00"/>
                </a:highlight>
                <a:latin typeface="Times New Roman" panose="02020603050405020304" pitchFamily="18" charset="0"/>
              </a:rPr>
              <a:t>частину</a:t>
            </a:r>
            <a:r>
              <a:rPr lang="ru-RU" dirty="0">
                <a:solidFill>
                  <a:srgbClr val="000000"/>
                </a:solidFill>
                <a:effectLst/>
                <a:highlight>
                  <a:srgbClr val="FFFF00"/>
                </a:highlight>
                <a:latin typeface="Times New Roman" panose="02020603050405020304" pitchFamily="18" charset="0"/>
              </a:rPr>
              <a:t> – через </a:t>
            </a:r>
            <a:r>
              <a:rPr lang="ru-RU" dirty="0" err="1">
                <a:solidFill>
                  <a:srgbClr val="000000"/>
                </a:solidFill>
                <a:effectLst/>
                <a:highlight>
                  <a:srgbClr val="FFFF00"/>
                </a:highlight>
                <a:latin typeface="Times New Roman" panose="02020603050405020304" pitchFamily="18" charset="0"/>
              </a:rPr>
              <a:t>дистриб’юторів</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які</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працюють</a:t>
            </a:r>
            <a:r>
              <a:rPr lang="ru-RU" dirty="0">
                <a:solidFill>
                  <a:srgbClr val="000000"/>
                </a:solidFill>
                <a:effectLst/>
                <a:highlight>
                  <a:srgbClr val="FFFF00"/>
                </a:highlight>
                <a:latin typeface="Times New Roman" panose="02020603050405020304" pitchFamily="18" charset="0"/>
              </a:rPr>
              <a:t> по </a:t>
            </a:r>
            <a:r>
              <a:rPr lang="ru-RU" dirty="0" err="1">
                <a:solidFill>
                  <a:srgbClr val="000000"/>
                </a:solidFill>
                <a:effectLst/>
                <a:highlight>
                  <a:srgbClr val="FFFF00"/>
                </a:highlight>
                <a:latin typeface="Times New Roman" panose="02020603050405020304" pitchFamily="18" charset="0"/>
              </a:rPr>
              <a:t>всій</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території</a:t>
            </a:r>
            <a:r>
              <a:rPr lang="ru-RU" dirty="0">
                <a:solidFill>
                  <a:srgbClr val="000000"/>
                </a:solidFill>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України</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третю</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частину</a:t>
            </a:r>
            <a:r>
              <a:rPr lang="ru-RU" dirty="0">
                <a:solidFill>
                  <a:srgbClr val="000000"/>
                </a:solidFill>
                <a:effectLst/>
                <a:highlight>
                  <a:srgbClr val="FFFF00"/>
                </a:highlight>
                <a:latin typeface="Times New Roman" panose="02020603050405020304" pitchFamily="18" charset="0"/>
              </a:rPr>
              <a:t> – через </a:t>
            </a:r>
            <a:r>
              <a:rPr lang="ru-RU" dirty="0" err="1">
                <a:solidFill>
                  <a:srgbClr val="000000"/>
                </a:solidFill>
                <a:effectLst/>
                <a:highlight>
                  <a:srgbClr val="FFFF00"/>
                </a:highlight>
                <a:latin typeface="Times New Roman" panose="02020603050405020304" pitchFamily="18" charset="0"/>
              </a:rPr>
              <a:t>дрібнооптові</a:t>
            </a:r>
            <a:r>
              <a:rPr lang="ru-RU" dirty="0">
                <a:solidFill>
                  <a:srgbClr val="000000"/>
                </a:solidFill>
                <a:effectLst/>
                <a:highlight>
                  <a:srgbClr val="FFFF00"/>
                </a:highlight>
                <a:latin typeface="Times New Roman" panose="02020603050405020304" pitchFamily="18" charset="0"/>
              </a:rPr>
              <a:t> </a:t>
            </a:r>
            <a:r>
              <a:rPr lang="ru-RU" dirty="0" err="1">
                <a:solidFill>
                  <a:srgbClr val="000000"/>
                </a:solidFill>
                <a:effectLst/>
                <a:highlight>
                  <a:srgbClr val="FFFF00"/>
                </a:highlight>
                <a:latin typeface="Times New Roman" panose="02020603050405020304" pitchFamily="18" charset="0"/>
              </a:rPr>
              <a:t>магазини</a:t>
            </a:r>
            <a:r>
              <a:rPr lang="ru-RU" dirty="0">
                <a:solidFill>
                  <a:srgbClr val="000000"/>
                </a:solidFill>
                <a:effectLst/>
                <a:highlight>
                  <a:srgbClr val="FFFF00"/>
                </a:highlight>
                <a:latin typeface="Times New Roman" panose="02020603050405020304" pitchFamily="18" charset="0"/>
              </a:rPr>
              <a:t>.</a:t>
            </a:r>
          </a:p>
          <a:p>
            <a:r>
              <a:rPr lang="ru-RU" dirty="0" err="1">
                <a:solidFill>
                  <a:srgbClr val="000000"/>
                </a:solidFill>
                <a:effectLst/>
                <a:latin typeface="Times New Roman" panose="02020603050405020304" pitchFamily="18" charset="0"/>
              </a:rPr>
              <a:t>Застосування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багатоканальних</a:t>
            </a:r>
            <a:r>
              <a:rPr lang="ru-RU" dirty="0">
                <a:solidFill>
                  <a:srgbClr val="000000"/>
                </a:solidFill>
                <a:effectLst/>
                <a:latin typeface="Times New Roman" panose="02020603050405020304" pitchFamily="18" charset="0"/>
              </a:rPr>
              <a:t> систем </a:t>
            </a:r>
            <a:r>
              <a:rPr lang="ru-RU" dirty="0" err="1">
                <a:solidFill>
                  <a:srgbClr val="000000"/>
                </a:solidFill>
                <a:effectLst/>
                <a:latin typeface="Times New Roman" panose="02020603050405020304" pitchFamily="18" charset="0"/>
              </a:rPr>
              <a:t>надає</a:t>
            </a:r>
            <a:r>
              <a:rPr lang="ru-RU" dirty="0">
                <a:solidFill>
                  <a:srgbClr val="000000"/>
                </a:solidFill>
                <a:effectLst/>
                <a:latin typeface="Times New Roman" panose="02020603050405020304" pitchFamily="18" charset="0"/>
              </a:rPr>
              <a:t> низку </a:t>
            </a:r>
            <a:r>
              <a:rPr lang="ru-RU" dirty="0" err="1">
                <a:solidFill>
                  <a:srgbClr val="000000"/>
                </a:solidFill>
                <a:effectLst/>
                <a:latin typeface="Times New Roman" panose="02020603050405020304" pitchFamily="18" charset="0"/>
              </a:rPr>
              <a:t>переваг</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тим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фірмам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обслуговують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великі</a:t>
            </a:r>
            <a:r>
              <a:rPr lang="ru-RU" dirty="0">
                <a:solidFill>
                  <a:srgbClr val="000000"/>
                </a:solidFill>
                <a:effectLst/>
                <a:latin typeface="Times New Roman" panose="02020603050405020304" pitchFamily="18" charset="0"/>
              </a:rPr>
              <a:t> та </a:t>
            </a:r>
            <a:r>
              <a:rPr lang="ru-RU" dirty="0" err="1">
                <a:solidFill>
                  <a:srgbClr val="000000"/>
                </a:solidFill>
                <a:effectLst/>
                <a:latin typeface="Times New Roman" panose="02020603050405020304" pitchFamily="18" charset="0"/>
              </a:rPr>
              <a:t>складні</a:t>
            </a:r>
            <a:r>
              <a:rPr lang="ru-RU" dirty="0">
                <a:solidFill>
                  <a:srgbClr val="000000"/>
                </a:solidFill>
                <a:effectLst/>
                <a:latin typeface="Times New Roman" panose="02020603050405020304" pitchFamily="18" charset="0"/>
              </a:rPr>
              <a:t> ринки. </a:t>
            </a:r>
            <a:r>
              <a:rPr lang="ru-RU" dirty="0" err="1">
                <a:solidFill>
                  <a:srgbClr val="000000"/>
                </a:solidFill>
                <a:effectLst/>
                <a:latin typeface="Times New Roman" panose="02020603050405020304" pitchFamily="18" charset="0"/>
              </a:rPr>
              <a:t>Проте</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управляти</a:t>
            </a:r>
            <a:r>
              <a:rPr lang="ru-RU" dirty="0">
                <a:solidFill>
                  <a:srgbClr val="000000"/>
                </a:solidFill>
                <a:effectLst/>
                <a:latin typeface="Times New Roman" panose="02020603050405020304" pitchFamily="18" charset="0"/>
              </a:rPr>
              <a:t> такими системами складно. </a:t>
            </a:r>
            <a:r>
              <a:rPr lang="ru-RU" dirty="0" err="1">
                <a:solidFill>
                  <a:srgbClr val="000000"/>
                </a:solidFill>
                <a:effectLst/>
                <a:latin typeface="Times New Roman" panose="02020603050405020304" pitchFamily="18" charset="0"/>
              </a:rPr>
              <a:t>Крім</a:t>
            </a:r>
            <a:r>
              <a:rPr lang="ru-RU" dirty="0">
                <a:solidFill>
                  <a:srgbClr val="000000"/>
                </a:solidFill>
                <a:effectLst/>
                <a:latin typeface="Times New Roman" panose="02020603050405020304" pitchFamily="18" charset="0"/>
              </a:rPr>
              <a:t> того,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її</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учасниками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можуть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виникати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значні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конфлікти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оскільки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різні</a:t>
            </a:r>
            <a:r>
              <a:rPr lang="ru-RU" dirty="0">
                <a:solidFill>
                  <a:srgbClr val="000000"/>
                </a:solidFill>
                <a:latin typeface="Times New Roman" panose="02020603050405020304" pitchFamily="18" charset="0"/>
              </a:rPr>
              <a:t> </a:t>
            </a:r>
            <a:r>
              <a:rPr lang="ru-RU" dirty="0">
                <a:solidFill>
                  <a:srgbClr val="000000"/>
                </a:solidFill>
                <a:effectLst/>
                <a:latin typeface="Times New Roman" panose="02020603050405020304" pitchFamily="18" charset="0"/>
              </a:rPr>
              <a:t>канали </a:t>
            </a:r>
            <a:r>
              <a:rPr lang="ru-RU" dirty="0" err="1">
                <a:solidFill>
                  <a:srgbClr val="000000"/>
                </a:solidFill>
                <a:effectLst/>
                <a:latin typeface="Times New Roman" panose="02020603050405020304" pitchFamily="18" charset="0"/>
              </a:rPr>
              <a:t>конкурують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між</a:t>
            </a:r>
            <a:r>
              <a:rPr lang="ru-RU" dirty="0">
                <a:solidFill>
                  <a:srgbClr val="000000"/>
                </a:solidFill>
                <a:effectLst/>
                <a:latin typeface="Times New Roman" panose="02020603050405020304" pitchFamily="18" charset="0"/>
              </a:rPr>
              <a:t> собою</a:t>
            </a:r>
          </a:p>
          <a:p>
            <a:endParaRPr dirty="0"/>
          </a:p>
        </p:txBody>
      </p:sp>
    </p:spTree>
    <p:extLst>
      <p:ext uri="{BB962C8B-B14F-4D97-AF65-F5344CB8AC3E}">
        <p14:creationId xmlns:p14="http://schemas.microsoft.com/office/powerpoint/2010/main" val="49907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D5DBABA3-EA1F-71FC-47CC-0483FD53D2A0}"/>
              </a:ext>
            </a:extLst>
          </p:cNvPr>
          <p:cNvPicPr>
            <a:picLocks noGrp="1" noChangeAspect="1"/>
          </p:cNvPicPr>
          <p:nvPr>
            <p:ph idx="1"/>
          </p:nvPr>
        </p:nvPicPr>
        <p:blipFill>
          <a:blip r:embed="rId2"/>
          <a:stretch>
            <a:fillRect/>
          </a:stretch>
        </p:blipFill>
        <p:spPr>
          <a:xfrm>
            <a:off x="1652529" y="533192"/>
            <a:ext cx="8648241" cy="4918283"/>
          </a:xfrm>
        </p:spPr>
      </p:pic>
    </p:spTree>
    <p:extLst>
      <p:ext uri="{BB962C8B-B14F-4D97-AF65-F5344CB8AC3E}">
        <p14:creationId xmlns:p14="http://schemas.microsoft.com/office/powerpoint/2010/main" val="274238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65FF776-AA38-51AE-B72F-E8B483E04B06}"/>
              </a:ext>
            </a:extLst>
          </p:cNvPr>
          <p:cNvSpPr>
            <a:spLocks noGrp="1"/>
          </p:cNvSpPr>
          <p:nvPr>
            <p:ph idx="1"/>
          </p:nvPr>
        </p:nvSpPr>
        <p:spPr>
          <a:xfrm>
            <a:off x="418641" y="407625"/>
            <a:ext cx="11171104" cy="5827922"/>
          </a:xfrm>
        </p:spPr>
        <p:txBody>
          <a:bodyPr>
            <a:normAutofit fontScale="92500" lnSpcReduction="10000"/>
          </a:bodyPr>
          <a:lstStyle/>
          <a:p>
            <a:pPr algn="just"/>
            <a:r>
              <a:rPr lang="uk-UA" b="1" dirty="0">
                <a:solidFill>
                  <a:srgbClr val="000000"/>
                </a:solidFill>
                <a:effectLst/>
                <a:latin typeface="Times New Roman" panose="02020603050405020304" pitchFamily="18" charset="0"/>
              </a:rPr>
              <a:t>2.3. Електронні канали розподілу</a:t>
            </a:r>
            <a:endParaRPr lang="uk-UA" dirty="0">
              <a:solidFill>
                <a:srgbClr val="000000"/>
              </a:solidFill>
              <a:effectLst/>
              <a:latin typeface="Times New Roman" panose="02020603050405020304" pitchFamily="18" charset="0"/>
            </a:endParaRPr>
          </a:p>
          <a:p>
            <a:pPr algn="just"/>
            <a:r>
              <a:rPr lang="uk-UA" dirty="0">
                <a:solidFill>
                  <a:srgbClr val="000000"/>
                </a:solidFill>
                <a:effectLst/>
                <a:latin typeface="Times New Roman" panose="02020603050405020304" pitchFamily="18" charset="0"/>
              </a:rPr>
              <a:t>Бурхливий розвиток комунікаційних технологій, розповсюдження та зростання значення Інтернету в житті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сучасної людини не може не змінити способи і методи </a:t>
            </a:r>
            <a:r>
              <a:rPr lang="uk-UA" dirty="0" err="1">
                <a:solidFill>
                  <a:srgbClr val="000000"/>
                </a:solidFill>
                <a:effectLst/>
                <a:latin typeface="Times New Roman" panose="02020603050405020304" pitchFamily="18" charset="0"/>
              </a:rPr>
              <a:t>закупівель</a:t>
            </a:r>
            <a:r>
              <a:rPr lang="uk-UA" dirty="0">
                <a:solidFill>
                  <a:srgbClr val="000000"/>
                </a:solidFill>
                <a:effectLst/>
                <a:latin typeface="Times New Roman" panose="02020603050405020304" pitchFamily="18" charset="0"/>
              </a:rPr>
              <a:t>, купівельної поведінки, ставлення до проблем задоволення потреб. Фахівці вважають, що однією з ознак маркетингу третього тисячоліття мають стати електронні канали розподілу. Засновані на Інтернеті, електронні канали розподілу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можуть змінити сам «ландшафт» структури розподілу. Фізичну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реальність магазинів і торговельних центрів може бути </a:t>
            </a:r>
            <a:r>
              <a:rPr lang="uk-UA" dirty="0" err="1">
                <a:solidFill>
                  <a:srgbClr val="000000"/>
                </a:solidFill>
                <a:effectLst/>
                <a:latin typeface="Times New Roman" panose="02020603050405020304" pitchFamily="18" charset="0"/>
              </a:rPr>
              <a:t>витіснено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віртуальними торговельними центрами і універмагами, а купівля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 кіберпросторі зможе замінити для мільйонів споживачів нудні й </a:t>
            </a:r>
            <a:r>
              <a:rPr lang="uk-UA" dirty="0" err="1">
                <a:solidFill>
                  <a:srgbClr val="000000"/>
                </a:solidFill>
                <a:effectLst/>
                <a:latin typeface="Times New Roman" panose="02020603050405020304" pitchFamily="18" charset="0"/>
              </a:rPr>
              <a:t>часовитратні</a:t>
            </a:r>
            <a:r>
              <a:rPr lang="uk-UA" dirty="0">
                <a:solidFill>
                  <a:srgbClr val="000000"/>
                </a:solidFill>
                <a:effectLst/>
                <a:latin typeface="Times New Roman" panose="02020603050405020304" pitchFamily="18" charset="0"/>
              </a:rPr>
              <a:t> відвідування магазинів.</a:t>
            </a:r>
          </a:p>
          <a:p>
            <a:pPr algn="just"/>
            <a:r>
              <a:rPr lang="uk-UA" dirty="0">
                <a:solidFill>
                  <a:srgbClr val="000000"/>
                </a:solidFill>
                <a:effectLst/>
                <a:latin typeface="Times New Roman" panose="02020603050405020304" pitchFamily="18" charset="0"/>
              </a:rPr>
              <a:t>Чи стануть електронні канали розподілу панівною силою маркетингової політики розподілу, суттєво залежить від того, які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переваги і хиби має цей високотехнологічний спосіб розподілу і наскільки ці переваги і хиби проявляться на ринку в найближчому майбутньому.</a:t>
            </a:r>
          </a:p>
          <a:p>
            <a:r>
              <a:rPr lang="uk-UA" i="1" dirty="0">
                <a:solidFill>
                  <a:srgbClr val="000000"/>
                </a:solidFill>
                <a:effectLst/>
                <a:highlight>
                  <a:srgbClr val="FFFF00"/>
                </a:highlight>
                <a:latin typeface="Times New Roman" panose="02020603050405020304" pitchFamily="18" charset="0"/>
              </a:rPr>
              <a:t>Переваги електронних каналів розподілу:</a:t>
            </a:r>
            <a:endParaRPr lang="uk-UA" dirty="0">
              <a:solidFill>
                <a:srgbClr val="000000"/>
              </a:solidFill>
              <a:effectLst/>
              <a:highlight>
                <a:srgbClr val="FFFF00"/>
              </a:highlight>
              <a:latin typeface="Times New Roman" panose="02020603050405020304" pitchFamily="18" charset="0"/>
            </a:endParaRP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глобальний масштаб і охоплення;</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зручність і швидкість здійснення угоди;</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продуктивність та гнучкість обробки інформації;</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управління базами даних і можливість встановлення нових відносин;</a:t>
            </a:r>
          </a:p>
          <a:p>
            <a:r>
              <a:rPr lang="uk-UA" dirty="0">
                <a:solidFill>
                  <a:srgbClr val="000000"/>
                </a:solidFill>
                <a:effectLst/>
                <a:latin typeface="Wingdings" pitchFamily="2" charset="2"/>
              </a:rPr>
              <a:t></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нижчі витрати на здійснення продажу і розподілу.</a:t>
            </a:r>
          </a:p>
          <a:p>
            <a:r>
              <a:rPr lang="uk-UA" dirty="0">
                <a:solidFill>
                  <a:srgbClr val="000000"/>
                </a:solidFill>
                <a:effectLst/>
                <a:latin typeface="Times New Roman" panose="02020603050405020304" pitchFamily="18" charset="0"/>
              </a:rPr>
              <a:t>Усі наведені переваги мають високу вірогідність стати суттєвими, звичайно, за певних умов ринку.</a:t>
            </a:r>
          </a:p>
          <a:p>
            <a:pPr algn="just"/>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286254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8DA553-DA32-7787-2B0A-7B85F0FD9628}"/>
              </a:ext>
            </a:extLst>
          </p:cNvPr>
          <p:cNvSpPr>
            <a:spLocks noGrp="1"/>
          </p:cNvSpPr>
          <p:nvPr>
            <p:ph idx="1"/>
          </p:nvPr>
        </p:nvSpPr>
        <p:spPr>
          <a:xfrm>
            <a:off x="341522" y="308472"/>
            <a:ext cx="11644829" cy="6180463"/>
          </a:xfrm>
        </p:spPr>
        <p:txBody>
          <a:bodyPr>
            <a:normAutofit fontScale="92500" lnSpcReduction="20000"/>
          </a:bodyPr>
          <a:lstStyle/>
          <a:p>
            <a:pPr algn="just"/>
            <a:r>
              <a:rPr lang="uk-UA" sz="1900" dirty="0">
                <a:solidFill>
                  <a:srgbClr val="000000"/>
                </a:solidFill>
                <a:effectLst/>
                <a:latin typeface="Times New Roman" panose="02020603050405020304" pitchFamily="18" charset="0"/>
                <a:cs typeface="Times New Roman" panose="02020603050405020304" pitchFamily="18" charset="0"/>
              </a:rPr>
              <a:t>Так, навіть маленька фірма зможе продавати свої товари в усьому світі, маючи в активі глобальний масштаб і охоплення</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Інтернету, так само, як і фірми-гіганти і транснаціональні</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корпорації. Як мале підприємство, велике з мільйонами клієнтів</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зможуть змінювати свої пропозиції таким чином, щоб</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задовольнити потреби невеликих ринкових ніш і </a:t>
            </a:r>
            <a:r>
              <a:rPr lang="uk-UA" sz="1900" dirty="0" err="1">
                <a:solidFill>
                  <a:srgbClr val="000000"/>
                </a:solidFill>
                <a:effectLst/>
                <a:latin typeface="Times New Roman" panose="02020603050405020304" pitchFamily="18" charset="0"/>
                <a:cs typeface="Times New Roman" panose="02020603050405020304" pitchFamily="18" charset="0"/>
              </a:rPr>
              <a:t>мікросегментів</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ринку завдяки обробці інформації і можливостям, які надає</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управління базами даних. Саме такі можливості надають</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електронні канали розподілу, засновані на Інтернет-технологіях. А споживачі зможуть ходити за покупками по глобальному ринку, не полишаючи своїх комфортабельних квартир, водночас</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суттєво економлячи час і витрати, якщо очікувана економія у витратах на продаж і дистрибуцію існуватиме за функціонування</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електронних каналів.</a:t>
            </a:r>
          </a:p>
          <a:p>
            <a:pPr algn="just"/>
            <a:r>
              <a:rPr lang="uk-UA" sz="1900" i="1" dirty="0">
                <a:solidFill>
                  <a:srgbClr val="000000"/>
                </a:solidFill>
                <a:effectLst/>
                <a:highlight>
                  <a:srgbClr val="FFFF00"/>
                </a:highlight>
                <a:latin typeface="Times New Roman" panose="02020603050405020304" pitchFamily="18" charset="0"/>
                <a:cs typeface="Times New Roman" panose="02020603050405020304" pitchFamily="18" charset="0"/>
              </a:rPr>
              <a:t>Недоліки електронних каналів розподілу:</a:t>
            </a:r>
            <a:endParaRPr lang="uk-UA" sz="1900" dirty="0">
              <a:solidFill>
                <a:srgbClr val="000000"/>
              </a:solidFill>
              <a:effectLst/>
              <a:highlight>
                <a:srgbClr val="FFFF00"/>
              </a:highlight>
              <a:latin typeface="Times New Roman" panose="02020603050405020304" pitchFamily="18" charset="0"/>
              <a:cs typeface="Times New Roman" panose="02020603050405020304" pitchFamily="18" charset="0"/>
            </a:endParaRPr>
          </a:p>
          <a:p>
            <a:pPr algn="just"/>
            <a:r>
              <a:rPr lang="uk-UA" sz="1900" dirty="0">
                <a:solidFill>
                  <a:srgbClr val="000000"/>
                </a:solidFill>
                <a:effectLst/>
                <a:latin typeface="Times New Roman" panose="02020603050405020304" pitchFamily="18" charset="0"/>
                <a:cs typeface="Times New Roman" panose="02020603050405020304" pitchFamily="18" charset="0"/>
              </a:rPr>
              <a:t> віртуальність контакту з реальними товарами і відстрочка</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володіння ними;</a:t>
            </a:r>
          </a:p>
          <a:p>
            <a:pPr algn="just"/>
            <a:r>
              <a:rPr lang="uk-UA" sz="1900" dirty="0">
                <a:solidFill>
                  <a:srgbClr val="000000"/>
                </a:solidFill>
                <a:effectLst/>
                <a:latin typeface="Times New Roman" panose="02020603050405020304" pitchFamily="18" charset="0"/>
                <a:cs typeface="Times New Roman" panose="02020603050405020304" pitchFamily="18" charset="0"/>
              </a:rPr>
              <a:t> логістика виконання замовлення має швидкість або продуктивність, неадекватну швидкості Інтернету;</a:t>
            </a:r>
          </a:p>
          <a:p>
            <a:pPr algn="just"/>
            <a:r>
              <a:rPr lang="uk-UA" sz="1900" dirty="0">
                <a:solidFill>
                  <a:srgbClr val="000000"/>
                </a:solidFill>
                <a:effectLst/>
                <a:latin typeface="Times New Roman" panose="02020603050405020304" pitchFamily="18" charset="0"/>
                <a:cs typeface="Times New Roman" panose="02020603050405020304" pitchFamily="18" charset="0"/>
              </a:rPr>
              <a:t> хаос, заплутаність і громіздкість Інтернету;</a:t>
            </a:r>
          </a:p>
          <a:p>
            <a:pPr algn="just"/>
            <a:r>
              <a:rPr lang="uk-UA" sz="1900" dirty="0">
                <a:solidFill>
                  <a:srgbClr val="000000"/>
                </a:solidFill>
                <a:effectLst/>
                <a:latin typeface="Times New Roman" panose="02020603050405020304" pitchFamily="18" charset="0"/>
                <a:cs typeface="Times New Roman" panose="02020603050405020304" pitchFamily="18" charset="0"/>
              </a:rPr>
              <a:t> відсутність використання мотивів відвідування магазинів, безпосередньо не пов'язаних зі здійсненням купівель;</a:t>
            </a:r>
          </a:p>
          <a:p>
            <a:pPr algn="just"/>
            <a:r>
              <a:rPr lang="uk-UA" sz="1900" dirty="0">
                <a:solidFill>
                  <a:srgbClr val="000000"/>
                </a:solidFill>
                <a:effectLst/>
                <a:latin typeface="Times New Roman" panose="02020603050405020304" pitchFamily="18" charset="0"/>
                <a:cs typeface="Times New Roman" panose="02020603050405020304" pitchFamily="18" charset="0"/>
              </a:rPr>
              <a:t> інтереси безпеки клієнтів.</a:t>
            </a:r>
          </a:p>
          <a:p>
            <a:pPr algn="just"/>
            <a:r>
              <a:rPr lang="uk-UA" sz="1900" dirty="0">
                <a:solidFill>
                  <a:srgbClr val="000000"/>
                </a:solidFill>
                <a:effectLst/>
                <a:latin typeface="Times New Roman" panose="02020603050405020304" pitchFamily="18" charset="0"/>
                <a:cs typeface="Times New Roman" panose="02020603050405020304" pitchFamily="18" charset="0"/>
              </a:rPr>
              <a:t>Будь-яка із цих окремо або всі разом здатні стати вагомими і обмежувати зростання заснованих на Інтернеті електронних каналів розподілу. Особливий негативний вплив на розвиток віртуальних каналів мають відсутність можливості побачити реальний товар, примірити його, порівняти з іншим</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тощо. Повільність виконання замовлення також є суттєвим бар'єром для більшості споживачів, які не мають бажання очікувати жаданий товар хоч будь-який нетривалий період часу. Проблеми безпеки і соціальних контактів клієнтів у процесі відвідування магазинів і купівлі здатні знизити привабливість</a:t>
            </a:r>
            <a:r>
              <a:rPr lang="uk-UA" sz="1900" dirty="0">
                <a:solidFill>
                  <a:srgbClr val="000000"/>
                </a:solidFill>
                <a:latin typeface="Times New Roman" panose="02020603050405020304" pitchFamily="18" charset="0"/>
                <a:cs typeface="Times New Roman" panose="02020603050405020304" pitchFamily="18" charset="0"/>
              </a:rPr>
              <a:t> </a:t>
            </a:r>
            <a:r>
              <a:rPr lang="uk-UA" sz="1900" dirty="0">
                <a:solidFill>
                  <a:srgbClr val="000000"/>
                </a:solidFill>
                <a:effectLst/>
                <a:latin typeface="Times New Roman" panose="02020603050405020304" pitchFamily="18" charset="0"/>
                <a:cs typeface="Times New Roman" panose="02020603050405020304" pitchFamily="18" charset="0"/>
              </a:rPr>
              <a:t>такого швидкого і зручного способу отримання товару і задоволення потреб, як Інтернет.</a:t>
            </a:r>
          </a:p>
          <a:p>
            <a:endParaRPr lang="ru-RU" dirty="0">
              <a:solidFill>
                <a:srgbClr val="000000"/>
              </a:solidFill>
              <a:effectLst/>
              <a:latin typeface="Times New Roman" panose="02020603050405020304" pitchFamily="18" charset="0"/>
            </a:endParaRP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18959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66F02BA-9907-4BE2-7505-52A48AAAD3CB}"/>
              </a:ext>
            </a:extLst>
          </p:cNvPr>
          <p:cNvPicPr>
            <a:picLocks noGrp="1" noChangeAspect="1"/>
          </p:cNvPicPr>
          <p:nvPr>
            <p:ph idx="1"/>
          </p:nvPr>
        </p:nvPicPr>
        <p:blipFill>
          <a:blip r:embed="rId2"/>
          <a:stretch>
            <a:fillRect/>
          </a:stretch>
        </p:blipFill>
        <p:spPr>
          <a:xfrm>
            <a:off x="1256506" y="635000"/>
            <a:ext cx="9639300" cy="5461000"/>
          </a:xfrm>
        </p:spPr>
      </p:pic>
    </p:spTree>
    <p:extLst>
      <p:ext uri="{BB962C8B-B14F-4D97-AF65-F5344CB8AC3E}">
        <p14:creationId xmlns:p14="http://schemas.microsoft.com/office/powerpoint/2010/main" val="157228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B35C6D29-DBCC-F987-D73C-520DB0BC8658}"/>
              </a:ext>
            </a:extLst>
          </p:cNvPr>
          <p:cNvPicPr>
            <a:picLocks noGrp="1" noChangeAspect="1"/>
          </p:cNvPicPr>
          <p:nvPr>
            <p:ph idx="1"/>
          </p:nvPr>
        </p:nvPicPr>
        <p:blipFill>
          <a:blip r:embed="rId2"/>
          <a:stretch>
            <a:fillRect/>
          </a:stretch>
        </p:blipFill>
        <p:spPr>
          <a:xfrm>
            <a:off x="561860" y="319099"/>
            <a:ext cx="10408559" cy="5839607"/>
          </a:xfrm>
        </p:spPr>
      </p:pic>
    </p:spTree>
    <p:extLst>
      <p:ext uri="{BB962C8B-B14F-4D97-AF65-F5344CB8AC3E}">
        <p14:creationId xmlns:p14="http://schemas.microsoft.com/office/powerpoint/2010/main" val="307110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7B99708-057D-BCC0-A8E2-B51220E85A81}"/>
              </a:ext>
            </a:extLst>
          </p:cNvPr>
          <p:cNvPicPr>
            <a:picLocks noGrp="1" noChangeAspect="1"/>
          </p:cNvPicPr>
          <p:nvPr>
            <p:ph idx="1"/>
          </p:nvPr>
        </p:nvPicPr>
        <p:blipFill>
          <a:blip r:embed="rId2"/>
          <a:stretch>
            <a:fillRect/>
          </a:stretch>
        </p:blipFill>
        <p:spPr>
          <a:xfrm>
            <a:off x="856456" y="743744"/>
            <a:ext cx="9601200" cy="5321300"/>
          </a:xfrm>
        </p:spPr>
      </p:pic>
    </p:spTree>
    <p:extLst>
      <p:ext uri="{BB962C8B-B14F-4D97-AF65-F5344CB8AC3E}">
        <p14:creationId xmlns:p14="http://schemas.microsoft.com/office/powerpoint/2010/main" val="366473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81B055-200A-CD4F-F1A6-6AF35FE40723}"/>
              </a:ext>
            </a:extLst>
          </p:cNvPr>
          <p:cNvSpPr>
            <a:spLocks noGrp="1"/>
          </p:cNvSpPr>
          <p:nvPr>
            <p:ph idx="1"/>
          </p:nvPr>
        </p:nvSpPr>
        <p:spPr>
          <a:xfrm>
            <a:off x="308473" y="220337"/>
            <a:ext cx="11523644" cy="6224530"/>
          </a:xfrm>
        </p:spPr>
        <p:txBody>
          <a:bodyPr>
            <a:normAutofit/>
          </a:bodyPr>
          <a:lstStyle/>
          <a:p>
            <a:pPr algn="just"/>
            <a:r>
              <a:rPr lang="uk-UA" b="1" dirty="0">
                <a:solidFill>
                  <a:srgbClr val="000000"/>
                </a:solidFill>
                <a:effectLst/>
                <a:latin typeface="Times New Roman" panose="02020603050405020304" pitchFamily="18" charset="0"/>
              </a:rPr>
              <a:t>2.1. Прямий і непрямий методи збуту</a:t>
            </a:r>
          </a:p>
          <a:p>
            <a:pPr algn="just"/>
            <a:endParaRPr lang="uk-UA" dirty="0">
              <a:solidFill>
                <a:srgbClr val="000000"/>
              </a:solidFill>
              <a:effectLst/>
              <a:latin typeface="Times New Roman" panose="02020603050405020304" pitchFamily="18" charset="0"/>
            </a:endParaRPr>
          </a:p>
          <a:p>
            <a:pPr algn="just"/>
            <a:r>
              <a:rPr lang="uk-UA" dirty="0">
                <a:solidFill>
                  <a:srgbClr val="000000"/>
                </a:solidFill>
                <a:effectLst/>
                <a:latin typeface="Times New Roman" panose="02020603050405020304" pitchFamily="18" charset="0"/>
              </a:rPr>
              <a:t>Розрізняють </a:t>
            </a:r>
            <a:r>
              <a:rPr lang="uk-UA" i="1" dirty="0">
                <a:solidFill>
                  <a:srgbClr val="000000"/>
                </a:solidFill>
                <a:effectLst/>
                <a:latin typeface="Times New Roman" panose="02020603050405020304" pitchFamily="18" charset="0"/>
              </a:rPr>
              <a:t>прямі і непрямі </a:t>
            </a:r>
            <a:r>
              <a:rPr lang="uk-UA" dirty="0">
                <a:solidFill>
                  <a:srgbClr val="000000"/>
                </a:solidFill>
                <a:effectLst/>
                <a:latin typeface="Times New Roman" panose="02020603050405020304" pitchFamily="18" charset="0"/>
              </a:rPr>
              <a:t>канали розподілу. </a:t>
            </a:r>
          </a:p>
          <a:p>
            <a:pPr algn="just"/>
            <a:r>
              <a:rPr lang="uk-UA" b="1" i="1" dirty="0">
                <a:solidFill>
                  <a:srgbClr val="000000"/>
                </a:solidFill>
                <a:effectLst/>
                <a:highlight>
                  <a:srgbClr val="FFFF00"/>
                </a:highlight>
                <a:latin typeface="Times New Roman" panose="02020603050405020304" pitchFamily="18" charset="0"/>
              </a:rPr>
              <a:t>Прямі канали</a:t>
            </a:r>
            <a:r>
              <a:rPr lang="uk-UA" i="1" dirty="0">
                <a:solidFill>
                  <a:srgbClr val="000000"/>
                </a:solidFill>
                <a:effectLst/>
                <a:highlight>
                  <a:srgbClr val="FFFF00"/>
                </a:highlight>
                <a:latin typeface="Times New Roman" panose="02020603050405020304" pitchFamily="18" charset="0"/>
              </a:rPr>
              <a:t> </a:t>
            </a:r>
            <a:r>
              <a:rPr lang="uk-UA" dirty="0">
                <a:solidFill>
                  <a:srgbClr val="000000"/>
                </a:solidFill>
                <a:effectLst/>
                <a:highlight>
                  <a:srgbClr val="FFFF00"/>
                </a:highlight>
                <a:latin typeface="Times New Roman" panose="02020603050405020304" pitchFamily="18" charset="0"/>
              </a:rPr>
              <a:t>пов'язані з переміщенням товарів і послуг без участі посередницьких організацій. Вони забезпечують доступ до кінцевого споживача, що дає такі вагомі переваги, як можливість збирання маркетингової інформації та прямий вплив на споживачів, але прямий збут потребує великих фінансових коштів.</a:t>
            </a:r>
          </a:p>
          <a:p>
            <a:pPr algn="just"/>
            <a:r>
              <a:rPr lang="uk-UA" dirty="0">
                <a:solidFill>
                  <a:srgbClr val="000000"/>
                </a:solidFill>
                <a:effectLst/>
                <a:latin typeface="Times New Roman" panose="02020603050405020304" pitchFamily="18" charset="0"/>
              </a:rPr>
              <a:t>Прямі канали використовують переважно ті виробники, які намагаються контролювати свою маркетингову програму і працюють на обмежених цільових ринках. Зазвичай виробник зацікавлений збувати свою продукцію безпосередньо споживачам</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 наявності власних регіональних складів. Однак перш ніж використати прямий збут, менеджери виробника повинні переконатися в тому, що продукцію буде таким чином повністю реалізовано.</a:t>
            </a:r>
          </a:p>
          <a:p>
            <a:pPr algn="just"/>
            <a:r>
              <a:rPr lang="uk-UA" dirty="0">
                <a:solidFill>
                  <a:srgbClr val="000000"/>
                </a:solidFill>
                <a:effectLst/>
                <a:highlight>
                  <a:srgbClr val="00FF00"/>
                </a:highlight>
                <a:latin typeface="Times New Roman" panose="02020603050405020304" pitchFamily="18" charset="0"/>
              </a:rPr>
              <a:t>Прямі канали використовують для збуту складного технологічного обладнання, коли виробник самостійно забезпечує монтаж складного устаткування безпосередньо у споживача.</a:t>
            </a:r>
          </a:p>
          <a:p>
            <a:pPr algn="just"/>
            <a:r>
              <a:rPr lang="uk-UA" dirty="0">
                <a:solidFill>
                  <a:srgbClr val="000000"/>
                </a:solidFill>
                <a:effectLst/>
                <a:highlight>
                  <a:srgbClr val="00FF00"/>
                </a:highlight>
                <a:latin typeface="Times New Roman" panose="02020603050405020304" pitchFamily="18" charset="0"/>
              </a:rPr>
              <a:t>У разі виготовлення вузькоспеціалізованих виробів і наявності конкретної заявки споживача також використовують</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прямий збут.</a:t>
            </a:r>
          </a:p>
          <a:p>
            <a:endParaRPr dirty="0"/>
          </a:p>
        </p:txBody>
      </p:sp>
    </p:spTree>
    <p:extLst>
      <p:ext uri="{BB962C8B-B14F-4D97-AF65-F5344CB8AC3E}">
        <p14:creationId xmlns:p14="http://schemas.microsoft.com/office/powerpoint/2010/main" val="4277556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8AB7E3C-D7B0-A025-7A42-D1417F071681}"/>
              </a:ext>
            </a:extLst>
          </p:cNvPr>
          <p:cNvPicPr>
            <a:picLocks noGrp="1" noChangeAspect="1"/>
          </p:cNvPicPr>
          <p:nvPr>
            <p:ph idx="1"/>
          </p:nvPr>
        </p:nvPicPr>
        <p:blipFill>
          <a:blip r:embed="rId2"/>
          <a:stretch>
            <a:fillRect/>
          </a:stretch>
        </p:blipFill>
        <p:spPr>
          <a:xfrm>
            <a:off x="856456" y="832644"/>
            <a:ext cx="9601200" cy="5143500"/>
          </a:xfrm>
        </p:spPr>
      </p:pic>
    </p:spTree>
    <p:extLst>
      <p:ext uri="{BB962C8B-B14F-4D97-AF65-F5344CB8AC3E}">
        <p14:creationId xmlns:p14="http://schemas.microsoft.com/office/powerpoint/2010/main" val="803152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0321FA2-5325-D029-7E65-C49EC231DAEB}"/>
              </a:ext>
            </a:extLst>
          </p:cNvPr>
          <p:cNvPicPr>
            <a:picLocks noGrp="1" noChangeAspect="1"/>
          </p:cNvPicPr>
          <p:nvPr>
            <p:ph idx="1"/>
          </p:nvPr>
        </p:nvPicPr>
        <p:blipFill>
          <a:blip r:embed="rId2"/>
          <a:stretch>
            <a:fillRect/>
          </a:stretch>
        </p:blipFill>
        <p:spPr>
          <a:xfrm>
            <a:off x="837406" y="737394"/>
            <a:ext cx="9639300" cy="5334000"/>
          </a:xfrm>
        </p:spPr>
      </p:pic>
    </p:spTree>
    <p:extLst>
      <p:ext uri="{BB962C8B-B14F-4D97-AF65-F5344CB8AC3E}">
        <p14:creationId xmlns:p14="http://schemas.microsoft.com/office/powerpoint/2010/main" val="4204700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6F9BC66-CF45-AC9B-F983-9368EDEDBA23}"/>
              </a:ext>
            </a:extLst>
          </p:cNvPr>
          <p:cNvPicPr>
            <a:picLocks noGrp="1" noChangeAspect="1"/>
          </p:cNvPicPr>
          <p:nvPr>
            <p:ph idx="1"/>
          </p:nvPr>
        </p:nvPicPr>
        <p:blipFill>
          <a:blip r:embed="rId2"/>
          <a:stretch>
            <a:fillRect/>
          </a:stretch>
        </p:blipFill>
        <p:spPr>
          <a:xfrm>
            <a:off x="869156" y="724694"/>
            <a:ext cx="9575800" cy="5359400"/>
          </a:xfrm>
        </p:spPr>
      </p:pic>
    </p:spTree>
    <p:extLst>
      <p:ext uri="{BB962C8B-B14F-4D97-AF65-F5344CB8AC3E}">
        <p14:creationId xmlns:p14="http://schemas.microsoft.com/office/powerpoint/2010/main" val="1036622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5B992EAD-7948-898B-F034-6FD9C7924C8C}"/>
              </a:ext>
            </a:extLst>
          </p:cNvPr>
          <p:cNvPicPr>
            <a:picLocks noGrp="1" noChangeAspect="1"/>
          </p:cNvPicPr>
          <p:nvPr>
            <p:ph idx="1"/>
          </p:nvPr>
        </p:nvPicPr>
        <p:blipFill>
          <a:blip r:embed="rId2"/>
          <a:stretch>
            <a:fillRect/>
          </a:stretch>
        </p:blipFill>
        <p:spPr>
          <a:xfrm>
            <a:off x="856456" y="788194"/>
            <a:ext cx="9601200" cy="5232400"/>
          </a:xfrm>
        </p:spPr>
      </p:pic>
    </p:spTree>
    <p:extLst>
      <p:ext uri="{BB962C8B-B14F-4D97-AF65-F5344CB8AC3E}">
        <p14:creationId xmlns:p14="http://schemas.microsoft.com/office/powerpoint/2010/main" val="1001739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7AB467C8-6015-E9D9-7051-AD3129C304B1}"/>
              </a:ext>
            </a:extLst>
          </p:cNvPr>
          <p:cNvPicPr>
            <a:picLocks noGrp="1" noChangeAspect="1"/>
          </p:cNvPicPr>
          <p:nvPr>
            <p:ph idx="1"/>
          </p:nvPr>
        </p:nvPicPr>
        <p:blipFill>
          <a:blip r:embed="rId2"/>
          <a:stretch>
            <a:fillRect/>
          </a:stretch>
        </p:blipFill>
        <p:spPr>
          <a:xfrm>
            <a:off x="429658" y="417309"/>
            <a:ext cx="10388906" cy="5936518"/>
          </a:xfrm>
        </p:spPr>
      </p:pic>
    </p:spTree>
    <p:extLst>
      <p:ext uri="{BB962C8B-B14F-4D97-AF65-F5344CB8AC3E}">
        <p14:creationId xmlns:p14="http://schemas.microsoft.com/office/powerpoint/2010/main" val="1837242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0C26C926-2DEE-BDDC-2D86-DCFA4F457E06}"/>
              </a:ext>
            </a:extLst>
          </p:cNvPr>
          <p:cNvPicPr>
            <a:picLocks noGrp="1" noChangeAspect="1"/>
          </p:cNvPicPr>
          <p:nvPr>
            <p:ph idx="1"/>
          </p:nvPr>
        </p:nvPicPr>
        <p:blipFill>
          <a:blip r:embed="rId2"/>
          <a:stretch>
            <a:fillRect/>
          </a:stretch>
        </p:blipFill>
        <p:spPr>
          <a:xfrm>
            <a:off x="824706" y="775494"/>
            <a:ext cx="9664700" cy="5257800"/>
          </a:xfrm>
        </p:spPr>
      </p:pic>
    </p:spTree>
    <p:extLst>
      <p:ext uri="{BB962C8B-B14F-4D97-AF65-F5344CB8AC3E}">
        <p14:creationId xmlns:p14="http://schemas.microsoft.com/office/powerpoint/2010/main" val="3491947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8A451C53-E16A-50F6-AB53-00336D8892E9}"/>
              </a:ext>
            </a:extLst>
          </p:cNvPr>
          <p:cNvPicPr>
            <a:picLocks noGrp="1" noChangeAspect="1"/>
          </p:cNvPicPr>
          <p:nvPr>
            <p:ph idx="1"/>
          </p:nvPr>
        </p:nvPicPr>
        <p:blipFill>
          <a:blip r:embed="rId2"/>
          <a:stretch>
            <a:fillRect/>
          </a:stretch>
        </p:blipFill>
        <p:spPr>
          <a:xfrm>
            <a:off x="799306" y="642144"/>
            <a:ext cx="9715500" cy="5524500"/>
          </a:xfrm>
        </p:spPr>
      </p:pic>
    </p:spTree>
    <p:extLst>
      <p:ext uri="{BB962C8B-B14F-4D97-AF65-F5344CB8AC3E}">
        <p14:creationId xmlns:p14="http://schemas.microsoft.com/office/powerpoint/2010/main" val="2629182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DC8F2C2-8E73-0CF8-86B1-B267325D74EE}"/>
              </a:ext>
            </a:extLst>
          </p:cNvPr>
          <p:cNvPicPr>
            <a:picLocks noGrp="1" noChangeAspect="1"/>
          </p:cNvPicPr>
          <p:nvPr>
            <p:ph idx="1"/>
          </p:nvPr>
        </p:nvPicPr>
        <p:blipFill>
          <a:blip r:embed="rId2"/>
          <a:stretch>
            <a:fillRect/>
          </a:stretch>
        </p:blipFill>
        <p:spPr>
          <a:xfrm>
            <a:off x="856456" y="680244"/>
            <a:ext cx="9601200" cy="5448300"/>
          </a:xfrm>
        </p:spPr>
      </p:pic>
    </p:spTree>
    <p:extLst>
      <p:ext uri="{BB962C8B-B14F-4D97-AF65-F5344CB8AC3E}">
        <p14:creationId xmlns:p14="http://schemas.microsoft.com/office/powerpoint/2010/main" val="249043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9C9D7BA-1A59-3D31-C00F-ABB885C9A0A4}"/>
              </a:ext>
            </a:extLst>
          </p:cNvPr>
          <p:cNvPicPr>
            <a:picLocks noGrp="1" noChangeAspect="1"/>
          </p:cNvPicPr>
          <p:nvPr>
            <p:ph idx="1"/>
          </p:nvPr>
        </p:nvPicPr>
        <p:blipFill>
          <a:blip r:embed="rId2"/>
          <a:stretch>
            <a:fillRect/>
          </a:stretch>
        </p:blipFill>
        <p:spPr>
          <a:xfrm>
            <a:off x="824706" y="711994"/>
            <a:ext cx="9664700" cy="5384800"/>
          </a:xfrm>
        </p:spPr>
      </p:pic>
    </p:spTree>
    <p:extLst>
      <p:ext uri="{BB962C8B-B14F-4D97-AF65-F5344CB8AC3E}">
        <p14:creationId xmlns:p14="http://schemas.microsoft.com/office/powerpoint/2010/main" val="1561636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E0D9CD86-720C-FAEB-09B9-B028B3245FAF}"/>
              </a:ext>
            </a:extLst>
          </p:cNvPr>
          <p:cNvPicPr>
            <a:picLocks noGrp="1" noChangeAspect="1"/>
          </p:cNvPicPr>
          <p:nvPr>
            <p:ph idx="1"/>
          </p:nvPr>
        </p:nvPicPr>
        <p:blipFill>
          <a:blip r:embed="rId2"/>
          <a:stretch>
            <a:fillRect/>
          </a:stretch>
        </p:blipFill>
        <p:spPr>
          <a:xfrm>
            <a:off x="970756" y="947737"/>
            <a:ext cx="9372600" cy="4978400"/>
          </a:xfrm>
        </p:spPr>
      </p:pic>
    </p:spTree>
    <p:extLst>
      <p:ext uri="{BB962C8B-B14F-4D97-AF65-F5344CB8AC3E}">
        <p14:creationId xmlns:p14="http://schemas.microsoft.com/office/powerpoint/2010/main" val="148437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410E60C-FA04-19D1-5CD8-AEC9C15C1837}"/>
              </a:ext>
            </a:extLst>
          </p:cNvPr>
          <p:cNvSpPr>
            <a:spLocks noGrp="1"/>
          </p:cNvSpPr>
          <p:nvPr>
            <p:ph idx="1"/>
          </p:nvPr>
        </p:nvSpPr>
        <p:spPr>
          <a:xfrm>
            <a:off x="352539" y="418641"/>
            <a:ext cx="11545677" cy="5938092"/>
          </a:xfrm>
        </p:spPr>
        <p:txBody>
          <a:bodyPr>
            <a:normAutofit/>
          </a:bodyPr>
          <a:lstStyle/>
          <a:p>
            <a:pPr algn="just"/>
            <a:r>
              <a:rPr lang="uk-UA" dirty="0">
                <a:solidFill>
                  <a:srgbClr val="000000"/>
                </a:solidFill>
                <a:effectLst/>
                <a:highlight>
                  <a:srgbClr val="00FF00"/>
                </a:highlight>
                <a:latin typeface="Times New Roman" panose="02020603050405020304" pitchFamily="18" charset="0"/>
              </a:rPr>
              <a:t>Збутова діяльність промислового підприємства із застосуванням прямого маркетингу може провадитися через збутові оптові бази, склади й оптові контори самого виробника.</a:t>
            </a:r>
            <a:r>
              <a:rPr lang="uk-UA" dirty="0">
                <a:solidFill>
                  <a:srgbClr val="000000"/>
                </a:solidFill>
                <a:effectLst/>
                <a:latin typeface="Times New Roman" panose="02020603050405020304" pitchFamily="18" charset="0"/>
              </a:rPr>
              <a:t> Водночас існує низка причин, з яких більшість промислових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підприємств не організовують для збуту збутових філій. До таких належать підприємства, що випускають обладнання за замовленнями на адресу конкретних споживачів. Концентрація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споживачів у територіально об'єднаних зонах також робить ефективнішими прямі контакти.</a:t>
            </a:r>
          </a:p>
          <a:p>
            <a:pPr algn="just"/>
            <a:r>
              <a:rPr lang="uk-UA" dirty="0">
                <a:solidFill>
                  <a:srgbClr val="000000"/>
                </a:solidFill>
                <a:effectLst/>
                <a:highlight>
                  <a:srgbClr val="00FF00"/>
                </a:highlight>
                <a:latin typeface="Times New Roman" panose="02020603050405020304" pitchFamily="18" charset="0"/>
              </a:rPr>
              <a:t>У ситуаціях, коли утримання проміжних складів для виробника є досить витратним внаслідок експлуатації дорогого обладнання, він організовує постачання безпосередньо</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споживачу. Водночас збутові проміжні склади виробників відіграють важливу роль у системі товароруху. Товаровиробники</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за допомогою прямих контактів зі споживачами через свій</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збутовий персонал проводять більш концентровані, своєчасні й ефективні заходи щодо виконання збутових функцій.</a:t>
            </a:r>
          </a:p>
          <a:p>
            <a:pPr algn="just"/>
            <a:r>
              <a:rPr lang="uk-UA" dirty="0">
                <a:solidFill>
                  <a:srgbClr val="000000"/>
                </a:solidFill>
                <a:effectLst/>
                <a:latin typeface="Times New Roman" panose="02020603050405020304" pitchFamily="18" charset="0"/>
              </a:rPr>
              <a:t>За високої концентрації кінцевих споживачів у територіально обмеженому регіоні також доцільно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використовувати прямий збут, а в разі суттєвого розпорошення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кінцевих споживачів на великій географічний території, навпаки, непрямі канали збуту.</a:t>
            </a:r>
          </a:p>
          <a:p>
            <a:pPr algn="just"/>
            <a:r>
              <a:rPr lang="uk-UA" b="1" i="1" dirty="0">
                <a:solidFill>
                  <a:srgbClr val="000000"/>
                </a:solidFill>
                <a:effectLst/>
                <a:latin typeface="Times New Roman" panose="02020603050405020304" pitchFamily="18" charset="0"/>
              </a:rPr>
              <a:t>Непрямі канали</a:t>
            </a:r>
            <a:r>
              <a:rPr lang="uk-UA" i="1" dirty="0">
                <a:solidFill>
                  <a:srgbClr val="000000"/>
                </a:solidFill>
                <a:effectLst/>
                <a:latin typeface="Times New Roman" panose="02020603050405020304" pitchFamily="18" charset="0"/>
              </a:rPr>
              <a:t> </a:t>
            </a:r>
            <a:r>
              <a:rPr lang="uk-UA" dirty="0">
                <a:solidFill>
                  <a:srgbClr val="000000"/>
                </a:solidFill>
                <a:effectLst/>
                <a:latin typeface="Times New Roman" panose="02020603050405020304" pitchFamily="18" charset="0"/>
              </a:rPr>
              <a:t>пов'язані з переміщенням товарів і послуг спочатку від виробника до учасника-посередника, а потім від</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нього – до споживача. </a:t>
            </a:r>
            <a:r>
              <a:rPr lang="uk-UA" dirty="0">
                <a:solidFill>
                  <a:srgbClr val="000000"/>
                </a:solidFill>
                <a:effectLst/>
                <a:highlight>
                  <a:srgbClr val="00FF00"/>
                </a:highlight>
                <a:latin typeface="Times New Roman" panose="02020603050405020304" pitchFamily="18" charset="0"/>
              </a:rPr>
              <a:t>Такі канали звичайно створюють фірми, що для збільшення своїх ринків і обсягів збуту згодні відмовитися від багатьох збутових функцій і витрат і, відповідно, від певного контролю над збутом, а також готові послабити контакти зі споживачем</a:t>
            </a:r>
            <a:r>
              <a:rPr lang="uk-UA" dirty="0">
                <a:solidFill>
                  <a:srgbClr val="000000"/>
                </a:solidFill>
                <a:effectLst/>
                <a:latin typeface="Times New Roman" panose="02020603050405020304" pitchFamily="18" charset="0"/>
              </a:rPr>
              <a:t>. Крім того, до збуту залучають посередників також ті підприємства, які не мають достатньо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фінансових коштів для створення власної системи збуту.</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637036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BD983AD-B3A0-F91C-88DD-212714C70CF4}"/>
              </a:ext>
            </a:extLst>
          </p:cNvPr>
          <p:cNvPicPr>
            <a:picLocks noGrp="1" noChangeAspect="1"/>
          </p:cNvPicPr>
          <p:nvPr>
            <p:ph idx="1"/>
          </p:nvPr>
        </p:nvPicPr>
        <p:blipFill>
          <a:blip r:embed="rId2"/>
          <a:stretch>
            <a:fillRect/>
          </a:stretch>
        </p:blipFill>
        <p:spPr>
          <a:xfrm>
            <a:off x="940594" y="858044"/>
            <a:ext cx="9423400" cy="5181600"/>
          </a:xfrm>
        </p:spPr>
      </p:pic>
    </p:spTree>
    <p:extLst>
      <p:ext uri="{BB962C8B-B14F-4D97-AF65-F5344CB8AC3E}">
        <p14:creationId xmlns:p14="http://schemas.microsoft.com/office/powerpoint/2010/main" val="15523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995BFF0F-19AB-D58C-FE95-CC90A42F20E8}"/>
              </a:ext>
            </a:extLst>
          </p:cNvPr>
          <p:cNvPicPr>
            <a:picLocks noGrp="1" noChangeAspect="1"/>
          </p:cNvPicPr>
          <p:nvPr>
            <p:ph idx="1"/>
          </p:nvPr>
        </p:nvPicPr>
        <p:blipFill>
          <a:blip r:embed="rId2"/>
          <a:stretch>
            <a:fillRect/>
          </a:stretch>
        </p:blipFill>
        <p:spPr>
          <a:xfrm>
            <a:off x="751681" y="885031"/>
            <a:ext cx="9347200" cy="5181600"/>
          </a:xfrm>
        </p:spPr>
      </p:pic>
    </p:spTree>
    <p:extLst>
      <p:ext uri="{BB962C8B-B14F-4D97-AF65-F5344CB8AC3E}">
        <p14:creationId xmlns:p14="http://schemas.microsoft.com/office/powerpoint/2010/main" val="104479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4EC2DBA-C76F-ECDC-C3A1-47AD49B902C6}"/>
              </a:ext>
            </a:extLst>
          </p:cNvPr>
          <p:cNvPicPr>
            <a:picLocks noGrp="1" noChangeAspect="1"/>
          </p:cNvPicPr>
          <p:nvPr>
            <p:ph idx="1"/>
          </p:nvPr>
        </p:nvPicPr>
        <p:blipFill>
          <a:blip r:embed="rId2"/>
          <a:stretch>
            <a:fillRect/>
          </a:stretch>
        </p:blipFill>
        <p:spPr>
          <a:xfrm>
            <a:off x="783431" y="878681"/>
            <a:ext cx="9283700" cy="5194300"/>
          </a:xfrm>
        </p:spPr>
      </p:pic>
    </p:spTree>
    <p:extLst>
      <p:ext uri="{BB962C8B-B14F-4D97-AF65-F5344CB8AC3E}">
        <p14:creationId xmlns:p14="http://schemas.microsoft.com/office/powerpoint/2010/main" val="251626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64AE5B80-690C-C6FB-BB4A-A379218CDA4C}"/>
              </a:ext>
            </a:extLst>
          </p:cNvPr>
          <p:cNvPicPr>
            <a:picLocks noGrp="1" noChangeAspect="1"/>
          </p:cNvPicPr>
          <p:nvPr>
            <p:ph idx="1"/>
          </p:nvPr>
        </p:nvPicPr>
        <p:blipFill>
          <a:blip r:embed="rId2"/>
          <a:stretch>
            <a:fillRect/>
          </a:stretch>
        </p:blipFill>
        <p:spPr>
          <a:xfrm>
            <a:off x="656431" y="865981"/>
            <a:ext cx="9537700" cy="5219700"/>
          </a:xfrm>
        </p:spPr>
      </p:pic>
    </p:spTree>
    <p:extLst>
      <p:ext uri="{BB962C8B-B14F-4D97-AF65-F5344CB8AC3E}">
        <p14:creationId xmlns:p14="http://schemas.microsoft.com/office/powerpoint/2010/main" val="1916642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253E8417-2EDE-C4E3-058A-003FC6FF9020}"/>
              </a:ext>
            </a:extLst>
          </p:cNvPr>
          <p:cNvPicPr>
            <a:picLocks noGrp="1" noChangeAspect="1"/>
          </p:cNvPicPr>
          <p:nvPr>
            <p:ph idx="1"/>
          </p:nvPr>
        </p:nvPicPr>
        <p:blipFill>
          <a:blip r:embed="rId2"/>
          <a:stretch>
            <a:fillRect/>
          </a:stretch>
        </p:blipFill>
        <p:spPr>
          <a:xfrm>
            <a:off x="599281" y="859631"/>
            <a:ext cx="9652000" cy="5232400"/>
          </a:xfrm>
        </p:spPr>
      </p:pic>
    </p:spTree>
    <p:extLst>
      <p:ext uri="{BB962C8B-B14F-4D97-AF65-F5344CB8AC3E}">
        <p14:creationId xmlns:p14="http://schemas.microsoft.com/office/powerpoint/2010/main" val="3356783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A3A730A-2195-80F8-ED1E-AA8CF87F5FFC}"/>
              </a:ext>
            </a:extLst>
          </p:cNvPr>
          <p:cNvPicPr>
            <a:picLocks noGrp="1" noChangeAspect="1"/>
          </p:cNvPicPr>
          <p:nvPr>
            <p:ph idx="1"/>
          </p:nvPr>
        </p:nvPicPr>
        <p:blipFill>
          <a:blip r:embed="rId2"/>
          <a:stretch>
            <a:fillRect/>
          </a:stretch>
        </p:blipFill>
        <p:spPr>
          <a:xfrm>
            <a:off x="783431" y="1418431"/>
            <a:ext cx="9283700" cy="4114800"/>
          </a:xfrm>
        </p:spPr>
      </p:pic>
    </p:spTree>
    <p:extLst>
      <p:ext uri="{BB962C8B-B14F-4D97-AF65-F5344CB8AC3E}">
        <p14:creationId xmlns:p14="http://schemas.microsoft.com/office/powerpoint/2010/main" val="1751996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B2AFC799-2676-694F-DDBC-39E6BE6A1DDD}"/>
              </a:ext>
            </a:extLst>
          </p:cNvPr>
          <p:cNvPicPr>
            <a:picLocks noGrp="1" noChangeAspect="1"/>
          </p:cNvPicPr>
          <p:nvPr>
            <p:ph idx="1"/>
          </p:nvPr>
        </p:nvPicPr>
        <p:blipFill>
          <a:blip r:embed="rId2"/>
          <a:stretch>
            <a:fillRect/>
          </a:stretch>
        </p:blipFill>
        <p:spPr>
          <a:xfrm>
            <a:off x="745331" y="827881"/>
            <a:ext cx="9359900" cy="5295900"/>
          </a:xfrm>
        </p:spPr>
      </p:pic>
    </p:spTree>
    <p:extLst>
      <p:ext uri="{BB962C8B-B14F-4D97-AF65-F5344CB8AC3E}">
        <p14:creationId xmlns:p14="http://schemas.microsoft.com/office/powerpoint/2010/main" val="218337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9AC76615-61AA-53A3-B67E-C5D99CF59F5F}"/>
              </a:ext>
            </a:extLst>
          </p:cNvPr>
          <p:cNvPicPr>
            <a:picLocks noGrp="1" noChangeAspect="1"/>
          </p:cNvPicPr>
          <p:nvPr>
            <p:ph idx="1"/>
          </p:nvPr>
        </p:nvPicPr>
        <p:blipFill>
          <a:blip r:embed="rId2"/>
          <a:stretch>
            <a:fillRect/>
          </a:stretch>
        </p:blipFill>
        <p:spPr>
          <a:xfrm>
            <a:off x="1056481" y="1132681"/>
            <a:ext cx="8737600" cy="4686300"/>
          </a:xfrm>
        </p:spPr>
      </p:pic>
    </p:spTree>
    <p:extLst>
      <p:ext uri="{BB962C8B-B14F-4D97-AF65-F5344CB8AC3E}">
        <p14:creationId xmlns:p14="http://schemas.microsoft.com/office/powerpoint/2010/main" val="2058410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F570AF16-59CE-1B9C-D5BA-61A43AA5A2CC}"/>
              </a:ext>
            </a:extLst>
          </p:cNvPr>
          <p:cNvPicPr>
            <a:picLocks noGrp="1" noChangeAspect="1"/>
          </p:cNvPicPr>
          <p:nvPr>
            <p:ph idx="1"/>
          </p:nvPr>
        </p:nvPicPr>
        <p:blipFill>
          <a:blip r:embed="rId2"/>
          <a:stretch>
            <a:fillRect/>
          </a:stretch>
        </p:blipFill>
        <p:spPr>
          <a:xfrm>
            <a:off x="732631" y="834231"/>
            <a:ext cx="9385300" cy="5283200"/>
          </a:xfrm>
        </p:spPr>
      </p:pic>
    </p:spTree>
    <p:extLst>
      <p:ext uri="{BB962C8B-B14F-4D97-AF65-F5344CB8AC3E}">
        <p14:creationId xmlns:p14="http://schemas.microsoft.com/office/powerpoint/2010/main" val="249004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dirty="0">
                <a:solidFill>
                  <a:srgbClr val="000000"/>
                </a:solidFill>
                <a:effectLst/>
                <a:latin typeface="Times New Roman" panose="02020603050405020304" pitchFamily="18" charset="0"/>
              </a:rPr>
              <a:t>Для постачання, наприклад, технологічно нескладного устаткування і такого, що не потребує спеціальної наладки і монтажу, його доцільно реалізовувати через збутові організації, які, своєю чергою, функції монтажу виконують самі або передають спеціалізованим організаціям.</a:t>
            </a:r>
          </a:p>
          <a:p>
            <a:pPr algn="just"/>
            <a:r>
              <a:rPr lang="uk-UA" dirty="0">
                <a:solidFill>
                  <a:srgbClr val="000000"/>
                </a:solidFill>
                <a:effectLst/>
                <a:highlight>
                  <a:srgbClr val="00FF00"/>
                </a:highlight>
                <a:latin typeface="Times New Roman" panose="02020603050405020304" pitchFamily="18" charset="0"/>
              </a:rPr>
              <a:t>Форма непрямої оптової реалізації товарів включає такі види (методи) збуту або стратегії охоплення ринку: інтенсивний; вибірковий (селективний); ексклюзивний розподіл. Дані </a:t>
            </a:r>
            <a:r>
              <a:rPr lang="uk-UA" dirty="0" err="1">
                <a:solidFill>
                  <a:srgbClr val="000000"/>
                </a:solidFill>
                <a:effectLst/>
                <a:highlight>
                  <a:srgbClr val="00FF00"/>
                </a:highlight>
                <a:latin typeface="Times New Roman" panose="02020603050405020304" pitchFamily="18" charset="0"/>
              </a:rPr>
              <a:t>стратегіїбуло</a:t>
            </a:r>
            <a:r>
              <a:rPr lang="uk-UA" dirty="0">
                <a:solidFill>
                  <a:srgbClr val="000000"/>
                </a:solidFill>
                <a:effectLst/>
                <a:highlight>
                  <a:srgbClr val="00FF00"/>
                </a:highlight>
                <a:latin typeface="Times New Roman" panose="02020603050405020304" pitchFamily="18" charset="0"/>
              </a:rPr>
              <a:t> розглянуто у п.1.2.2.</a:t>
            </a:r>
          </a:p>
          <a:p>
            <a:pPr algn="just"/>
            <a:r>
              <a:rPr lang="uk-UA" dirty="0">
                <a:solidFill>
                  <a:srgbClr val="000000"/>
                </a:solidFill>
                <a:effectLst/>
                <a:latin typeface="Times New Roman" panose="02020603050405020304" pitchFamily="18" charset="0"/>
              </a:rPr>
              <a:t>Слід зауважити, що один і той самий товар може розподілятися через прямий і непрямий канали.</a:t>
            </a:r>
          </a:p>
          <a:p>
            <a:pPr algn="just"/>
            <a:r>
              <a:rPr lang="uk-UA" dirty="0">
                <a:solidFill>
                  <a:srgbClr val="000000"/>
                </a:solidFill>
                <a:effectLst/>
                <a:latin typeface="Times New Roman" panose="02020603050405020304" pitchFamily="18" charset="0"/>
              </a:rPr>
              <a:t>Система </a:t>
            </a:r>
            <a:r>
              <a:rPr lang="uk-UA" b="1" i="1" dirty="0">
                <a:solidFill>
                  <a:srgbClr val="000000"/>
                </a:solidFill>
                <a:effectLst/>
                <a:latin typeface="Times New Roman" panose="02020603050405020304" pitchFamily="18" charset="0"/>
              </a:rPr>
              <a:t>прямого збуту</a:t>
            </a:r>
            <a:r>
              <a:rPr lang="uk-UA" dirty="0">
                <a:solidFill>
                  <a:srgbClr val="000000"/>
                </a:solidFill>
                <a:effectLst/>
                <a:latin typeface="Times New Roman" panose="02020603050405020304" pitchFamily="18" charset="0"/>
              </a:rPr>
              <a:t> передбачає безпосередню реалізацію продукції кінцевому споживачу. Відповідно, їх зв'язує і прямий канал збуту. Відмінною рисою такої системи збуту є</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можливість для фірми-виробника контролювати шлях проходження продукції до кінцевого споживача, а також умови її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реалізації. Однак у цьому випадку фірма несе істотні</a:t>
            </a:r>
            <a:r>
              <a:rPr lang="uk-UA" dirty="0">
                <a:solidFill>
                  <a:srgbClr val="000000"/>
                </a:solidFill>
                <a:latin typeface="Times New Roman" panose="02020603050405020304" pitchFamily="18" charset="0"/>
              </a:rPr>
              <a:t> </a:t>
            </a:r>
            <a:r>
              <a:rPr lang="uk-UA" dirty="0" err="1">
                <a:solidFill>
                  <a:srgbClr val="000000"/>
                </a:solidFill>
                <a:effectLst/>
                <a:latin typeface="Times New Roman" panose="02020603050405020304" pitchFamily="18" charset="0"/>
              </a:rPr>
              <a:t>позавиробничі</a:t>
            </a:r>
            <a:r>
              <a:rPr lang="uk-UA" dirty="0">
                <a:solidFill>
                  <a:srgbClr val="000000"/>
                </a:solidFill>
                <a:effectLst/>
                <a:latin typeface="Times New Roman" panose="02020603050405020304" pitchFamily="18" charset="0"/>
              </a:rPr>
              <a:t> витрати, обумовлені необхідністю створення дорогих товарних запасів, і витрачає значну кількість ресурсів на здійснення функції безпосереднього доведення товару до кінцевого споживача, покладаючи при цьому на себе всі</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комерційні ризики руху товарів.</a:t>
            </a:r>
          </a:p>
          <a:p>
            <a:endParaRPr dirty="0"/>
          </a:p>
        </p:txBody>
      </p:sp>
    </p:spTree>
    <p:extLst>
      <p:ext uri="{BB962C8B-B14F-4D97-AF65-F5344CB8AC3E}">
        <p14:creationId xmlns:p14="http://schemas.microsoft.com/office/powerpoint/2010/main" val="385118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dirty="0">
                <a:solidFill>
                  <a:srgbClr val="000000"/>
                </a:solidFill>
                <a:effectLst/>
                <a:latin typeface="Times New Roman" panose="02020603050405020304" pitchFamily="18" charset="0"/>
              </a:rPr>
              <a:t>Разом з тим, з позиції фірми-виробника, перевагою такої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форми збуту є її право на максимальний обсяг прибутку, який тільки можна виручити від продажу виробленої продукції</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(послуг). Комерційну вигоду прямого каналу збуту підсилює можливість безпосереднього вивчення ринку своїх товарів, підтримки тісних </a:t>
            </a:r>
            <a:r>
              <a:rPr lang="uk-UA" dirty="0" err="1">
                <a:solidFill>
                  <a:srgbClr val="000000"/>
                </a:solidFill>
                <a:effectLst/>
                <a:latin typeface="Times New Roman" panose="02020603050405020304" pitchFamily="18" charset="0"/>
              </a:rPr>
              <a:t>зв'язків</a:t>
            </a:r>
            <a:r>
              <a:rPr lang="uk-UA" dirty="0">
                <a:solidFill>
                  <a:srgbClr val="000000"/>
                </a:solidFill>
                <a:effectLst/>
                <a:latin typeface="Times New Roman" panose="02020603050405020304" pitchFamily="18" charset="0"/>
              </a:rPr>
              <a:t> зі споживачами, проведення досліджень з підвищення якості товарів, впливу на швидкість реалізації з метою зменшення додаткової потреби в оборотному капіталі.</a:t>
            </a:r>
          </a:p>
          <a:p>
            <a:r>
              <a:rPr lang="uk-UA" dirty="0">
                <a:solidFill>
                  <a:srgbClr val="000000"/>
                </a:solidFill>
                <a:effectLst/>
                <a:highlight>
                  <a:srgbClr val="00FF00"/>
                </a:highlight>
                <a:latin typeface="Times New Roman" panose="02020603050405020304" pitchFamily="18" charset="0"/>
              </a:rPr>
              <a:t>Як правило, прямий збут здійснюють:</a:t>
            </a:r>
          </a:p>
          <a:p>
            <a:r>
              <a:rPr lang="uk-UA" dirty="0">
                <a:solidFill>
                  <a:srgbClr val="000000"/>
                </a:solidFill>
                <a:effectLst/>
                <a:latin typeface="Times New Roman" panose="02020603050405020304" pitchFamily="18" charset="0"/>
              </a:rPr>
              <a:t>– регіональні збутові філії, що мають штат кваліфікованих фахівців, які знають місцевий ринок, конкурентів, здатних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запропонувати відповідним запитам споживачів умови продажу товарів і сервіс;</a:t>
            </a:r>
          </a:p>
          <a:p>
            <a:r>
              <a:rPr lang="uk-UA" dirty="0">
                <a:solidFill>
                  <a:srgbClr val="000000"/>
                </a:solidFill>
                <a:effectLst/>
                <a:latin typeface="Times New Roman" panose="02020603050405020304" pitchFamily="18" charset="0"/>
              </a:rPr>
              <a:t>– збутові контори або служби без створення товарних</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запасів з виконанням функцій з укладення угод «під замовлення», вивчення ринку, підтримки контактів зі споживачами;</a:t>
            </a:r>
          </a:p>
          <a:p>
            <a:r>
              <a:rPr lang="uk-UA" dirty="0">
                <a:solidFill>
                  <a:srgbClr val="000000"/>
                </a:solidFill>
                <a:effectLst/>
                <a:latin typeface="Times New Roman" panose="02020603050405020304" pitchFamily="18" charset="0"/>
              </a:rPr>
              <a:t>– спеціальні агентства, що мають або не мають право на укладення угод, у функціональні обов'язки яких, крім інших, входить демонстрація товару клієнтові;</a:t>
            </a:r>
          </a:p>
          <a:p>
            <a:r>
              <a:rPr lang="uk-UA" dirty="0">
                <a:solidFill>
                  <a:srgbClr val="000000"/>
                </a:solidFill>
                <a:effectLst/>
                <a:latin typeface="Times New Roman" panose="02020603050405020304" pitchFamily="18" charset="0"/>
              </a:rPr>
              <a:t>– роздрібна мережа (кіоски, магазини та ін.).</a:t>
            </a:r>
          </a:p>
          <a:p>
            <a:endParaRPr dirty="0"/>
          </a:p>
        </p:txBody>
      </p:sp>
    </p:spTree>
    <p:extLst>
      <p:ext uri="{BB962C8B-B14F-4D97-AF65-F5344CB8AC3E}">
        <p14:creationId xmlns:p14="http://schemas.microsoft.com/office/powerpoint/2010/main" val="3879202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D175A3-6FAF-E807-213A-B1F61C5F0402}"/>
              </a:ext>
            </a:extLst>
          </p:cNvPr>
          <p:cNvSpPr>
            <a:spLocks noGrp="1"/>
          </p:cNvSpPr>
          <p:nvPr>
            <p:ph idx="1"/>
          </p:nvPr>
        </p:nvSpPr>
        <p:spPr>
          <a:xfrm>
            <a:off x="242371" y="297455"/>
            <a:ext cx="11633812" cy="6257581"/>
          </a:xfrm>
        </p:spPr>
        <p:txBody>
          <a:bodyPr>
            <a:normAutofit/>
          </a:bodyPr>
          <a:lstStyle/>
          <a:p>
            <a:pPr algn="just"/>
            <a:r>
              <a:rPr lang="uk-UA" b="1" dirty="0">
                <a:solidFill>
                  <a:srgbClr val="000000"/>
                </a:solidFill>
                <a:effectLst/>
                <a:latin typeface="Times New Roman" panose="02020603050405020304" pitchFamily="18" charset="0"/>
                <a:cs typeface="Times New Roman" panose="02020603050405020304" pitchFamily="18" charset="0"/>
              </a:rPr>
              <a:t>2.2. Альтернативні системи збуту</a:t>
            </a:r>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dirty="0">
                <a:solidFill>
                  <a:srgbClr val="000000"/>
                </a:solidFill>
                <a:effectLst/>
                <a:latin typeface="Times New Roman" panose="02020603050405020304" pitchFamily="18" charset="0"/>
                <a:cs typeface="Times New Roman" panose="02020603050405020304" pitchFamily="18" charset="0"/>
              </a:rPr>
              <a:t>Канали розподілу можуть формуватися за різними схемами. Традиційна схема каналу розподілу передбачає його формування</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у вигляді довільної сукупності незалежних компаній, кожна з яких реалізовує власні цілі, намагаючись максимізувати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прибуток. Ці традиційні канали розподілу мають досить слабке</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керівництво та низьку продуктивність, а конфлікти, які</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виникають у таких каналах, справляють на них руйнівний вплив. </a:t>
            </a:r>
            <a:r>
              <a:rPr lang="uk-UA" dirty="0">
                <a:solidFill>
                  <a:srgbClr val="000000"/>
                </a:solidFill>
                <a:effectLst/>
                <a:highlight>
                  <a:srgbClr val="00FF00"/>
                </a:highlight>
                <a:latin typeface="Times New Roman" panose="02020603050405020304" pitchFamily="18" charset="0"/>
                <a:cs typeface="Times New Roman" panose="02020603050405020304" pitchFamily="18" charset="0"/>
              </a:rPr>
              <a:t>Нині на зміну таким традиційним каналам приходять</a:t>
            </a:r>
            <a:r>
              <a:rPr lang="uk-UA" dirty="0">
                <a:solidFill>
                  <a:srgbClr val="000000"/>
                </a:solidFill>
                <a:highlight>
                  <a:srgbClr val="00FF00"/>
                </a:highlight>
                <a:latin typeface="Times New Roman" panose="02020603050405020304" pitchFamily="18" charset="0"/>
                <a:cs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cs typeface="Times New Roman" panose="02020603050405020304" pitchFamily="18" charset="0"/>
              </a:rPr>
              <a:t>альтернативні системи розподілу, до яких відносять вертикальні, горизонтальні та багатоканальні маркетингові системи.</a:t>
            </a:r>
          </a:p>
          <a:p>
            <a:pPr algn="just"/>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b="1" dirty="0">
                <a:solidFill>
                  <a:srgbClr val="000000"/>
                </a:solidFill>
                <a:effectLst/>
                <a:latin typeface="Times New Roman" panose="02020603050405020304" pitchFamily="18" charset="0"/>
                <a:cs typeface="Times New Roman" panose="02020603050405020304" pitchFamily="18" charset="0"/>
              </a:rPr>
              <a:t>2.2.1. Вертикальні маркетингові системи</a:t>
            </a:r>
          </a:p>
          <a:p>
            <a:pPr algn="just"/>
            <a:endParaRPr lang="uk-UA" dirty="0">
              <a:solidFill>
                <a:srgbClr val="000000"/>
              </a:solidFill>
              <a:effectLst/>
              <a:latin typeface="Times New Roman" panose="02020603050405020304" pitchFamily="18" charset="0"/>
              <a:cs typeface="Times New Roman" panose="02020603050405020304" pitchFamily="18" charset="0"/>
            </a:endParaRPr>
          </a:p>
          <a:p>
            <a:pPr algn="just"/>
            <a:r>
              <a:rPr lang="uk-UA" b="1" i="1" dirty="0">
                <a:solidFill>
                  <a:srgbClr val="000000"/>
                </a:solidFill>
                <a:effectLst/>
                <a:latin typeface="Times New Roman" panose="02020603050405020304" pitchFamily="18" charset="0"/>
                <a:cs typeface="Times New Roman" panose="02020603050405020304" pitchFamily="18" charset="0"/>
              </a:rPr>
              <a:t>Вертикальні маркетингові системи</a:t>
            </a:r>
            <a:r>
              <a:rPr lang="uk-UA" dirty="0">
                <a:solidFill>
                  <a:srgbClr val="000000"/>
                </a:solidFill>
                <a:effectLst/>
                <a:latin typeface="Times New Roman" panose="02020603050405020304" pitchFamily="18" charset="0"/>
                <a:cs typeface="Times New Roman" panose="02020603050405020304" pitchFamily="18" charset="0"/>
              </a:rPr>
              <a:t> (ВМС) передбачають</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повну або часткову координацію функцій учасників каналу розподілу з метою економії на торгових операціях і посилення</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впливу на ринок.</a:t>
            </a:r>
          </a:p>
          <a:p>
            <a:pPr algn="just"/>
            <a:r>
              <a:rPr lang="uk-UA" dirty="0">
                <a:solidFill>
                  <a:srgbClr val="000000"/>
                </a:solidFill>
                <a:effectLst/>
                <a:latin typeface="Times New Roman" panose="02020603050405020304" pitchFamily="18" charset="0"/>
                <a:cs typeface="Times New Roman" panose="02020603050405020304" pitchFamily="18" charset="0"/>
              </a:rPr>
              <a:t>Вертикальні маркетингові системи складаються з виробника, оптових і роздрібних торговців і функціонують як єдина система. Один з учасників каналу є власником інших фірм-учасників, укладає з ними угоди або має вплив, достатній для того, щоб об'єднати інших учасників. Таким чином, при такій</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системі збуту забезпечується достатній контроль над роботою</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всього каналу та можливість управління конфліктами, що сприяє</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подальшому покращенню ефективності роботи всієї системи</a:t>
            </a:r>
            <a:r>
              <a:rPr lang="uk-UA" dirty="0">
                <a:solidFill>
                  <a:srgbClr val="000000"/>
                </a:solidFill>
                <a:latin typeface="Times New Roman" panose="02020603050405020304" pitchFamily="18" charset="0"/>
                <a:cs typeface="Times New Roman" panose="02020603050405020304" pitchFamily="18" charset="0"/>
              </a:rPr>
              <a:t> </a:t>
            </a:r>
            <a:r>
              <a:rPr lang="uk-UA" dirty="0">
                <a:solidFill>
                  <a:srgbClr val="000000"/>
                </a:solidFill>
                <a:effectLst/>
                <a:latin typeface="Times New Roman" panose="02020603050405020304" pitchFamily="18" charset="0"/>
                <a:cs typeface="Times New Roman" panose="02020603050405020304" pitchFamily="18" charset="0"/>
              </a:rPr>
              <a:t>збуту.</a:t>
            </a:r>
          </a:p>
          <a:p>
            <a:endParaRPr lang="ru-RU" dirty="0">
              <a:solidFill>
                <a:srgbClr val="000000"/>
              </a:solidFill>
              <a:effectLst/>
              <a:latin typeface="Times New Roman" panose="02020603050405020304" pitchFamily="18" charset="0"/>
            </a:endParaRPr>
          </a:p>
          <a:p>
            <a:pPr algn="just"/>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66606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34BE9A05-7E09-3ABB-6CCA-5953B655A896}"/>
              </a:ext>
            </a:extLst>
          </p:cNvPr>
          <p:cNvPicPr>
            <a:picLocks noGrp="1" noChangeAspect="1"/>
          </p:cNvPicPr>
          <p:nvPr>
            <p:ph idx="1"/>
          </p:nvPr>
        </p:nvPicPr>
        <p:blipFill>
          <a:blip r:embed="rId2"/>
          <a:stretch>
            <a:fillRect/>
          </a:stretch>
        </p:blipFill>
        <p:spPr>
          <a:xfrm>
            <a:off x="2751931" y="843756"/>
            <a:ext cx="5854700" cy="5054600"/>
          </a:xfrm>
        </p:spPr>
      </p:pic>
    </p:spTree>
    <p:extLst>
      <p:ext uri="{BB962C8B-B14F-4D97-AF65-F5344CB8AC3E}">
        <p14:creationId xmlns:p14="http://schemas.microsoft.com/office/powerpoint/2010/main" val="100505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556695" cy="5971142"/>
          </a:xfrm>
        </p:spPr>
        <p:txBody>
          <a:bodyPr>
            <a:normAutofit/>
          </a:bodyPr>
          <a:lstStyle/>
          <a:p>
            <a:pPr algn="just"/>
            <a:r>
              <a:rPr lang="ru-RU" dirty="0" err="1">
                <a:solidFill>
                  <a:srgbClr val="000000"/>
                </a:solidFill>
                <a:effectLst/>
                <a:latin typeface="Times New Roman" panose="02020603050405020304" pitchFamily="18" charset="0"/>
              </a:rPr>
              <a:t>Існує</a:t>
            </a:r>
            <a:r>
              <a:rPr lang="ru-RU" dirty="0">
                <a:solidFill>
                  <a:srgbClr val="000000"/>
                </a:solidFill>
                <a:effectLst/>
                <a:latin typeface="Times New Roman" panose="02020603050405020304" pitchFamily="18" charset="0"/>
              </a:rPr>
              <a:t> три </a:t>
            </a:r>
            <a:r>
              <a:rPr lang="ru-RU" dirty="0" err="1">
                <a:solidFill>
                  <a:srgbClr val="000000"/>
                </a:solidFill>
                <a:effectLst/>
                <a:latin typeface="Times New Roman" panose="02020603050405020304" pitchFamily="18" charset="0"/>
              </a:rPr>
              <a:t>основні</a:t>
            </a:r>
            <a:r>
              <a:rPr lang="ru-RU" dirty="0">
                <a:solidFill>
                  <a:srgbClr val="000000"/>
                </a:solidFill>
                <a:effectLst/>
                <a:latin typeface="Times New Roman" panose="02020603050405020304" pitchFamily="18" charset="0"/>
              </a:rPr>
              <a:t> </a:t>
            </a:r>
            <a:r>
              <a:rPr lang="ru-RU" i="1" dirty="0">
                <a:solidFill>
                  <a:srgbClr val="000000"/>
                </a:solidFill>
                <a:effectLst/>
                <a:latin typeface="Times New Roman" panose="02020603050405020304" pitchFamily="18" charset="0"/>
              </a:rPr>
              <a:t>типи </a:t>
            </a:r>
            <a:r>
              <a:rPr lang="ru-RU" i="1" dirty="0" err="1">
                <a:solidFill>
                  <a:srgbClr val="000000"/>
                </a:solidFill>
                <a:effectLst/>
                <a:latin typeface="Times New Roman" panose="02020603050405020304" pitchFamily="18" charset="0"/>
              </a:rPr>
              <a:t>вертикальних</a:t>
            </a:r>
            <a:r>
              <a:rPr lang="ru-RU" i="1" dirty="0">
                <a:solidFill>
                  <a:srgbClr val="000000"/>
                </a:solidFill>
                <a:effectLst/>
                <a:latin typeface="Times New Roman" panose="02020603050405020304" pitchFamily="18" charset="0"/>
              </a:rPr>
              <a:t> </a:t>
            </a:r>
            <a:r>
              <a:rPr lang="ru-RU" i="1" dirty="0" err="1">
                <a:solidFill>
                  <a:srgbClr val="000000"/>
                </a:solidFill>
                <a:effectLst/>
                <a:latin typeface="Times New Roman" panose="02020603050405020304" pitchFamily="18" charset="0"/>
              </a:rPr>
              <a:t>маркетингових</a:t>
            </a:r>
            <a:r>
              <a:rPr lang="ru-RU" dirty="0">
                <a:solidFill>
                  <a:srgbClr val="000000"/>
                </a:solidFill>
                <a:latin typeface="Times New Roman" panose="02020603050405020304" pitchFamily="18" charset="0"/>
              </a:rPr>
              <a:t> </a:t>
            </a:r>
            <a:r>
              <a:rPr lang="ru-RU" i="1" dirty="0">
                <a:solidFill>
                  <a:srgbClr val="000000"/>
                </a:solidFill>
                <a:effectLst/>
                <a:latin typeface="Times New Roman" panose="02020603050405020304" pitchFamily="18" charset="0"/>
              </a:rPr>
              <a:t>систем</a:t>
            </a:r>
            <a:r>
              <a:rPr lang="ru-RU" dirty="0">
                <a:solidFill>
                  <a:srgbClr val="000000"/>
                </a:solidFill>
                <a:effectLst/>
                <a:latin typeface="Times New Roman" panose="02020603050405020304" pitchFamily="18" charset="0"/>
              </a:rPr>
              <a:t> (ВМС): </a:t>
            </a:r>
            <a:r>
              <a:rPr lang="ru-RU" dirty="0" err="1">
                <a:solidFill>
                  <a:srgbClr val="000000"/>
                </a:solidFill>
                <a:effectLst/>
                <a:highlight>
                  <a:srgbClr val="00FF00"/>
                </a:highlight>
                <a:latin typeface="Times New Roman" panose="02020603050405020304" pitchFamily="18" charset="0"/>
              </a:rPr>
              <a:t>корпоративні</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керовані</a:t>
            </a:r>
            <a:r>
              <a:rPr lang="ru-RU" dirty="0">
                <a:solidFill>
                  <a:srgbClr val="000000"/>
                </a:solidFill>
                <a:effectLst/>
                <a:highlight>
                  <a:srgbClr val="00FF00"/>
                </a:highlight>
                <a:latin typeface="Times New Roman" panose="02020603050405020304" pitchFamily="18" charset="0"/>
              </a:rPr>
              <a:t> та </a:t>
            </a:r>
            <a:r>
              <a:rPr lang="ru-RU" dirty="0" err="1">
                <a:solidFill>
                  <a:srgbClr val="000000"/>
                </a:solidFill>
                <a:effectLst/>
                <a:highlight>
                  <a:srgbClr val="00FF00"/>
                </a:highlight>
                <a:latin typeface="Times New Roman" panose="02020603050405020304" pitchFamily="18" charset="0"/>
              </a:rPr>
              <a:t>договірні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Кожна</a:t>
            </a:r>
            <a:r>
              <a:rPr lang="ru-RU" dirty="0">
                <a:solidFill>
                  <a:srgbClr val="000000"/>
                </a:solidFill>
                <a:effectLst/>
                <a:latin typeface="Times New Roman" panose="02020603050405020304" pitchFamily="18" charset="0"/>
              </a:rPr>
              <a:t> з них </a:t>
            </a:r>
            <a:r>
              <a:rPr lang="ru-RU" dirty="0" err="1">
                <a:solidFill>
                  <a:srgbClr val="000000"/>
                </a:solidFill>
                <a:effectLst/>
                <a:latin typeface="Times New Roman" panose="02020603050405020304" pitchFamily="18" charset="0"/>
              </a:rPr>
              <a:t>характеризується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різними</a:t>
            </a:r>
            <a:r>
              <a:rPr lang="ru-RU" dirty="0">
                <a:solidFill>
                  <a:srgbClr val="000000"/>
                </a:solidFill>
                <a:effectLst/>
                <a:latin typeface="Times New Roman" panose="02020603050405020304" pitchFamily="18" charset="0"/>
              </a:rPr>
              <a:t> способами </a:t>
            </a:r>
            <a:r>
              <a:rPr lang="ru-RU" dirty="0" err="1">
                <a:solidFill>
                  <a:srgbClr val="000000"/>
                </a:solidFill>
                <a:effectLst/>
                <a:latin typeface="Times New Roman" panose="02020603050405020304" pitchFamily="18" charset="0"/>
              </a:rPr>
              <a:t>формування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управління</a:t>
            </a:r>
            <a:r>
              <a:rPr lang="ru-RU" dirty="0">
                <a:solidFill>
                  <a:srgbClr val="000000"/>
                </a:solidFill>
                <a:effectLst/>
                <a:latin typeface="Times New Roman" panose="02020603050405020304" pitchFamily="18" charset="0"/>
              </a:rPr>
              <a:t> та </a:t>
            </a:r>
            <a:r>
              <a:rPr lang="ru-RU" dirty="0" err="1">
                <a:solidFill>
                  <a:srgbClr val="000000"/>
                </a:solidFill>
                <a:effectLst/>
                <a:latin typeface="Times New Roman" panose="02020603050405020304" pitchFamily="18" charset="0"/>
              </a:rPr>
              <a:t>делегування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повноважень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всередині</a:t>
            </a:r>
            <a:r>
              <a:rPr lang="ru-RU" dirty="0">
                <a:solidFill>
                  <a:srgbClr val="000000"/>
                </a:solidFill>
                <a:effectLst/>
                <a:latin typeface="Times New Roman" panose="02020603050405020304" pitchFamily="18" charset="0"/>
              </a:rPr>
              <a:t> каналу.</a:t>
            </a:r>
          </a:p>
          <a:p>
            <a:pPr algn="just"/>
            <a:r>
              <a:rPr lang="ru-RU" b="1" i="1" dirty="0" err="1">
                <a:solidFill>
                  <a:srgbClr val="000000"/>
                </a:solidFill>
                <a:effectLst/>
                <a:latin typeface="Times New Roman" panose="02020603050405020304" pitchFamily="18" charset="0"/>
              </a:rPr>
              <a:t>Корпоративні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інтегровані</a:t>
            </a:r>
            <a:r>
              <a:rPr lang="ru-RU" b="1" i="1" dirty="0">
                <a:solidFill>
                  <a:srgbClr val="000000"/>
                </a:solidFill>
                <a:effectLst/>
                <a:latin typeface="Times New Roman" panose="02020603050405020304" pitchFamily="18" charset="0"/>
              </a:rPr>
              <a:t>) ВМС </a:t>
            </a:r>
            <a:r>
              <a:rPr lang="ru-RU" i="1" dirty="0">
                <a:solidFill>
                  <a:srgbClr val="000000"/>
                </a:solidFill>
                <a:effectLst/>
                <a:latin typeface="Times New Roman" panose="02020603050405020304" pitchFamily="18" charset="0"/>
              </a:rPr>
              <a:t>(</a:t>
            </a:r>
            <a:r>
              <a:rPr lang="ru-RU" i="1" dirty="0" err="1">
                <a:solidFill>
                  <a:srgbClr val="000000"/>
                </a:solidFill>
                <a:effectLst/>
                <a:latin typeface="Times New Roman" panose="02020603050405020304" pitchFamily="18" charset="0"/>
              </a:rPr>
              <a:t>системи</a:t>
            </a:r>
            <a:r>
              <a:rPr lang="ru-RU" i="1" dirty="0">
                <a:solidFill>
                  <a:srgbClr val="000000"/>
                </a:solidFill>
                <a:effectLst/>
                <a:latin typeface="Times New Roman" panose="02020603050405020304" pitchFamily="18" charset="0"/>
              </a:rPr>
              <a:t>, як</a:t>
            </a:r>
            <a:r>
              <a:rPr lang="en-US" i="1" dirty="0" err="1">
                <a:solidFill>
                  <a:srgbClr val="000000"/>
                </a:solidFill>
                <a:effectLst/>
                <a:latin typeface="Times New Roman" panose="02020603050405020304" pitchFamily="18" charset="0"/>
              </a:rPr>
              <a:t>i</a:t>
            </a:r>
            <a:r>
              <a:rPr lang="en-US" i="1" dirty="0">
                <a:solidFill>
                  <a:srgbClr val="000000"/>
                </a:solidFill>
                <a:effectLst/>
                <a:latin typeface="Times New Roman" panose="02020603050405020304" pitchFamily="18" charset="0"/>
              </a:rPr>
              <a:t> </a:t>
            </a:r>
            <a:r>
              <a:rPr lang="ru-RU" i="1" dirty="0">
                <a:solidFill>
                  <a:srgbClr val="000000"/>
                </a:solidFill>
                <a:effectLst/>
                <a:latin typeface="Times New Roman" panose="02020603050405020304" pitchFamily="18" charset="0"/>
              </a:rPr>
              <a:t>належать</a:t>
            </a:r>
            <a:r>
              <a:rPr lang="ru-RU" dirty="0">
                <a:solidFill>
                  <a:srgbClr val="000000"/>
                </a:solidFill>
                <a:latin typeface="Times New Roman" panose="02020603050405020304" pitchFamily="18" charset="0"/>
              </a:rPr>
              <a:t> </a:t>
            </a:r>
            <a:r>
              <a:rPr lang="ru-RU" i="1" dirty="0" err="1">
                <a:solidFill>
                  <a:srgbClr val="000000"/>
                </a:solidFill>
                <a:effectLst/>
                <a:latin typeface="Times New Roman" panose="02020603050405020304" pitchFamily="18" charset="0"/>
              </a:rPr>
              <a:t>компан</a:t>
            </a:r>
            <a:r>
              <a:rPr lang="en-US" i="1" dirty="0" err="1">
                <a:solidFill>
                  <a:srgbClr val="000000"/>
                </a:solidFill>
                <a:effectLst/>
                <a:latin typeface="Times New Roman" panose="02020603050405020304" pitchFamily="18" charset="0"/>
              </a:rPr>
              <a:t>i</a:t>
            </a:r>
            <a:r>
              <a:rPr lang="ru-RU" i="1" dirty="0">
                <a:solidFill>
                  <a:srgbClr val="000000"/>
                </a:solidFill>
                <a:effectLst/>
                <a:latin typeface="Times New Roman" panose="02020603050405020304" pitchFamily="18" charset="0"/>
              </a:rPr>
              <a:t>ям) </a:t>
            </a:r>
            <a:r>
              <a:rPr lang="ru-RU" dirty="0" err="1">
                <a:solidFill>
                  <a:srgbClr val="000000"/>
                </a:solidFill>
                <a:effectLst/>
                <a:latin typeface="Times New Roman" panose="02020603050405020304" pitchFamily="18" charset="0"/>
              </a:rPr>
              <a:t>передбачають</a:t>
            </a:r>
            <a:r>
              <a:rPr lang="ru-RU" dirty="0">
                <a:solidFill>
                  <a:srgbClr val="000000"/>
                </a:solidFill>
                <a:effectLst/>
                <a:latin typeface="Times New Roman" panose="02020603050405020304" pitchFamily="18" charset="0"/>
              </a:rPr>
              <a:t> контроль одним </a:t>
            </a:r>
            <a:r>
              <a:rPr lang="ru-RU" dirty="0" err="1">
                <a:solidFill>
                  <a:srgbClr val="000000"/>
                </a:solidFill>
                <a:effectLst/>
                <a:latin typeface="Times New Roman" panose="02020603050405020304" pitchFamily="18" charset="0"/>
              </a:rPr>
              <a:t>власником</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розподілу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якому</a:t>
            </a:r>
            <a:r>
              <a:rPr lang="ru-RU" dirty="0">
                <a:solidFill>
                  <a:srgbClr val="000000"/>
                </a:solidFill>
                <a:effectLst/>
                <a:latin typeface="Times New Roman" panose="02020603050405020304" pitchFamily="18" charset="0"/>
              </a:rPr>
              <a:t> належать </a:t>
            </a:r>
            <a:r>
              <a:rPr lang="ru-RU" dirty="0" err="1">
                <a:solidFill>
                  <a:srgbClr val="000000"/>
                </a:solidFill>
                <a:effectLst/>
                <a:latin typeface="Times New Roman" panose="02020603050405020304" pitchFamily="18" charset="0"/>
              </a:rPr>
              <a:t>роздр</a:t>
            </a:r>
            <a:r>
              <a:rPr lang="en-US" dirty="0" err="1">
                <a:solidFill>
                  <a:srgbClr val="000000"/>
                </a:solidFill>
                <a:effectLst/>
                <a:latin typeface="Times New Roman" panose="02020603050405020304" pitchFamily="18" charset="0"/>
              </a:rPr>
              <a:t>i</a:t>
            </a:r>
            <a:r>
              <a:rPr lang="ru-RU" dirty="0" err="1">
                <a:solidFill>
                  <a:srgbClr val="000000"/>
                </a:solidFill>
                <a:effectLst/>
                <a:latin typeface="Times New Roman" panose="02020603050405020304" pitchFamily="18" charset="0"/>
              </a:rPr>
              <a:t>бн</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магазини</a:t>
            </a:r>
            <a:r>
              <a:rPr lang="ru-RU" dirty="0">
                <a:solidFill>
                  <a:srgbClr val="000000"/>
                </a:solidFill>
                <a:effectLst/>
                <a:latin typeface="Times New Roman" panose="02020603050405020304" pitchFamily="18" charset="0"/>
              </a:rPr>
              <a:t>, за в</a:t>
            </a:r>
            <a:r>
              <a:rPr lang="en-US" dirty="0">
                <a:solidFill>
                  <a:srgbClr val="000000"/>
                </a:solidFill>
                <a:effectLst/>
                <a:latin typeface="Times New Roman" panose="02020603050405020304" pitchFamily="18" charset="0"/>
              </a:rPr>
              <a:t>ci</a:t>
            </a:r>
            <a:r>
              <a:rPr lang="ru-RU" dirty="0">
                <a:solidFill>
                  <a:srgbClr val="000000"/>
                </a:solidFill>
                <a:effectLst/>
                <a:latin typeface="Times New Roman" panose="02020603050405020304" pitchFamily="18" charset="0"/>
              </a:rPr>
              <a:t>м</a:t>
            </a:r>
            <a:r>
              <a:rPr lang="en-US" dirty="0">
                <a:solidFill>
                  <a:srgbClr val="000000"/>
                </a:solidFill>
                <a:effectLst/>
                <a:latin typeface="Times New Roman" panose="02020603050405020304" pitchFamily="18" charset="0"/>
              </a:rPr>
              <a:t>a </a:t>
            </a:r>
            <a:r>
              <a:rPr lang="ru-RU" dirty="0" err="1">
                <a:solidFill>
                  <a:srgbClr val="000000"/>
                </a:solidFill>
                <a:effectLst/>
                <a:latin typeface="Times New Roman" panose="02020603050405020304" pitchFamily="18" charset="0"/>
              </a:rPr>
              <a:t>стадіями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виробництва</a:t>
            </a:r>
            <a:r>
              <a:rPr lang="ru-RU" dirty="0">
                <a:solidFill>
                  <a:srgbClr val="000000"/>
                </a:solidFill>
                <a:effectLst/>
                <a:latin typeface="Times New Roman" panose="02020603050405020304" pitchFamily="18" charset="0"/>
              </a:rPr>
              <a:t> </a:t>
            </a:r>
            <a:r>
              <a:rPr lang="en-US" dirty="0" err="1">
                <a:solidFill>
                  <a:srgbClr val="000000"/>
                </a:solidFill>
                <a:effectLst/>
                <a:latin typeface="Times New Roman" panose="02020603050405020304" pitchFamily="18" charset="0"/>
              </a:rPr>
              <a:t>i</a:t>
            </a:r>
            <a:r>
              <a:rPr lang="en-US"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збуту</a:t>
            </a:r>
            <a:r>
              <a:rPr lang="ru-RU" dirty="0">
                <a:solidFill>
                  <a:srgbClr val="000000"/>
                </a:solidFill>
                <a:effectLst/>
                <a:latin typeface="Times New Roman" panose="02020603050405020304" pitchFamily="18" charset="0"/>
              </a:rPr>
              <a:t>.</a:t>
            </a:r>
          </a:p>
          <a:p>
            <a:pPr algn="just"/>
            <a:r>
              <a:rPr lang="ru-RU" dirty="0" err="1">
                <a:solidFill>
                  <a:srgbClr val="000000"/>
                </a:solidFill>
                <a:effectLst/>
                <a:highlight>
                  <a:srgbClr val="00FF00"/>
                </a:highlight>
                <a:latin typeface="Times New Roman" panose="02020603050405020304" pitchFamily="18" charset="0"/>
              </a:rPr>
              <a:t>Наприклад</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фірмовий</a:t>
            </a:r>
            <a:r>
              <a:rPr lang="ru-RU" dirty="0">
                <a:solidFill>
                  <a:srgbClr val="000000"/>
                </a:solidFill>
                <a:effectLst/>
                <a:highlight>
                  <a:srgbClr val="00FF00"/>
                </a:highlight>
                <a:latin typeface="Times New Roman" panose="02020603050405020304" pitchFamily="18" charset="0"/>
              </a:rPr>
              <a:t> магазин „</a:t>
            </a:r>
            <a:r>
              <a:rPr lang="ru-RU" dirty="0" err="1">
                <a:solidFill>
                  <a:srgbClr val="000000"/>
                </a:solidFill>
                <a:effectLst/>
                <a:highlight>
                  <a:srgbClr val="00FF00"/>
                </a:highlight>
                <a:latin typeface="Times New Roman" panose="02020603050405020304" pitchFamily="18" charset="0"/>
              </a:rPr>
              <a:t>Михаїл</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Воронін</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пивні</a:t>
            </a:r>
            <a:r>
              <a:rPr lang="ru-RU" dirty="0">
                <a:solidFill>
                  <a:srgbClr val="000000"/>
                </a:solidFill>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бари</a:t>
            </a:r>
            <a:r>
              <a:rPr lang="ru-RU" dirty="0">
                <a:solidFill>
                  <a:srgbClr val="000000"/>
                </a:solidFill>
                <a:effectLst/>
                <a:highlight>
                  <a:srgbClr val="00FF00"/>
                </a:highlight>
                <a:latin typeface="Times New Roman" panose="02020603050405020304" pitchFamily="18" charset="0"/>
              </a:rPr>
              <a:t>, як</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a:solidFill>
                  <a:srgbClr val="000000"/>
                </a:solidFill>
                <a:effectLst/>
                <a:highlight>
                  <a:srgbClr val="00FF00"/>
                </a:highlight>
                <a:latin typeface="Times New Roman" panose="02020603050405020304" pitchFamily="18" charset="0"/>
              </a:rPr>
              <a:t>належать </a:t>
            </a:r>
            <a:r>
              <a:rPr lang="ru-RU" dirty="0" err="1">
                <a:solidFill>
                  <a:srgbClr val="000000"/>
                </a:solidFill>
                <a:effectLst/>
                <a:highlight>
                  <a:srgbClr val="00FF00"/>
                </a:highlight>
                <a:latin typeface="Times New Roman" panose="02020603050405020304" pitchFamily="18" charset="0"/>
              </a:rPr>
              <a:t>пивоварним</a:t>
            </a:r>
            <a:r>
              <a:rPr lang="ru-RU" dirty="0">
                <a:solidFill>
                  <a:srgbClr val="000000"/>
                </a:solidFill>
                <a:effectLst/>
                <a:highlight>
                  <a:srgbClr val="00FF00"/>
                </a:highlight>
                <a:latin typeface="Times New Roman" panose="02020603050405020304" pitchFamily="18" charset="0"/>
              </a:rPr>
              <a:t> заводам </a:t>
            </a:r>
            <a:r>
              <a:rPr lang="ru-RU" dirty="0" err="1">
                <a:solidFill>
                  <a:srgbClr val="000000"/>
                </a:solidFill>
                <a:effectLst/>
                <a:highlight>
                  <a:srgbClr val="00FF00"/>
                </a:highlight>
                <a:latin typeface="Times New Roman" panose="02020603050405020304" pitchFamily="18" charset="0"/>
              </a:rPr>
              <a:t>тощо</a:t>
            </a:r>
            <a:r>
              <a:rPr lang="ru-RU" dirty="0">
                <a:solidFill>
                  <a:srgbClr val="000000"/>
                </a:solidFill>
                <a:effectLst/>
                <a:highlight>
                  <a:srgbClr val="00FF00"/>
                </a:highlight>
                <a:latin typeface="Times New Roman" panose="02020603050405020304" pitchFamily="18" charset="0"/>
              </a:rPr>
              <a:t>.</a:t>
            </a:r>
          </a:p>
          <a:p>
            <a:pPr algn="just"/>
            <a:r>
              <a:rPr lang="ru-RU" dirty="0">
                <a:solidFill>
                  <a:srgbClr val="000000"/>
                </a:solidFill>
                <a:effectLst/>
                <a:highlight>
                  <a:srgbClr val="00FF00"/>
                </a:highlight>
                <a:latin typeface="Times New Roman" panose="02020603050405020304" pitchFamily="18" charset="0"/>
              </a:rPr>
              <a:t>При </a:t>
            </a:r>
            <a:r>
              <a:rPr lang="ru-RU" dirty="0" err="1">
                <a:solidFill>
                  <a:srgbClr val="000000"/>
                </a:solidFill>
                <a:effectLst/>
                <a:highlight>
                  <a:srgbClr val="00FF00"/>
                </a:highlight>
                <a:latin typeface="Times New Roman" panose="02020603050405020304" pitchFamily="18" charset="0"/>
              </a:rPr>
              <a:t>цьому</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виробник-власник</a:t>
            </a:r>
            <a:r>
              <a:rPr lang="ru-RU" dirty="0">
                <a:solidFill>
                  <a:srgbClr val="000000"/>
                </a:solidFill>
                <a:effectLst/>
                <a:highlight>
                  <a:srgbClr val="00FF00"/>
                </a:highlight>
                <a:latin typeface="Times New Roman" panose="02020603050405020304" pitchFamily="18" charset="0"/>
              </a:rPr>
              <a:t> каналу </a:t>
            </a:r>
            <a:r>
              <a:rPr lang="ru-RU" dirty="0" err="1">
                <a:solidFill>
                  <a:srgbClr val="000000"/>
                </a:solidFill>
                <a:effectLst/>
                <a:highlight>
                  <a:srgbClr val="00FF00"/>
                </a:highlight>
                <a:latin typeface="Times New Roman" panose="02020603050405020304" pitchFamily="18" charset="0"/>
              </a:rPr>
              <a:t>може</a:t>
            </a:r>
            <a:r>
              <a:rPr lang="ru-RU" dirty="0">
                <a:solidFill>
                  <a:srgbClr val="000000"/>
                </a:solidFill>
                <a:effectLst/>
                <a:highlight>
                  <a:srgbClr val="00FF00"/>
                </a:highlight>
                <a:latin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контролювати</a:t>
            </a:r>
            <a:r>
              <a:rPr lang="ru-RU" dirty="0">
                <a:solidFill>
                  <a:srgbClr val="000000"/>
                </a:solidFill>
                <a:highlight>
                  <a:srgbClr val="00FF00"/>
                </a:highlight>
                <a:latin typeface="Times New Roman" panose="02020603050405020304" pitchFamily="18" charset="0"/>
              </a:rPr>
              <a:t> </a:t>
            </a:r>
            <a:r>
              <a:rPr lang="ru-RU" dirty="0">
                <a:solidFill>
                  <a:srgbClr val="000000"/>
                </a:solidFill>
                <a:effectLst/>
                <a:highlight>
                  <a:srgbClr val="00FF00"/>
                </a:highlight>
                <a:latin typeface="Times New Roman" panose="02020603050405020304" pitchFamily="18" charset="0"/>
              </a:rPr>
              <a:t>продаж </a:t>
            </a:r>
            <a:r>
              <a:rPr lang="ru-RU" dirty="0" err="1">
                <a:solidFill>
                  <a:srgbClr val="000000"/>
                </a:solidFill>
                <a:effectLst/>
                <a:highlight>
                  <a:srgbClr val="00FF00"/>
                </a:highlight>
                <a:latin typeface="Times New Roman" panose="02020603050405020304" pitchFamily="18" charset="0"/>
              </a:rPr>
              <a:t>своїх</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товарів</a:t>
            </a:r>
            <a:r>
              <a:rPr lang="ru-RU" dirty="0">
                <a:solidFill>
                  <a:srgbClr val="000000"/>
                </a:solidFill>
                <a:effectLst/>
                <a:highlight>
                  <a:srgbClr val="00FF00"/>
                </a:highlight>
                <a:latin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координувати</a:t>
            </a:r>
            <a:r>
              <a:rPr lang="ru-RU" dirty="0">
                <a:solidFill>
                  <a:srgbClr val="000000"/>
                </a:solidFill>
                <a:effectLst/>
                <a:highlight>
                  <a:srgbClr val="00FF00"/>
                </a:highlight>
                <a:latin typeface="Times New Roman" panose="02020603050405020304" pitchFamily="18" charset="0"/>
              </a:rPr>
              <a:t> роботу </a:t>
            </a:r>
            <a:r>
              <a:rPr lang="ru-RU" dirty="0" err="1">
                <a:solidFill>
                  <a:srgbClr val="000000"/>
                </a:solidFill>
                <a:effectLst/>
                <a:highlight>
                  <a:srgbClr val="00FF00"/>
                </a:highlight>
                <a:latin typeface="Times New Roman" panose="02020603050405020304" pitchFamily="18" charset="0"/>
              </a:rPr>
              <a:t>підприємств</a:t>
            </a:r>
            <a:r>
              <a:rPr lang="ru-RU" dirty="0">
                <a:solidFill>
                  <a:srgbClr val="000000"/>
                </a:solidFill>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роздрібної</a:t>
            </a:r>
            <a:r>
              <a:rPr lang="ru-RU" dirty="0">
                <a:solidFill>
                  <a:srgbClr val="000000"/>
                </a:solidFill>
                <a:effectLst/>
                <a:highlight>
                  <a:srgbClr val="00FF00"/>
                </a:highlight>
                <a:latin typeface="Times New Roman" panose="02020603050405020304" pitchFamily="18" charset="0"/>
              </a:rPr>
              <a:t> торг</a:t>
            </a:r>
            <a:r>
              <a:rPr lang="en-US" dirty="0" err="1">
                <a:solidFill>
                  <a:srgbClr val="000000"/>
                </a:solidFill>
                <a:effectLst/>
                <a:highlight>
                  <a:srgbClr val="00FF00"/>
                </a:highlight>
                <a:latin typeface="Times New Roman" panose="02020603050405020304" pitchFamily="18" charset="0"/>
              </a:rPr>
              <a:t>i</a:t>
            </a:r>
            <a:r>
              <a:rPr lang="ru-RU" dirty="0" err="1">
                <a:solidFill>
                  <a:srgbClr val="000000"/>
                </a:solidFill>
                <a:effectLst/>
                <a:highlight>
                  <a:srgbClr val="00FF00"/>
                </a:highlight>
                <a:latin typeface="Times New Roman" panose="02020603050405020304" pitchFamily="18" charset="0"/>
              </a:rPr>
              <a:t>вл</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a:t>
            </a:r>
          </a:p>
          <a:p>
            <a:pPr algn="just"/>
            <a:r>
              <a:rPr lang="ru-RU" dirty="0" err="1">
                <a:solidFill>
                  <a:srgbClr val="000000"/>
                </a:solidFill>
                <a:effectLst/>
                <a:highlight>
                  <a:srgbClr val="00FF00"/>
                </a:highlight>
                <a:latin typeface="Times New Roman" panose="02020603050405020304" pitchFamily="18" charset="0"/>
              </a:rPr>
              <a:t>Лідерами</a:t>
            </a:r>
            <a:r>
              <a:rPr lang="ru-RU" dirty="0">
                <a:solidFill>
                  <a:srgbClr val="000000"/>
                </a:solidFill>
                <a:effectLst/>
                <a:highlight>
                  <a:srgbClr val="00FF00"/>
                </a:highlight>
                <a:latin typeface="Times New Roman" panose="02020603050405020304" pitchFamily="18" charset="0"/>
              </a:rPr>
              <a:t> каналу, </a:t>
            </a:r>
            <a:r>
              <a:rPr lang="ru-RU" dirty="0" err="1">
                <a:solidFill>
                  <a:srgbClr val="000000"/>
                </a:solidFill>
                <a:effectLst/>
                <a:highlight>
                  <a:srgbClr val="00FF00"/>
                </a:highlight>
                <a:latin typeface="Times New Roman" panose="02020603050405020304" pitchFamily="18" charset="0"/>
              </a:rPr>
              <a:t>його</a:t>
            </a:r>
            <a:r>
              <a:rPr lang="ru-RU" dirty="0">
                <a:solidFill>
                  <a:srgbClr val="000000"/>
                </a:solidFill>
                <a:effectLst/>
                <a:highlight>
                  <a:srgbClr val="00FF00"/>
                </a:highlight>
                <a:latin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rPr>
              <a:t>i</a:t>
            </a:r>
            <a:r>
              <a:rPr lang="ru-RU" dirty="0" err="1">
                <a:solidFill>
                  <a:srgbClr val="000000"/>
                </a:solidFill>
                <a:effectLst/>
                <a:highlight>
                  <a:srgbClr val="00FF00"/>
                </a:highlight>
                <a:latin typeface="Times New Roman" panose="02020603050405020304" pitchFamily="18" charset="0"/>
              </a:rPr>
              <a:t>нтеграц</a:t>
            </a:r>
            <a:r>
              <a:rPr lang="en-US" dirty="0" err="1">
                <a:solidFill>
                  <a:srgbClr val="000000"/>
                </a:solidFill>
                <a:effectLst/>
                <a:highlight>
                  <a:srgbClr val="00FF00"/>
                </a:highlight>
                <a:latin typeface="Times New Roman" panose="02020603050405020304" pitchFamily="18" charset="0"/>
              </a:rPr>
              <a:t>i</a:t>
            </a:r>
            <a:r>
              <a:rPr lang="ru-RU" dirty="0" err="1">
                <a:solidFill>
                  <a:srgbClr val="000000"/>
                </a:solidFill>
                <a:effectLst/>
                <a:highlight>
                  <a:srgbClr val="00FF00"/>
                </a:highlight>
                <a:latin typeface="Times New Roman" panose="02020603050405020304" pitchFamily="18" charset="0"/>
              </a:rPr>
              <a:t>ї</a:t>
            </a:r>
            <a:r>
              <a:rPr lang="ru-RU" dirty="0">
                <a:solidFill>
                  <a:srgbClr val="000000"/>
                </a:solidFill>
                <a:effectLst/>
                <a:highlight>
                  <a:srgbClr val="00FF00"/>
                </a:highlight>
                <a:latin typeface="Times New Roman" panose="02020603050405020304" pitchFamily="18" charset="0"/>
              </a:rPr>
              <a:t> </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a:solidFill>
                  <a:srgbClr val="000000"/>
                </a:solidFill>
                <a:effectLst/>
                <a:highlight>
                  <a:srgbClr val="00FF00"/>
                </a:highlight>
                <a:latin typeface="Times New Roman" panose="02020603050405020304" pitchFamily="18" charset="0"/>
              </a:rPr>
              <a:t>контролю </a:t>
            </a:r>
            <a:r>
              <a:rPr lang="ru-RU" dirty="0" err="1">
                <a:solidFill>
                  <a:srgbClr val="000000"/>
                </a:solidFill>
                <a:effectLst/>
                <a:highlight>
                  <a:srgbClr val="00FF00"/>
                </a:highlight>
                <a:latin typeface="Times New Roman" panose="02020603050405020304" pitchFamily="18" charset="0"/>
              </a:rPr>
              <a:t>можуть</a:t>
            </a:r>
            <a:r>
              <a:rPr lang="ru-RU" dirty="0">
                <a:solidFill>
                  <a:srgbClr val="000000"/>
                </a:solidFill>
                <a:effectLst/>
                <a:highlight>
                  <a:srgbClr val="00FF00"/>
                </a:highlight>
                <a:latin typeface="Times New Roman" panose="02020603050405020304" pitchFamily="18" charset="0"/>
              </a:rPr>
              <a:t> бути як </a:t>
            </a:r>
            <a:r>
              <a:rPr lang="ru-RU" dirty="0" err="1">
                <a:solidFill>
                  <a:srgbClr val="000000"/>
                </a:solidFill>
                <a:effectLst/>
                <a:highlight>
                  <a:srgbClr val="00FF00"/>
                </a:highlight>
                <a:latin typeface="Times New Roman" panose="02020603050405020304" pitchFamily="18" charset="0"/>
              </a:rPr>
              <a:t>виробник</a:t>
            </a:r>
            <a:r>
              <a:rPr lang="ru-RU" dirty="0">
                <a:solidFill>
                  <a:srgbClr val="000000"/>
                </a:solidFill>
                <a:effectLst/>
                <a:highlight>
                  <a:srgbClr val="00FF00"/>
                </a:highlight>
                <a:latin typeface="Times New Roman" panose="02020603050405020304" pitchFamily="18" charset="0"/>
              </a:rPr>
              <a:t> – </a:t>
            </a:r>
            <a:r>
              <a:rPr lang="en-US" i="1" dirty="0" err="1">
                <a:solidFill>
                  <a:srgbClr val="000000"/>
                </a:solidFill>
                <a:effectLst/>
                <a:highlight>
                  <a:srgbClr val="00FF00"/>
                </a:highlight>
                <a:latin typeface="Times New Roman" panose="02020603050405020304" pitchFamily="18" charset="0"/>
              </a:rPr>
              <a:t>i</a:t>
            </a:r>
            <a:r>
              <a:rPr lang="ru-RU" i="1" dirty="0" err="1">
                <a:solidFill>
                  <a:srgbClr val="000000"/>
                </a:solidFill>
                <a:effectLst/>
                <a:highlight>
                  <a:srgbClr val="00FF00"/>
                </a:highlight>
                <a:latin typeface="Times New Roman" panose="02020603050405020304" pitchFamily="18" charset="0"/>
              </a:rPr>
              <a:t>нтеграц</a:t>
            </a:r>
            <a:r>
              <a:rPr lang="en-US" i="1" dirty="0" err="1">
                <a:solidFill>
                  <a:srgbClr val="000000"/>
                </a:solidFill>
                <a:effectLst/>
                <a:highlight>
                  <a:srgbClr val="00FF00"/>
                </a:highlight>
                <a:latin typeface="Times New Roman" panose="02020603050405020304" pitchFamily="18" charset="0"/>
              </a:rPr>
              <a:t>i</a:t>
            </a:r>
            <a:r>
              <a:rPr lang="ru-RU" i="1" dirty="0">
                <a:solidFill>
                  <a:srgbClr val="000000"/>
                </a:solidFill>
                <a:effectLst/>
                <a:highlight>
                  <a:srgbClr val="00FF00"/>
                </a:highlight>
                <a:latin typeface="Times New Roman" panose="02020603050405020304" pitchFamily="18" charset="0"/>
              </a:rPr>
              <a:t>я вперед</a:t>
            </a:r>
            <a:r>
              <a:rPr lang="ru-RU" dirty="0">
                <a:solidFill>
                  <a:srgbClr val="000000"/>
                </a:solidFill>
                <a:effectLst/>
                <a:highlight>
                  <a:srgbClr val="00FF00"/>
                </a:highlight>
                <a:latin typeface="Times New Roman" panose="02020603050405020304" pitchFamily="18" charset="0"/>
              </a:rPr>
              <a:t>, так </a:t>
            </a:r>
            <a:r>
              <a:rPr lang="en-US" dirty="0" err="1">
                <a:solidFill>
                  <a:srgbClr val="000000"/>
                </a:solidFill>
                <a:effectLst/>
                <a:highlight>
                  <a:srgbClr val="00FF00"/>
                </a:highlight>
                <a:latin typeface="Times New Roman" panose="02020603050405020304" pitchFamily="18" charset="0"/>
              </a:rPr>
              <a:t>i</a:t>
            </a:r>
            <a:r>
              <a:rPr lang="en-US"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посередник</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оптовий</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або</a:t>
            </a:r>
            <a:r>
              <a:rPr lang="ru-RU" dirty="0">
                <a:solidFill>
                  <a:srgbClr val="000000"/>
                </a:solidFill>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роздрібний</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торговець</a:t>
            </a:r>
            <a:r>
              <a:rPr lang="ru-RU" dirty="0">
                <a:solidFill>
                  <a:srgbClr val="000000"/>
                </a:solidFill>
                <a:effectLst/>
                <a:highlight>
                  <a:srgbClr val="00FF00"/>
                </a:highlight>
                <a:latin typeface="Times New Roman" panose="02020603050405020304" pitchFamily="18" charset="0"/>
              </a:rPr>
              <a:t>) – </a:t>
            </a:r>
            <a:r>
              <a:rPr lang="en-US" i="1" dirty="0" err="1">
                <a:solidFill>
                  <a:srgbClr val="000000"/>
                </a:solidFill>
                <a:effectLst/>
                <a:highlight>
                  <a:srgbClr val="00FF00"/>
                </a:highlight>
                <a:latin typeface="Times New Roman" panose="02020603050405020304" pitchFamily="18" charset="0"/>
              </a:rPr>
              <a:t>i</a:t>
            </a:r>
            <a:r>
              <a:rPr lang="ru-RU" i="1" dirty="0" err="1">
                <a:solidFill>
                  <a:srgbClr val="000000"/>
                </a:solidFill>
                <a:effectLst/>
                <a:highlight>
                  <a:srgbClr val="00FF00"/>
                </a:highlight>
                <a:latin typeface="Times New Roman" panose="02020603050405020304" pitchFamily="18" charset="0"/>
              </a:rPr>
              <a:t>нтеграц</a:t>
            </a:r>
            <a:r>
              <a:rPr lang="en-US" i="1" dirty="0" err="1">
                <a:solidFill>
                  <a:srgbClr val="000000"/>
                </a:solidFill>
                <a:effectLst/>
                <a:highlight>
                  <a:srgbClr val="00FF00"/>
                </a:highlight>
                <a:latin typeface="Times New Roman" panose="02020603050405020304" pitchFamily="18" charset="0"/>
              </a:rPr>
              <a:t>i</a:t>
            </a:r>
            <a:r>
              <a:rPr lang="ru-RU" i="1" dirty="0">
                <a:solidFill>
                  <a:srgbClr val="000000"/>
                </a:solidFill>
                <a:effectLst/>
                <a:highlight>
                  <a:srgbClr val="00FF00"/>
                </a:highlight>
                <a:latin typeface="Times New Roman" panose="02020603050405020304" pitchFamily="18" charset="0"/>
              </a:rPr>
              <a:t>я назад </a:t>
            </a:r>
            <a:r>
              <a:rPr lang="ru-RU" dirty="0">
                <a:solidFill>
                  <a:srgbClr val="000000"/>
                </a:solidFill>
                <a:effectLst/>
                <a:highlight>
                  <a:srgbClr val="00FF00"/>
                </a:highlight>
                <a:latin typeface="Times New Roman" panose="02020603050405020304" pitchFamily="18" charset="0"/>
              </a:rPr>
              <a:t>(</a:t>
            </a:r>
            <a:r>
              <a:rPr lang="ru-RU" dirty="0" err="1">
                <a:solidFill>
                  <a:srgbClr val="000000"/>
                </a:solidFill>
                <a:effectLst/>
                <a:highlight>
                  <a:srgbClr val="00FF00"/>
                </a:highlight>
                <a:latin typeface="Times New Roman" panose="02020603050405020304" pitchFamily="18" charset="0"/>
              </a:rPr>
              <a:t>наприклад</a:t>
            </a:r>
            <a:r>
              <a:rPr lang="ru-RU" dirty="0">
                <a:solidFill>
                  <a:srgbClr val="000000"/>
                </a:solidFill>
                <a:effectLst/>
                <a:highlight>
                  <a:srgbClr val="00FF00"/>
                </a:highlight>
                <a:latin typeface="Times New Roman" panose="02020603050405020304" pitchFamily="18" charset="0"/>
              </a:rPr>
              <a:t>, </a:t>
            </a:r>
            <a:r>
              <a:rPr lang="en-US" dirty="0">
                <a:solidFill>
                  <a:srgbClr val="000000"/>
                </a:solidFill>
                <a:effectLst/>
                <a:highlight>
                  <a:srgbClr val="00FF00"/>
                </a:highlight>
                <a:latin typeface="Times New Roman" panose="02020603050405020304" pitchFamily="18" charset="0"/>
              </a:rPr>
              <a:t>MARKS &amp;</a:t>
            </a:r>
            <a:r>
              <a:rPr lang="uk-UA" dirty="0">
                <a:solidFill>
                  <a:srgbClr val="000000"/>
                </a:solidFill>
                <a:effectLst/>
                <a:highlight>
                  <a:srgbClr val="00FF00"/>
                </a:highlight>
                <a:latin typeface="Times New Roman" panose="02020603050405020304" pitchFamily="18" charset="0"/>
              </a:rPr>
              <a:t> </a:t>
            </a:r>
            <a:r>
              <a:rPr lang="en-US" dirty="0">
                <a:solidFill>
                  <a:srgbClr val="000000"/>
                </a:solidFill>
                <a:effectLst/>
                <a:highlight>
                  <a:srgbClr val="00FF00"/>
                </a:highlight>
                <a:latin typeface="Times New Roman" panose="02020603050405020304" pitchFamily="18" charset="0"/>
              </a:rPr>
              <a:t>SPENCER </a:t>
            </a:r>
            <a:r>
              <a:rPr lang="ru-RU" dirty="0">
                <a:solidFill>
                  <a:srgbClr val="000000"/>
                </a:solidFill>
                <a:effectLst/>
                <a:highlight>
                  <a:srgbClr val="00FF00"/>
                </a:highlight>
                <a:latin typeface="Times New Roman" panose="02020603050405020304" pitchFamily="18" charset="0"/>
              </a:rPr>
              <a:t>у </a:t>
            </a:r>
            <a:r>
              <a:rPr lang="ru-RU" dirty="0" err="1">
                <a:solidFill>
                  <a:srgbClr val="000000"/>
                </a:solidFill>
                <a:effectLst/>
                <a:highlight>
                  <a:srgbClr val="00FF00"/>
                </a:highlight>
                <a:latin typeface="Times New Roman" panose="02020603050405020304" pitchFamily="18" charset="0"/>
              </a:rPr>
              <a:t>Великій</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Британії</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є</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співвласниками</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багатьох</a:t>
            </a:r>
            <a:r>
              <a:rPr lang="ru-RU" dirty="0">
                <a:solidFill>
                  <a:srgbClr val="000000"/>
                </a:solidFill>
                <a:effectLst/>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своїх</a:t>
            </a:r>
            <a:r>
              <a:rPr lang="ru-RU" dirty="0">
                <a:solidFill>
                  <a:srgbClr val="000000"/>
                </a:solidFill>
                <a:highlight>
                  <a:srgbClr val="00FF00"/>
                </a:highlight>
                <a:latin typeface="Times New Roman" panose="02020603050405020304" pitchFamily="18" charset="0"/>
              </a:rPr>
              <a:t> </a:t>
            </a:r>
            <a:r>
              <a:rPr lang="ru-RU" dirty="0" err="1">
                <a:solidFill>
                  <a:srgbClr val="000000"/>
                </a:solidFill>
                <a:effectLst/>
                <a:highlight>
                  <a:srgbClr val="00FF00"/>
                </a:highlight>
                <a:latin typeface="Times New Roman" panose="02020603050405020304" pitchFamily="18" charset="0"/>
              </a:rPr>
              <a:t>постачальників</a:t>
            </a:r>
            <a:r>
              <a:rPr lang="ru-RU" dirty="0">
                <a:solidFill>
                  <a:srgbClr val="000000"/>
                </a:solidFill>
                <a:effectLst/>
                <a:highlight>
                  <a:srgbClr val="00FF00"/>
                </a:highlight>
                <a:latin typeface="Times New Roman" panose="02020603050405020304" pitchFamily="18" charset="0"/>
              </a:rPr>
              <a:t>).</a:t>
            </a:r>
          </a:p>
          <a:p>
            <a:pPr algn="just"/>
            <a:r>
              <a:rPr lang="ru-RU" b="1" i="1" dirty="0" err="1">
                <a:solidFill>
                  <a:srgbClr val="000000"/>
                </a:solidFill>
                <a:effectLst/>
                <a:latin typeface="Times New Roman" panose="02020603050405020304" pitchFamily="18" charset="0"/>
              </a:rPr>
              <a:t>Керовані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адміністративні</a:t>
            </a:r>
            <a:r>
              <a:rPr lang="ru-RU" b="1" i="1" dirty="0">
                <a:solidFill>
                  <a:srgbClr val="000000"/>
                </a:solidFill>
                <a:effectLst/>
                <a:latin typeface="Times New Roman" panose="02020603050405020304" pitchFamily="18" charset="0"/>
              </a:rPr>
              <a:t>, </a:t>
            </a:r>
            <a:r>
              <a:rPr lang="ru-RU" b="1" i="1" dirty="0" err="1">
                <a:solidFill>
                  <a:srgbClr val="000000"/>
                </a:solidFill>
                <a:effectLst/>
                <a:latin typeface="Times New Roman" panose="02020603050405020304" pitchFamily="18" charset="0"/>
              </a:rPr>
              <a:t>контрольовані</a:t>
            </a:r>
            <a:r>
              <a:rPr lang="ru-RU" b="1" i="1" dirty="0">
                <a:solidFill>
                  <a:srgbClr val="000000"/>
                </a:solidFill>
                <a:effectLst/>
                <a:latin typeface="Times New Roman" panose="02020603050405020304" pitchFamily="18" charset="0"/>
              </a:rPr>
              <a:t>) ВМС </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це</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системи</a:t>
            </a:r>
            <a:r>
              <a:rPr lang="ru-RU" dirty="0">
                <a:solidFill>
                  <a:srgbClr val="000000"/>
                </a:solidFill>
                <a:effectLst/>
                <a:latin typeface="Times New Roman" panose="02020603050405020304" pitchFamily="18" charset="0"/>
              </a:rPr>
              <a:t>,</a:t>
            </a:r>
            <a:r>
              <a:rPr lang="ru-RU" b="1" i="1"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що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існують</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завдяки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значній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репутації</a:t>
            </a:r>
            <a:r>
              <a:rPr lang="ru-RU" dirty="0">
                <a:solidFill>
                  <a:srgbClr val="000000"/>
                </a:solidFill>
                <a:effectLst/>
                <a:latin typeface="Times New Roman" panose="02020603050405020304" pitchFamily="18" charset="0"/>
              </a:rPr>
              <a:t> одного з </a:t>
            </a:r>
            <a:r>
              <a:rPr lang="ru-RU" dirty="0" err="1">
                <a:solidFill>
                  <a:srgbClr val="000000"/>
                </a:solidFill>
                <a:effectLst/>
                <a:latin typeface="Times New Roman" panose="02020603050405020304" pitchFamily="18" charset="0"/>
              </a:rPr>
              <a:t>її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учасників</a:t>
            </a:r>
            <a:r>
              <a:rPr lang="ru-RU" dirty="0">
                <a:solidFill>
                  <a:srgbClr val="000000"/>
                </a:solidFill>
                <a:effectLst/>
                <a:latin typeface="Times New Roman" panose="02020603050405020304" pitchFamily="18" charset="0"/>
              </a:rPr>
              <a:t>. Роль </a:t>
            </a:r>
            <a:r>
              <a:rPr lang="ru-RU" dirty="0" err="1">
                <a:solidFill>
                  <a:srgbClr val="000000"/>
                </a:solidFill>
                <a:effectLst/>
                <a:latin typeface="Times New Roman" panose="02020603050405020304" pitchFamily="18" charset="0"/>
              </a:rPr>
              <a:t>лідера</a:t>
            </a:r>
            <a:r>
              <a:rPr lang="ru-RU" dirty="0">
                <a:solidFill>
                  <a:srgbClr val="000000"/>
                </a:solidFill>
                <a:effectLst/>
                <a:latin typeface="Times New Roman" panose="02020603050405020304" pitchFamily="18" charset="0"/>
              </a:rPr>
              <a:t> при </a:t>
            </a:r>
            <a:r>
              <a:rPr lang="ru-RU" dirty="0" err="1">
                <a:solidFill>
                  <a:srgbClr val="000000"/>
                </a:solidFill>
                <a:effectLst/>
                <a:latin typeface="Times New Roman" panose="02020603050405020304" pitchFamily="18" charset="0"/>
              </a:rPr>
              <a:t>цьому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належить</a:t>
            </a:r>
            <a:r>
              <a:rPr lang="ru-RU" dirty="0">
                <a:solidFill>
                  <a:srgbClr val="000000"/>
                </a:solidFill>
                <a:effectLst/>
                <a:latin typeface="Times New Roman" panose="02020603050405020304" pitchFamily="18" charset="0"/>
              </a:rPr>
              <a:t> одному з </a:t>
            </a:r>
            <a:r>
              <a:rPr lang="ru-RU" dirty="0" err="1">
                <a:solidFill>
                  <a:srgbClr val="000000"/>
                </a:solidFill>
                <a:effectLst/>
                <a:latin typeface="Times New Roman" panose="02020603050405020304" pitchFamily="18" charset="0"/>
              </a:rPr>
              <a:t>наймогутніших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учасників</a:t>
            </a:r>
            <a:r>
              <a:rPr lang="ru-RU" dirty="0">
                <a:solidFill>
                  <a:srgbClr val="000000"/>
                </a:solidFill>
                <a:effectLst/>
                <a:latin typeface="Times New Roman" panose="02020603050405020304" pitchFamily="18" charset="0"/>
              </a:rPr>
              <a:t> систем (</a:t>
            </a:r>
            <a:r>
              <a:rPr lang="en-US" dirty="0">
                <a:solidFill>
                  <a:srgbClr val="000000"/>
                </a:solidFill>
                <a:effectLst/>
                <a:latin typeface="Times New Roman" panose="02020603050405020304" pitchFamily="18" charset="0"/>
              </a:rPr>
              <a:t>L'OREAL, </a:t>
            </a:r>
            <a:r>
              <a:rPr lang="ru-RU" dirty="0">
                <a:solidFill>
                  <a:srgbClr val="000000"/>
                </a:solidFill>
                <a:effectLst/>
                <a:latin typeface="Times New Roman" panose="02020603050405020304" pitchFamily="18" charset="0"/>
              </a:rPr>
              <a:t>Р</a:t>
            </a:r>
            <a:r>
              <a:rPr lang="en-US" dirty="0">
                <a:solidFill>
                  <a:srgbClr val="000000"/>
                </a:solidFill>
                <a:effectLst/>
                <a:latin typeface="Times New Roman" panose="02020603050405020304" pitchFamily="18" charset="0"/>
              </a:rPr>
              <a:t>R</a:t>
            </a:r>
            <a:r>
              <a:rPr lang="ru-RU" dirty="0">
                <a:solidFill>
                  <a:srgbClr val="000000"/>
                </a:solidFill>
                <a:effectLst/>
                <a:latin typeface="Times New Roman" panose="02020603050405020304" pitchFamily="18" charset="0"/>
              </a:rPr>
              <a:t>ОСТЕ</a:t>
            </a:r>
            <a:r>
              <a:rPr lang="en-US" dirty="0">
                <a:solidFill>
                  <a:srgbClr val="000000"/>
                </a:solidFill>
                <a:effectLst/>
                <a:latin typeface="Times New Roman" panose="02020603050405020304" pitchFamily="18" charset="0"/>
              </a:rPr>
              <a:t>R &amp;</a:t>
            </a:r>
            <a:r>
              <a:rPr lang="uk-UA" dirty="0">
                <a:solidFill>
                  <a:srgbClr val="000000"/>
                </a:solidFill>
                <a:effectLst/>
                <a:latin typeface="Times New Roman" panose="02020603050405020304" pitchFamily="18" charset="0"/>
              </a:rPr>
              <a:t> </a:t>
            </a:r>
            <a:r>
              <a:rPr lang="en-US" dirty="0">
                <a:solidFill>
                  <a:srgbClr val="000000"/>
                </a:solidFill>
                <a:effectLst/>
                <a:latin typeface="Times New Roman" panose="02020603050405020304" pitchFamily="18" charset="0"/>
              </a:rPr>
              <a:t>GAMBLE </a:t>
            </a:r>
            <a:r>
              <a:rPr lang="ru-RU" dirty="0">
                <a:solidFill>
                  <a:srgbClr val="000000"/>
                </a:solidFill>
                <a:effectLst/>
                <a:latin typeface="Times New Roman" panose="02020603050405020304" pitchFamily="18" charset="0"/>
              </a:rPr>
              <a:t>та </a:t>
            </a:r>
            <a:r>
              <a:rPr lang="en-US" dirty="0" err="1">
                <a:solidFill>
                  <a:srgbClr val="000000"/>
                </a:solidFill>
                <a:effectLst/>
                <a:latin typeface="Times New Roman" panose="02020603050405020304" pitchFamily="18" charset="0"/>
              </a:rPr>
              <a:t>i</a:t>
            </a:r>
            <a:r>
              <a:rPr lang="ru-RU" dirty="0">
                <a:solidFill>
                  <a:srgbClr val="000000"/>
                </a:solidFill>
                <a:effectLst/>
                <a:latin typeface="Times New Roman" panose="02020603050405020304" pitchFamily="18" charset="0"/>
              </a:rPr>
              <a:t>н.). </a:t>
            </a:r>
            <a:r>
              <a:rPr lang="ru-RU" dirty="0" err="1">
                <a:solidFill>
                  <a:srgbClr val="000000"/>
                </a:solidFill>
                <a:effectLst/>
                <a:latin typeface="Times New Roman" panose="02020603050405020304" pitchFamily="18" charset="0"/>
              </a:rPr>
              <a:t>Лідер</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досягає</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тісної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співпраці</a:t>
            </a:r>
            <a:r>
              <a:rPr lang="ru-RU" dirty="0">
                <a:solidFill>
                  <a:srgbClr val="000000"/>
                </a:solidFill>
                <a:effectLst/>
                <a:latin typeface="Times New Roman" panose="02020603050405020304" pitchFamily="18" charset="0"/>
              </a:rPr>
              <a:t> з </a:t>
            </a:r>
            <a:r>
              <a:rPr lang="ru-RU" dirty="0" err="1">
                <a:solidFill>
                  <a:srgbClr val="000000"/>
                </a:solidFill>
                <a:effectLst/>
                <a:latin typeface="Times New Roman" panose="02020603050405020304" pitchFamily="18" charset="0"/>
              </a:rPr>
              <a:t>продавцями</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своїх</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товарів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допомагаючи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їм</a:t>
            </a:r>
            <a:r>
              <a:rPr lang="ru-RU" dirty="0">
                <a:solidFill>
                  <a:srgbClr val="000000"/>
                </a:solidFill>
                <a:effectLst/>
                <a:latin typeface="Times New Roman" panose="02020603050405020304" pitchFamily="18" charset="0"/>
              </a:rPr>
              <a:t> в </a:t>
            </a:r>
            <a:r>
              <a:rPr lang="ru-RU" dirty="0" err="1">
                <a:solidFill>
                  <a:srgbClr val="000000"/>
                </a:solidFill>
                <a:effectLst/>
                <a:latin typeface="Times New Roman" panose="02020603050405020304" pitchFamily="18" charset="0"/>
              </a:rPr>
              <a:t>організації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експозицій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проведенні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заходів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щодо</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стимулювання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збуту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товарів</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формування</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цінової</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політики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забезпечуючи</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міцну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рекламну</a:t>
            </a:r>
            <a:r>
              <a:rPr lang="ru-RU" dirty="0">
                <a:solidFill>
                  <a:srgbClr val="000000"/>
                </a:solidFill>
                <a:latin typeface="Times New Roman" panose="02020603050405020304" pitchFamily="18" charset="0"/>
              </a:rPr>
              <a:t> </a:t>
            </a:r>
            <a:r>
              <a:rPr lang="ru-RU" dirty="0" err="1">
                <a:solidFill>
                  <a:srgbClr val="000000"/>
                </a:solidFill>
                <a:effectLst/>
                <a:latin typeface="Times New Roman" panose="02020603050405020304" pitchFamily="18" charset="0"/>
              </a:rPr>
              <a:t>підтримку</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тощо</a:t>
            </a:r>
            <a:r>
              <a:rPr lang="ru-RU" dirty="0">
                <a:solidFill>
                  <a:srgbClr val="000000"/>
                </a:solidFill>
                <a:effectLst/>
                <a:latin typeface="Times New Roman" panose="02020603050405020304" pitchFamily="18" charset="0"/>
              </a:rPr>
              <a:t>. У </a:t>
            </a:r>
            <a:r>
              <a:rPr lang="ru-RU" dirty="0" err="1">
                <a:solidFill>
                  <a:srgbClr val="000000"/>
                </a:solidFill>
                <a:effectLst/>
                <a:latin typeface="Times New Roman" panose="02020603050405020304" pitchFamily="18" charset="0"/>
              </a:rPr>
              <a:t>такій</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системі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договірні</a:t>
            </a:r>
            <a:r>
              <a:rPr lang="ru-RU" dirty="0">
                <a:solidFill>
                  <a:srgbClr val="000000"/>
                </a:solidFill>
                <a:effectLst/>
                <a:latin typeface="Times New Roman" panose="02020603050405020304" pitchFamily="18" charset="0"/>
              </a:rPr>
              <a:t> </a:t>
            </a:r>
            <a:r>
              <a:rPr lang="ru-RU" dirty="0" err="1">
                <a:solidFill>
                  <a:srgbClr val="000000"/>
                </a:solidFill>
                <a:effectLst/>
                <a:latin typeface="Times New Roman" panose="02020603050405020304" pitchFamily="18" charset="0"/>
              </a:rPr>
              <a:t>зобов’язання</a:t>
            </a:r>
            <a:r>
              <a:rPr lang="ru-RU" dirty="0">
                <a:solidFill>
                  <a:srgbClr val="000000"/>
                </a:solidFill>
                <a:effectLst/>
                <a:latin typeface="Times New Roman" panose="02020603050405020304" pitchFamily="18" charset="0"/>
              </a:rPr>
              <a:t> не </a:t>
            </a:r>
            <a:r>
              <a:rPr lang="ru-RU" dirty="0" err="1">
                <a:solidFill>
                  <a:srgbClr val="000000"/>
                </a:solidFill>
                <a:effectLst/>
                <a:latin typeface="Times New Roman" panose="02020603050405020304" pitchFamily="18" charset="0"/>
              </a:rPr>
              <a:t>передбачені</a:t>
            </a:r>
            <a:r>
              <a:rPr lang="ru-RU" dirty="0">
                <a:solidFill>
                  <a:srgbClr val="000000"/>
                </a:solidFill>
                <a:effectLst/>
                <a:latin typeface="Times New Roman" panose="02020603050405020304" pitchFamily="18" charset="0"/>
              </a:rPr>
              <a:t>.</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269188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1AEC20-06BB-36BC-6DD4-987749118972}"/>
              </a:ext>
            </a:extLst>
          </p:cNvPr>
          <p:cNvSpPr>
            <a:spLocks noGrp="1"/>
          </p:cNvSpPr>
          <p:nvPr>
            <p:ph idx="1"/>
          </p:nvPr>
        </p:nvSpPr>
        <p:spPr>
          <a:xfrm>
            <a:off x="352539" y="385591"/>
            <a:ext cx="11281273" cy="5971142"/>
          </a:xfrm>
        </p:spPr>
        <p:txBody>
          <a:bodyPr>
            <a:normAutofit/>
          </a:bodyPr>
          <a:lstStyle/>
          <a:p>
            <a:pPr algn="just"/>
            <a:r>
              <a:rPr lang="uk-UA" b="1" i="1" dirty="0">
                <a:solidFill>
                  <a:srgbClr val="000000"/>
                </a:solidFill>
                <a:effectLst/>
                <a:latin typeface="Times New Roman" panose="02020603050405020304" pitchFamily="18" charset="0"/>
              </a:rPr>
              <a:t>Договірні ВМС</a:t>
            </a:r>
            <a:r>
              <a:rPr lang="uk-UA" i="1" dirty="0">
                <a:solidFill>
                  <a:srgbClr val="000000"/>
                </a:solidFill>
                <a:effectLst/>
                <a:latin typeface="Times New Roman" panose="02020603050405020304" pitchFamily="18" charset="0"/>
              </a:rPr>
              <a:t> </a:t>
            </a:r>
            <a:r>
              <a:rPr lang="uk-UA" dirty="0">
                <a:solidFill>
                  <a:srgbClr val="000000"/>
                </a:solidFill>
                <a:effectLst/>
                <a:latin typeface="Times New Roman" panose="02020603050405020304" pitchFamily="18" charset="0"/>
              </a:rPr>
              <a:t>складаються з незалежних компаній, об'єднаних на основі укладення угод, які здійснюють різну</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діяльність з виробництва та розподілу. Мета такого об'єднання – збільшення обсягів продажу чи економія коштів, яких кожне</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підприємство окремо не могло б досягти. Координація та управління конфліктами ґрунтується на офіційних угодах між</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всіма учасниками каналу.</a:t>
            </a:r>
          </a:p>
          <a:p>
            <a:pPr algn="just"/>
            <a:r>
              <a:rPr lang="uk-UA" dirty="0">
                <a:solidFill>
                  <a:srgbClr val="000000"/>
                </a:solidFill>
                <a:effectLst/>
                <a:highlight>
                  <a:srgbClr val="00FF00"/>
                </a:highlight>
                <a:latin typeface="Times New Roman" panose="02020603050405020304" pitchFamily="18" charset="0"/>
              </a:rPr>
              <a:t>Можна виділити три типи договірних ВМС:</a:t>
            </a:r>
          </a:p>
          <a:p>
            <a:pPr algn="just"/>
            <a:r>
              <a:rPr lang="uk-UA" dirty="0">
                <a:solidFill>
                  <a:srgbClr val="000000"/>
                </a:solidFill>
                <a:effectLst/>
                <a:latin typeface="Times New Roman" panose="02020603050405020304" pitchFamily="18" charset="0"/>
              </a:rPr>
              <a:t>1)</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добровільно створені системи роздрібних торговців під</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егідою оптовиків;</a:t>
            </a:r>
          </a:p>
          <a:p>
            <a:pPr algn="just"/>
            <a:r>
              <a:rPr lang="uk-UA" dirty="0">
                <a:solidFill>
                  <a:srgbClr val="000000"/>
                </a:solidFill>
                <a:effectLst/>
                <a:latin typeface="Times New Roman" panose="02020603050405020304" pitchFamily="18" charset="0"/>
              </a:rPr>
              <a:t>2)</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кооперативи роздрібних торговців;</a:t>
            </a:r>
          </a:p>
          <a:p>
            <a:pPr algn="just"/>
            <a:r>
              <a:rPr lang="uk-UA" dirty="0">
                <a:solidFill>
                  <a:srgbClr val="000000"/>
                </a:solidFill>
                <a:effectLst/>
                <a:latin typeface="Times New Roman" panose="02020603050405020304" pitchFamily="18" charset="0"/>
              </a:rPr>
              <a:t>3)</a:t>
            </a:r>
            <a:r>
              <a:rPr lang="uk-UA" dirty="0">
                <a:solidFill>
                  <a:srgbClr val="000000"/>
                </a:solidFill>
                <a:effectLst/>
                <a:latin typeface="Arial" panose="020B0604020202020204" pitchFamily="34" charset="0"/>
              </a:rPr>
              <a:t> </a:t>
            </a:r>
            <a:r>
              <a:rPr lang="uk-UA" dirty="0">
                <a:solidFill>
                  <a:srgbClr val="000000"/>
                </a:solidFill>
                <a:effectLst/>
                <a:latin typeface="Times New Roman" panose="02020603050405020304" pitchFamily="18" charset="0"/>
              </a:rPr>
              <a:t>франчайзингові системи.</a:t>
            </a:r>
          </a:p>
          <a:p>
            <a:pPr algn="just"/>
            <a:r>
              <a:rPr lang="uk-UA" i="1" dirty="0">
                <a:solidFill>
                  <a:srgbClr val="000000"/>
                </a:solidFill>
                <a:effectLst/>
                <a:latin typeface="Times New Roman" panose="02020603050405020304" pitchFamily="18" charset="0"/>
              </a:rPr>
              <a:t>Добровільно створені системи роздрібних торговців під</a:t>
            </a:r>
            <a:r>
              <a:rPr lang="uk-UA" dirty="0">
                <a:solidFill>
                  <a:srgbClr val="000000"/>
                </a:solidFill>
                <a:latin typeface="Times New Roman" panose="02020603050405020304" pitchFamily="18" charset="0"/>
              </a:rPr>
              <a:t> </a:t>
            </a:r>
            <a:r>
              <a:rPr lang="uk-UA" i="1" dirty="0">
                <a:solidFill>
                  <a:srgbClr val="000000"/>
                </a:solidFill>
                <a:effectLst/>
                <a:latin typeface="Times New Roman" panose="02020603050405020304" pitchFamily="18" charset="0"/>
              </a:rPr>
              <a:t>егідою оптовиків – </a:t>
            </a:r>
            <a:r>
              <a:rPr lang="uk-UA" dirty="0">
                <a:solidFill>
                  <a:srgbClr val="000000"/>
                </a:solidFill>
                <a:effectLst/>
                <a:latin typeface="Times New Roman" panose="02020603050405020304" pitchFamily="18" charset="0"/>
              </a:rPr>
              <a:t>це системи, в яких оптовий </a:t>
            </a:r>
            <a:r>
              <a:rPr lang="uk-UA" dirty="0" err="1">
                <a:solidFill>
                  <a:srgbClr val="000000"/>
                </a:solidFill>
                <a:effectLst/>
                <a:latin typeface="Times New Roman" panose="02020603050405020304" pitchFamily="18" charset="0"/>
              </a:rPr>
              <a:t>продавецьорганізовує</a:t>
            </a:r>
            <a:r>
              <a:rPr lang="uk-UA" dirty="0">
                <a:solidFill>
                  <a:srgbClr val="000000"/>
                </a:solidFill>
                <a:effectLst/>
                <a:latin typeface="Times New Roman" panose="02020603050405020304" pitchFamily="18" charset="0"/>
              </a:rPr>
              <a:t> добровільне об’єднання незалежних роздрібних торговців, розробляє програму, в якій передбачається забезпечення економічності </a:t>
            </a:r>
            <a:r>
              <a:rPr lang="uk-UA" dirty="0" err="1">
                <a:solidFill>
                  <a:srgbClr val="000000"/>
                </a:solidFill>
                <a:effectLst/>
                <a:latin typeface="Times New Roman" panose="02020603050405020304" pitchFamily="18" charset="0"/>
              </a:rPr>
              <a:t>закупівель</a:t>
            </a:r>
            <a:r>
              <a:rPr lang="uk-UA" dirty="0">
                <a:solidFill>
                  <a:srgbClr val="000000"/>
                </a:solidFill>
                <a:effectLst/>
                <a:latin typeface="Times New Roman" panose="02020603050405020304" pitchFamily="18" charset="0"/>
              </a:rPr>
              <a:t>, стандартизація торгової практики.</a:t>
            </a:r>
          </a:p>
          <a:p>
            <a:pPr algn="just"/>
            <a:r>
              <a:rPr lang="uk-UA" dirty="0">
                <a:solidFill>
                  <a:srgbClr val="000000"/>
                </a:solidFill>
                <a:effectLst/>
                <a:highlight>
                  <a:srgbClr val="00FF00"/>
                </a:highlight>
                <a:latin typeface="Times New Roman" panose="02020603050405020304" pitchFamily="18" charset="0"/>
              </a:rPr>
              <a:t>Основною метою таких об’єднань є створення можливостей</a:t>
            </a:r>
            <a:r>
              <a:rPr lang="uk-UA" dirty="0">
                <a:solidFill>
                  <a:srgbClr val="000000"/>
                </a:solidFill>
                <a:highlight>
                  <a:srgbClr val="00FF00"/>
                </a:highlight>
                <a:latin typeface="Times New Roman" panose="02020603050405020304" pitchFamily="18" charset="0"/>
              </a:rPr>
              <a:t> </a:t>
            </a:r>
            <a:r>
              <a:rPr lang="uk-UA" dirty="0">
                <a:solidFill>
                  <a:srgbClr val="000000"/>
                </a:solidFill>
                <a:effectLst/>
                <a:highlight>
                  <a:srgbClr val="00FF00"/>
                </a:highlight>
                <a:latin typeface="Times New Roman" panose="02020603050405020304" pitchFamily="18" charset="0"/>
              </a:rPr>
              <a:t>для ефективної конкуренції з розгалуженими мережами великих організацій.</a:t>
            </a:r>
          </a:p>
          <a:p>
            <a:pPr algn="just"/>
            <a:r>
              <a:rPr lang="uk-UA" i="1" dirty="0">
                <a:solidFill>
                  <a:srgbClr val="000000"/>
                </a:solidFill>
                <a:effectLst/>
                <a:latin typeface="Times New Roman" panose="02020603050405020304" pitchFamily="18" charset="0"/>
              </a:rPr>
              <a:t>Кооперативи роздрібних торговців</a:t>
            </a:r>
            <a:r>
              <a:rPr lang="uk-UA" dirty="0">
                <a:solidFill>
                  <a:srgbClr val="000000"/>
                </a:solidFill>
                <a:effectLst/>
                <a:latin typeface="Times New Roman" panose="02020603050405020304" pitchFamily="18" charset="0"/>
              </a:rPr>
              <a:t> – це об’єднання</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роздрібних торговців у кооперативи. Учасники такого об’єднання закуповують продукцію через кооперативи, спільно</a:t>
            </a:r>
            <a:r>
              <a:rPr lang="uk-UA" dirty="0">
                <a:solidFill>
                  <a:srgbClr val="000000"/>
                </a:solidFill>
                <a:latin typeface="Times New Roman" panose="02020603050405020304" pitchFamily="18" charset="0"/>
              </a:rPr>
              <a:t> </a:t>
            </a:r>
            <a:r>
              <a:rPr lang="uk-UA" dirty="0">
                <a:solidFill>
                  <a:srgbClr val="000000"/>
                </a:solidFill>
                <a:effectLst/>
                <a:latin typeface="Times New Roman" panose="02020603050405020304" pitchFamily="18" charset="0"/>
              </a:rPr>
              <a:t>організовують рекламу. Отриманий прибуток </a:t>
            </a:r>
            <a:r>
              <a:rPr lang="uk-UA" dirty="0" err="1">
                <a:solidFill>
                  <a:srgbClr val="000000"/>
                </a:solidFill>
                <a:effectLst/>
                <a:latin typeface="Times New Roman" panose="02020603050405020304" pitchFamily="18" charset="0"/>
              </a:rPr>
              <a:t>пропорційно</a:t>
            </a:r>
            <a:r>
              <a:rPr lang="uk-UA" dirty="0">
                <a:solidFill>
                  <a:srgbClr val="000000"/>
                </a:solidFill>
                <a:effectLst/>
                <a:latin typeface="Times New Roman" panose="02020603050405020304" pitchFamily="18" charset="0"/>
              </a:rPr>
              <a:t> розподіляється між усіма членами кооперативу</a:t>
            </a:r>
          </a:p>
          <a:p>
            <a:endParaRPr lang="ru-RU" dirty="0">
              <a:solidFill>
                <a:srgbClr val="000000"/>
              </a:solidFill>
              <a:effectLst/>
              <a:latin typeface="Times New Roman" panose="02020603050405020304" pitchFamily="18" charset="0"/>
            </a:endParaRPr>
          </a:p>
          <a:p>
            <a:endParaRPr dirty="0"/>
          </a:p>
        </p:txBody>
      </p:sp>
    </p:spTree>
    <p:extLst>
      <p:ext uri="{BB962C8B-B14F-4D97-AF65-F5344CB8AC3E}">
        <p14:creationId xmlns:p14="http://schemas.microsoft.com/office/powerpoint/2010/main" val="1323183154"/>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{BAD841DC-749C-D84D-A5D1-B99D800B7271}tf10001060</Template>
  <TotalTime>114</TotalTime>
  <Words>2319</Words>
  <Application>Microsoft Macintosh PowerPoint</Application>
  <PresentationFormat>Широкоэкранный</PresentationFormat>
  <Paragraphs>85</Paragraphs>
  <Slides>38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38</vt:i4>
      </vt:variant>
    </vt:vector>
  </HeadingPairs>
  <TitlesOfParts>
    <vt:vector size="45" baseType="lpstr">
      <vt:lpstr>Arial</vt:lpstr>
      <vt:lpstr>Calibri</vt:lpstr>
      <vt:lpstr>Times New Roman</vt:lpstr>
      <vt:lpstr>Trebuchet MS</vt:lpstr>
      <vt:lpstr>Wingdings</vt:lpstr>
      <vt:lpstr>Wingdings 3</vt:lpstr>
      <vt:lpstr>Аспект</vt:lpstr>
      <vt:lpstr>ТОВАРНИЙ РУХ І МЕХАНІЗМИ ВИКОРИСТАННЯ КАНАЛІВ РОЗПОДІЛУ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ТОВАРНИЙ РУХ І МЕХАНІЗМИ ВИКОРИСТАННЯ КАНАЛІВ РОЗПОДІЛУ </dc:title>
  <dc:creator>Александр Ткачук</dc:creator>
  <cp:lastModifiedBy>Александр Ткачук</cp:lastModifiedBy>
  <cp:revision>13</cp:revision>
  <dcterms:created xsi:type="dcterms:W3CDTF">2025-02-03T10:23:11Z</dcterms:created>
  <dcterms:modified xsi:type="dcterms:W3CDTF">2026-01-14T11:58:12Z</dcterms:modified>
</cp:coreProperties>
</file>