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92" r:id="rId4"/>
    <p:sldId id="273" r:id="rId5"/>
    <p:sldId id="282" r:id="rId6"/>
    <p:sldId id="285" r:id="rId7"/>
    <p:sldId id="275" r:id="rId8"/>
    <p:sldId id="277" r:id="rId9"/>
    <p:sldId id="258" r:id="rId10"/>
    <p:sldId id="262" r:id="rId11"/>
    <p:sldId id="263" r:id="rId12"/>
    <p:sldId id="294" r:id="rId13"/>
    <p:sldId id="296" r:id="rId14"/>
    <p:sldId id="295" r:id="rId15"/>
    <p:sldId id="298" r:id="rId16"/>
    <p:sldId id="297" r:id="rId17"/>
    <p:sldId id="291" r:id="rId18"/>
    <p:sldId id="283" r:id="rId19"/>
    <p:sldId id="284" r:id="rId20"/>
    <p:sldId id="286" r:id="rId21"/>
    <p:sldId id="287" r:id="rId22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5000" autoAdjust="0"/>
  </p:normalViewPr>
  <p:slideViewPr>
    <p:cSldViewPr>
      <p:cViewPr>
        <p:scale>
          <a:sx n="58" d="100"/>
          <a:sy n="58" d="100"/>
        </p:scale>
        <p:origin x="-318" y="22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56BBDE-60CC-4BCA-81DF-6DF2A214747D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58DC92-80B5-49B8-8E83-E27AE15B0FBF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7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126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82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07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585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13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25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48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7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42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75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88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1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4EE068-7402-4898-BC96-861A07B79A84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D1FB7-85A1-4968-A176-141AB48EC69E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AE8568-F0F7-4B2A-AAF9-CA74F749D416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0A04C-C960-4BF6-9A19-990360E14D20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5088D-651E-4E2B-B093-A2ADB9078470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BC13A-1E14-41F7-9663-6A69A49ED367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A1AD8-E792-4F5E-839F-FD57E5D4B939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5AE7A-E51C-4CC0-9444-C159148CF1E4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3F1E2-09B8-459C-A20A-DD603957A16A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BA31F4-19AA-476D-B02A-EF2027E94612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08098-38C2-46E8-BE76-843E09DA60C7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C8FBB3-38E1-44B7-BEC6-5DBA43328B23}" type="datetime1">
              <a:rPr lang="ru-RU" smtClean="0"/>
              <a:t>10.05.2023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ppeliaSim" TargetMode="External"/><Relationship Id="rId2" Type="http://schemas.openxmlformats.org/officeDocument/2006/relationships/hyperlink" Target="https://www.coppeliarobotics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ciencedirect.com/science/article/pii/S2352711019302511" TargetMode="External"/><Relationship Id="rId4" Type="http://schemas.openxmlformats.org/officeDocument/2006/relationships/hyperlink" Target="https://www.igi-global.com/dictionary/quadruped-robots-with-bio-inspired-gait-generation-methods-using-sole-pressure-sensory-feedback/10587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892" y="1844824"/>
            <a:ext cx="9144000" cy="2667000"/>
          </a:xfrm>
        </p:spPr>
        <p:txBody>
          <a:bodyPr rtlCol="0"/>
          <a:lstStyle/>
          <a:p>
            <a:pPr algn="ctr"/>
            <a:r>
              <a:rPr lang="ru-RU" dirty="0">
                <a:cs typeface="Aharoni" pitchFamily="2" charset="-79"/>
              </a:rPr>
              <a:t>Структура, </a:t>
            </a:r>
            <a:r>
              <a:rPr lang="ru-RU" dirty="0" err="1">
                <a:cs typeface="Aharoni" pitchFamily="2" charset="-79"/>
              </a:rPr>
              <a:t>призначення</a:t>
            </a:r>
            <a:r>
              <a:rPr lang="ru-RU" dirty="0">
                <a:cs typeface="Aharoni" pitchFamily="2" charset="-79"/>
              </a:rPr>
              <a:t> та </a:t>
            </a:r>
            <a:r>
              <a:rPr lang="ru-RU" dirty="0" err="1">
                <a:cs typeface="Aharoni" pitchFamily="2" charset="-79"/>
              </a:rPr>
              <a:t>функціональні</a:t>
            </a:r>
            <a:r>
              <a:rPr lang="ru-RU" dirty="0">
                <a:cs typeface="Aharoni" pitchFamily="2" charset="-79"/>
              </a:rPr>
              <a:t> </a:t>
            </a:r>
            <a:r>
              <a:rPr lang="ru-RU" dirty="0" err="1">
                <a:cs typeface="Aharoni" pitchFamily="2" charset="-79"/>
              </a:rPr>
              <a:t>можливості</a:t>
            </a:r>
            <a:r>
              <a:rPr lang="ru-RU" dirty="0">
                <a:cs typeface="Aharoni" pitchFamily="2" charset="-79"/>
              </a:rPr>
              <a:t> ПП </a:t>
            </a:r>
            <a:r>
              <a:rPr lang="ru-RU" dirty="0" err="1">
                <a:cs typeface="Aharoni" pitchFamily="2" charset="-79"/>
              </a:rPr>
              <a:t>CoppeliaSim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613" y="260648"/>
            <a:ext cx="8229600" cy="1143000"/>
          </a:xfrm>
        </p:spPr>
        <p:txBody>
          <a:bodyPr rtlCol="0">
            <a:normAutofit fontScale="77500" lnSpcReduction="20000"/>
          </a:bodyPr>
          <a:lstStyle/>
          <a:p>
            <a:pPr algn="ctr"/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«</a:t>
            </a:r>
            <a:r>
              <a:rPr lang="ru-RU" dirty="0" err="1"/>
              <a:t>Житомирська</a:t>
            </a:r>
            <a:r>
              <a:rPr lang="ru-RU" dirty="0"/>
              <a:t> </a:t>
            </a:r>
            <a:r>
              <a:rPr lang="ru-RU" dirty="0" err="1"/>
              <a:t>політехніка</a:t>
            </a:r>
            <a:r>
              <a:rPr lang="ru-RU" dirty="0"/>
              <a:t>»</a:t>
            </a:r>
          </a:p>
          <a:p>
            <a:pPr algn="ctr"/>
            <a:r>
              <a:rPr lang="ru-RU" dirty="0"/>
              <a:t>Кафедра </a:t>
            </a:r>
            <a:r>
              <a:rPr lang="ru-RU" dirty="0" err="1"/>
              <a:t>автоматизації</a:t>
            </a:r>
            <a:r>
              <a:rPr lang="ru-RU" dirty="0"/>
              <a:t> та </a:t>
            </a:r>
            <a:r>
              <a:rPr lang="ru-RU" dirty="0" err="1"/>
              <a:t>комп’ютерно-інтегрованих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проф. Б.Б. </a:t>
            </a:r>
            <a:r>
              <a:rPr lang="ru-RU" dirty="0" err="1"/>
              <a:t>Самотокіна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err="1"/>
              <a:t>Передові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в </a:t>
            </a:r>
            <a:r>
              <a:rPr lang="ru-RU" dirty="0" err="1"/>
              <a:t>автоматизованому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endParaRPr lang="ru-RU" dirty="0"/>
          </a:p>
          <a:p>
            <a:endParaRPr lang="ru-RU" dirty="0"/>
          </a:p>
          <a:p>
            <a:pPr rtl="0"/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77988" y="5301208"/>
            <a:ext cx="8106105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sz="1900" dirty="0" smtClean="0">
                <a:solidFill>
                  <a:schemeClr val="tx1"/>
                </a:solidFill>
              </a:rPr>
              <a:t>:                         </a:t>
            </a:r>
            <a:r>
              <a:rPr lang="en-US" sz="1900" dirty="0">
                <a:solidFill>
                  <a:schemeClr val="tx1"/>
                </a:solidFill>
              </a:rPr>
              <a:t>	</a:t>
            </a:r>
            <a:r>
              <a:rPr lang="en-US" sz="1900" dirty="0" smtClean="0">
                <a:solidFill>
                  <a:schemeClr val="tx1"/>
                </a:solidFill>
              </a:rPr>
              <a:t>		</a:t>
            </a:r>
            <a:r>
              <a:rPr lang="uk-UA" sz="1900" smtClean="0">
                <a:solidFill>
                  <a:schemeClr val="tx1"/>
                </a:solidFill>
              </a:rPr>
              <a:t> </a:t>
            </a:r>
            <a:r>
              <a:rPr lang="uk-UA" sz="1900" smtClean="0">
                <a:solidFill>
                  <a:schemeClr val="tx1"/>
                </a:solidFill>
              </a:rPr>
              <a:t>              В.А</a:t>
            </a:r>
            <a:r>
              <a:rPr lang="uk-UA" sz="1900" dirty="0" smtClean="0">
                <a:solidFill>
                  <a:schemeClr val="tx1"/>
                </a:solidFill>
              </a:rPr>
              <a:t>. Кирилович</a:t>
            </a:r>
          </a:p>
          <a:p>
            <a:pPr algn="ctr"/>
            <a:r>
              <a:rPr lang="uk-UA" sz="1900" dirty="0" smtClean="0">
                <a:solidFill>
                  <a:schemeClr val="tx1"/>
                </a:solidFill>
              </a:rPr>
              <a:t>Житомир </a:t>
            </a:r>
            <a:r>
              <a:rPr lang="uk-UA" sz="1900" dirty="0" smtClean="0">
                <a:solidFill>
                  <a:schemeClr val="tx1"/>
                </a:solidFill>
              </a:rPr>
              <a:t>2023</a:t>
            </a:r>
            <a:endParaRPr lang="uk-UA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Динаміка</a:t>
            </a:r>
            <a:r>
              <a:rPr lang="ru-RU" dirty="0"/>
              <a:t> / </a:t>
            </a:r>
            <a:r>
              <a:rPr lang="ru-RU" dirty="0" err="1" smtClean="0"/>
              <a:t>Фізика</a:t>
            </a:r>
            <a:r>
              <a:rPr lang="ru-RU" dirty="0" smtClean="0"/>
              <a:t>. </a:t>
            </a:r>
            <a:r>
              <a:rPr lang="ru-RU" dirty="0" err="1"/>
              <a:t>Зворотна</a:t>
            </a:r>
            <a:r>
              <a:rPr lang="ru-RU" dirty="0"/>
              <a:t>/пряма </a:t>
            </a:r>
            <a:r>
              <a:rPr lang="ru-RU" dirty="0" err="1"/>
              <a:t>кінематика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61764" y="1844824"/>
            <a:ext cx="6552728" cy="3926161"/>
          </a:xfrm>
        </p:spPr>
        <p:txBody>
          <a:bodyPr rtlCol="0"/>
          <a:lstStyle/>
          <a:p>
            <a:r>
              <a:rPr lang="ru-RU" dirty="0"/>
              <a:t>4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(</a:t>
            </a:r>
            <a:r>
              <a:rPr lang="en-US" dirty="0"/>
              <a:t>Bullet Physics, ODE, Newton </a:t>
            </a:r>
            <a:r>
              <a:rPr lang="ru-RU" dirty="0"/>
              <a:t>і </a:t>
            </a:r>
            <a:r>
              <a:rPr lang="en-US" dirty="0"/>
              <a:t>Vortex Dynamics) </a:t>
            </a:r>
            <a:r>
              <a:rPr lang="ru-RU" dirty="0"/>
              <a:t>для </a:t>
            </a:r>
            <a:r>
              <a:rPr lang="ru-RU" dirty="0" err="1"/>
              <a:t>швидких</a:t>
            </a:r>
            <a:r>
              <a:rPr lang="ru-RU" dirty="0"/>
              <a:t> і </a:t>
            </a:r>
            <a:r>
              <a:rPr lang="ru-RU" dirty="0" err="1"/>
              <a:t>настроюваних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, для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реального </a:t>
            </a:r>
            <a:r>
              <a:rPr lang="ru-RU" dirty="0" err="1"/>
              <a:t>світу</a:t>
            </a:r>
            <a:r>
              <a:rPr lang="ru-RU" dirty="0"/>
              <a:t> та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(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зіткнення</a:t>
            </a:r>
            <a:r>
              <a:rPr lang="ru-RU" dirty="0"/>
              <a:t>,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022404" y="4250454"/>
            <a:ext cx="5765157" cy="3775875"/>
          </a:xfrm>
        </p:spPr>
        <p:txBody>
          <a:bodyPr rtlCol="0"/>
          <a:lstStyle/>
          <a:p>
            <a:r>
              <a:rPr lang="ru-RU" dirty="0" err="1"/>
              <a:t>Розрахунки</a:t>
            </a:r>
            <a:r>
              <a:rPr lang="ru-RU" dirty="0"/>
              <a:t> </a:t>
            </a:r>
            <a:r>
              <a:rPr lang="ru-RU" dirty="0" err="1"/>
              <a:t>зворотної</a:t>
            </a:r>
            <a:r>
              <a:rPr lang="ru-RU" dirty="0"/>
              <a:t>/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кінематики</a:t>
            </a:r>
            <a:r>
              <a:rPr lang="ru-RU" dirty="0"/>
              <a:t> для будь-</a:t>
            </a:r>
            <a:r>
              <a:rPr lang="ru-RU" dirty="0" err="1"/>
              <a:t>якого</a:t>
            </a:r>
            <a:r>
              <a:rPr lang="ru-RU" dirty="0"/>
              <a:t> типу </a:t>
            </a:r>
            <a:r>
              <a:rPr lang="ru-RU" dirty="0" err="1"/>
              <a:t>механізмів</a:t>
            </a:r>
            <a:r>
              <a:rPr lang="ru-RU" dirty="0"/>
              <a:t> (</a:t>
            </a:r>
            <a:r>
              <a:rPr lang="ru-RU" dirty="0" err="1"/>
              <a:t>розгалужених</a:t>
            </a:r>
            <a:r>
              <a:rPr lang="ru-RU" dirty="0"/>
              <a:t>, </a:t>
            </a:r>
            <a:r>
              <a:rPr lang="ru-RU" dirty="0" err="1"/>
              <a:t>закритих</a:t>
            </a:r>
            <a:r>
              <a:rPr lang="ru-RU" dirty="0"/>
              <a:t>, </a:t>
            </a:r>
            <a:r>
              <a:rPr lang="ru-RU" dirty="0" err="1"/>
              <a:t>надлишкових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вкладені</a:t>
            </a:r>
            <a:r>
              <a:rPr lang="ru-RU" dirty="0"/>
              <a:t> цикли </a:t>
            </a:r>
            <a:r>
              <a:rPr lang="ru-RU" dirty="0" err="1"/>
              <a:t>тощо</a:t>
            </a:r>
            <a:r>
              <a:rPr lang="ru-RU" dirty="0"/>
              <a:t>). Доступна </a:t>
            </a:r>
            <a:r>
              <a:rPr lang="ru-RU" dirty="0" err="1"/>
              <a:t>вбудовувана</a:t>
            </a:r>
            <a:r>
              <a:rPr lang="ru-RU" dirty="0"/>
              <a:t> </a:t>
            </a:r>
            <a:r>
              <a:rPr lang="ru-RU" dirty="0" err="1"/>
              <a:t>версія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 </a:t>
            </a:r>
            <a:r>
              <a:rPr lang="en-US" dirty="0"/>
              <a:t>IK/FK.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76" y="4077072"/>
            <a:ext cx="3200400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95" y="1812054"/>
            <a:ext cx="3276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зіткнення</a:t>
            </a:r>
            <a:r>
              <a:rPr lang="ru-RU" dirty="0"/>
              <a:t>.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. </a:t>
            </a:r>
            <a:r>
              <a:rPr lang="ru-RU" dirty="0" err="1"/>
              <a:t>Динамічні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638" y="1632837"/>
            <a:ext cx="54497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err="1" smtClean="0"/>
              <a:t>Швидка</a:t>
            </a:r>
            <a:r>
              <a:rPr lang="ru-RU" sz="2400" dirty="0" smtClean="0"/>
              <a:t> </a:t>
            </a:r>
            <a:r>
              <a:rPr lang="ru-RU" sz="2400" dirty="0" err="1"/>
              <a:t>перевірка</a:t>
            </a:r>
            <a:r>
              <a:rPr lang="ru-RU" sz="2400" dirty="0"/>
              <a:t> </a:t>
            </a:r>
            <a:r>
              <a:rPr lang="ru-RU" sz="2400" dirty="0" err="1"/>
              <a:t>перешкод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будь-</a:t>
            </a:r>
            <a:r>
              <a:rPr lang="ru-RU" sz="2400" dirty="0" err="1"/>
              <a:t>якою</a:t>
            </a:r>
            <a:r>
              <a:rPr lang="ru-RU" sz="2400" dirty="0"/>
              <a:t> </a:t>
            </a:r>
            <a:r>
              <a:rPr lang="ru-RU" sz="2400" dirty="0" err="1"/>
              <a:t>сіткою</a:t>
            </a:r>
            <a:r>
              <a:rPr lang="ru-RU" sz="2400" dirty="0"/>
              <a:t>, </a:t>
            </a:r>
            <a:r>
              <a:rPr lang="ru-RU" sz="2400" dirty="0" err="1"/>
              <a:t>окремим</a:t>
            </a:r>
            <a:r>
              <a:rPr lang="ru-RU" sz="2400" dirty="0"/>
              <a:t> деревом, </a:t>
            </a:r>
            <a:r>
              <a:rPr lang="ru-RU" sz="2400" dirty="0" err="1"/>
              <a:t>хмарою</a:t>
            </a:r>
            <a:r>
              <a:rPr lang="ru-RU" sz="2400" dirty="0"/>
              <a:t> </a:t>
            </a:r>
            <a:r>
              <a:rPr lang="ru-RU" sz="2400" dirty="0" err="1"/>
              <a:t>точок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сукупністю</a:t>
            </a:r>
            <a:r>
              <a:rPr lang="ru-RU" sz="2400" dirty="0"/>
              <a:t>. </a:t>
            </a:r>
            <a:r>
              <a:rPr lang="ru-RU" sz="2400" dirty="0" smtClean="0"/>
              <a:t>	</a:t>
            </a:r>
            <a:r>
              <a:rPr lang="ru-RU" sz="2400" dirty="0" err="1" smtClean="0"/>
              <a:t>Швидкі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 smtClean="0"/>
              <a:t>точні</a:t>
            </a:r>
            <a:r>
              <a:rPr lang="ru-RU" sz="2400" dirty="0" smtClean="0"/>
              <a:t> </a:t>
            </a:r>
            <a:r>
              <a:rPr lang="ru-RU" sz="2400" dirty="0" err="1"/>
              <a:t>обчислення</a:t>
            </a:r>
            <a:r>
              <a:rPr lang="ru-RU" sz="2400" dirty="0"/>
              <a:t> </a:t>
            </a:r>
            <a:r>
              <a:rPr lang="ru-RU" sz="2400" dirty="0" err="1"/>
              <a:t>мінімальної</a:t>
            </a:r>
            <a:r>
              <a:rPr lang="ru-RU" sz="2400" dirty="0"/>
              <a:t> </a:t>
            </a:r>
            <a:r>
              <a:rPr lang="ru-RU" sz="2400" dirty="0" err="1"/>
              <a:t>відстані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будь-</a:t>
            </a:r>
            <a:r>
              <a:rPr lang="ru-RU" sz="2400" dirty="0" err="1"/>
              <a:t>якою</a:t>
            </a:r>
            <a:r>
              <a:rPr lang="ru-RU" sz="2400" dirty="0"/>
              <a:t> </a:t>
            </a:r>
            <a:r>
              <a:rPr lang="ru-RU" sz="2400" dirty="0" err="1"/>
              <a:t>сіткою</a:t>
            </a:r>
            <a:r>
              <a:rPr lang="ru-RU" sz="2400" dirty="0"/>
              <a:t> (</a:t>
            </a:r>
            <a:r>
              <a:rPr lang="ru-RU" sz="2400" dirty="0" err="1"/>
              <a:t>опуклою</a:t>
            </a:r>
            <a:r>
              <a:rPr lang="ru-RU" sz="2400" dirty="0"/>
              <a:t>, </a:t>
            </a:r>
            <a:r>
              <a:rPr lang="ru-RU" sz="2400" dirty="0" err="1"/>
              <a:t>увігнутою</a:t>
            </a:r>
            <a:r>
              <a:rPr lang="ru-RU" sz="2400" dirty="0"/>
              <a:t>, </a:t>
            </a:r>
            <a:r>
              <a:rPr lang="ru-RU" sz="2400" dirty="0" err="1"/>
              <a:t>відкритою</a:t>
            </a:r>
            <a:r>
              <a:rPr lang="ru-RU" sz="2400" dirty="0"/>
              <a:t>, </a:t>
            </a:r>
            <a:r>
              <a:rPr lang="ru-RU" sz="2400" dirty="0" err="1"/>
              <a:t>закритою</a:t>
            </a:r>
            <a:r>
              <a:rPr lang="ru-RU" sz="2400" dirty="0"/>
              <a:t>), </a:t>
            </a:r>
            <a:r>
              <a:rPr lang="ru-RU" sz="2400" dirty="0" err="1"/>
              <a:t>октям</a:t>
            </a:r>
            <a:r>
              <a:rPr lang="ru-RU" sz="2400" dirty="0"/>
              <a:t>, </a:t>
            </a:r>
            <a:r>
              <a:rPr lang="ru-RU" sz="2400" dirty="0" err="1"/>
              <a:t>хмарою</a:t>
            </a:r>
            <a:r>
              <a:rPr lang="ru-RU" sz="2400" dirty="0"/>
              <a:t> </a:t>
            </a:r>
            <a:r>
              <a:rPr lang="ru-RU" sz="2400" dirty="0" err="1"/>
              <a:t>точок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сукупністю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	</a:t>
            </a:r>
            <a:r>
              <a:rPr lang="ru-RU" sz="2400" dirty="0" err="1" smtClean="0"/>
              <a:t>CoppeliaSim</a:t>
            </a:r>
            <a:r>
              <a:rPr lang="ru-RU" sz="2400" dirty="0" smtClean="0"/>
              <a:t> </a:t>
            </a:r>
            <a:r>
              <a:rPr lang="ru-RU" sz="2400" dirty="0" err="1"/>
              <a:t>підтримує</a:t>
            </a:r>
            <a:r>
              <a:rPr lang="ru-RU" sz="2400" dirty="0"/>
              <a:t> </a:t>
            </a:r>
            <a:r>
              <a:rPr lang="ru-RU" sz="2400" dirty="0" err="1"/>
              <a:t>настроювані</a:t>
            </a:r>
            <a:r>
              <a:rPr lang="ru-RU" sz="2400" dirty="0"/>
              <a:t> </a:t>
            </a:r>
            <a:r>
              <a:rPr lang="ru-RU" sz="2400" dirty="0" err="1"/>
              <a:t>частинки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для </a:t>
            </a:r>
            <a:r>
              <a:rPr lang="ru-RU" sz="2400" dirty="0" err="1"/>
              <a:t>імітації</a:t>
            </a:r>
            <a:r>
              <a:rPr lang="ru-RU" sz="2400" dirty="0"/>
              <a:t> </a:t>
            </a:r>
            <a:r>
              <a:rPr lang="ru-RU" sz="2400" dirty="0" err="1"/>
              <a:t>повітряних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водяних</a:t>
            </a:r>
            <a:r>
              <a:rPr lang="ru-RU" sz="2400" dirty="0"/>
              <a:t> </a:t>
            </a:r>
            <a:r>
              <a:rPr lang="ru-RU" sz="2400" dirty="0" err="1"/>
              <a:t>струменів</a:t>
            </a:r>
            <a:r>
              <a:rPr lang="ru-RU" sz="2400" dirty="0"/>
              <a:t>, </a:t>
            </a:r>
            <a:r>
              <a:rPr lang="ru-RU" sz="2400" dirty="0" err="1"/>
              <a:t>реактивних</a:t>
            </a:r>
            <a:r>
              <a:rPr lang="ru-RU" sz="2400" dirty="0"/>
              <a:t> </a:t>
            </a:r>
            <a:r>
              <a:rPr lang="ru-RU" sz="2400" dirty="0" err="1"/>
              <a:t>двигунів</a:t>
            </a:r>
            <a:r>
              <a:rPr lang="ru-RU" sz="2400" dirty="0"/>
              <a:t>, </a:t>
            </a:r>
            <a:r>
              <a:rPr lang="ru-RU" sz="2400" dirty="0" err="1"/>
              <a:t>пропелерів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00" y="1704054"/>
            <a:ext cx="3438525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724" y="4226211"/>
            <a:ext cx="3146774" cy="23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701" y="4226211"/>
            <a:ext cx="3099977" cy="230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Arial Black" pitchFamily="34" charset="0"/>
                <a:cs typeface="Aharoni" pitchFamily="2" charset="-79"/>
              </a:rPr>
              <a:t>Симуляція</a:t>
            </a:r>
            <a:r>
              <a:rPr lang="ru-RU" dirty="0">
                <a:latin typeface="Arial Black" pitchFamily="34" charset="0"/>
                <a:cs typeface="Aharoni" pitchFamily="2" charset="-79"/>
              </a:rPr>
              <a:t> датчика </a:t>
            </a:r>
            <a:r>
              <a:rPr lang="ru-RU" dirty="0" err="1">
                <a:latin typeface="Arial Black" pitchFamily="34" charset="0"/>
                <a:cs typeface="Aharoni" pitchFamily="2" charset="-79"/>
              </a:rPr>
              <a:t>наближення</a:t>
            </a:r>
            <a:r>
              <a:rPr lang="ru-RU" dirty="0">
                <a:latin typeface="Arial Black" pitchFamily="34" charset="0"/>
                <a:cs typeface="Aharoni" pitchFamily="2" charset="-79"/>
              </a:rPr>
              <a:t>. </a:t>
            </a:r>
            <a:r>
              <a:rPr lang="ru-RU" dirty="0" err="1">
                <a:latin typeface="Arial Black" pitchFamily="34" charset="0"/>
                <a:cs typeface="Aharoni" pitchFamily="2" charset="-79"/>
              </a:rPr>
              <a:t>Моделювання</a:t>
            </a:r>
            <a:r>
              <a:rPr lang="ru-RU" dirty="0">
                <a:latin typeface="Arial Black" pitchFamily="34" charset="0"/>
                <a:cs typeface="Aharoni" pitchFamily="2" charset="-79"/>
              </a:rPr>
              <a:t> датчика </a:t>
            </a:r>
            <a:r>
              <a:rPr lang="ru-RU" dirty="0" err="1" smtClean="0">
                <a:latin typeface="Arial Black" pitchFamily="34" charset="0"/>
                <a:cs typeface="Aharoni" pitchFamily="2" charset="-79"/>
              </a:rPr>
              <a:t>зору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788" y="1864865"/>
            <a:ext cx="609282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/>
              <a:t>Потужне</a:t>
            </a:r>
            <a:r>
              <a:rPr lang="ru-RU" sz="2000" dirty="0"/>
              <a:t>, </a:t>
            </a:r>
            <a:r>
              <a:rPr lang="ru-RU" sz="2000" dirty="0" err="1"/>
              <a:t>реалістичне</a:t>
            </a:r>
            <a:r>
              <a:rPr lang="ru-RU" sz="2000" dirty="0"/>
              <a:t> та </a:t>
            </a:r>
            <a:r>
              <a:rPr lang="ru-RU" sz="2000" dirty="0" err="1"/>
              <a:t>точне</a:t>
            </a:r>
            <a:r>
              <a:rPr lang="ru-RU" sz="2000" dirty="0"/>
              <a:t> </a:t>
            </a:r>
            <a:r>
              <a:rPr lang="ru-RU" sz="2000" dirty="0" err="1"/>
              <a:t>моделювання</a:t>
            </a:r>
            <a:r>
              <a:rPr lang="ru-RU" sz="2000" dirty="0"/>
              <a:t> </a:t>
            </a:r>
            <a:r>
              <a:rPr lang="ru-RU" sz="2000" dirty="0" err="1"/>
              <a:t>об’ємного</a:t>
            </a:r>
            <a:r>
              <a:rPr lang="ru-RU" sz="2000" dirty="0"/>
              <a:t> датчика </a:t>
            </a:r>
            <a:r>
              <a:rPr lang="ru-RU" sz="2000" dirty="0" err="1"/>
              <a:t>наближення</a:t>
            </a:r>
            <a:r>
              <a:rPr lang="ru-RU" sz="2000" dirty="0"/>
              <a:t>: </a:t>
            </a:r>
            <a:r>
              <a:rPr lang="ru-RU" sz="2000" dirty="0" err="1"/>
              <a:t>виконує</a:t>
            </a:r>
            <a:r>
              <a:rPr lang="ru-RU" sz="2000" dirty="0"/>
              <a:t> </a:t>
            </a:r>
            <a:r>
              <a:rPr lang="ru-RU" sz="2000" dirty="0" err="1"/>
              <a:t>точний</a:t>
            </a:r>
            <a:r>
              <a:rPr lang="ru-RU" sz="2000" dirty="0"/>
              <a:t> </a:t>
            </a:r>
            <a:r>
              <a:rPr lang="ru-RU" sz="2000" dirty="0" err="1"/>
              <a:t>розрахунок</a:t>
            </a:r>
            <a:r>
              <a:rPr lang="ru-RU" sz="2000" dirty="0"/>
              <a:t> </a:t>
            </a:r>
            <a:r>
              <a:rPr lang="ru-RU" sz="2000" dirty="0" err="1"/>
              <a:t>мінімальної</a:t>
            </a:r>
            <a:r>
              <a:rPr lang="ru-RU" sz="2000" dirty="0"/>
              <a:t> </a:t>
            </a:r>
            <a:r>
              <a:rPr lang="ru-RU" sz="2000" dirty="0" err="1"/>
              <a:t>відстані</a:t>
            </a:r>
            <a:r>
              <a:rPr lang="ru-RU" sz="2000" dirty="0"/>
              <a:t> в межах </a:t>
            </a:r>
            <a:r>
              <a:rPr lang="ru-RU" sz="2000" dirty="0" err="1"/>
              <a:t>настроюваного</a:t>
            </a:r>
            <a:r>
              <a:rPr lang="ru-RU" sz="2000" dirty="0"/>
              <a:t> </a:t>
            </a:r>
            <a:r>
              <a:rPr lang="ru-RU" sz="2000" dirty="0" err="1"/>
              <a:t>об’єму</a:t>
            </a:r>
            <a:r>
              <a:rPr lang="ru-RU" sz="2000" dirty="0"/>
              <a:t> </a:t>
            </a:r>
            <a:r>
              <a:rPr lang="ru-RU" sz="2000" dirty="0" err="1"/>
              <a:t>виявлення</a:t>
            </a:r>
            <a:r>
              <a:rPr lang="ru-RU" sz="2000" dirty="0"/>
              <a:t>. </a:t>
            </a:r>
            <a:r>
              <a:rPr lang="ru-RU" sz="2000" dirty="0" err="1"/>
              <a:t>Працює</a:t>
            </a:r>
            <a:r>
              <a:rPr lang="ru-RU" sz="2000" dirty="0"/>
              <a:t> на </a:t>
            </a:r>
            <a:r>
              <a:rPr lang="ru-RU" sz="2000" dirty="0" err="1"/>
              <a:t>сітках</a:t>
            </a:r>
            <a:r>
              <a:rPr lang="ru-RU" sz="2000" dirty="0"/>
              <a:t>, восьмерках і </a:t>
            </a:r>
            <a:r>
              <a:rPr lang="ru-RU" sz="2000" dirty="0" err="1"/>
              <a:t>хмарах</a:t>
            </a:r>
            <a:r>
              <a:rPr lang="ru-RU" sz="2000" dirty="0"/>
              <a:t> </a:t>
            </a:r>
            <a:r>
              <a:rPr lang="ru-RU" sz="2000" dirty="0" err="1"/>
              <a:t>точок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Моделювання</a:t>
            </a:r>
            <a:r>
              <a:rPr lang="ru-RU" sz="2000" dirty="0" smtClean="0"/>
              <a:t> </a:t>
            </a:r>
            <a:r>
              <a:rPr lang="ru-RU" sz="2000" dirty="0" err="1"/>
              <a:t>датчиків</a:t>
            </a:r>
            <a:r>
              <a:rPr lang="ru-RU" sz="2000" dirty="0"/>
              <a:t> </a:t>
            </a:r>
            <a:r>
              <a:rPr lang="ru-RU" sz="2000" dirty="0" err="1"/>
              <a:t>зору</a:t>
            </a:r>
            <a:r>
              <a:rPr lang="ru-RU" sz="2000" dirty="0"/>
              <a:t> з </a:t>
            </a:r>
            <a:r>
              <a:rPr lang="ru-RU" sz="2000" dirty="0" err="1"/>
              <a:t>багатьма</a:t>
            </a:r>
            <a:r>
              <a:rPr lang="ru-RU" sz="2000" dirty="0"/>
              <a:t> параметрами </a:t>
            </a:r>
            <a:r>
              <a:rPr lang="ru-RU" sz="2000" dirty="0" err="1"/>
              <a:t>обробки</a:t>
            </a:r>
            <a:r>
              <a:rPr lang="ru-RU" sz="2000" dirty="0"/>
              <a:t> </a:t>
            </a:r>
            <a:r>
              <a:rPr lang="ru-RU" sz="2000" dirty="0" err="1"/>
              <a:t>зображень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налаштувати</a:t>
            </a:r>
            <a:r>
              <a:rPr lang="ru-RU" sz="2000" dirty="0"/>
              <a:t> та </a:t>
            </a:r>
            <a:r>
              <a:rPr lang="ru-RU" sz="2000" dirty="0" err="1"/>
              <a:t>розширити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плагіна</a:t>
            </a:r>
            <a:r>
              <a:rPr lang="ru-RU" sz="2000" dirty="0" smtClean="0"/>
              <a:t>).	У </a:t>
            </a:r>
            <a:r>
              <a:rPr lang="en-US" sz="2000" dirty="0" err="1"/>
              <a:t>CoppeliaSim</a:t>
            </a:r>
            <a:r>
              <a:rPr lang="en-US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побудувати</a:t>
            </a:r>
            <a:r>
              <a:rPr lang="ru-RU" sz="2000" dirty="0"/>
              <a:t> будь-</a:t>
            </a:r>
            <a:r>
              <a:rPr lang="ru-RU" sz="2000" dirty="0" err="1"/>
              <a:t>що</a:t>
            </a:r>
            <a:r>
              <a:rPr lang="ru-RU" sz="2000" dirty="0"/>
              <a:t> –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датчиків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приводів</a:t>
            </a:r>
            <a:r>
              <a:rPr lang="ru-RU" sz="2000" dirty="0"/>
              <a:t> до </a:t>
            </a:r>
            <a:r>
              <a:rPr lang="ru-RU" sz="2000" dirty="0" err="1"/>
              <a:t>цілих</a:t>
            </a:r>
            <a:r>
              <a:rPr lang="ru-RU" sz="2000" dirty="0"/>
              <a:t> </a:t>
            </a:r>
            <a:r>
              <a:rPr lang="ru-RU" sz="2000" dirty="0" err="1"/>
              <a:t>роботизованих</a:t>
            </a:r>
            <a:r>
              <a:rPr lang="ru-RU" sz="2000" dirty="0"/>
              <a:t> систем, </a:t>
            </a:r>
            <a:r>
              <a:rPr lang="ru-RU" sz="2000" dirty="0" err="1"/>
              <a:t>об’єднавши</a:t>
            </a:r>
            <a:r>
              <a:rPr lang="ru-RU" sz="2000" dirty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об’єкти</a:t>
            </a:r>
            <a:r>
              <a:rPr lang="ru-RU" sz="2000" dirty="0"/>
              <a:t> та </a:t>
            </a:r>
            <a:r>
              <a:rPr lang="ru-RU" sz="2000" dirty="0" err="1"/>
              <a:t>пов’язавши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вбудованих</a:t>
            </a:r>
            <a:r>
              <a:rPr lang="ru-RU" sz="2000" dirty="0"/>
              <a:t> </a:t>
            </a:r>
            <a:r>
              <a:rPr lang="ru-RU" sz="2000" dirty="0" err="1"/>
              <a:t>скриптів</a:t>
            </a:r>
            <a:r>
              <a:rPr lang="ru-RU" sz="2000" dirty="0"/>
              <a:t>. </a:t>
            </a:r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об’єкт</a:t>
            </a:r>
            <a:r>
              <a:rPr lang="ru-RU" sz="2000" dirty="0"/>
              <a:t> </a:t>
            </a:r>
            <a:r>
              <a:rPr lang="ru-RU" sz="2000" dirty="0" err="1"/>
              <a:t>сцени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власний</a:t>
            </a:r>
            <a:r>
              <a:rPr lang="ru-RU" sz="2000" dirty="0"/>
              <a:t> </a:t>
            </a:r>
            <a:r>
              <a:rPr lang="ru-RU" sz="2000" dirty="0" err="1"/>
              <a:t>вбудований</a:t>
            </a:r>
            <a:r>
              <a:rPr lang="ru-RU" sz="2000" dirty="0"/>
              <a:t> </a:t>
            </a:r>
            <a:r>
              <a:rPr lang="ru-RU" sz="2000" dirty="0" err="1"/>
              <a:t>сценарій</a:t>
            </a:r>
            <a:r>
              <a:rPr lang="ru-RU" sz="2000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343" y="1452369"/>
            <a:ext cx="2971165" cy="21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253" y="4293096"/>
            <a:ext cx="3107160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3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/>
              <a:t>будівельного</a:t>
            </a:r>
            <a:r>
              <a:rPr lang="ru-RU" dirty="0"/>
              <a:t> блоку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7788" y="1864864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	У </a:t>
            </a:r>
            <a:r>
              <a:rPr lang="en-US" sz="2000" dirty="0" err="1"/>
              <a:t>CoppeliaSim</a:t>
            </a:r>
            <a:r>
              <a:rPr lang="en-US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побудувати</a:t>
            </a:r>
            <a:r>
              <a:rPr lang="ru-RU" sz="2000" dirty="0"/>
              <a:t> будь-</a:t>
            </a:r>
            <a:r>
              <a:rPr lang="ru-RU" sz="2000" dirty="0" err="1"/>
              <a:t>що</a:t>
            </a:r>
            <a:r>
              <a:rPr lang="ru-RU" sz="2000" dirty="0"/>
              <a:t> –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датчиків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приводів</a:t>
            </a:r>
            <a:r>
              <a:rPr lang="ru-RU" sz="2000" dirty="0"/>
              <a:t> до </a:t>
            </a:r>
            <a:r>
              <a:rPr lang="ru-RU" sz="2000" dirty="0" err="1"/>
              <a:t>цілих</a:t>
            </a:r>
            <a:r>
              <a:rPr lang="ru-RU" sz="2000" dirty="0"/>
              <a:t> </a:t>
            </a:r>
            <a:r>
              <a:rPr lang="ru-RU" sz="2000" dirty="0" err="1"/>
              <a:t>роботизованих</a:t>
            </a:r>
            <a:r>
              <a:rPr lang="ru-RU" sz="2000" dirty="0"/>
              <a:t> систем, </a:t>
            </a:r>
            <a:r>
              <a:rPr lang="ru-RU" sz="2000" dirty="0" err="1"/>
              <a:t>об’єднавши</a:t>
            </a:r>
            <a:r>
              <a:rPr lang="ru-RU" sz="2000" dirty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об’єкти</a:t>
            </a:r>
            <a:r>
              <a:rPr lang="ru-RU" sz="2000" dirty="0"/>
              <a:t> та </a:t>
            </a:r>
            <a:r>
              <a:rPr lang="ru-RU" sz="2000" dirty="0" err="1"/>
              <a:t>пов’язавши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вбудованих</a:t>
            </a:r>
            <a:r>
              <a:rPr lang="ru-RU" sz="2000" dirty="0"/>
              <a:t> </a:t>
            </a:r>
            <a:r>
              <a:rPr lang="ru-RU" sz="2000" dirty="0" err="1"/>
              <a:t>скриптів</a:t>
            </a:r>
            <a:r>
              <a:rPr lang="ru-RU" sz="2000" dirty="0"/>
              <a:t>. </a:t>
            </a:r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об’єкт</a:t>
            </a:r>
            <a:r>
              <a:rPr lang="ru-RU" sz="2000" dirty="0"/>
              <a:t> </a:t>
            </a:r>
            <a:r>
              <a:rPr lang="ru-RU" sz="2000" dirty="0" err="1"/>
              <a:t>сцени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власний</a:t>
            </a:r>
            <a:r>
              <a:rPr lang="ru-RU" sz="2000" dirty="0"/>
              <a:t> </a:t>
            </a:r>
            <a:r>
              <a:rPr lang="ru-RU" sz="2000" dirty="0" err="1"/>
              <a:t>вбудований</a:t>
            </a:r>
            <a:r>
              <a:rPr lang="ru-RU" sz="2000" dirty="0"/>
              <a:t> </a:t>
            </a:r>
            <a:r>
              <a:rPr lang="ru-RU" sz="2000" dirty="0" err="1"/>
              <a:t>сценарій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ru-RU" sz="2000" dirty="0" err="1"/>
              <a:t>Основними</a:t>
            </a:r>
            <a:r>
              <a:rPr lang="ru-RU" sz="2000" dirty="0"/>
              <a:t> </a:t>
            </a:r>
            <a:r>
              <a:rPr lang="ru-RU" sz="2000" dirty="0" err="1"/>
              <a:t>елементами</a:t>
            </a:r>
            <a:r>
              <a:rPr lang="ru-RU" sz="2000" dirty="0"/>
              <a:t> в </a:t>
            </a:r>
            <a:r>
              <a:rPr lang="ru-RU" sz="2000" dirty="0" err="1"/>
              <a:t>CoppeliaSim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для </a:t>
            </a:r>
            <a:r>
              <a:rPr lang="ru-RU" sz="2000" dirty="0" err="1"/>
              <a:t>побудови</a:t>
            </a:r>
            <a:r>
              <a:rPr lang="ru-RU" sz="2000" dirty="0"/>
              <a:t> </a:t>
            </a:r>
            <a:r>
              <a:rPr lang="ru-RU" sz="2000" dirty="0" err="1"/>
              <a:t>сцени</a:t>
            </a:r>
            <a:r>
              <a:rPr lang="ru-RU" sz="2000" dirty="0"/>
              <a:t> </a:t>
            </a:r>
            <a:r>
              <a:rPr lang="ru-RU" sz="2000" dirty="0" err="1"/>
              <a:t>моделювання</a:t>
            </a:r>
            <a:r>
              <a:rPr lang="ru-RU" sz="2000" dirty="0"/>
              <a:t>, є </a:t>
            </a:r>
            <a:r>
              <a:rPr lang="ru-RU" sz="2000" dirty="0" err="1"/>
              <a:t>об’єкти</a:t>
            </a:r>
            <a:r>
              <a:rPr lang="ru-RU" sz="2000" dirty="0"/>
              <a:t> </a:t>
            </a:r>
            <a:r>
              <a:rPr lang="ru-RU" sz="2000" dirty="0" err="1"/>
              <a:t>сцени</a:t>
            </a:r>
            <a:r>
              <a:rPr lang="ru-RU" sz="2000" dirty="0"/>
              <a:t> (</a:t>
            </a:r>
            <a:r>
              <a:rPr lang="ru-RU" sz="2000" dirty="0" err="1"/>
              <a:t>коротше</a:t>
            </a:r>
            <a:r>
              <a:rPr lang="ru-RU" sz="2000" dirty="0"/>
              <a:t> </a:t>
            </a:r>
            <a:r>
              <a:rPr lang="ru-RU" sz="2000" dirty="0" err="1"/>
              <a:t>об’єкти</a:t>
            </a:r>
            <a:r>
              <a:rPr lang="ru-RU" sz="2000" dirty="0"/>
              <a:t>). </a:t>
            </a:r>
            <a:r>
              <a:rPr lang="ru-RU" sz="2000" dirty="0" err="1"/>
              <a:t>Об’єкти</a:t>
            </a:r>
            <a:r>
              <a:rPr lang="ru-RU" sz="2000" dirty="0"/>
              <a:t> видно в </a:t>
            </a:r>
            <a:r>
              <a:rPr lang="ru-RU" sz="2000" dirty="0" err="1"/>
              <a:t>ієрархії</a:t>
            </a:r>
            <a:r>
              <a:rPr lang="ru-RU" sz="2000" dirty="0"/>
              <a:t> </a:t>
            </a:r>
            <a:r>
              <a:rPr lang="ru-RU" sz="2000" dirty="0" err="1"/>
              <a:t>сцени</a:t>
            </a:r>
            <a:r>
              <a:rPr lang="ru-RU" sz="2000" dirty="0"/>
              <a:t> та в </a:t>
            </a:r>
            <a:r>
              <a:rPr lang="ru-RU" sz="2000" dirty="0" err="1"/>
              <a:t>поданні</a:t>
            </a:r>
            <a:r>
              <a:rPr lang="ru-RU" sz="2000" dirty="0"/>
              <a:t> </a:t>
            </a:r>
            <a:r>
              <a:rPr lang="ru-RU" sz="2000" dirty="0" err="1"/>
              <a:t>сцени</a:t>
            </a:r>
            <a:r>
              <a:rPr lang="ru-RU" sz="2000" dirty="0"/>
              <a:t>. У </a:t>
            </a:r>
            <a:r>
              <a:rPr lang="ru-RU" sz="2000" dirty="0" err="1"/>
              <a:t>режимі</a:t>
            </a:r>
            <a:r>
              <a:rPr lang="ru-RU" sz="2000" dirty="0"/>
              <a:t> перегляду </a:t>
            </a:r>
            <a:r>
              <a:rPr lang="ru-RU" sz="2000" dirty="0" err="1"/>
              <a:t>сцени</a:t>
            </a:r>
            <a:r>
              <a:rPr lang="ru-RU" sz="2000" dirty="0"/>
              <a:t> </a:t>
            </a:r>
            <a:r>
              <a:rPr lang="ru-RU" sz="2000" dirty="0" err="1"/>
              <a:t>об’єкти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тривимірне</a:t>
            </a:r>
            <a:r>
              <a:rPr lang="ru-RU" sz="2000" dirty="0"/>
              <a:t> </a:t>
            </a:r>
            <a:r>
              <a:rPr lang="ru-RU" sz="2000" dirty="0" err="1"/>
              <a:t>представлення</a:t>
            </a:r>
            <a:r>
              <a:rPr lang="ru-RU" sz="2000" dirty="0"/>
              <a:t>, як показано на </a:t>
            </a:r>
            <a:r>
              <a:rPr lang="ru-RU" sz="2000" dirty="0" err="1"/>
              <a:t>наступному</a:t>
            </a:r>
            <a:r>
              <a:rPr lang="ru-RU" sz="2000" dirty="0"/>
              <a:t> </a:t>
            </a:r>
            <a:r>
              <a:rPr lang="ru-RU" sz="2000" dirty="0" err="1"/>
              <a:t>малюнку</a:t>
            </a:r>
            <a:r>
              <a:rPr lang="ru-RU" sz="2000" dirty="0"/>
              <a:t>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636" y="762001"/>
            <a:ext cx="369564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580" y="3356992"/>
            <a:ext cx="3914775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674813" y="3421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Шлях /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 </a:t>
            </a:r>
            <a:r>
              <a:rPr lang="ru-RU" dirty="0" err="1" smtClean="0"/>
              <a:t>Користувацькі</a:t>
            </a:r>
            <a:r>
              <a:rPr lang="ru-RU" dirty="0" smtClean="0"/>
              <a:t> </a:t>
            </a:r>
            <a:r>
              <a:rPr lang="ru-RU" dirty="0" err="1" smtClean="0"/>
              <a:t>інтерфейси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788" y="1844824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Планування</a:t>
            </a:r>
            <a:r>
              <a:rPr lang="ru-RU" sz="2400" dirty="0"/>
              <a:t> шляху/</a:t>
            </a:r>
            <a:r>
              <a:rPr lang="ru-RU" sz="2400" dirty="0" err="1"/>
              <a:t>планування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</a:t>
            </a:r>
            <a:r>
              <a:rPr lang="ru-RU" sz="2400" dirty="0" err="1"/>
              <a:t>підтримується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гнучко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бібліотеки</a:t>
            </a:r>
            <a:r>
              <a:rPr lang="ru-RU" sz="2400" dirty="0"/>
              <a:t> </a:t>
            </a:r>
            <a:r>
              <a:rPr lang="en-US" sz="2400" dirty="0"/>
              <a:t>OMPL, </a:t>
            </a:r>
            <a:r>
              <a:rPr lang="ru-RU" sz="2400" dirty="0" err="1"/>
              <a:t>загорнутої</a:t>
            </a:r>
            <a:r>
              <a:rPr lang="ru-RU" sz="2400" dirty="0"/>
              <a:t> в </a:t>
            </a:r>
            <a:r>
              <a:rPr lang="ru-RU" sz="2400" dirty="0" err="1"/>
              <a:t>плагін</a:t>
            </a:r>
            <a:r>
              <a:rPr lang="ru-RU" sz="2400" dirty="0"/>
              <a:t> для </a:t>
            </a:r>
            <a:r>
              <a:rPr lang="en-US" sz="2400" dirty="0" err="1"/>
              <a:t>CoppeliaSim</a:t>
            </a:r>
            <a:r>
              <a:rPr lang="en-US" sz="2400" dirty="0"/>
              <a:t>. </a:t>
            </a:r>
            <a:endParaRPr lang="uk-UA" sz="2400" dirty="0" smtClean="0"/>
          </a:p>
          <a:p>
            <a:r>
              <a:rPr lang="uk-UA" sz="2400" dirty="0"/>
              <a:t>	</a:t>
            </a:r>
            <a:endParaRPr lang="en-US" sz="2400" dirty="0" smtClean="0"/>
          </a:p>
          <a:p>
            <a:endParaRPr lang="en-US" sz="2400" dirty="0"/>
          </a:p>
          <a:p>
            <a:r>
              <a:rPr lang="ru-RU" sz="2400" dirty="0" err="1" smtClean="0"/>
              <a:t>Необмежена</a:t>
            </a:r>
            <a:r>
              <a:rPr lang="ru-RU" sz="2400" dirty="0" smtClean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настроюваних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інтерфейсу</a:t>
            </a:r>
            <a:r>
              <a:rPr lang="ru-RU" sz="2400" dirty="0"/>
              <a:t> </a:t>
            </a:r>
            <a:r>
              <a:rPr lang="ru-RU" sz="2400" dirty="0" err="1"/>
              <a:t>користувача</a:t>
            </a:r>
            <a:r>
              <a:rPr lang="ru-RU" sz="2400" dirty="0"/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68964" t="-392"/>
          <a:stretch/>
        </p:blipFill>
        <p:spPr>
          <a:xfrm>
            <a:off x="8542684" y="4365104"/>
            <a:ext cx="2977630" cy="2147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69234" b="3281"/>
          <a:stretch/>
        </p:blipFill>
        <p:spPr>
          <a:xfrm>
            <a:off x="6677912" y="1829615"/>
            <a:ext cx="3330692" cy="233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1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485900" y="116632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 smtClean="0"/>
              <a:t>Запис</a:t>
            </a:r>
            <a:r>
              <a:rPr lang="ru-RU" dirty="0" smtClean="0"/>
              <a:t> і </a:t>
            </a:r>
            <a:r>
              <a:rPr lang="ru-RU" dirty="0" err="1" smtClean="0"/>
              <a:t>візуалізація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788" y="1685091"/>
            <a:ext cx="60928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	</a:t>
            </a:r>
            <a:r>
              <a:rPr lang="ru-RU" sz="2400" dirty="0" smtClean="0"/>
              <a:t>Велика </a:t>
            </a:r>
            <a:r>
              <a:rPr lang="ru-RU" sz="2400" dirty="0" err="1"/>
              <a:t>різноманітність</a:t>
            </a:r>
            <a:r>
              <a:rPr lang="ru-RU" sz="2400" dirty="0"/>
              <a:t> </a:t>
            </a:r>
            <a:r>
              <a:rPr lang="ru-RU" sz="2400" dirty="0" err="1"/>
              <a:t>записуваних</a:t>
            </a:r>
            <a:r>
              <a:rPr lang="ru-RU" sz="2400" dirty="0"/>
              <a:t> </a:t>
            </a:r>
            <a:r>
              <a:rPr lang="ru-RU" sz="2400" dirty="0" err="1"/>
              <a:t>потоків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(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визначені</a:t>
            </a:r>
            <a:r>
              <a:rPr lang="ru-RU" sz="2400" dirty="0"/>
              <a:t> </a:t>
            </a:r>
            <a:r>
              <a:rPr lang="ru-RU" sz="2400" dirty="0" err="1"/>
              <a:t>користувачем</a:t>
            </a:r>
            <a:r>
              <a:rPr lang="ru-RU" sz="2400" dirty="0"/>
              <a:t>)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відображати</a:t>
            </a:r>
            <a:r>
              <a:rPr lang="ru-RU" sz="2400" dirty="0"/>
              <a:t> </a:t>
            </a:r>
            <a:r>
              <a:rPr lang="ru-RU" sz="2400" dirty="0" err="1"/>
              <a:t>часові</a:t>
            </a:r>
            <a:r>
              <a:rPr lang="ru-RU" sz="2400" dirty="0"/>
              <a:t> </a:t>
            </a:r>
            <a:r>
              <a:rPr lang="ru-RU" sz="2400" dirty="0" err="1"/>
              <a:t>графіки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об’єднуватися</a:t>
            </a:r>
            <a:r>
              <a:rPr lang="ru-RU" sz="2400" dirty="0"/>
              <a:t> один з одним для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графіків</a:t>
            </a:r>
            <a:r>
              <a:rPr lang="ru-RU" sz="2400" dirty="0"/>
              <a:t> </a:t>
            </a:r>
            <a:r>
              <a:rPr lang="en-US" sz="2400" dirty="0"/>
              <a:t>x/y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тривимірних</a:t>
            </a:r>
            <a:r>
              <a:rPr lang="ru-RU" sz="2400" dirty="0"/>
              <a:t> </a:t>
            </a:r>
            <a:r>
              <a:rPr lang="ru-RU" sz="2400" dirty="0" err="1"/>
              <a:t>кривих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242" r="34992" b="2890"/>
          <a:stretch/>
        </p:blipFill>
        <p:spPr>
          <a:xfrm>
            <a:off x="6526460" y="1623487"/>
            <a:ext cx="306909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77788" y="3995678"/>
            <a:ext cx="60928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Графіки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записувати</a:t>
            </a:r>
            <a:r>
              <a:rPr lang="ru-RU" dirty="0"/>
              <a:t> та </a:t>
            </a:r>
            <a:r>
              <a:rPr lang="ru-RU" dirty="0" err="1"/>
              <a:t>візуалізувати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.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записуються</a:t>
            </a:r>
            <a:r>
              <a:rPr lang="ru-RU" dirty="0"/>
              <a:t> в потоках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собою </a:t>
            </a:r>
            <a:r>
              <a:rPr lang="ru-RU" dirty="0" err="1"/>
              <a:t>послідовні</a:t>
            </a:r>
            <a:r>
              <a:rPr lang="ru-RU" dirty="0"/>
              <a:t> списки </a:t>
            </a:r>
            <a:r>
              <a:rPr lang="ru-RU" dirty="0" err="1"/>
              <a:t>значень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мітками</a:t>
            </a:r>
            <a:r>
              <a:rPr lang="ru-RU" dirty="0"/>
              <a:t> часу.</a:t>
            </a:r>
          </a:p>
          <a:p>
            <a:endParaRPr lang="ru-RU" dirty="0"/>
          </a:p>
          <a:p>
            <a:r>
              <a:rPr lang="ru-RU" dirty="0"/>
              <a:t>Потоки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візуалізувати</a:t>
            </a:r>
            <a:r>
              <a:rPr lang="ru-RU" dirty="0"/>
              <a:t> як </a:t>
            </a:r>
            <a:r>
              <a:rPr lang="ru-RU" dirty="0" err="1"/>
              <a:t>часові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. </a:t>
            </a:r>
            <a:r>
              <a:rPr lang="ru-RU" dirty="0" err="1"/>
              <a:t>Комбінуючи</a:t>
            </a:r>
            <a:r>
              <a:rPr lang="ru-RU" dirty="0"/>
              <a:t> 2 </a:t>
            </a:r>
            <a:r>
              <a:rPr lang="ru-RU" dirty="0" err="1"/>
              <a:t>або</a:t>
            </a:r>
            <a:r>
              <a:rPr lang="ru-RU" dirty="0"/>
              <a:t> 3 потоки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криві</a:t>
            </a:r>
            <a:r>
              <a:rPr lang="ru-RU" dirty="0"/>
              <a:t> </a:t>
            </a:r>
            <a:r>
              <a:rPr lang="en-US" dirty="0"/>
              <a:t>x/y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тривимірні</a:t>
            </a:r>
            <a:r>
              <a:rPr lang="ru-RU" dirty="0"/>
              <a:t> </a:t>
            </a:r>
            <a:r>
              <a:rPr lang="ru-RU" dirty="0" err="1"/>
              <a:t>криві</a:t>
            </a:r>
            <a:r>
              <a:rPr lang="ru-RU" dirty="0"/>
              <a:t> в </a:t>
            </a:r>
            <a:r>
              <a:rPr lang="ru-RU" dirty="0" err="1"/>
              <a:t>сцені</a:t>
            </a:r>
            <a:r>
              <a:rPr lang="ru-RU" dirty="0"/>
              <a:t>.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ілюструє</a:t>
            </a:r>
            <a:r>
              <a:rPr lang="ru-RU" dirty="0"/>
              <a:t> </a:t>
            </a:r>
            <a:r>
              <a:rPr lang="ru-RU" dirty="0" err="1"/>
              <a:t>часовий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6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візуалізують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93" y="4016793"/>
            <a:ext cx="4448518" cy="274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9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64" y="860593"/>
            <a:ext cx="5328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Підтримуються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режими</a:t>
            </a:r>
            <a:r>
              <a:rPr lang="ru-RU" sz="2400" dirty="0"/>
              <a:t> </a:t>
            </a:r>
            <a:r>
              <a:rPr lang="ru-RU" sz="2400" dirty="0" err="1"/>
              <a:t>редагування</a:t>
            </a:r>
            <a:r>
              <a:rPr lang="ru-RU" sz="2400" dirty="0"/>
              <a:t> </a:t>
            </a:r>
            <a:r>
              <a:rPr lang="ru-RU" sz="2400" dirty="0" err="1"/>
              <a:t>сітки</a:t>
            </a:r>
            <a:r>
              <a:rPr lang="ru-RU" sz="2400" dirty="0"/>
              <a:t> (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напівавтоматичний</a:t>
            </a:r>
            <a:r>
              <a:rPr lang="ru-RU" sz="2400" dirty="0"/>
              <a:t> метод </a:t>
            </a:r>
            <a:r>
              <a:rPr lang="ru-RU" sz="2400" dirty="0" err="1"/>
              <a:t>вилучення</a:t>
            </a:r>
            <a:r>
              <a:rPr lang="ru-RU" sz="2400" dirty="0"/>
              <a:t> </a:t>
            </a:r>
            <a:r>
              <a:rPr lang="ru-RU" sz="2400" dirty="0" err="1"/>
              <a:t>примітивної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, </a:t>
            </a:r>
            <a:r>
              <a:rPr lang="ru-RU" sz="2400" dirty="0" err="1"/>
              <a:t>опукло</a:t>
            </a:r>
            <a:r>
              <a:rPr lang="ru-RU" sz="2400" dirty="0"/>
              <a:t> </a:t>
            </a:r>
            <a:r>
              <a:rPr lang="ru-RU" sz="2400" dirty="0" err="1"/>
              <a:t>розкладання</a:t>
            </a:r>
            <a:r>
              <a:rPr lang="ru-RU" sz="2400" dirty="0"/>
              <a:t>, </a:t>
            </a:r>
            <a:r>
              <a:rPr lang="ru-RU" sz="2400" dirty="0" err="1"/>
              <a:t>децимацію</a:t>
            </a:r>
            <a:r>
              <a:rPr lang="ru-RU" sz="2400" dirty="0"/>
              <a:t> </a:t>
            </a:r>
            <a:r>
              <a:rPr lang="ru-RU" sz="2400" dirty="0" err="1"/>
              <a:t>сітки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1884" y="188640"/>
            <a:ext cx="1015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Інтегровані</a:t>
            </a:r>
            <a:r>
              <a:rPr lang="ru-RU" sz="3200" dirty="0"/>
              <a:t> </a:t>
            </a:r>
            <a:r>
              <a:rPr lang="ru-RU" sz="3200" dirty="0" err="1"/>
              <a:t>режими</a:t>
            </a:r>
            <a:r>
              <a:rPr lang="ru-RU" sz="3200" dirty="0"/>
              <a:t> </a:t>
            </a:r>
            <a:r>
              <a:rPr lang="ru-RU" sz="3200" dirty="0" err="1" smtClean="0"/>
              <a:t>редагування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69091" b="4091"/>
          <a:stretch/>
        </p:blipFill>
        <p:spPr>
          <a:xfrm>
            <a:off x="8254652" y="3564304"/>
            <a:ext cx="34563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89756" y="2941781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, коли в </a:t>
            </a:r>
            <a:r>
              <a:rPr lang="en-US" dirty="0" err="1"/>
              <a:t>CoppeliaSim</a:t>
            </a:r>
            <a:r>
              <a:rPr lang="en-US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,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намалювати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програмі</a:t>
            </a:r>
            <a:r>
              <a:rPr lang="ru-RU" dirty="0"/>
              <a:t> САПР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en-US" dirty="0"/>
              <a:t>AutoCAD, 3D Studio Max </a:t>
            </a:r>
            <a:r>
              <a:rPr lang="ru-RU" dirty="0" err="1"/>
              <a:t>тощо</a:t>
            </a:r>
            <a:r>
              <a:rPr lang="ru-RU" dirty="0"/>
              <a:t>),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імпортувати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Коли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en-US" dirty="0"/>
              <a:t>CAD </a:t>
            </a:r>
            <a:r>
              <a:rPr lang="ru-RU" dirty="0"/>
              <a:t>недоступна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, </a:t>
            </a:r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примітивні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налаштовувати</a:t>
            </a:r>
            <a:r>
              <a:rPr lang="ru-RU" dirty="0"/>
              <a:t> </a:t>
            </a:r>
            <a:r>
              <a:rPr lang="ru-RU" dirty="0" err="1"/>
              <a:t>створену</a:t>
            </a:r>
            <a:r>
              <a:rPr lang="ru-RU" dirty="0"/>
              <a:t> форму в одному з 3 </a:t>
            </a:r>
            <a:r>
              <a:rPr lang="ru-RU" dirty="0" err="1"/>
              <a:t>підтримуваних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 у </a:t>
            </a:r>
            <a:r>
              <a:rPr lang="en-US" dirty="0" err="1"/>
              <a:t>CoppeliaSim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ru-RU" dirty="0"/>
              <a:t>Режим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трикутників</a:t>
            </a:r>
            <a:r>
              <a:rPr lang="ru-RU" dirty="0"/>
              <a:t>: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 видно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трикутники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форму, і ними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маніпулювати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витягувати</a:t>
            </a:r>
            <a:r>
              <a:rPr lang="ru-RU" dirty="0"/>
              <a:t>.</a:t>
            </a:r>
          </a:p>
          <a:p>
            <a:r>
              <a:rPr lang="ru-RU" dirty="0"/>
              <a:t>Режим </a:t>
            </a:r>
            <a:r>
              <a:rPr lang="ru-RU" dirty="0" err="1"/>
              <a:t>редагування</a:t>
            </a:r>
            <a:r>
              <a:rPr lang="ru-RU" dirty="0"/>
              <a:t> вершин: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вершини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форму, є </a:t>
            </a:r>
            <a:r>
              <a:rPr lang="ru-RU" dirty="0" err="1"/>
              <a:t>видимими</a:t>
            </a:r>
            <a:r>
              <a:rPr lang="ru-RU" dirty="0"/>
              <a:t>, ними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маніпулювати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витягувати</a:t>
            </a:r>
            <a:r>
              <a:rPr lang="ru-RU" dirty="0"/>
              <a:t>.</a:t>
            </a:r>
          </a:p>
          <a:p>
            <a:r>
              <a:rPr lang="ru-RU" dirty="0"/>
              <a:t>Режим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країв</a:t>
            </a:r>
            <a:r>
              <a:rPr lang="ru-RU" dirty="0"/>
              <a:t>: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краї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форму, є </a:t>
            </a:r>
            <a:r>
              <a:rPr lang="ru-RU" dirty="0" err="1"/>
              <a:t>видимими</a:t>
            </a:r>
            <a:r>
              <a:rPr lang="ru-RU" dirty="0"/>
              <a:t>, ними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маніпулювати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витягувати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537" y="1050036"/>
            <a:ext cx="456247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5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72" y="1700808"/>
            <a:ext cx="53285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Підтримуються</a:t>
            </a:r>
            <a:r>
              <a:rPr lang="ru-RU" sz="2400" dirty="0" smtClean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формати</a:t>
            </a:r>
            <a:r>
              <a:rPr lang="ru-RU" sz="2400" dirty="0"/>
              <a:t> </a:t>
            </a:r>
            <a:r>
              <a:rPr lang="ru-RU" sz="2400" dirty="0" err="1"/>
              <a:t>файлів</a:t>
            </a:r>
            <a:r>
              <a:rPr lang="ru-RU" sz="2400" dirty="0"/>
              <a:t> (</a:t>
            </a:r>
            <a:r>
              <a:rPr lang="ru-RU" sz="2400" dirty="0" err="1"/>
              <a:t>також</a:t>
            </a:r>
            <a:r>
              <a:rPr lang="ru-RU" sz="2400" dirty="0"/>
              <a:t> при </a:t>
            </a:r>
            <a:r>
              <a:rPr lang="ru-RU" sz="2400" dirty="0" err="1"/>
              <a:t>виклику</a:t>
            </a:r>
            <a:r>
              <a:rPr lang="ru-RU" sz="2400" dirty="0"/>
              <a:t> через API): URDF, COLLADA, DXF, OBJ, STL, </a:t>
            </a:r>
            <a:r>
              <a:rPr lang="ru-RU" sz="2400" dirty="0" err="1"/>
              <a:t>glTF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Специфікації</a:t>
            </a:r>
            <a:r>
              <a:rPr lang="ru-RU" sz="2400" dirty="0"/>
              <a:t> </a:t>
            </a:r>
            <a:r>
              <a:rPr lang="ru-RU" sz="2400" dirty="0" err="1"/>
              <a:t>інтерфейсу</a:t>
            </a:r>
            <a:r>
              <a:rPr lang="ru-RU" sz="2400" dirty="0"/>
              <a:t> RRS-1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реалізовані</a:t>
            </a:r>
            <a:r>
              <a:rPr lang="ru-RU" sz="2400" dirty="0"/>
              <a:t>,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підтримуються</a:t>
            </a:r>
            <a:r>
              <a:rPr lang="ru-RU" sz="2400" dirty="0"/>
              <a:t> </a:t>
            </a:r>
            <a:r>
              <a:rPr lang="ru-RU" sz="2400" dirty="0" err="1"/>
              <a:t>бібліотека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</a:t>
            </a:r>
            <a:r>
              <a:rPr lang="ru-RU" sz="2400" dirty="0" err="1"/>
              <a:t>Reflexxes</a:t>
            </a:r>
            <a:r>
              <a:rPr lang="ru-RU" sz="2400" dirty="0"/>
              <a:t> і онлайн-генератор </a:t>
            </a:r>
            <a:r>
              <a:rPr lang="ru-RU" sz="2400" dirty="0" err="1"/>
              <a:t>траєкторії</a:t>
            </a:r>
            <a:r>
              <a:rPr lang="ru-RU" sz="2400" dirty="0"/>
              <a:t> </a:t>
            </a:r>
            <a:r>
              <a:rPr lang="ru-RU" sz="2400" dirty="0" err="1"/>
              <a:t>Ruckig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8902" t="2821" r="2121" b="1271"/>
          <a:stretch/>
        </p:blipFill>
        <p:spPr>
          <a:xfrm>
            <a:off x="5446340" y="3879988"/>
            <a:ext cx="3456384" cy="261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41884" y="188640"/>
            <a:ext cx="10153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Легкий </a:t>
            </a:r>
            <a:r>
              <a:rPr lang="ru-RU" sz="3200" dirty="0" err="1"/>
              <a:t>імпорт</a:t>
            </a:r>
            <a:r>
              <a:rPr lang="ru-RU" sz="3200" dirty="0"/>
              <a:t>/</a:t>
            </a:r>
            <a:r>
              <a:rPr lang="ru-RU" sz="3200" dirty="0" err="1"/>
              <a:t>експорт</a:t>
            </a:r>
            <a:r>
              <a:rPr lang="ru-RU" sz="3200" dirty="0"/>
              <a:t> </a:t>
            </a:r>
            <a:r>
              <a:rPr lang="ru-RU" sz="3200" dirty="0" err="1"/>
              <a:t>даних</a:t>
            </a:r>
            <a:r>
              <a:rPr lang="ru-RU" sz="3200" dirty="0"/>
              <a:t>. </a:t>
            </a:r>
            <a:r>
              <a:rPr lang="ru-RU" sz="3200" dirty="0" err="1"/>
              <a:t>Інтерфейс</a:t>
            </a:r>
            <a:r>
              <a:rPr lang="ru-RU" sz="3200" dirty="0"/>
              <a:t> RRS і </a:t>
            </a:r>
            <a:r>
              <a:rPr lang="ru-RU" sz="3200" dirty="0" err="1"/>
              <a:t>бібліотека</a:t>
            </a:r>
            <a:r>
              <a:rPr lang="ru-RU" sz="3200" dirty="0"/>
              <a:t> </a:t>
            </a:r>
            <a:r>
              <a:rPr lang="ru-RU" sz="3200" dirty="0" err="1"/>
              <a:t>руху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561" t="2492" r="38901" b="4419"/>
          <a:stretch/>
        </p:blipFill>
        <p:spPr>
          <a:xfrm>
            <a:off x="9190756" y="1479318"/>
            <a:ext cx="2565475" cy="241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80" y="1813451"/>
            <a:ext cx="60928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err="1" smtClean="0"/>
              <a:t>Композиція</a:t>
            </a:r>
            <a:r>
              <a:rPr lang="ru-RU" sz="2400" dirty="0" smtClean="0"/>
              <a:t> </a:t>
            </a:r>
            <a:r>
              <a:rPr lang="ru-RU" sz="2400" dirty="0" err="1"/>
              <a:t>сцени</a:t>
            </a:r>
            <a:r>
              <a:rPr lang="ru-RU" sz="2400" dirty="0"/>
              <a:t> </a:t>
            </a:r>
            <a:r>
              <a:rPr lang="ru-RU" sz="2400" dirty="0" err="1"/>
              <a:t>інтуїтивно</a:t>
            </a:r>
            <a:r>
              <a:rPr lang="ru-RU" sz="2400" dirty="0"/>
              <a:t> </a:t>
            </a:r>
            <a:r>
              <a:rPr lang="ru-RU" sz="2400" dirty="0" err="1"/>
              <a:t>візуалізується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ієрархії</a:t>
            </a:r>
            <a:r>
              <a:rPr lang="ru-RU" sz="2400" dirty="0"/>
              <a:t> </a:t>
            </a:r>
            <a:r>
              <a:rPr lang="ru-RU" sz="2400" dirty="0" err="1"/>
              <a:t>сцени</a:t>
            </a:r>
            <a:r>
              <a:rPr lang="ru-RU" sz="2400" dirty="0"/>
              <a:t>, </a:t>
            </a:r>
            <a:r>
              <a:rPr lang="ru-RU" sz="2400" dirty="0" err="1"/>
              <a:t>вказуючи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об’єктів</a:t>
            </a:r>
            <a:r>
              <a:rPr lang="ru-RU" sz="2400" dirty="0"/>
              <a:t>, </a:t>
            </a:r>
            <a:r>
              <a:rPr lang="ru-RU" sz="2400" dirty="0" err="1"/>
              <a:t>типи</a:t>
            </a:r>
            <a:r>
              <a:rPr lang="ru-RU" sz="2400" dirty="0"/>
              <a:t>, </a:t>
            </a:r>
            <a:r>
              <a:rPr lang="ru-RU" sz="2400" dirty="0" err="1"/>
              <a:t>пов’язані</a:t>
            </a:r>
            <a:r>
              <a:rPr lang="ru-RU" sz="2400" dirty="0"/>
              <a:t> </a:t>
            </a:r>
            <a:r>
              <a:rPr lang="ru-RU" sz="2400" dirty="0" err="1"/>
              <a:t>сценарії</a:t>
            </a:r>
            <a:r>
              <a:rPr lang="ru-RU" sz="2400" dirty="0"/>
              <a:t> </a:t>
            </a:r>
            <a:r>
              <a:rPr lang="ru-RU" sz="2400" dirty="0" err="1"/>
              <a:t>керування</a:t>
            </a:r>
            <a:r>
              <a:rPr lang="ru-RU" sz="2400" dirty="0"/>
              <a:t>, </a:t>
            </a:r>
            <a:r>
              <a:rPr lang="ru-RU" sz="2400" dirty="0" err="1"/>
              <a:t>замикання</a:t>
            </a:r>
            <a:r>
              <a:rPr lang="ru-RU" sz="2400" dirty="0"/>
              <a:t> </a:t>
            </a:r>
            <a:r>
              <a:rPr lang="ru-RU" sz="2400" dirty="0" err="1"/>
              <a:t>циклів</a:t>
            </a:r>
            <a:r>
              <a:rPr lang="ru-RU" sz="2400" dirty="0"/>
              <a:t>, </a:t>
            </a:r>
            <a:r>
              <a:rPr lang="ru-RU" sz="2400" dirty="0" err="1"/>
              <a:t>стани</a:t>
            </a:r>
            <a:r>
              <a:rPr lang="ru-RU" sz="2400" dirty="0"/>
              <a:t> </a:t>
            </a:r>
            <a:r>
              <a:rPr lang="ru-RU" sz="2400" dirty="0" err="1"/>
              <a:t>виділення</a:t>
            </a:r>
            <a:r>
              <a:rPr lang="ru-RU" sz="2400" dirty="0"/>
              <a:t> та </a:t>
            </a:r>
            <a:r>
              <a:rPr lang="ru-RU" sz="2400" dirty="0" err="1"/>
              <a:t>видимості</a:t>
            </a:r>
            <a:r>
              <a:rPr lang="ru-RU" sz="2400" dirty="0"/>
              <a:t>, </a:t>
            </a:r>
            <a:r>
              <a:rPr lang="ru-RU" sz="2400" dirty="0" err="1"/>
              <a:t>попередження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	</a:t>
            </a:r>
            <a:r>
              <a:rPr lang="ru-RU" sz="2400" dirty="0" err="1" smtClean="0"/>
              <a:t>Інтегрований</a:t>
            </a:r>
            <a:r>
              <a:rPr lang="ru-RU" sz="2400" dirty="0" smtClean="0"/>
              <a:t> </a:t>
            </a:r>
            <a:r>
              <a:rPr lang="ru-RU" sz="2400" dirty="0"/>
              <a:t>браузер </a:t>
            </a:r>
            <a:r>
              <a:rPr lang="ru-RU" sz="2400" dirty="0" err="1"/>
              <a:t>моделі</a:t>
            </a:r>
            <a:r>
              <a:rPr lang="ru-RU" sz="2400" dirty="0"/>
              <a:t> </a:t>
            </a:r>
            <a:r>
              <a:rPr lang="ru-RU" sz="2400" dirty="0" err="1"/>
              <a:t>підтримує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 </a:t>
            </a:r>
            <a:r>
              <a:rPr lang="ru-RU" sz="2400" dirty="0" err="1"/>
              <a:t>перетягування</a:t>
            </a:r>
            <a:r>
              <a:rPr lang="ru-RU" sz="2400" dirty="0"/>
              <a:t> (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моделювання</a:t>
            </a:r>
            <a:r>
              <a:rPr lang="ru-RU" sz="2400" dirty="0"/>
              <a:t>!) для </a:t>
            </a:r>
            <a:r>
              <a:rPr lang="ru-RU" sz="2400" dirty="0" err="1"/>
              <a:t>зручної</a:t>
            </a:r>
            <a:r>
              <a:rPr lang="ru-RU" sz="2400" dirty="0"/>
              <a:t> </a:t>
            </a:r>
            <a:r>
              <a:rPr lang="ru-RU" sz="2400" dirty="0" err="1"/>
              <a:t>композиції</a:t>
            </a:r>
            <a:r>
              <a:rPr lang="ru-RU" sz="2400" dirty="0"/>
              <a:t> </a:t>
            </a:r>
            <a:r>
              <a:rPr lang="ru-RU" sz="2400" dirty="0" err="1"/>
              <a:t>сцени</a:t>
            </a:r>
            <a:r>
              <a:rPr lang="ru-RU" sz="2400" dirty="0"/>
              <a:t>. Доступна </a:t>
            </a:r>
            <a:r>
              <a:rPr lang="ru-RU" sz="2400" dirty="0" err="1"/>
              <a:t>бібліотека</a:t>
            </a:r>
            <a:r>
              <a:rPr lang="ru-RU" sz="2400" dirty="0"/>
              <a:t> моделей, яка </a:t>
            </a:r>
            <a:r>
              <a:rPr lang="ru-RU" sz="2400" dirty="0" err="1"/>
              <a:t>оновлюється</a:t>
            </a:r>
            <a:r>
              <a:rPr lang="ru-RU" sz="2400" dirty="0"/>
              <a:t> при кожному </a:t>
            </a:r>
            <a:r>
              <a:rPr lang="ru-RU" sz="2400" dirty="0" err="1"/>
              <a:t>випуску</a:t>
            </a:r>
            <a:r>
              <a:rPr lang="ru-RU" sz="2400" dirty="0"/>
              <a:t>, </a:t>
            </a:r>
            <a:r>
              <a:rPr lang="ru-RU" sz="2400" dirty="0" err="1"/>
              <a:t>може</a:t>
            </a:r>
            <a:r>
              <a:rPr lang="ru-RU" sz="2400" dirty="0"/>
              <a:t> бути легко </a:t>
            </a:r>
            <a:r>
              <a:rPr lang="ru-RU" sz="2400" dirty="0" err="1"/>
              <a:t>розширена</a:t>
            </a:r>
            <a:r>
              <a:rPr lang="ru-RU" sz="2400" dirty="0"/>
              <a:t> </a:t>
            </a:r>
            <a:r>
              <a:rPr lang="ru-RU" sz="2400" dirty="0" err="1"/>
              <a:t>користувачем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7828" y="165120"/>
            <a:ext cx="7893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Повнофункціональна</a:t>
            </a:r>
            <a:r>
              <a:rPr lang="ru-RU" sz="3200" dirty="0"/>
              <a:t> </a:t>
            </a:r>
            <a:r>
              <a:rPr lang="ru-RU" sz="3200" dirty="0" err="1"/>
              <a:t>ієрархія</a:t>
            </a:r>
            <a:r>
              <a:rPr lang="ru-RU" sz="3200" dirty="0"/>
              <a:t> сцен. </a:t>
            </a:r>
            <a:r>
              <a:rPr lang="ru-RU" sz="3200" dirty="0" err="1"/>
              <a:t>Зручний</a:t>
            </a:r>
            <a:r>
              <a:rPr lang="ru-RU" sz="3200" dirty="0"/>
              <a:t> браузер моделей.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7426" t="14312" r="38699" b="-8770"/>
          <a:stretch/>
        </p:blipFill>
        <p:spPr>
          <a:xfrm>
            <a:off x="8470676" y="4003118"/>
            <a:ext cx="3326060" cy="296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524" t="-1" r="69631" b="-215"/>
          <a:stretch/>
        </p:blipFill>
        <p:spPr>
          <a:xfrm>
            <a:off x="6598468" y="1196752"/>
            <a:ext cx="3096344" cy="268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6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20" y="1556792"/>
            <a:ext cx="60928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err="1" smtClean="0"/>
              <a:t>Повна</a:t>
            </a:r>
            <a:r>
              <a:rPr lang="ru-RU" sz="2400" dirty="0" smtClean="0"/>
              <a:t> </a:t>
            </a:r>
            <a:r>
              <a:rPr lang="ru-RU" sz="2400" dirty="0" err="1"/>
              <a:t>взаємодія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моделювання</a:t>
            </a:r>
            <a:r>
              <a:rPr lang="ru-RU" sz="2400" dirty="0"/>
              <a:t>: </a:t>
            </a:r>
            <a:r>
              <a:rPr lang="ru-RU" sz="2400" dirty="0" err="1"/>
              <a:t>моделі</a:t>
            </a:r>
            <a:r>
              <a:rPr lang="ru-RU" sz="2400" dirty="0"/>
              <a:t> разом з </a:t>
            </a:r>
            <a:r>
              <a:rPr lang="ru-RU" sz="2400" dirty="0" err="1"/>
              <a:t>пов’язаною</a:t>
            </a:r>
            <a:r>
              <a:rPr lang="ru-RU" sz="2400" dirty="0"/>
              <a:t> з ними </a:t>
            </a:r>
            <a:r>
              <a:rPr lang="ru-RU" sz="2400" dirty="0" err="1"/>
              <a:t>поведінкою</a:t>
            </a:r>
            <a:r>
              <a:rPr lang="ru-RU" sz="2400" dirty="0"/>
              <a:t> (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сценаріями</a:t>
            </a:r>
            <a:r>
              <a:rPr lang="ru-RU" sz="2400" dirty="0"/>
              <a:t>)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зміщувати</a:t>
            </a:r>
            <a:r>
              <a:rPr lang="ru-RU" sz="2400" dirty="0"/>
              <a:t>, </a:t>
            </a:r>
            <a:r>
              <a:rPr lang="ru-RU" sz="2400" dirty="0" err="1"/>
              <a:t>повертати</a:t>
            </a:r>
            <a:r>
              <a:rPr lang="ru-RU" sz="2400" dirty="0"/>
              <a:t>, </a:t>
            </a:r>
            <a:r>
              <a:rPr lang="ru-RU" sz="2400" dirty="0" err="1"/>
              <a:t>копіювати</a:t>
            </a:r>
            <a:r>
              <a:rPr lang="ru-RU" sz="2400" dirty="0"/>
              <a:t>/</a:t>
            </a:r>
            <a:r>
              <a:rPr lang="ru-RU" sz="2400" dirty="0" err="1"/>
              <a:t>вставляти</a:t>
            </a:r>
            <a:r>
              <a:rPr lang="ru-RU" sz="2400" dirty="0"/>
              <a:t>, </a:t>
            </a:r>
            <a:r>
              <a:rPr lang="ru-RU" sz="2400" dirty="0" err="1"/>
              <a:t>масштабувати</a:t>
            </a:r>
            <a:r>
              <a:rPr lang="ru-RU" sz="2400" dirty="0"/>
              <a:t>, </a:t>
            </a:r>
            <a:r>
              <a:rPr lang="ru-RU" sz="2400" dirty="0" err="1"/>
              <a:t>стирати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 без </a:t>
            </a:r>
            <a:r>
              <a:rPr lang="ru-RU" sz="2400" dirty="0" err="1"/>
              <a:t>необхідності</a:t>
            </a:r>
            <a:r>
              <a:rPr lang="ru-RU" sz="2400" dirty="0"/>
              <a:t> </a:t>
            </a:r>
            <a:r>
              <a:rPr lang="ru-RU" sz="2400" dirty="0" err="1"/>
              <a:t>коригувати</a:t>
            </a:r>
            <a:r>
              <a:rPr lang="ru-RU" sz="2400" dirty="0"/>
              <a:t> будь-</a:t>
            </a:r>
            <a:r>
              <a:rPr lang="ru-RU" sz="2400" dirty="0" err="1"/>
              <a:t>який</a:t>
            </a:r>
            <a:r>
              <a:rPr lang="ru-RU" sz="2400" dirty="0"/>
              <a:t> код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	</a:t>
            </a:r>
            <a:r>
              <a:rPr lang="ru-RU" sz="2400" dirty="0" err="1" smtClean="0"/>
              <a:t>Переглядач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основі</a:t>
            </a:r>
            <a:r>
              <a:rPr lang="ru-RU" sz="2400" dirty="0"/>
              <a:t> браузера </a:t>
            </a:r>
            <a:r>
              <a:rPr lang="en-US" sz="2400" dirty="0"/>
              <a:t>three.js, </a:t>
            </a:r>
            <a:r>
              <a:rPr lang="ru-RU" sz="2400" dirty="0" err="1"/>
              <a:t>багаторівневе</a:t>
            </a:r>
            <a:r>
              <a:rPr lang="ru-RU" sz="2400" dirty="0"/>
              <a:t> </a:t>
            </a:r>
            <a:r>
              <a:rPr lang="ru-RU" sz="2400" dirty="0" err="1"/>
              <a:t>скасування</a:t>
            </a:r>
            <a:r>
              <a:rPr lang="ru-RU" sz="2400" dirty="0"/>
              <a:t>/</a:t>
            </a:r>
            <a:r>
              <a:rPr lang="ru-RU" sz="2400" dirty="0" err="1"/>
              <a:t>повторення</a:t>
            </a:r>
            <a:r>
              <a:rPr lang="ru-RU" sz="2400" dirty="0"/>
              <a:t>, </a:t>
            </a:r>
            <a:r>
              <a:rPr lang="ru-RU" sz="2400" dirty="0" err="1"/>
              <a:t>відеозапис</a:t>
            </a:r>
            <a:r>
              <a:rPr lang="ru-RU" sz="2400" dirty="0"/>
              <a:t>, </a:t>
            </a:r>
            <a:r>
              <a:rPr lang="ru-RU" sz="2400" dirty="0" err="1"/>
              <a:t>моделювання</a:t>
            </a:r>
            <a:r>
              <a:rPr lang="ru-RU" sz="2400" dirty="0"/>
              <a:t> </a:t>
            </a:r>
            <a:r>
              <a:rPr lang="ru-RU" sz="2400" dirty="0" err="1"/>
              <a:t>фарбування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зварювальних</a:t>
            </a:r>
            <a:r>
              <a:rPr lang="ru-RU" sz="2400" dirty="0"/>
              <a:t> </a:t>
            </a:r>
            <a:r>
              <a:rPr lang="ru-RU" sz="2400" dirty="0" err="1"/>
              <a:t>швів</a:t>
            </a:r>
            <a:r>
              <a:rPr lang="ru-RU" sz="2400" dirty="0"/>
              <a:t>, дерева </a:t>
            </a:r>
            <a:r>
              <a:rPr lang="en-US" sz="2400" dirty="0"/>
              <a:t>OC, </a:t>
            </a:r>
            <a:r>
              <a:rPr lang="ru-RU" sz="2400" dirty="0"/>
              <a:t>хмари </a:t>
            </a:r>
            <a:r>
              <a:rPr lang="ru-RU" sz="2400" dirty="0" err="1"/>
              <a:t>точок</a:t>
            </a:r>
            <a:r>
              <a:rPr lang="ru-RU" sz="2400" dirty="0"/>
              <a:t>, </a:t>
            </a:r>
            <a:r>
              <a:rPr lang="ru-RU" sz="2400" dirty="0" err="1"/>
              <a:t>вичерпна</a:t>
            </a:r>
            <a:r>
              <a:rPr lang="ru-RU" sz="2400" dirty="0"/>
              <a:t> </a:t>
            </a:r>
            <a:r>
              <a:rPr lang="ru-RU" sz="2400" dirty="0" err="1"/>
              <a:t>документація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9784" t="2992" r="1786" b="1788"/>
          <a:stretch/>
        </p:blipFill>
        <p:spPr>
          <a:xfrm>
            <a:off x="7030516" y="1277617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0223" y="404664"/>
            <a:ext cx="3888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/>
              <a:t>Повна</a:t>
            </a:r>
            <a:r>
              <a:rPr lang="ru-RU" sz="4000" dirty="0"/>
              <a:t> </a:t>
            </a:r>
            <a:r>
              <a:rPr lang="ru-RU" sz="4000" dirty="0" err="1"/>
              <a:t>взаємодія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48" y="3818948"/>
            <a:ext cx="280035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3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Мета та </a:t>
            </a:r>
            <a:r>
              <a:rPr lang="ru-RU" dirty="0" err="1" smtClean="0"/>
              <a:t>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3932" y="2132856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Розглянути </a:t>
            </a:r>
            <a:r>
              <a:rPr lang="ru-RU" dirty="0" err="1" smtClean="0"/>
              <a:t>навігаційну</a:t>
            </a:r>
            <a:r>
              <a:rPr lang="ru-RU" dirty="0" smtClean="0"/>
              <a:t> систему для </a:t>
            </a:r>
            <a:r>
              <a:rPr lang="ru-RU" dirty="0" err="1" smtClean="0"/>
              <a:t>перевірики</a:t>
            </a:r>
            <a:r>
              <a:rPr lang="ru-RU" dirty="0" smtClean="0"/>
              <a:t> </a:t>
            </a:r>
            <a:r>
              <a:rPr lang="ru-RU" dirty="0" err="1" smtClean="0"/>
              <a:t>алгоритмів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симуляції</a:t>
            </a:r>
            <a:r>
              <a:rPr lang="ru-RU" dirty="0"/>
              <a:t>,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робототехнічних</a:t>
            </a:r>
            <a:r>
              <a:rPr lang="ru-RU" dirty="0"/>
              <a:t> платформах.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smtClean="0"/>
              <a:t>представлено </a:t>
            </a:r>
            <a:r>
              <a:rPr lang="ru-RU" dirty="0" err="1"/>
              <a:t>комбінований</a:t>
            </a:r>
            <a:r>
              <a:rPr lang="ru-RU" dirty="0"/>
              <a:t> каркас </a:t>
            </a:r>
            <a:r>
              <a:rPr lang="ru-RU" dirty="0" err="1"/>
              <a:t>моделювання</a:t>
            </a:r>
            <a:r>
              <a:rPr lang="ru-RU" dirty="0"/>
              <a:t> для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 </a:t>
            </a:r>
            <a:r>
              <a:rPr lang="ru-RU" dirty="0" err="1"/>
              <a:t>роботизованої</a:t>
            </a:r>
            <a:r>
              <a:rPr lang="ru-RU" dirty="0"/>
              <a:t> </a:t>
            </a:r>
            <a:r>
              <a:rPr lang="ru-RU" dirty="0" err="1"/>
              <a:t>навігації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en-US" dirty="0" err="1" smtClean="0"/>
              <a:t>CoppeliaSim</a:t>
            </a:r>
            <a:r>
              <a:rPr lang="en-US" dirty="0" smtClean="0"/>
              <a:t>.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/>
              <a:t>. </a:t>
            </a:r>
            <a:r>
              <a:rPr lang="ru-RU" dirty="0" err="1" smtClean="0"/>
              <a:t>Детальні</a:t>
            </a:r>
            <a:r>
              <a:rPr lang="ru-RU" dirty="0" smtClean="0"/>
              <a:t> описи, </a:t>
            </a:r>
            <a:r>
              <a:rPr lang="ru-RU" dirty="0"/>
              <a:t>як </a:t>
            </a:r>
            <a:r>
              <a:rPr lang="ru-RU" dirty="0" err="1"/>
              <a:t>комбінована</a:t>
            </a:r>
            <a:r>
              <a:rPr lang="ru-RU" dirty="0"/>
              <a:t> структура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використана</a:t>
            </a:r>
            <a:r>
              <a:rPr lang="ru-RU" dirty="0"/>
              <a:t> для </a:t>
            </a:r>
            <a:r>
              <a:rPr lang="ru-RU" dirty="0" err="1"/>
              <a:t>самостійного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2324" y="332656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ВИСНОВОК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8348" y="3789040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en-US" dirty="0" err="1" smtClean="0"/>
              <a:t>CoppeliaSim</a:t>
            </a:r>
            <a:r>
              <a:rPr lang="en-US" dirty="0" smtClean="0"/>
              <a:t> </a:t>
            </a:r>
            <a:r>
              <a:rPr lang="ru-RU" dirty="0"/>
              <a:t>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універсальних</a:t>
            </a:r>
            <a:r>
              <a:rPr lang="ru-RU" dirty="0"/>
              <a:t> і </a:t>
            </a:r>
            <a:r>
              <a:rPr lang="ru-RU" dirty="0" err="1"/>
              <a:t>потужних</a:t>
            </a:r>
            <a:r>
              <a:rPr lang="ru-RU" dirty="0"/>
              <a:t> платформ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роботів</a:t>
            </a:r>
            <a:r>
              <a:rPr lang="ru-RU" dirty="0"/>
              <a:t>.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,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заводської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,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прототипів</a:t>
            </a:r>
            <a:r>
              <a:rPr lang="ru-RU" dirty="0"/>
              <a:t> і </a:t>
            </a:r>
            <a:r>
              <a:rPr lang="ru-RU" dirty="0" err="1"/>
              <a:t>верифікації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як </a:t>
            </a:r>
            <a:r>
              <a:rPr lang="ru-RU" dirty="0" err="1"/>
              <a:t>потужне</a:t>
            </a:r>
            <a:r>
              <a:rPr lang="ru-RU" dirty="0"/>
              <a:t> 3</a:t>
            </a:r>
            <a:r>
              <a:rPr lang="en-US" dirty="0"/>
              <a:t>D </a:t>
            </a:r>
            <a:r>
              <a:rPr lang="ru-RU" dirty="0" err="1"/>
              <a:t>інтегроване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для </a:t>
            </a:r>
            <a:r>
              <a:rPr lang="ru-RU" dirty="0" err="1"/>
              <a:t>роботів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7828" y="1340768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	Розглянути </a:t>
            </a:r>
            <a:r>
              <a:rPr lang="ru-RU" dirty="0" err="1"/>
              <a:t>навігаційну</a:t>
            </a:r>
            <a:r>
              <a:rPr lang="ru-RU" dirty="0"/>
              <a:t> систему для </a:t>
            </a:r>
            <a:r>
              <a:rPr lang="ru-RU" dirty="0" err="1"/>
              <a:t>перевірики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 в </a:t>
            </a:r>
            <a:r>
              <a:rPr lang="ru-RU" dirty="0" err="1"/>
              <a:t>симуляції</a:t>
            </a:r>
            <a:r>
              <a:rPr lang="ru-RU" dirty="0"/>
              <a:t>,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робототехнічних</a:t>
            </a:r>
            <a:r>
              <a:rPr lang="ru-RU" dirty="0"/>
              <a:t> платформах. </a:t>
            </a:r>
          </a:p>
          <a:p>
            <a:pPr algn="just"/>
            <a:r>
              <a:rPr lang="ru-RU" dirty="0"/>
              <a:t>	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представлено </a:t>
            </a:r>
            <a:r>
              <a:rPr lang="ru-RU" dirty="0" err="1"/>
              <a:t>комбінований</a:t>
            </a:r>
            <a:r>
              <a:rPr lang="ru-RU" dirty="0"/>
              <a:t> каркас </a:t>
            </a:r>
            <a:r>
              <a:rPr lang="ru-RU" dirty="0" err="1"/>
              <a:t>моделювання</a:t>
            </a:r>
            <a:r>
              <a:rPr lang="ru-RU" dirty="0"/>
              <a:t> для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 </a:t>
            </a:r>
            <a:r>
              <a:rPr lang="ru-RU" dirty="0" err="1"/>
              <a:t>роботизованої</a:t>
            </a:r>
            <a:r>
              <a:rPr lang="ru-RU" dirty="0"/>
              <a:t> </a:t>
            </a:r>
            <a:r>
              <a:rPr lang="ru-RU" dirty="0" err="1"/>
              <a:t>навігації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en-US" dirty="0" err="1"/>
              <a:t>CoppeliaSim</a:t>
            </a:r>
            <a:r>
              <a:rPr lang="en-US" dirty="0"/>
              <a:t>.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Детальні</a:t>
            </a:r>
            <a:r>
              <a:rPr lang="ru-RU" dirty="0"/>
              <a:t> описи, як </a:t>
            </a:r>
            <a:r>
              <a:rPr lang="ru-RU" dirty="0" err="1"/>
              <a:t>комбінована</a:t>
            </a:r>
            <a:r>
              <a:rPr lang="ru-RU" dirty="0"/>
              <a:t> структура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використана</a:t>
            </a:r>
            <a:r>
              <a:rPr lang="ru-RU" dirty="0"/>
              <a:t> для </a:t>
            </a:r>
            <a:r>
              <a:rPr lang="ru-RU" dirty="0" err="1"/>
              <a:t>самостійного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93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6220" y="260648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Використані джерела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05780" y="1700808"/>
            <a:ext cx="11449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</a:t>
            </a:r>
            <a:r>
              <a:rPr lang="en-US" dirty="0" err="1" smtClean="0"/>
              <a:t>CoppeliaSim</a:t>
            </a:r>
            <a:r>
              <a:rPr lang="uk-UA" dirty="0" smtClean="0"/>
              <a:t>[Електронний ресурс] – Режим доступу до ресурсу:</a:t>
            </a:r>
            <a:r>
              <a:rPr lang="ru-RU" dirty="0" smtClean="0"/>
              <a:t>  </a:t>
            </a:r>
            <a:r>
              <a:rPr lang="en-US" dirty="0" smtClean="0">
                <a:hlinkClick r:id="rId2"/>
              </a:rPr>
              <a:t>https://www.coppeliarobotics.com</a:t>
            </a:r>
            <a:r>
              <a:rPr lang="uk-UA" dirty="0" smtClean="0"/>
              <a:t>. Дата відвідування 09.05.2022</a:t>
            </a:r>
            <a:br>
              <a:rPr lang="uk-UA" dirty="0" smtClean="0"/>
            </a:br>
            <a:r>
              <a:rPr lang="uk-UA" dirty="0" smtClean="0"/>
              <a:t>2. </a:t>
            </a:r>
            <a:r>
              <a:rPr lang="en-US" dirty="0" err="1" smtClean="0"/>
              <a:t>CoppeliaSim</a:t>
            </a:r>
            <a:r>
              <a:rPr lang="uk-UA" dirty="0" smtClean="0"/>
              <a:t>[Електронний ресурс] – Режим доступу до ресурсу: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https://en.wikipedia.org/wiki/CoppeliaSim</a:t>
            </a:r>
            <a:r>
              <a:rPr lang="uk-UA" dirty="0"/>
              <a:t> </a:t>
            </a:r>
            <a:r>
              <a:rPr lang="uk-UA" dirty="0" smtClean="0"/>
              <a:t>.Дата </a:t>
            </a:r>
            <a:r>
              <a:rPr lang="uk-UA" dirty="0"/>
              <a:t>відвідування </a:t>
            </a:r>
            <a:r>
              <a:rPr lang="uk-UA" dirty="0" smtClean="0"/>
              <a:t>09.05.2022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3.</a:t>
            </a:r>
            <a:r>
              <a:rPr lang="en-US" dirty="0"/>
              <a:t> What is </a:t>
            </a:r>
            <a:r>
              <a:rPr lang="en-US" dirty="0" err="1" smtClean="0"/>
              <a:t>CoppeliaSim</a:t>
            </a:r>
            <a:r>
              <a:rPr lang="uk-UA" dirty="0"/>
              <a:t> </a:t>
            </a:r>
            <a:r>
              <a:rPr lang="uk-UA" dirty="0" smtClean="0"/>
              <a:t>[Електронний </a:t>
            </a:r>
            <a:r>
              <a:rPr lang="uk-UA" dirty="0"/>
              <a:t>ресурс] – Режим доступу до ресурсу:</a:t>
            </a:r>
            <a:r>
              <a:rPr lang="uk-UA" dirty="0" smtClean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www.igi-global.com/dictionary/quadruped-robots-with-bio-inspired-gait-generation-methods-using-sole-pressure-sensory-feedback/105874</a:t>
            </a:r>
            <a:r>
              <a:rPr lang="uk-UA" dirty="0"/>
              <a:t>. Дата відвідування </a:t>
            </a:r>
            <a:r>
              <a:rPr lang="uk-UA" dirty="0" smtClean="0"/>
              <a:t>09.05.2022</a:t>
            </a:r>
            <a:r>
              <a:rPr lang="en-US" dirty="0"/>
              <a:t/>
            </a:r>
            <a:br>
              <a:rPr lang="en-US" dirty="0"/>
            </a:br>
            <a:r>
              <a:rPr lang="uk-UA" dirty="0" smtClean="0"/>
              <a:t>4.</a:t>
            </a:r>
            <a:r>
              <a:rPr lang="en-US" dirty="0" smtClean="0"/>
              <a:t> </a:t>
            </a:r>
            <a:r>
              <a:rPr lang="en-US" dirty="0"/>
              <a:t>Connecting the </a:t>
            </a:r>
            <a:r>
              <a:rPr lang="en-US" dirty="0" err="1"/>
              <a:t>CoppeliaSim</a:t>
            </a:r>
            <a:r>
              <a:rPr lang="en-US" dirty="0"/>
              <a:t> robotics simulator to virtual reality</a:t>
            </a:r>
          </a:p>
          <a:p>
            <a:r>
              <a:rPr lang="uk-UA" dirty="0" smtClean="0"/>
              <a:t> [</a:t>
            </a:r>
            <a:r>
              <a:rPr lang="uk-UA" dirty="0"/>
              <a:t>Електронний ресурс] – Режим доступу до ресурсу: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www.sciencedirect.com/science/article/pii/S2352711019302511</a:t>
            </a:r>
            <a:r>
              <a:rPr lang="uk-UA" dirty="0"/>
              <a:t>. </a:t>
            </a:r>
            <a:r>
              <a:rPr lang="uk-UA"/>
              <a:t>Дата відвідування </a:t>
            </a:r>
            <a:r>
              <a:rPr lang="uk-UA" smtClean="0"/>
              <a:t>09.05.2022.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7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Призначення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990" y="2060848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роботизованих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smtClean="0"/>
              <a:t>роботи </a:t>
            </a:r>
            <a:r>
              <a:rPr lang="ru-RU" sz="2000" dirty="0" err="1" smtClean="0"/>
              <a:t>відіграють</a:t>
            </a:r>
            <a:r>
              <a:rPr lang="ru-RU" sz="2000" dirty="0" smtClean="0"/>
              <a:t> </a:t>
            </a:r>
            <a:r>
              <a:rPr lang="ru-RU" sz="2000" dirty="0" err="1"/>
              <a:t>набагато</a:t>
            </a:r>
            <a:r>
              <a:rPr lang="ru-RU" sz="2000" dirty="0"/>
              <a:t> </a:t>
            </a:r>
            <a:r>
              <a:rPr lang="ru-RU" sz="2000" dirty="0" err="1"/>
              <a:t>важливішу</a:t>
            </a:r>
            <a:r>
              <a:rPr lang="ru-RU" sz="2000" dirty="0"/>
              <a:t> роль у </a:t>
            </a:r>
            <a:r>
              <a:rPr lang="ru-RU" sz="2000" dirty="0" err="1"/>
              <a:t>повсякденному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 людей, </a:t>
            </a:r>
            <a:r>
              <a:rPr lang="ru-RU" sz="2000" dirty="0" err="1"/>
              <a:t>наприклад</a:t>
            </a:r>
            <a:r>
              <a:rPr lang="ru-RU" sz="2000" dirty="0"/>
              <a:t>, роботи для </a:t>
            </a:r>
            <a:r>
              <a:rPr lang="ru-RU" sz="2000" dirty="0" err="1"/>
              <a:t>миття</a:t>
            </a:r>
            <a:r>
              <a:rPr lang="ru-RU" sz="2000" dirty="0"/>
              <a:t> </a:t>
            </a:r>
            <a:r>
              <a:rPr lang="ru-RU" sz="2000" dirty="0" err="1"/>
              <a:t>підлоги</a:t>
            </a:r>
            <a:r>
              <a:rPr lang="en-US" sz="2000" dirty="0"/>
              <a:t>, </a:t>
            </a:r>
            <a:r>
              <a:rPr lang="ru-RU" sz="2000" dirty="0"/>
              <a:t>роботи для доставки </a:t>
            </a:r>
            <a:r>
              <a:rPr lang="ru-RU" sz="2000" dirty="0" err="1"/>
              <a:t>їжі</a:t>
            </a:r>
            <a:r>
              <a:rPr lang="ru-RU" sz="2000" dirty="0"/>
              <a:t>, роботи </a:t>
            </a:r>
            <a:r>
              <a:rPr lang="ru-RU" sz="2000" dirty="0" err="1"/>
              <a:t>супроводу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У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роботизованої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тренажер для </a:t>
            </a:r>
            <a:r>
              <a:rPr lang="ru-RU" sz="2000" dirty="0" err="1"/>
              <a:t>раннього</a:t>
            </a:r>
            <a:r>
              <a:rPr lang="ru-RU" sz="2000" dirty="0"/>
              <a:t> </a:t>
            </a:r>
            <a:r>
              <a:rPr lang="ru-RU" sz="2000" dirty="0" err="1"/>
              <a:t>тестування</a:t>
            </a:r>
            <a:r>
              <a:rPr lang="ru-RU" sz="2000" dirty="0"/>
              <a:t> </a:t>
            </a:r>
            <a:r>
              <a:rPr lang="ru-RU" sz="2000" dirty="0" err="1"/>
              <a:t>алгоритмів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дозволить </a:t>
            </a:r>
            <a:r>
              <a:rPr lang="ru-RU" sz="2000" dirty="0" err="1"/>
              <a:t>компенсувати</a:t>
            </a:r>
            <a:r>
              <a:rPr lang="ru-RU" sz="2000" dirty="0"/>
              <a:t> </a:t>
            </a:r>
            <a:r>
              <a:rPr lang="ru-RU" sz="2000" dirty="0" err="1"/>
              <a:t>відсутнє</a:t>
            </a:r>
            <a:r>
              <a:rPr lang="ru-RU" sz="2000" dirty="0"/>
              <a:t> </a:t>
            </a:r>
            <a:r>
              <a:rPr lang="ru-RU" sz="2000" dirty="0" err="1"/>
              <a:t>роботизоване</a:t>
            </a:r>
            <a:r>
              <a:rPr lang="ru-RU" sz="2000" dirty="0"/>
              <a:t> </a:t>
            </a:r>
            <a:r>
              <a:rPr lang="ru-RU" sz="2000" dirty="0" err="1"/>
              <a:t>обладнання</a:t>
            </a:r>
            <a:r>
              <a:rPr lang="ru-RU" sz="2000" dirty="0"/>
              <a:t> та </a:t>
            </a:r>
            <a:r>
              <a:rPr lang="ru-RU" sz="2000" dirty="0" err="1"/>
              <a:t>знизити</a:t>
            </a:r>
            <a:r>
              <a:rPr lang="ru-RU" sz="2000" dirty="0"/>
              <a:t> </a:t>
            </a:r>
            <a:r>
              <a:rPr lang="ru-RU" sz="2000" dirty="0" err="1"/>
              <a:t>вартість</a:t>
            </a:r>
            <a:r>
              <a:rPr lang="ru-RU" sz="2000" dirty="0"/>
              <a:t>. </a:t>
            </a:r>
            <a:r>
              <a:rPr lang="ru-RU" sz="2000" dirty="0" err="1"/>
              <a:t>Ще</a:t>
            </a:r>
            <a:r>
              <a:rPr lang="ru-RU" sz="2000" dirty="0"/>
              <a:t> одна </a:t>
            </a:r>
            <a:r>
              <a:rPr lang="ru-RU" sz="2000" dirty="0" err="1"/>
              <a:t>перевага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моделювання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в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тестування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алгоритмів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</a:t>
            </a:r>
            <a:r>
              <a:rPr lang="ru-RU" sz="2000" dirty="0" err="1"/>
              <a:t>багаторазово</a:t>
            </a:r>
            <a:r>
              <a:rPr lang="ru-RU" sz="2000" dirty="0"/>
              <a:t> в </a:t>
            </a:r>
            <a:r>
              <a:rPr lang="ru-RU" sz="2000" dirty="0" err="1"/>
              <a:t>однакових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для кожного тесту</a:t>
            </a:r>
            <a:r>
              <a:rPr lang="en-US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допоможе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</a:t>
            </a:r>
            <a:r>
              <a:rPr lang="ru-RU" sz="2000" dirty="0" err="1"/>
              <a:t>помилки</a:t>
            </a:r>
            <a:r>
              <a:rPr lang="ru-RU" sz="2000" dirty="0"/>
              <a:t> алгоритму.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роботизовані</a:t>
            </a:r>
            <a:r>
              <a:rPr lang="ru-RU" sz="2000" dirty="0"/>
              <a:t> </a:t>
            </a:r>
            <a:r>
              <a:rPr lang="ru-RU" sz="2000" dirty="0" err="1"/>
              <a:t>платформи</a:t>
            </a:r>
            <a:r>
              <a:rPr lang="ru-RU" sz="2000" dirty="0"/>
              <a:t>, </a:t>
            </a:r>
            <a:r>
              <a:rPr lang="ru-RU" sz="2000" dirty="0" err="1"/>
              <a:t>сценарії</a:t>
            </a:r>
            <a:r>
              <a:rPr lang="ru-RU" sz="2000" dirty="0"/>
              <a:t> та </a:t>
            </a:r>
            <a:r>
              <a:rPr lang="ru-RU" sz="2000" dirty="0" err="1"/>
              <a:t>об’єкти</a:t>
            </a:r>
            <a:r>
              <a:rPr lang="ru-RU" sz="2000" dirty="0"/>
              <a:t> легко </a:t>
            </a:r>
            <a:r>
              <a:rPr lang="ru-RU" sz="2000" dirty="0" err="1"/>
              <a:t>інтегрувати</a:t>
            </a:r>
            <a:r>
              <a:rPr lang="ru-RU" sz="2000" dirty="0"/>
              <a:t> в систему </a:t>
            </a:r>
            <a:r>
              <a:rPr lang="ru-RU" sz="2000" dirty="0" err="1"/>
              <a:t>моделювання</a:t>
            </a:r>
            <a:r>
              <a:rPr lang="ru-RU" sz="2000" dirty="0"/>
              <a:t>. Таким чином, </a:t>
            </a:r>
            <a:r>
              <a:rPr lang="ru-RU" sz="2000" dirty="0" err="1" smtClean="0"/>
              <a:t>ідеально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підходитеме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додатків</a:t>
            </a:r>
            <a:r>
              <a:rPr lang="ru-RU" sz="2000" dirty="0"/>
              <a:t> з </a:t>
            </a:r>
            <a:r>
              <a:rPr lang="ru-RU" sz="2000" dirty="0" err="1"/>
              <a:t>кількома</a:t>
            </a:r>
            <a:r>
              <a:rPr lang="ru-RU" sz="2000" dirty="0"/>
              <a:t> роботами. </a:t>
            </a:r>
            <a:endParaRPr lang="en-US" sz="2000" dirty="0"/>
          </a:p>
          <a:p>
            <a:r>
              <a:rPr lang="en-US" sz="2000" dirty="0"/>
              <a:t>	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80" y="2348880"/>
            <a:ext cx="4479400" cy="339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4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 smtClean="0"/>
              <a:t>C</a:t>
            </a:r>
            <a:r>
              <a:rPr lang="uk-UA" dirty="0" err="1" smtClean="0"/>
              <a:t>труктура</a:t>
            </a:r>
            <a:r>
              <a:rPr lang="uk-UA" dirty="0" smtClean="0"/>
              <a:t> </a:t>
            </a:r>
            <a:r>
              <a:rPr lang="ru-RU" dirty="0" err="1" smtClean="0"/>
              <a:t>CoppeliaSim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49796" y="2276872"/>
            <a:ext cx="10846941" cy="417646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 smtClean="0"/>
              <a:t>	Симулятор </a:t>
            </a:r>
            <a:r>
              <a:rPr lang="ru-RU" dirty="0" err="1"/>
              <a:t>робототехніки</a:t>
            </a:r>
            <a:r>
              <a:rPr lang="ru-RU" dirty="0"/>
              <a:t> </a:t>
            </a:r>
            <a:r>
              <a:rPr lang="en-US" dirty="0" err="1"/>
              <a:t>CoppeliaSim</a:t>
            </a:r>
            <a:r>
              <a:rPr lang="en-US" dirty="0"/>
              <a:t> </a:t>
            </a:r>
            <a:r>
              <a:rPr lang="ru-RU" dirty="0"/>
              <a:t>з </a:t>
            </a:r>
            <a:r>
              <a:rPr lang="ru-RU" dirty="0" err="1"/>
              <a:t>інтегрованим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розподіленій</a:t>
            </a:r>
            <a:r>
              <a:rPr lang="ru-RU" dirty="0"/>
              <a:t>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: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/</a:t>
            </a:r>
            <a:r>
              <a:rPr lang="ru-RU" dirty="0" err="1"/>
              <a:t>моделлю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вбудованого</a:t>
            </a:r>
            <a:r>
              <a:rPr lang="ru-RU" dirty="0"/>
              <a:t> скрипту, </a:t>
            </a:r>
            <a:r>
              <a:rPr lang="ru-RU" dirty="0" err="1"/>
              <a:t>плагіна</a:t>
            </a:r>
            <a:r>
              <a:rPr lang="ru-RU" dirty="0"/>
              <a:t>, </a:t>
            </a:r>
            <a:r>
              <a:rPr lang="ru-RU" dirty="0" err="1"/>
              <a:t>вузла</a:t>
            </a:r>
            <a:r>
              <a:rPr lang="ru-RU" dirty="0"/>
              <a:t> </a:t>
            </a:r>
            <a:r>
              <a:rPr lang="en-US" dirty="0"/>
              <a:t>ROS, </a:t>
            </a:r>
            <a:r>
              <a:rPr lang="ru-RU" dirty="0" err="1"/>
              <a:t>віддаленого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en-US" dirty="0"/>
              <a:t>API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en-US" dirty="0" err="1"/>
              <a:t>CoppeliaSim</a:t>
            </a:r>
            <a:r>
              <a:rPr lang="en-US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універсальним</a:t>
            </a:r>
            <a:r>
              <a:rPr lang="ru-RU" dirty="0"/>
              <a:t> і </a:t>
            </a:r>
            <a:r>
              <a:rPr lang="ru-RU" dirty="0" err="1"/>
              <a:t>ідеальним</a:t>
            </a:r>
            <a:r>
              <a:rPr lang="ru-RU" dirty="0"/>
              <a:t> для </a:t>
            </a:r>
            <a:r>
              <a:rPr lang="ru-RU" dirty="0" err="1"/>
              <a:t>додатків</a:t>
            </a:r>
            <a:r>
              <a:rPr lang="ru-RU" dirty="0"/>
              <a:t> з </a:t>
            </a:r>
            <a:r>
              <a:rPr lang="ru-RU" dirty="0" err="1"/>
              <a:t>кількома</a:t>
            </a:r>
            <a:r>
              <a:rPr lang="ru-RU" dirty="0"/>
              <a:t> роботами. </a:t>
            </a:r>
            <a:r>
              <a:rPr lang="ru-RU" dirty="0" err="1"/>
              <a:t>Контролери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написані</a:t>
            </a:r>
            <a:r>
              <a:rPr lang="ru-RU" dirty="0"/>
              <a:t> на </a:t>
            </a:r>
            <a:r>
              <a:rPr lang="en-US" dirty="0"/>
              <a:t>C/C++, Python, Java, </a:t>
            </a:r>
            <a:r>
              <a:rPr lang="en-US" dirty="0" err="1"/>
              <a:t>Lua</a:t>
            </a:r>
            <a:r>
              <a:rPr lang="en-US" dirty="0"/>
              <a:t>,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Octave.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en-US" dirty="0" err="1" smtClean="0"/>
              <a:t>CoppeliaSim</a:t>
            </a:r>
            <a:r>
              <a:rPr lang="en-US" dirty="0" smtClean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,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 фабрики,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прототипів</a:t>
            </a:r>
            <a:r>
              <a:rPr lang="ru-RU" dirty="0"/>
              <a:t> та </a:t>
            </a:r>
            <a:r>
              <a:rPr lang="ru-RU" dirty="0" err="1"/>
              <a:t>верифікації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пов’язаного</a:t>
            </a:r>
            <a:r>
              <a:rPr lang="ru-RU" dirty="0"/>
              <a:t> з </a:t>
            </a:r>
            <a:r>
              <a:rPr lang="ru-RU" dirty="0" err="1"/>
              <a:t>робототехнікою</a:t>
            </a:r>
            <a:r>
              <a:rPr lang="ru-RU" dirty="0"/>
              <a:t>, </a:t>
            </a:r>
            <a:r>
              <a:rPr lang="ru-RU" dirty="0" err="1"/>
              <a:t>віддаленого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, </a:t>
            </a:r>
            <a:r>
              <a:rPr lang="ru-RU" dirty="0" err="1"/>
              <a:t>подвійної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, як </a:t>
            </a:r>
            <a:r>
              <a:rPr lang="ru-RU" dirty="0" err="1"/>
              <a:t>цифровий</a:t>
            </a:r>
            <a:r>
              <a:rPr lang="ru-RU" dirty="0"/>
              <a:t> </a:t>
            </a:r>
            <a:r>
              <a:rPr lang="ru-RU" dirty="0" err="1"/>
              <a:t>близнюк</a:t>
            </a:r>
            <a:r>
              <a:rPr lang="ru-RU" dirty="0"/>
              <a:t>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604" y="-11310"/>
            <a:ext cx="4366221" cy="140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2060848"/>
            <a:ext cx="8208912" cy="4399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/>
              <a:t>CoppeliaSim</a:t>
            </a:r>
            <a:r>
              <a:rPr lang="en-US" dirty="0"/>
              <a:t> </a:t>
            </a:r>
            <a:r>
              <a:rPr lang="ru-RU" dirty="0"/>
              <a:t>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універсальних</a:t>
            </a:r>
            <a:r>
              <a:rPr lang="ru-RU" dirty="0"/>
              <a:t> і </a:t>
            </a:r>
            <a:r>
              <a:rPr lang="ru-RU" dirty="0" err="1"/>
              <a:t>потужних</a:t>
            </a:r>
            <a:r>
              <a:rPr lang="ru-RU" dirty="0"/>
              <a:t> платформ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роботів</a:t>
            </a:r>
            <a:r>
              <a:rPr lang="ru-RU" dirty="0"/>
              <a:t>.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r>
              <a:rPr lang="ru-RU" dirty="0"/>
              <a:t>,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заводської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,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прототипів</a:t>
            </a:r>
            <a:r>
              <a:rPr lang="ru-RU" dirty="0"/>
              <a:t> і </a:t>
            </a:r>
            <a:r>
              <a:rPr lang="ru-RU" dirty="0" err="1"/>
              <a:t>верифікації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розроблений</a:t>
            </a:r>
            <a:r>
              <a:rPr lang="ru-RU" dirty="0"/>
              <a:t> як </a:t>
            </a:r>
            <a:r>
              <a:rPr lang="ru-RU" dirty="0" err="1"/>
              <a:t>потужне</a:t>
            </a:r>
            <a:r>
              <a:rPr lang="ru-RU" dirty="0"/>
              <a:t> 3</a:t>
            </a:r>
            <a:r>
              <a:rPr lang="en-US" dirty="0"/>
              <a:t>D </a:t>
            </a:r>
            <a:r>
              <a:rPr lang="ru-RU" dirty="0" err="1"/>
              <a:t>інтегроване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для </a:t>
            </a:r>
            <a:r>
              <a:rPr lang="ru-RU" dirty="0" err="1" smtClean="0"/>
              <a:t>роботів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повне</a:t>
            </a:r>
            <a:r>
              <a:rPr lang="ru-RU" dirty="0" smtClean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, </a:t>
            </a:r>
            <a:r>
              <a:rPr lang="ru-RU" dirty="0" err="1"/>
              <a:t>засноване</a:t>
            </a:r>
            <a:r>
              <a:rPr lang="ru-RU" dirty="0"/>
              <a:t> на </a:t>
            </a:r>
            <a:r>
              <a:rPr lang="ru-RU" dirty="0" err="1"/>
              <a:t>розподіленій</a:t>
            </a:r>
            <a:r>
              <a:rPr lang="ru-RU" dirty="0"/>
              <a:t>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об’єднує</a:t>
            </a:r>
            <a:r>
              <a:rPr lang="ru-RU" dirty="0"/>
              <a:t>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ru-RU" dirty="0" err="1"/>
              <a:t>маніпуляторів</a:t>
            </a:r>
            <a:r>
              <a:rPr lang="ru-RU" dirty="0"/>
              <a:t>, </a:t>
            </a:r>
            <a:r>
              <a:rPr lang="ru-RU" dirty="0" err="1"/>
              <a:t>паралельні</a:t>
            </a:r>
            <a:r>
              <a:rPr lang="ru-RU" dirty="0"/>
              <a:t> </a:t>
            </a:r>
            <a:r>
              <a:rPr lang="ru-RU" dirty="0" err="1"/>
              <a:t>маніпулятори</a:t>
            </a:r>
            <a:r>
              <a:rPr lang="ru-RU" dirty="0"/>
              <a:t>, </a:t>
            </a:r>
            <a:r>
              <a:rPr lang="ru-RU" dirty="0" err="1"/>
              <a:t>багатоногі</a:t>
            </a:r>
            <a:r>
              <a:rPr lang="ru-RU" dirty="0"/>
              <a:t> роботи та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роботів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208" y="2348880"/>
            <a:ext cx="3877617" cy="357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80" y="18864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Сцени</a:t>
            </a:r>
            <a:r>
              <a:rPr lang="ru-RU" sz="2800" dirty="0"/>
              <a:t> та </a:t>
            </a:r>
            <a:r>
              <a:rPr lang="ru-RU" sz="2800" dirty="0" err="1"/>
              <a:t>моделі</a:t>
            </a:r>
            <a:r>
              <a:rPr lang="ru-RU" sz="2800" dirty="0"/>
              <a:t> є </a:t>
            </a:r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dirty="0" err="1"/>
              <a:t>елементами</a:t>
            </a:r>
            <a:r>
              <a:rPr lang="ru-RU" sz="2800" dirty="0"/>
              <a:t> </a:t>
            </a:r>
            <a:r>
              <a:rPr lang="ru-RU" sz="2800" dirty="0" err="1"/>
              <a:t>моделювання</a:t>
            </a:r>
            <a:r>
              <a:rPr lang="ru-RU" sz="2800" dirty="0"/>
              <a:t> </a:t>
            </a:r>
            <a:r>
              <a:rPr lang="ru-RU" sz="2800" dirty="0" err="1"/>
              <a:t>CoppeliaSim</a:t>
            </a:r>
            <a:r>
              <a:rPr lang="ru-RU" sz="2800" dirty="0"/>
              <a:t>. Модель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піделемент</a:t>
            </a:r>
            <a:r>
              <a:rPr lang="ru-RU" sz="2800" dirty="0"/>
              <a:t> </a:t>
            </a:r>
            <a:r>
              <a:rPr lang="ru-RU" sz="2800" dirty="0" err="1"/>
              <a:t>сцени</a:t>
            </a:r>
            <a:r>
              <a:rPr lang="ru-RU" sz="2800" dirty="0"/>
              <a:t>, </a:t>
            </a:r>
            <a:r>
              <a:rPr lang="ru-RU" sz="2800" dirty="0" err="1"/>
              <a:t>чітко</a:t>
            </a:r>
            <a:r>
              <a:rPr lang="ru-RU" sz="2800" dirty="0"/>
              <a:t> </a:t>
            </a:r>
            <a:r>
              <a:rPr lang="ru-RU" sz="2800" dirty="0" err="1"/>
              <a:t>позначений</a:t>
            </a:r>
            <a:r>
              <a:rPr lang="ru-RU" sz="2800" dirty="0"/>
              <a:t> як модель. Сцена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містити</a:t>
            </a:r>
            <a:r>
              <a:rPr lang="ru-RU" sz="2800" dirty="0"/>
              <a:t> будь-яку </a:t>
            </a:r>
            <a:r>
              <a:rPr lang="ru-RU" sz="2800" dirty="0" err="1"/>
              <a:t>кількість</a:t>
            </a:r>
            <a:r>
              <a:rPr lang="ru-RU" sz="2800" dirty="0"/>
              <a:t> моделей. </a:t>
            </a:r>
            <a:r>
              <a:rPr lang="ru-RU" sz="2800" dirty="0" err="1"/>
              <a:t>Наступний</a:t>
            </a:r>
            <a:r>
              <a:rPr lang="ru-RU" sz="2800" dirty="0"/>
              <a:t> </a:t>
            </a:r>
            <a:r>
              <a:rPr lang="ru-RU" sz="2800" dirty="0" err="1"/>
              <a:t>малюнок</a:t>
            </a:r>
            <a:r>
              <a:rPr lang="ru-RU" sz="2800" dirty="0"/>
              <a:t> </a:t>
            </a:r>
            <a:r>
              <a:rPr lang="ru-RU" sz="2800" dirty="0" err="1"/>
              <a:t>ілюструє</a:t>
            </a:r>
            <a:r>
              <a:rPr lang="ru-RU" sz="2800" dirty="0"/>
              <a:t> </a:t>
            </a:r>
            <a:r>
              <a:rPr lang="ru-RU" sz="2800" dirty="0" err="1"/>
              <a:t>взаємозв’язок</a:t>
            </a:r>
            <a:r>
              <a:rPr lang="ru-RU" sz="2800" dirty="0"/>
              <a:t> </a:t>
            </a:r>
            <a:r>
              <a:rPr lang="ru-RU" sz="2800" dirty="0" err="1"/>
              <a:t>сцени</a:t>
            </a:r>
            <a:r>
              <a:rPr lang="ru-RU" sz="2800" dirty="0"/>
              <a:t> та </a:t>
            </a:r>
            <a:r>
              <a:rPr lang="ru-RU" sz="2800" dirty="0" err="1"/>
              <a:t>моделі</a:t>
            </a:r>
            <a:r>
              <a:rPr lang="ru-RU" sz="2800" dirty="0"/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3212976"/>
            <a:ext cx="4064571" cy="339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572" y="2492896"/>
            <a:ext cx="3528392" cy="4223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3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Функціональні можливості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557908" y="1988840"/>
            <a:ext cx="91440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У </a:t>
            </a:r>
            <a:r>
              <a:rPr lang="en-US" dirty="0" err="1"/>
              <a:t>CoppeliaSim</a:t>
            </a:r>
            <a:r>
              <a:rPr lang="en-US" dirty="0"/>
              <a:t> </a:t>
            </a:r>
            <a:r>
              <a:rPr lang="ru-RU" dirty="0"/>
              <a:t>роботи </a:t>
            </a:r>
            <a:r>
              <a:rPr lang="ru-RU" dirty="0" err="1"/>
              <a:t>розробляються</a:t>
            </a:r>
            <a:r>
              <a:rPr lang="ru-RU" dirty="0"/>
              <a:t> та </a:t>
            </a:r>
            <a:r>
              <a:rPr lang="ru-RU" dirty="0" err="1"/>
              <a:t>імпортуються</a:t>
            </a:r>
            <a:r>
              <a:rPr lang="ru-RU" dirty="0"/>
              <a:t> через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роботів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системою </a:t>
            </a:r>
            <a:r>
              <a:rPr lang="ru-RU" dirty="0" err="1"/>
              <a:t>автоматизованого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(САПР), а на </a:t>
            </a:r>
            <a:r>
              <a:rPr lang="ru-RU" dirty="0" err="1"/>
              <a:t>даний</a:t>
            </a:r>
            <a:r>
              <a:rPr lang="ru-RU" dirty="0"/>
              <a:t> момент </a:t>
            </a:r>
            <a:r>
              <a:rPr lang="ru-RU" dirty="0" err="1"/>
              <a:t>підтримуються</a:t>
            </a:r>
            <a:r>
              <a:rPr lang="ru-RU" dirty="0"/>
              <a:t> </a:t>
            </a:r>
            <a:r>
              <a:rPr lang="ru-RU" dirty="0" err="1"/>
              <a:t>формати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САПР: </a:t>
            </a:r>
            <a:r>
              <a:rPr lang="en-US" dirty="0"/>
              <a:t>OBJ, STL, DXF, URDF </a:t>
            </a:r>
            <a:r>
              <a:rPr lang="ru-RU" dirty="0"/>
              <a:t>і </a:t>
            </a:r>
            <a:r>
              <a:rPr lang="en-US" dirty="0" err="1"/>
              <a:t>Collada</a:t>
            </a:r>
            <a:r>
              <a:rPr lang="en-US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імпортування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САПР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додатка</a:t>
            </a:r>
            <a:r>
              <a:rPr lang="ru-RU" dirty="0"/>
              <a:t> </a:t>
            </a:r>
            <a:r>
              <a:rPr lang="ru-RU" dirty="0" err="1"/>
              <a:t>найважливішим</a:t>
            </a:r>
            <a:r>
              <a:rPr lang="ru-RU" dirty="0"/>
              <a:t> </a:t>
            </a:r>
            <a:r>
              <a:rPr lang="ru-RU" dirty="0" err="1"/>
              <a:t>кроком</a:t>
            </a:r>
            <a:r>
              <a:rPr lang="ru-RU" dirty="0"/>
              <a:t> є </a:t>
            </a:r>
            <a:r>
              <a:rPr lang="ru-RU" dirty="0" err="1"/>
              <a:t>переконатися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модель САПР не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важка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сітки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оптимізований</a:t>
            </a:r>
            <a:r>
              <a:rPr lang="ru-RU" dirty="0"/>
              <a:t> для </a:t>
            </a:r>
            <a:r>
              <a:rPr lang="ru-RU" dirty="0" err="1"/>
              <a:t>динамічної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динамічно</a:t>
            </a:r>
            <a:r>
              <a:rPr lang="ru-RU" dirty="0"/>
              <a:t> </a:t>
            </a:r>
            <a:r>
              <a:rPr lang="ru-RU" dirty="0" err="1"/>
              <a:t>активований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імпортувати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en-US" dirty="0"/>
              <a:t>SolidWorks </a:t>
            </a:r>
            <a:r>
              <a:rPr lang="ru-RU" dirty="0" err="1"/>
              <a:t>відповідно</a:t>
            </a:r>
            <a:r>
              <a:rPr lang="ru-RU" dirty="0"/>
              <a:t> до потреб </a:t>
            </a:r>
            <a:r>
              <a:rPr lang="ru-RU" dirty="0" err="1"/>
              <a:t>користувача</a:t>
            </a:r>
            <a:r>
              <a:rPr lang="ru-RU" dirty="0"/>
              <a:t>. Таким чином, легко </a:t>
            </a:r>
            <a:r>
              <a:rPr lang="ru-RU" dirty="0" err="1"/>
              <a:t>розробляти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розробляються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 </a:t>
            </a:r>
            <a:r>
              <a:rPr lang="ru-RU" dirty="0" err="1"/>
              <a:t>замовником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/>
              <a:t>роботи в </a:t>
            </a:r>
            <a:r>
              <a:rPr lang="en-US" dirty="0" err="1"/>
              <a:t>CoppeliaSim</a:t>
            </a:r>
            <a:r>
              <a:rPr lang="en-US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шасі</a:t>
            </a:r>
            <a:r>
              <a:rPr lang="ru-RU" dirty="0"/>
              <a:t>, яке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коліс</a:t>
            </a:r>
            <a:r>
              <a:rPr lang="ru-RU" dirty="0"/>
              <a:t>, </a:t>
            </a:r>
            <a:r>
              <a:rPr lang="ru-RU" dirty="0" err="1"/>
              <a:t>датчиків</a:t>
            </a:r>
            <a:r>
              <a:rPr lang="ru-RU" dirty="0"/>
              <a:t> і </a:t>
            </a:r>
            <a:r>
              <a:rPr lang="ru-RU" dirty="0" err="1"/>
              <a:t>приводів</a:t>
            </a:r>
            <a:r>
              <a:rPr lang="ru-RU" dirty="0"/>
              <a:t>. </a:t>
            </a:r>
            <a:r>
              <a:rPr lang="ru-RU" dirty="0" err="1"/>
              <a:t>Роботів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налаштувати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скриптів</a:t>
            </a:r>
            <a:r>
              <a:rPr lang="ru-RU" dirty="0"/>
              <a:t> </a:t>
            </a:r>
            <a:r>
              <a:rPr lang="en-US" dirty="0" err="1"/>
              <a:t>Lua</a:t>
            </a:r>
            <a:r>
              <a:rPr lang="en-US" dirty="0"/>
              <a:t>. </a:t>
            </a:r>
            <a:r>
              <a:rPr lang="ru-RU" dirty="0" err="1"/>
              <a:t>Властивості</a:t>
            </a:r>
            <a:r>
              <a:rPr lang="ru-RU" dirty="0"/>
              <a:t> робота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налаштувати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зіткнення</a:t>
            </a:r>
            <a:r>
              <a:rPr lang="ru-RU" dirty="0"/>
              <a:t>, </a:t>
            </a:r>
            <a:r>
              <a:rPr lang="ru-RU" dirty="0" err="1"/>
              <a:t>вимірювання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, </a:t>
            </a:r>
            <a:r>
              <a:rPr lang="ru-RU" dirty="0" err="1"/>
              <a:t>візуалізація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394" y="116632"/>
            <a:ext cx="4860031" cy="1295061"/>
          </a:xfrm>
        </p:spPr>
        <p:txBody>
          <a:bodyPr rtlCol="0"/>
          <a:lstStyle/>
          <a:p>
            <a:r>
              <a:rPr lang="ru-RU" dirty="0" err="1" smtClean="0"/>
              <a:t>Кроссплатформенн</a:t>
            </a:r>
            <a:r>
              <a:rPr lang="uk-UA" dirty="0" err="1" smtClean="0"/>
              <a:t>ість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портативність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89756" y="1916832"/>
            <a:ext cx="5976664" cy="223224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CoppeliaSim</a:t>
            </a:r>
            <a:r>
              <a:rPr lang="en-US" dirty="0"/>
              <a:t> </a:t>
            </a:r>
            <a:r>
              <a:rPr lang="ru-RU" dirty="0"/>
              <a:t>є </a:t>
            </a:r>
            <a:r>
              <a:rPr lang="ru-RU" dirty="0" err="1" smtClean="0"/>
              <a:t>кросплатформною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портативний</a:t>
            </a:r>
            <a:r>
              <a:rPr lang="ru-RU" dirty="0"/>
              <a:t>, </a:t>
            </a:r>
            <a:r>
              <a:rPr lang="ru-RU" dirty="0" err="1"/>
              <a:t>масштабований</a:t>
            </a:r>
            <a:r>
              <a:rPr lang="ru-RU" dirty="0"/>
              <a:t> і </a:t>
            </a:r>
            <a:r>
              <a:rPr lang="ru-RU" dirty="0" err="1"/>
              <a:t>простий</a:t>
            </a:r>
            <a:r>
              <a:rPr lang="ru-RU" dirty="0"/>
              <a:t> у </a:t>
            </a:r>
            <a:r>
              <a:rPr lang="ru-RU" dirty="0" err="1"/>
              <a:t>обслуговуванні</a:t>
            </a:r>
            <a:r>
              <a:rPr lang="ru-RU" dirty="0"/>
              <a:t> контент: один </a:t>
            </a:r>
            <a:r>
              <a:rPr lang="ru-RU" dirty="0" err="1"/>
              <a:t>портативний</a:t>
            </a:r>
            <a:r>
              <a:rPr lang="ru-RU" dirty="0"/>
              <a:t> файл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функціональну</a:t>
            </a:r>
            <a:r>
              <a:rPr lang="ru-RU" dirty="0"/>
              <a:t> модель (</a:t>
            </a:r>
            <a:r>
              <a:rPr lang="ru-RU" dirty="0" err="1"/>
              <a:t>або</a:t>
            </a:r>
            <a:r>
              <a:rPr lang="ru-RU" dirty="0"/>
              <a:t> сцену),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керуючий</a:t>
            </a:r>
            <a:r>
              <a:rPr lang="ru-RU" dirty="0"/>
              <a:t> код.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60" y="4259522"/>
            <a:ext cx="34671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26460" y="116632"/>
            <a:ext cx="4860031" cy="1295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5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 smtClean="0"/>
              <a:t>програмування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90832" y="1844824"/>
            <a:ext cx="6092825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Симулятор і </a:t>
            </a:r>
            <a:r>
              <a:rPr lang="ru-RU" sz="2400" dirty="0" err="1"/>
              <a:t>моделювання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налаштовуються</a:t>
            </a:r>
            <a:r>
              <a:rPr lang="ru-RU" sz="2400" dirty="0"/>
              <a:t>, з 5 </a:t>
            </a:r>
            <a:r>
              <a:rPr lang="ru-RU" sz="2400" dirty="0" err="1"/>
              <a:t>підходами</a:t>
            </a:r>
            <a:r>
              <a:rPr lang="ru-RU" sz="2400" dirty="0"/>
              <a:t> до </a:t>
            </a:r>
            <a:r>
              <a:rPr lang="ru-RU" sz="2400" dirty="0" err="1"/>
              <a:t>програмування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взаємно</a:t>
            </a:r>
            <a:r>
              <a:rPr lang="ru-RU" sz="2400" dirty="0"/>
              <a:t> </a:t>
            </a:r>
            <a:r>
              <a:rPr lang="ru-RU" sz="2400" dirty="0" err="1"/>
              <a:t>сумісні</a:t>
            </a:r>
            <a:r>
              <a:rPr lang="ru-RU" sz="2400" dirty="0"/>
              <a:t> та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рука об руку. 7 </a:t>
            </a:r>
            <a:r>
              <a:rPr lang="ru-RU" sz="2400" dirty="0" err="1"/>
              <a:t>підтримуваних</a:t>
            </a:r>
            <a:r>
              <a:rPr lang="ru-RU" sz="2400" dirty="0"/>
              <a:t> </a:t>
            </a:r>
            <a:r>
              <a:rPr lang="ru-RU" sz="2400" dirty="0" err="1"/>
              <a:t>мов</a:t>
            </a:r>
            <a:r>
              <a:rPr lang="ru-RU" sz="2400" dirty="0"/>
              <a:t> </a:t>
            </a:r>
            <a:r>
              <a:rPr lang="ru-RU" sz="2400" dirty="0" err="1"/>
              <a:t>програмування</a:t>
            </a:r>
            <a:r>
              <a:rPr lang="ru-RU" sz="2400" dirty="0"/>
              <a:t>.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548" y="4045368"/>
            <a:ext cx="3733031" cy="279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-603448"/>
            <a:ext cx="11282498" cy="1628800"/>
          </a:xfrm>
        </p:spPr>
        <p:txBody>
          <a:bodyPr rtlCol="0"/>
          <a:lstStyle/>
          <a:p>
            <a:r>
              <a:rPr lang="ru-RU" dirty="0" err="1" smtClean="0"/>
              <a:t>Потужні</a:t>
            </a:r>
            <a:r>
              <a:rPr lang="ru-RU" dirty="0" smtClean="0"/>
              <a:t> </a:t>
            </a:r>
            <a:r>
              <a:rPr lang="en-US" dirty="0"/>
              <a:t>API, 7 </a:t>
            </a:r>
            <a:r>
              <a:rPr lang="ru-RU" dirty="0" err="1" smtClean="0"/>
              <a:t>мов</a:t>
            </a:r>
            <a:r>
              <a:rPr lang="ru-RU" dirty="0"/>
              <a:t>. </a:t>
            </a:r>
            <a:r>
              <a:rPr lang="ru-RU" dirty="0" err="1"/>
              <a:t>Віддалений</a:t>
            </a:r>
            <a:r>
              <a:rPr lang="ru-RU" dirty="0"/>
              <a:t> </a:t>
            </a:r>
            <a:r>
              <a:rPr lang="en-US" dirty="0"/>
              <a:t>API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5780" y="1196752"/>
            <a:ext cx="6984776" cy="5661248"/>
          </a:xfrm>
        </p:spPr>
        <p:txBody>
          <a:bodyPr rtlCol="0">
            <a:normAutofit/>
          </a:bodyPr>
          <a:lstStyle/>
          <a:p>
            <a:endParaRPr lang="ru-RU" dirty="0"/>
          </a:p>
          <a:p>
            <a:r>
              <a:rPr lang="ru-RU" dirty="0" err="1"/>
              <a:t>Звичайний</a:t>
            </a:r>
            <a:r>
              <a:rPr lang="ru-RU" dirty="0"/>
              <a:t> </a:t>
            </a:r>
            <a:r>
              <a:rPr lang="en-US" dirty="0"/>
              <a:t>API: Python, </a:t>
            </a:r>
            <a:r>
              <a:rPr lang="en-US" dirty="0" err="1"/>
              <a:t>Lua</a:t>
            </a:r>
            <a:r>
              <a:rPr lang="en-US" dirty="0"/>
              <a:t> </a:t>
            </a:r>
            <a:r>
              <a:rPr lang="ru-RU" dirty="0"/>
              <a:t>і </a:t>
            </a:r>
            <a:r>
              <a:rPr lang="en-US" dirty="0"/>
              <a:t>C/C++</a:t>
            </a:r>
          </a:p>
          <a:p>
            <a:r>
              <a:rPr lang="ru-RU" dirty="0" err="1"/>
              <a:t>Віддалений</a:t>
            </a:r>
            <a:r>
              <a:rPr lang="ru-RU" dirty="0"/>
              <a:t> </a:t>
            </a:r>
            <a:r>
              <a:rPr lang="en-US" dirty="0"/>
              <a:t>API: C/C++, Java, JavaScript, Python, </a:t>
            </a:r>
            <a:r>
              <a:rPr lang="en-US" dirty="0" err="1"/>
              <a:t>Matlab</a:t>
            </a:r>
            <a:r>
              <a:rPr lang="en-US" dirty="0"/>
              <a:t>, Octave</a:t>
            </a:r>
          </a:p>
          <a:p>
            <a:r>
              <a:rPr lang="ru-RU" dirty="0" err="1"/>
              <a:t>Інтерфейси</a:t>
            </a:r>
            <a:r>
              <a:rPr lang="ru-RU" dirty="0"/>
              <a:t> </a:t>
            </a:r>
            <a:r>
              <a:rPr lang="en-US" dirty="0"/>
              <a:t>ROS: </a:t>
            </a:r>
            <a:r>
              <a:rPr lang="ru-RU" dirty="0" err="1"/>
              <a:t>видавці</a:t>
            </a:r>
            <a:r>
              <a:rPr lang="ru-RU" dirty="0"/>
              <a:t>, </a:t>
            </a:r>
            <a:r>
              <a:rPr lang="ru-RU" dirty="0" err="1"/>
              <a:t>передплатники</a:t>
            </a:r>
            <a:r>
              <a:rPr lang="ru-RU" dirty="0"/>
              <a:t> та </a:t>
            </a:r>
            <a:r>
              <a:rPr lang="ru-RU" dirty="0" err="1"/>
              <a:t>дзвінки</a:t>
            </a:r>
            <a:r>
              <a:rPr lang="ru-RU" dirty="0"/>
              <a:t> в службу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3809901"/>
            <a:ext cx="3987335" cy="287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612" y="1268760"/>
            <a:ext cx="3637351" cy="303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640288" y="4869160"/>
            <a:ext cx="6092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/>
              <a:t>Дистанційне</a:t>
            </a:r>
            <a:r>
              <a:rPr lang="ru-RU" sz="2800" dirty="0"/>
              <a:t> </a:t>
            </a:r>
            <a:r>
              <a:rPr lang="ru-RU" sz="2800" dirty="0" err="1"/>
              <a:t>керування</a:t>
            </a:r>
            <a:r>
              <a:rPr lang="ru-RU" sz="2800" dirty="0"/>
              <a:t> </a:t>
            </a:r>
            <a:r>
              <a:rPr lang="ru-RU" sz="2800" dirty="0" err="1"/>
              <a:t>моделюванням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самим симулятором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справжнього</a:t>
            </a:r>
            <a:r>
              <a:rPr lang="ru-RU" sz="2800" dirty="0"/>
              <a:t> робота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іншого</a:t>
            </a:r>
            <a:r>
              <a:rPr lang="ru-RU" sz="2800" dirty="0"/>
              <a:t> ПК)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на земли 16х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976332_TF02801065.potx" id="{FC12A0A6-FF42-4F65-963F-ECB3CF7CDBAB}" vid="{35AA5B1B-E831-4D47-87D4-9E5835EC37D7}"/>
    </a:ext>
  </a:extLst>
</a:theme>
</file>

<file path=ppt/theme/theme2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тонах земли (широкоэкранный формат)</Template>
  <TotalTime>149</TotalTime>
  <Words>646</Words>
  <Application>Microsoft Office PowerPoint</Application>
  <PresentationFormat>Произвольный</PresentationFormat>
  <Paragraphs>112</Paragraphs>
  <Slides>21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Тона земли 16х9</vt:lpstr>
      <vt:lpstr>Структура, призначення та функціональні можливості ПП CoppeliaSim</vt:lpstr>
      <vt:lpstr>Мета та завдання</vt:lpstr>
      <vt:lpstr>Призначення</vt:lpstr>
      <vt:lpstr>Cтруктура CoppeliaSim</vt:lpstr>
      <vt:lpstr>Презентация PowerPoint</vt:lpstr>
      <vt:lpstr>Презентация PowerPoint</vt:lpstr>
      <vt:lpstr>Функціональні можливості</vt:lpstr>
      <vt:lpstr>Кроссплатформенність і портативність</vt:lpstr>
      <vt:lpstr>Потужні API, 7 мов. Віддалений API</vt:lpstr>
      <vt:lpstr>Динаміка / Фізика. Зворотна/пряма кінематика </vt:lpstr>
      <vt:lpstr>Виявлення зіткнення. Розрахунок мінімальної відстані. Динамічні частинки</vt:lpstr>
      <vt:lpstr>Симуляція датчика наближення. Моделювання датчика зору</vt:lpstr>
      <vt:lpstr>Концепція будівельного блоку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Структура, призначення та функціональні можливості ПП CoppeliaSim</dc:title>
  <dc:creator>Алёнка</dc:creator>
  <cp:lastModifiedBy>home-pk</cp:lastModifiedBy>
  <cp:revision>22</cp:revision>
  <dcterms:created xsi:type="dcterms:W3CDTF">2022-05-09T10:55:47Z</dcterms:created>
  <dcterms:modified xsi:type="dcterms:W3CDTF">2023-05-10T20:34:54Z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