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7" r:id="rId3"/>
    <p:sldId id="274" r:id="rId4"/>
    <p:sldId id="329" r:id="rId5"/>
    <p:sldId id="330" r:id="rId6"/>
    <p:sldId id="292" r:id="rId7"/>
    <p:sldId id="331" r:id="rId8"/>
    <p:sldId id="308" r:id="rId9"/>
    <p:sldId id="324" r:id="rId10"/>
    <p:sldId id="325" r:id="rId11"/>
    <p:sldId id="326" r:id="rId12"/>
    <p:sldId id="327" r:id="rId13"/>
    <p:sldId id="328" r:id="rId14"/>
    <p:sldId id="279" r:id="rId15"/>
    <p:sldId id="269" r:id="rId16"/>
    <p:sldId id="332" r:id="rId17"/>
    <p:sldId id="293" r:id="rId18"/>
    <p:sldId id="281" r:id="rId19"/>
    <p:sldId id="283" r:id="rId20"/>
    <p:sldId id="294" r:id="rId21"/>
    <p:sldId id="284" r:id="rId22"/>
    <p:sldId id="333"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sp>
        <p:nvSpPr>
          <p:cNvPr id="7" name="Пряма сполучна ліні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uk-UA" smtClean="0"/>
              <a:t>Зразок заголовка</a:t>
            </a:r>
            <a:endParaRPr kumimoji="0" lang="en-US"/>
          </a:p>
        </p:txBody>
      </p:sp>
      <p:sp>
        <p:nvSpPr>
          <p:cNvPr id="9" name="Пі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uk-UA" smtClean="0"/>
              <a:t>Зразок підзаголовка</a:t>
            </a:r>
            <a:endParaRPr kumimoji="0" lang="en-US"/>
          </a:p>
        </p:txBody>
      </p:sp>
      <p:sp>
        <p:nvSpPr>
          <p:cNvPr id="16" name="Місце для дати 15"/>
          <p:cNvSpPr>
            <a:spLocks noGrp="1"/>
          </p:cNvSpPr>
          <p:nvPr>
            <p:ph type="dt" sz="half" idx="10"/>
          </p:nvPr>
        </p:nvSpPr>
        <p:spPr/>
        <p:txBody>
          <a:bodyPr/>
          <a:lstStyle/>
          <a:p>
            <a:fld id="{03A2D7A6-9A22-4D8B-B194-E3BDFF288DFE}" type="datetimeFigureOut">
              <a:rPr lang="ru-RU" smtClean="0"/>
              <a:pPr/>
              <a:t>05.03.2025</a:t>
            </a:fld>
            <a:endParaRPr lang="ru-RU"/>
          </a:p>
        </p:txBody>
      </p:sp>
      <p:sp>
        <p:nvSpPr>
          <p:cNvPr id="2" name="Місце для нижнього колонтитула 1"/>
          <p:cNvSpPr>
            <a:spLocks noGrp="1"/>
          </p:cNvSpPr>
          <p:nvPr>
            <p:ph type="ftr" sz="quarter" idx="11"/>
          </p:nvPr>
        </p:nvSpPr>
        <p:spPr/>
        <p:txBody>
          <a:bodyPr/>
          <a:lstStyle/>
          <a:p>
            <a:endParaRPr lang="ru-RU"/>
          </a:p>
        </p:txBody>
      </p:sp>
      <p:sp>
        <p:nvSpPr>
          <p:cNvPr id="15" name="Місце для номера слайда 14"/>
          <p:cNvSpPr>
            <a:spLocks noGrp="1"/>
          </p:cNvSpPr>
          <p:nvPr>
            <p:ph type="sldNum" sz="quarter" idx="12"/>
          </p:nvPr>
        </p:nvSpPr>
        <p:spPr>
          <a:xfrm>
            <a:off x="8229600" y="6473952"/>
            <a:ext cx="758952" cy="246888"/>
          </a:xfrm>
        </p:spPr>
        <p:txBody>
          <a:bodyPr/>
          <a:lstStyle/>
          <a:p>
            <a:fld id="{6F7558F8-0B46-496C-A5A6-3FE6E98311C5}"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uk-UA" smtClean="0"/>
              <a:t>Зразок заголовка</a:t>
            </a:r>
            <a:endParaRPr kumimoji="0" lang="en-US"/>
          </a:p>
        </p:txBody>
      </p:sp>
      <p:sp>
        <p:nvSpPr>
          <p:cNvPr id="3" name="Місце для вертикального тексту 2"/>
          <p:cNvSpPr>
            <a:spLocks noGrp="1"/>
          </p:cNvSpPr>
          <p:nvPr>
            <p:ph type="body" orient="vert" idx="1"/>
          </p:nvPr>
        </p:nvSpPr>
        <p:spPr/>
        <p:txBody>
          <a:bodyPr vert="eaVert"/>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4" name="Місце для дати 3"/>
          <p:cNvSpPr>
            <a:spLocks noGrp="1"/>
          </p:cNvSpPr>
          <p:nvPr>
            <p:ph type="dt" sz="half" idx="10"/>
          </p:nvPr>
        </p:nvSpPr>
        <p:spPr/>
        <p:txBody>
          <a:bodyPr/>
          <a:lstStyle/>
          <a:p>
            <a:fld id="{03A2D7A6-9A22-4D8B-B194-E3BDFF288DFE}" type="datetimeFigureOut">
              <a:rPr lang="ru-RU" smtClean="0"/>
              <a:pPr/>
              <a:t>05.03.2025</a:t>
            </a:fld>
            <a:endParaRPr lang="ru-RU"/>
          </a:p>
        </p:txBody>
      </p:sp>
      <p:sp>
        <p:nvSpPr>
          <p:cNvPr id="5" name="Місце для нижнього колонтитула 4"/>
          <p:cNvSpPr>
            <a:spLocks noGrp="1"/>
          </p:cNvSpPr>
          <p:nvPr>
            <p:ph type="ftr" sz="quarter" idx="11"/>
          </p:nvPr>
        </p:nvSpPr>
        <p:spPr/>
        <p:txBody>
          <a:bodyPr/>
          <a:lstStyle/>
          <a:p>
            <a:endParaRPr lang="ru-RU"/>
          </a:p>
        </p:txBody>
      </p:sp>
      <p:sp>
        <p:nvSpPr>
          <p:cNvPr id="6" name="Місце для номера слайда 5"/>
          <p:cNvSpPr>
            <a:spLocks noGrp="1"/>
          </p:cNvSpPr>
          <p:nvPr>
            <p:ph type="sldNum" sz="quarter" idx="12"/>
          </p:nvPr>
        </p:nvSpPr>
        <p:spPr/>
        <p:txBody>
          <a:bodyPr/>
          <a:lstStyle/>
          <a:p>
            <a:fld id="{6F7558F8-0B46-496C-A5A6-3FE6E98311C5}"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6858000" y="549276"/>
            <a:ext cx="1828800" cy="5851525"/>
          </a:xfrm>
        </p:spPr>
        <p:txBody>
          <a:bodyPr vert="eaVert"/>
          <a:lstStyle/>
          <a:p>
            <a:r>
              <a:rPr kumimoji="0" lang="uk-UA" smtClean="0"/>
              <a:t>Зразок заголовка</a:t>
            </a:r>
            <a:endParaRPr kumimoji="0" lang="en-US"/>
          </a:p>
        </p:txBody>
      </p:sp>
      <p:sp>
        <p:nvSpPr>
          <p:cNvPr id="3" name="Місце для вертикального тексту 2"/>
          <p:cNvSpPr>
            <a:spLocks noGrp="1"/>
          </p:cNvSpPr>
          <p:nvPr>
            <p:ph type="body" orient="vert" idx="1"/>
          </p:nvPr>
        </p:nvSpPr>
        <p:spPr>
          <a:xfrm>
            <a:off x="457200" y="549276"/>
            <a:ext cx="6248400" cy="5851525"/>
          </a:xfrm>
        </p:spPr>
        <p:txBody>
          <a:bodyPr vert="eaVert"/>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4" name="Місце для дати 3"/>
          <p:cNvSpPr>
            <a:spLocks noGrp="1"/>
          </p:cNvSpPr>
          <p:nvPr>
            <p:ph type="dt" sz="half" idx="10"/>
          </p:nvPr>
        </p:nvSpPr>
        <p:spPr/>
        <p:txBody>
          <a:bodyPr/>
          <a:lstStyle/>
          <a:p>
            <a:fld id="{03A2D7A6-9A22-4D8B-B194-E3BDFF288DFE}" type="datetimeFigureOut">
              <a:rPr lang="ru-RU" smtClean="0"/>
              <a:pPr/>
              <a:t>05.03.2025</a:t>
            </a:fld>
            <a:endParaRPr lang="ru-RU"/>
          </a:p>
        </p:txBody>
      </p:sp>
      <p:sp>
        <p:nvSpPr>
          <p:cNvPr id="5" name="Місце для нижнього колонтитула 4"/>
          <p:cNvSpPr>
            <a:spLocks noGrp="1"/>
          </p:cNvSpPr>
          <p:nvPr>
            <p:ph type="ftr" sz="quarter" idx="11"/>
          </p:nvPr>
        </p:nvSpPr>
        <p:spPr/>
        <p:txBody>
          <a:bodyPr/>
          <a:lstStyle/>
          <a:p>
            <a:endParaRPr lang="ru-RU"/>
          </a:p>
        </p:txBody>
      </p:sp>
      <p:sp>
        <p:nvSpPr>
          <p:cNvPr id="6" name="Місце для номера слайда 5"/>
          <p:cNvSpPr>
            <a:spLocks noGrp="1"/>
          </p:cNvSpPr>
          <p:nvPr>
            <p:ph type="sldNum" sz="quarter" idx="12"/>
          </p:nvPr>
        </p:nvSpPr>
        <p:spPr/>
        <p:txBody>
          <a:bodyPr/>
          <a:lstStyle/>
          <a:p>
            <a:fld id="{6F7558F8-0B46-496C-A5A6-3FE6E98311C5}"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uk-UA" smtClean="0"/>
              <a:t>Зразок заголовка</a:t>
            </a:r>
            <a:endParaRPr kumimoji="0" lang="en-US"/>
          </a:p>
        </p:txBody>
      </p:sp>
      <p:sp>
        <p:nvSpPr>
          <p:cNvPr id="27" name="Місце для вмісту 26"/>
          <p:cNvSpPr>
            <a:spLocks noGrp="1"/>
          </p:cNvSpPr>
          <p:nvPr>
            <p:ph idx="1"/>
          </p:nvPr>
        </p:nvSpPr>
        <p:spPr/>
        <p:txBody>
          <a:bodyPr/>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25" name="Місце для дати 24"/>
          <p:cNvSpPr>
            <a:spLocks noGrp="1"/>
          </p:cNvSpPr>
          <p:nvPr>
            <p:ph type="dt" sz="half" idx="10"/>
          </p:nvPr>
        </p:nvSpPr>
        <p:spPr/>
        <p:txBody>
          <a:bodyPr/>
          <a:lstStyle/>
          <a:p>
            <a:fld id="{03A2D7A6-9A22-4D8B-B194-E3BDFF288DFE}" type="datetimeFigureOut">
              <a:rPr lang="ru-RU" smtClean="0"/>
              <a:pPr/>
              <a:t>05.03.2025</a:t>
            </a:fld>
            <a:endParaRPr lang="ru-RU"/>
          </a:p>
        </p:txBody>
      </p:sp>
      <p:sp>
        <p:nvSpPr>
          <p:cNvPr id="19" name="Місце для нижнього колонтитула 18"/>
          <p:cNvSpPr>
            <a:spLocks noGrp="1"/>
          </p:cNvSpPr>
          <p:nvPr>
            <p:ph type="ftr" sz="quarter" idx="11"/>
          </p:nvPr>
        </p:nvSpPr>
        <p:spPr>
          <a:xfrm>
            <a:off x="3581400" y="76200"/>
            <a:ext cx="2895600" cy="288925"/>
          </a:xfrm>
        </p:spPr>
        <p:txBody>
          <a:bodyPr/>
          <a:lstStyle/>
          <a:p>
            <a:endParaRPr lang="ru-RU"/>
          </a:p>
        </p:txBody>
      </p:sp>
      <p:sp>
        <p:nvSpPr>
          <p:cNvPr id="16" name="Місце для номера слайда 15"/>
          <p:cNvSpPr>
            <a:spLocks noGrp="1"/>
          </p:cNvSpPr>
          <p:nvPr>
            <p:ph type="sldNum" sz="quarter" idx="12"/>
          </p:nvPr>
        </p:nvSpPr>
        <p:spPr>
          <a:xfrm>
            <a:off x="8229600" y="6473952"/>
            <a:ext cx="758952" cy="246888"/>
          </a:xfrm>
        </p:spPr>
        <p:txBody>
          <a:bodyPr/>
          <a:lstStyle/>
          <a:p>
            <a:fld id="{6F7558F8-0B46-496C-A5A6-3FE6E98311C5}"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озділу">
    <p:bg>
      <p:bgRef idx="1003">
        <a:schemeClr val="bg2"/>
      </p:bgRef>
    </p:bg>
    <p:spTree>
      <p:nvGrpSpPr>
        <p:cNvPr id="1" name=""/>
        <p:cNvGrpSpPr/>
        <p:nvPr/>
      </p:nvGrpSpPr>
      <p:grpSpPr>
        <a:xfrm>
          <a:off x="0" y="0"/>
          <a:ext cx="0" cy="0"/>
          <a:chOff x="0" y="0"/>
          <a:chExt cx="0" cy="0"/>
        </a:xfrm>
      </p:grpSpPr>
      <p:sp>
        <p:nvSpPr>
          <p:cNvPr id="7" name="Пряма сполучна ліні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Місце для тексту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uk-UA" smtClean="0"/>
              <a:t>Зразок тексту</a:t>
            </a:r>
          </a:p>
        </p:txBody>
      </p:sp>
      <p:sp>
        <p:nvSpPr>
          <p:cNvPr id="19" name="Місце для дати 18"/>
          <p:cNvSpPr>
            <a:spLocks noGrp="1"/>
          </p:cNvSpPr>
          <p:nvPr>
            <p:ph type="dt" sz="half" idx="10"/>
          </p:nvPr>
        </p:nvSpPr>
        <p:spPr/>
        <p:txBody>
          <a:bodyPr/>
          <a:lstStyle/>
          <a:p>
            <a:fld id="{03A2D7A6-9A22-4D8B-B194-E3BDFF288DFE}" type="datetimeFigureOut">
              <a:rPr lang="ru-RU" smtClean="0"/>
              <a:pPr/>
              <a:t>05.03.2025</a:t>
            </a:fld>
            <a:endParaRPr lang="ru-RU"/>
          </a:p>
        </p:txBody>
      </p:sp>
      <p:sp>
        <p:nvSpPr>
          <p:cNvPr id="11" name="Місце для нижнього колонтитула 10"/>
          <p:cNvSpPr>
            <a:spLocks noGrp="1"/>
          </p:cNvSpPr>
          <p:nvPr>
            <p:ph type="ftr" sz="quarter" idx="11"/>
          </p:nvPr>
        </p:nvSpPr>
        <p:spPr/>
        <p:txBody>
          <a:bodyPr/>
          <a:lstStyle/>
          <a:p>
            <a:endParaRPr lang="ru-RU"/>
          </a:p>
        </p:txBody>
      </p:sp>
      <p:sp>
        <p:nvSpPr>
          <p:cNvPr id="16" name="Місце для номера слайда 15"/>
          <p:cNvSpPr>
            <a:spLocks noGrp="1"/>
          </p:cNvSpPr>
          <p:nvPr>
            <p:ph type="sldNum" sz="quarter" idx="12"/>
          </p:nvPr>
        </p:nvSpPr>
        <p:spPr/>
        <p:txBody>
          <a:bodyPr/>
          <a:lstStyle/>
          <a:p>
            <a:fld id="{6F7558F8-0B46-496C-A5A6-3FE6E98311C5}"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uk-UA" smtClean="0"/>
              <a:t>Зразок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uk-UA" smtClean="0"/>
              <a:t>Зразок заголовка</a:t>
            </a:r>
            <a:endParaRPr kumimoji="0" lang="en-US"/>
          </a:p>
        </p:txBody>
      </p:sp>
      <p:sp>
        <p:nvSpPr>
          <p:cNvPr id="14" name="Місце для вмісту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13" name="Місце для вмісту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21" name="Місце для дати 20"/>
          <p:cNvSpPr>
            <a:spLocks noGrp="1"/>
          </p:cNvSpPr>
          <p:nvPr>
            <p:ph type="dt" sz="half" idx="10"/>
          </p:nvPr>
        </p:nvSpPr>
        <p:spPr/>
        <p:txBody>
          <a:bodyPr/>
          <a:lstStyle/>
          <a:p>
            <a:fld id="{03A2D7A6-9A22-4D8B-B194-E3BDFF288DFE}" type="datetimeFigureOut">
              <a:rPr lang="ru-RU" smtClean="0"/>
              <a:pPr/>
              <a:t>05.03.2025</a:t>
            </a:fld>
            <a:endParaRPr lang="ru-RU"/>
          </a:p>
        </p:txBody>
      </p:sp>
      <p:sp>
        <p:nvSpPr>
          <p:cNvPr id="10" name="Місце для нижнього колонтитула 9"/>
          <p:cNvSpPr>
            <a:spLocks noGrp="1"/>
          </p:cNvSpPr>
          <p:nvPr>
            <p:ph type="ftr" sz="quarter" idx="11"/>
          </p:nvPr>
        </p:nvSpPr>
        <p:spPr/>
        <p:txBody>
          <a:bodyPr/>
          <a:lstStyle/>
          <a:p>
            <a:endParaRPr lang="ru-RU"/>
          </a:p>
        </p:txBody>
      </p:sp>
      <p:sp>
        <p:nvSpPr>
          <p:cNvPr id="31" name="Місце для номера слайда 30"/>
          <p:cNvSpPr>
            <a:spLocks noGrp="1"/>
          </p:cNvSpPr>
          <p:nvPr>
            <p:ph type="sldNum" sz="quarter" idx="12"/>
          </p:nvPr>
        </p:nvSpPr>
        <p:spPr/>
        <p:txBody>
          <a:bodyPr/>
          <a:lstStyle/>
          <a:p>
            <a:fld id="{6F7558F8-0B46-496C-A5A6-3FE6E98311C5}"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Порівняння">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uk-UA" smtClean="0"/>
              <a:t>Зразок заголовка</a:t>
            </a:r>
            <a:endParaRPr kumimoji="0" lang="en-US"/>
          </a:p>
        </p:txBody>
      </p:sp>
      <p:sp>
        <p:nvSpPr>
          <p:cNvPr id="13" name="Місце для тексту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uk-UA" smtClean="0"/>
              <a:t>Зразок тексту</a:t>
            </a:r>
          </a:p>
        </p:txBody>
      </p:sp>
      <p:sp>
        <p:nvSpPr>
          <p:cNvPr id="25" name="Місце для тексту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uk-UA" smtClean="0"/>
              <a:t>Зразок тексту</a:t>
            </a:r>
          </a:p>
        </p:txBody>
      </p:sp>
      <p:sp>
        <p:nvSpPr>
          <p:cNvPr id="4" name="Місце для вмісту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28" name="Місце для вмісту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10" name="Місце для дати 9"/>
          <p:cNvSpPr>
            <a:spLocks noGrp="1"/>
          </p:cNvSpPr>
          <p:nvPr>
            <p:ph type="dt" sz="half" idx="10"/>
          </p:nvPr>
        </p:nvSpPr>
        <p:spPr/>
        <p:txBody>
          <a:bodyPr/>
          <a:lstStyle/>
          <a:p>
            <a:fld id="{03A2D7A6-9A22-4D8B-B194-E3BDFF288DFE}" type="datetimeFigureOut">
              <a:rPr lang="ru-RU" smtClean="0"/>
              <a:pPr/>
              <a:t>05.03.2025</a:t>
            </a:fld>
            <a:endParaRPr lang="ru-RU"/>
          </a:p>
        </p:txBody>
      </p:sp>
      <p:sp>
        <p:nvSpPr>
          <p:cNvPr id="6" name="Місце для нижнього колонтитула 5"/>
          <p:cNvSpPr>
            <a:spLocks noGrp="1"/>
          </p:cNvSpPr>
          <p:nvPr>
            <p:ph type="ftr" sz="quarter" idx="11"/>
          </p:nvPr>
        </p:nvSpPr>
        <p:spPr/>
        <p:txBody>
          <a:bodyPr/>
          <a:lstStyle/>
          <a:p>
            <a:endParaRPr lang="ru-RU"/>
          </a:p>
        </p:txBody>
      </p:sp>
      <p:sp>
        <p:nvSpPr>
          <p:cNvPr id="7" name="Місце для номера слайда 6"/>
          <p:cNvSpPr>
            <a:spLocks noGrp="1"/>
          </p:cNvSpPr>
          <p:nvPr>
            <p:ph type="sldNum" sz="quarter" idx="12"/>
          </p:nvPr>
        </p:nvSpPr>
        <p:spPr>
          <a:xfrm>
            <a:off x="8229600" y="6477000"/>
            <a:ext cx="762000" cy="246888"/>
          </a:xfrm>
        </p:spPr>
        <p:txBody>
          <a:bodyPr/>
          <a:lstStyle/>
          <a:p>
            <a:fld id="{6F7558F8-0B46-496C-A5A6-3FE6E98311C5}" type="slidenum">
              <a:rPr lang="ru-RU" smtClean="0"/>
              <a:pPr/>
              <a:t>‹#›</a:t>
            </a:fld>
            <a:endParaRPr lang="ru-RU"/>
          </a:p>
        </p:txBody>
      </p:sp>
      <p:sp>
        <p:nvSpPr>
          <p:cNvPr id="11" name="Пряма сполучна ліні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uk-UA" smtClean="0"/>
              <a:t>Зразок заголовка</a:t>
            </a:r>
            <a:endParaRPr kumimoji="0" lang="en-US"/>
          </a:p>
        </p:txBody>
      </p:sp>
      <p:sp>
        <p:nvSpPr>
          <p:cNvPr id="12" name="Місце для дати 11"/>
          <p:cNvSpPr>
            <a:spLocks noGrp="1"/>
          </p:cNvSpPr>
          <p:nvPr>
            <p:ph type="dt" sz="half" idx="10"/>
          </p:nvPr>
        </p:nvSpPr>
        <p:spPr/>
        <p:txBody>
          <a:bodyPr/>
          <a:lstStyle/>
          <a:p>
            <a:fld id="{03A2D7A6-9A22-4D8B-B194-E3BDFF288DFE}" type="datetimeFigureOut">
              <a:rPr lang="ru-RU" smtClean="0"/>
              <a:pPr/>
              <a:t>05.03.2025</a:t>
            </a:fld>
            <a:endParaRPr lang="ru-RU"/>
          </a:p>
        </p:txBody>
      </p:sp>
      <p:sp>
        <p:nvSpPr>
          <p:cNvPr id="21" name="Місце для нижнього колонтитула 20"/>
          <p:cNvSpPr>
            <a:spLocks noGrp="1"/>
          </p:cNvSpPr>
          <p:nvPr>
            <p:ph type="ftr" sz="quarter" idx="11"/>
          </p:nvPr>
        </p:nvSpPr>
        <p:spPr/>
        <p:txBody>
          <a:bodyPr/>
          <a:lstStyle/>
          <a:p>
            <a:endParaRPr lang="ru-RU"/>
          </a:p>
        </p:txBody>
      </p:sp>
      <p:sp>
        <p:nvSpPr>
          <p:cNvPr id="6" name="Місце для номера слайда 5"/>
          <p:cNvSpPr>
            <a:spLocks noGrp="1"/>
          </p:cNvSpPr>
          <p:nvPr>
            <p:ph type="sldNum" sz="quarter" idx="12"/>
          </p:nvPr>
        </p:nvSpPr>
        <p:spPr/>
        <p:txBody>
          <a:bodyPr/>
          <a:lstStyle/>
          <a:p>
            <a:fld id="{6F7558F8-0B46-496C-A5A6-3FE6E98311C5}"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ий слайд">
    <p:spTree>
      <p:nvGrpSpPr>
        <p:cNvPr id="1" name=""/>
        <p:cNvGrpSpPr/>
        <p:nvPr/>
      </p:nvGrpSpPr>
      <p:grpSpPr>
        <a:xfrm>
          <a:off x="0" y="0"/>
          <a:ext cx="0" cy="0"/>
          <a:chOff x="0" y="0"/>
          <a:chExt cx="0" cy="0"/>
        </a:xfrm>
      </p:grpSpPr>
      <p:sp>
        <p:nvSpPr>
          <p:cNvPr id="3" name="Місце для дати 2"/>
          <p:cNvSpPr>
            <a:spLocks noGrp="1"/>
          </p:cNvSpPr>
          <p:nvPr>
            <p:ph type="dt" sz="half" idx="10"/>
          </p:nvPr>
        </p:nvSpPr>
        <p:spPr/>
        <p:txBody>
          <a:bodyPr/>
          <a:lstStyle/>
          <a:p>
            <a:fld id="{03A2D7A6-9A22-4D8B-B194-E3BDFF288DFE}" type="datetimeFigureOut">
              <a:rPr lang="ru-RU" smtClean="0"/>
              <a:pPr/>
              <a:t>05.03.2025</a:t>
            </a:fld>
            <a:endParaRPr lang="ru-RU"/>
          </a:p>
        </p:txBody>
      </p:sp>
      <p:sp>
        <p:nvSpPr>
          <p:cNvPr id="24" name="Місце для нижнього колонтитула 23"/>
          <p:cNvSpPr>
            <a:spLocks noGrp="1"/>
          </p:cNvSpPr>
          <p:nvPr>
            <p:ph type="ftr" sz="quarter" idx="11"/>
          </p:nvPr>
        </p:nvSpPr>
        <p:spPr/>
        <p:txBody>
          <a:bodyPr/>
          <a:lstStyle/>
          <a:p>
            <a:endParaRPr lang="ru-RU"/>
          </a:p>
        </p:txBody>
      </p:sp>
      <p:sp>
        <p:nvSpPr>
          <p:cNvPr id="7" name="Місце для номера слайда 6"/>
          <p:cNvSpPr>
            <a:spLocks noGrp="1"/>
          </p:cNvSpPr>
          <p:nvPr>
            <p:ph type="sldNum" sz="quarter" idx="12"/>
          </p:nvPr>
        </p:nvSpPr>
        <p:spPr/>
        <p:txBody>
          <a:bodyPr/>
          <a:lstStyle/>
          <a:p>
            <a:fld id="{6F7558F8-0B46-496C-A5A6-3FE6E98311C5}"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Вміст із підписом">
    <p:spTree>
      <p:nvGrpSpPr>
        <p:cNvPr id="1" name=""/>
        <p:cNvGrpSpPr/>
        <p:nvPr/>
      </p:nvGrpSpPr>
      <p:grpSpPr>
        <a:xfrm>
          <a:off x="0" y="0"/>
          <a:ext cx="0" cy="0"/>
          <a:chOff x="0" y="0"/>
          <a:chExt cx="0" cy="0"/>
        </a:xfrm>
      </p:grpSpPr>
      <p:sp>
        <p:nvSpPr>
          <p:cNvPr id="8" name="Пряма сполучна ліні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uk-UA" smtClean="0"/>
              <a:t>Зразок заголовка</a:t>
            </a:r>
            <a:endParaRPr kumimoji="0" lang="en-US"/>
          </a:p>
        </p:txBody>
      </p:sp>
      <p:sp>
        <p:nvSpPr>
          <p:cNvPr id="26" name="Місце для тексту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uk-UA" smtClean="0"/>
              <a:t>Зразок тексту</a:t>
            </a:r>
          </a:p>
        </p:txBody>
      </p:sp>
      <p:sp>
        <p:nvSpPr>
          <p:cNvPr id="14" name="Місце для вмісту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25" name="Місце для дати 24"/>
          <p:cNvSpPr>
            <a:spLocks noGrp="1"/>
          </p:cNvSpPr>
          <p:nvPr>
            <p:ph type="dt" sz="half" idx="10"/>
          </p:nvPr>
        </p:nvSpPr>
        <p:spPr/>
        <p:txBody>
          <a:bodyPr/>
          <a:lstStyle/>
          <a:p>
            <a:fld id="{03A2D7A6-9A22-4D8B-B194-E3BDFF288DFE}" type="datetimeFigureOut">
              <a:rPr lang="ru-RU" smtClean="0"/>
              <a:pPr/>
              <a:t>05.03.2025</a:t>
            </a:fld>
            <a:endParaRPr lang="ru-RU"/>
          </a:p>
        </p:txBody>
      </p:sp>
      <p:sp>
        <p:nvSpPr>
          <p:cNvPr id="29" name="Місце для нижнього колонтитула 28"/>
          <p:cNvSpPr>
            <a:spLocks noGrp="1"/>
          </p:cNvSpPr>
          <p:nvPr>
            <p:ph type="ftr" sz="quarter" idx="11"/>
          </p:nvPr>
        </p:nvSpPr>
        <p:spPr/>
        <p:txBody>
          <a:bodyPr/>
          <a:lstStyle/>
          <a:p>
            <a:endParaRPr lang="ru-RU"/>
          </a:p>
        </p:txBody>
      </p:sp>
      <p:sp>
        <p:nvSpPr>
          <p:cNvPr id="7" name="Місце для номера слайда 6"/>
          <p:cNvSpPr>
            <a:spLocks noGrp="1"/>
          </p:cNvSpPr>
          <p:nvPr>
            <p:ph type="sldNum" sz="quarter" idx="12"/>
          </p:nvPr>
        </p:nvSpPr>
        <p:spPr/>
        <p:txBody>
          <a:bodyPr/>
          <a:lstStyle/>
          <a:p>
            <a:fld id="{6F7558F8-0B46-496C-A5A6-3FE6E98311C5}"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Зображення з підписом">
    <p:spTree>
      <p:nvGrpSpPr>
        <p:cNvPr id="1" name=""/>
        <p:cNvGrpSpPr/>
        <p:nvPr/>
      </p:nvGrpSpPr>
      <p:grpSpPr>
        <a:xfrm>
          <a:off x="0" y="0"/>
          <a:ext cx="0" cy="0"/>
          <a:chOff x="0" y="0"/>
          <a:chExt cx="0" cy="0"/>
        </a:xfrm>
      </p:grpSpPr>
      <p:sp>
        <p:nvSpPr>
          <p:cNvPr id="13" name="Місце для зображення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uk-UA" smtClean="0"/>
              <a:t>Клацніть піктограму, щоб додати зображення</a:t>
            </a:r>
            <a:endParaRPr kumimoji="0" lang="en-US" dirty="0"/>
          </a:p>
        </p:txBody>
      </p:sp>
      <p:sp>
        <p:nvSpPr>
          <p:cNvPr id="7" name="Місце для дати 6"/>
          <p:cNvSpPr>
            <a:spLocks noGrp="1"/>
          </p:cNvSpPr>
          <p:nvPr>
            <p:ph type="dt" sz="half" idx="10"/>
          </p:nvPr>
        </p:nvSpPr>
        <p:spPr/>
        <p:txBody>
          <a:bodyPr/>
          <a:lstStyle/>
          <a:p>
            <a:fld id="{03A2D7A6-9A22-4D8B-B194-E3BDFF288DFE}" type="datetimeFigureOut">
              <a:rPr lang="ru-RU" smtClean="0"/>
              <a:pPr/>
              <a:t>05.03.2025</a:t>
            </a:fld>
            <a:endParaRPr lang="ru-RU"/>
          </a:p>
        </p:txBody>
      </p:sp>
      <p:sp>
        <p:nvSpPr>
          <p:cNvPr id="5" name="Місце для нижнього колонтитула 4"/>
          <p:cNvSpPr>
            <a:spLocks noGrp="1"/>
          </p:cNvSpPr>
          <p:nvPr>
            <p:ph type="ftr" sz="quarter" idx="11"/>
          </p:nvPr>
        </p:nvSpPr>
        <p:spPr/>
        <p:txBody>
          <a:bodyPr/>
          <a:lstStyle/>
          <a:p>
            <a:endParaRPr lang="ru-RU"/>
          </a:p>
        </p:txBody>
      </p:sp>
      <p:sp>
        <p:nvSpPr>
          <p:cNvPr id="31" name="Місце для номера слайда 30"/>
          <p:cNvSpPr>
            <a:spLocks noGrp="1"/>
          </p:cNvSpPr>
          <p:nvPr>
            <p:ph type="sldNum" sz="quarter" idx="12"/>
          </p:nvPr>
        </p:nvSpPr>
        <p:spPr/>
        <p:txBody>
          <a:bodyPr/>
          <a:lstStyle/>
          <a:p>
            <a:fld id="{6F7558F8-0B46-496C-A5A6-3FE6E98311C5}"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uk-UA" smtClean="0"/>
              <a:t>Зразок заголовка</a:t>
            </a:r>
            <a:endParaRPr kumimoji="0" lang="en-US"/>
          </a:p>
        </p:txBody>
      </p:sp>
      <p:sp>
        <p:nvSpPr>
          <p:cNvPr id="26" name="Місце для тексту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uk-UA" smtClean="0"/>
              <a:t>Зразок тексту</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 сполучна ліні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Місце для тексту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uk-UA" smtClean="0"/>
              <a:t>Зразок тексту</a:t>
            </a:r>
          </a:p>
          <a:p>
            <a:pPr lvl="1" eaLnBrk="1" latinLnBrk="0" hangingPunct="1"/>
            <a:r>
              <a:rPr kumimoji="0" lang="uk-UA" smtClean="0"/>
              <a:t>Другий рівень</a:t>
            </a:r>
          </a:p>
          <a:p>
            <a:pPr lvl="2" eaLnBrk="1" latinLnBrk="0" hangingPunct="1"/>
            <a:r>
              <a:rPr kumimoji="0" lang="uk-UA" smtClean="0"/>
              <a:t>Третій рівень</a:t>
            </a:r>
          </a:p>
          <a:p>
            <a:pPr lvl="3" eaLnBrk="1" latinLnBrk="0" hangingPunct="1"/>
            <a:r>
              <a:rPr kumimoji="0" lang="uk-UA" smtClean="0"/>
              <a:t>Четвертий рівень</a:t>
            </a:r>
          </a:p>
          <a:p>
            <a:pPr lvl="4" eaLnBrk="1" latinLnBrk="0" hangingPunct="1"/>
            <a:r>
              <a:rPr kumimoji="0" lang="uk-UA" smtClean="0"/>
              <a:t>П'ятий рівень</a:t>
            </a:r>
            <a:endParaRPr kumimoji="0" lang="en-US"/>
          </a:p>
        </p:txBody>
      </p:sp>
      <p:sp>
        <p:nvSpPr>
          <p:cNvPr id="11" name="Місце для дати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3A2D7A6-9A22-4D8B-B194-E3BDFF288DFE}" type="datetimeFigureOut">
              <a:rPr lang="ru-RU" smtClean="0"/>
              <a:pPr/>
              <a:t>05.03.2025</a:t>
            </a:fld>
            <a:endParaRPr lang="ru-RU"/>
          </a:p>
        </p:txBody>
      </p:sp>
      <p:sp>
        <p:nvSpPr>
          <p:cNvPr id="28" name="Місце для нижнього колонтитула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Місце для номера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6F7558F8-0B46-496C-A5A6-3FE6E98311C5}" type="slidenum">
              <a:rPr lang="ru-RU" smtClean="0"/>
              <a:pPr/>
              <a:t>‹#›</a:t>
            </a:fld>
            <a:endParaRPr lang="ru-RU"/>
          </a:p>
        </p:txBody>
      </p:sp>
      <p:sp>
        <p:nvSpPr>
          <p:cNvPr id="10" name="Місце для заголовка 9"/>
          <p:cNvSpPr>
            <a:spLocks noGrp="1"/>
          </p:cNvSpPr>
          <p:nvPr>
            <p:ph type="title"/>
          </p:nvPr>
        </p:nvSpPr>
        <p:spPr>
          <a:xfrm>
            <a:off x="304800" y="457200"/>
            <a:ext cx="8686800" cy="838200"/>
          </a:xfrm>
          <a:prstGeom prst="rect">
            <a:avLst/>
          </a:prstGeom>
        </p:spPr>
        <p:txBody>
          <a:bodyPr vert="horz" anchor="ctr">
            <a:normAutofit/>
          </a:bodyPr>
          <a:lstStyle/>
          <a:p>
            <a:r>
              <a:rPr kumimoji="0" lang="uk-UA" smtClean="0"/>
              <a:t>Зразок заголовка</a:t>
            </a:r>
            <a:endParaRPr kumimoji="0" lang="en-US"/>
          </a:p>
        </p:txBody>
      </p:sp>
      <p:sp>
        <p:nvSpPr>
          <p:cNvPr id="9" name="Пряма сполучна ліні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 сполучна ліні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jp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jpg"/><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jp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2" y="0"/>
            <a:ext cx="9133698" cy="6860993"/>
          </a:xfrm>
          <a:prstGeom prst="rect">
            <a:avLst/>
          </a:prstGeom>
        </p:spPr>
      </p:pic>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sp>
        <p:nvSpPr>
          <p:cNvPr id="2" name="Прямоугольник 1"/>
          <p:cNvSpPr/>
          <p:nvPr/>
        </p:nvSpPr>
        <p:spPr>
          <a:xfrm>
            <a:off x="539552" y="548680"/>
            <a:ext cx="8208912" cy="4307846"/>
          </a:xfrm>
          <a:prstGeom prst="rect">
            <a:avLst/>
          </a:prstGeom>
        </p:spPr>
        <p:txBody>
          <a:bodyPr wrap="square">
            <a:spAutoFit/>
          </a:bodyPr>
          <a:lstStyle/>
          <a:p>
            <a:pPr algn="ctr">
              <a:lnSpc>
                <a:spcPct val="107000"/>
              </a:lnSpc>
              <a:spcAft>
                <a:spcPts val="0"/>
              </a:spcAft>
              <a:tabLst>
                <a:tab pos="180340" algn="l"/>
              </a:tabLst>
            </a:pPr>
            <a:r>
              <a:rPr lang="uk-UA" sz="3200" b="1" dirty="0">
                <a:latin typeface="Times New Roman" panose="02020603050405020304" pitchFamily="18" charset="0"/>
                <a:ea typeface="Calibri" panose="020F0502020204030204" pitchFamily="34" charset="0"/>
                <a:cs typeface="Times New Roman" panose="02020603050405020304" pitchFamily="18" charset="0"/>
              </a:rPr>
              <a:t>Лекція 3. </a:t>
            </a:r>
            <a:endParaRPr lang="ru-RU" sz="28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tabLst>
                <a:tab pos="180340" algn="l"/>
              </a:tabLst>
            </a:pPr>
            <a:r>
              <a:rPr lang="uk-UA" sz="3200" b="1" dirty="0">
                <a:latin typeface="Times New Roman" panose="02020603050405020304" pitchFamily="18" charset="0"/>
                <a:ea typeface="+mj-ea"/>
                <a:cs typeface="Times New Roman" panose="02020603050405020304" pitchFamily="18" charset="0"/>
              </a:rPr>
              <a:t>Технології пропаганди.</a:t>
            </a:r>
            <a:endParaRPr lang="ru-RU" sz="28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tabLst>
                <a:tab pos="180340" algn="l"/>
              </a:tabLst>
            </a:pPr>
            <a:r>
              <a:rPr lang="uk-UA" sz="3200" b="1" dirty="0">
                <a:latin typeface="Times New Roman" panose="02020603050405020304" pitchFamily="18" charset="0"/>
                <a:ea typeface="Calibri" panose="020F0502020204030204" pitchFamily="34" charset="0"/>
                <a:cs typeface="Times New Roman" panose="02020603050405020304" pitchFamily="18" charset="0"/>
              </a:rPr>
              <a:t> </a:t>
            </a:r>
            <a:endParaRPr lang="ru-RU"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pPr>
            <a:r>
              <a:rPr lang="uk-UA" sz="3200" dirty="0">
                <a:latin typeface="Times New Roman" panose="02020603050405020304" pitchFamily="18" charset="0"/>
                <a:ea typeface="+mj-ea"/>
                <a:cs typeface="Times New Roman" panose="02020603050405020304" pitchFamily="18" charset="0"/>
              </a:rPr>
              <a:t>Форми технологій інформаційного охоплення. </a:t>
            </a:r>
            <a:endParaRPr lang="ru-RU"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pPr>
            <a:r>
              <a:rPr lang="uk-UA" sz="3200" dirty="0">
                <a:latin typeface="Times New Roman" panose="02020603050405020304" pitchFamily="18" charset="0"/>
                <a:ea typeface="Calibri" panose="020F0502020204030204" pitchFamily="34" charset="0"/>
                <a:cs typeface="Times New Roman" panose="02020603050405020304" pitchFamily="18" charset="0"/>
              </a:rPr>
              <a:t>Види і типи пропаганди</a:t>
            </a:r>
            <a:r>
              <a:rPr lang="ru-RU" sz="3200" dirty="0">
                <a:latin typeface="Times New Roman" panose="02020603050405020304" pitchFamily="18" charset="0"/>
                <a:ea typeface="Calibri" panose="020F0502020204030204" pitchFamily="34" charset="0"/>
                <a:cs typeface="Times New Roman" panose="02020603050405020304" pitchFamily="18" charset="0"/>
              </a:rPr>
              <a:t>.</a:t>
            </a:r>
            <a:endParaRPr lang="ru-RU"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pPr>
            <a:r>
              <a:rPr lang="uk-UA" sz="3200" dirty="0">
                <a:latin typeface="Times New Roman" panose="02020603050405020304" pitchFamily="18" charset="0"/>
                <a:ea typeface="+mj-ea"/>
                <a:cs typeface="Times New Roman" panose="02020603050405020304" pitchFamily="18" charset="0"/>
              </a:rPr>
              <a:t>Прийоми пропаганди.  </a:t>
            </a:r>
            <a:endParaRPr lang="ru-RU"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pPr>
            <a:r>
              <a:rPr lang="uk-UA" sz="3200" dirty="0">
                <a:latin typeface="Times New Roman" panose="02020603050405020304" pitchFamily="18" charset="0"/>
                <a:ea typeface="+mj-ea"/>
                <a:cs typeface="Times New Roman" panose="02020603050405020304" pitchFamily="18" charset="0"/>
              </a:rPr>
              <a:t>Методи пропаганди</a:t>
            </a:r>
            <a:r>
              <a:rPr lang="uk-UA" sz="3200" dirty="0" smtClean="0">
                <a:latin typeface="Times New Roman" panose="02020603050405020304" pitchFamily="18" charset="0"/>
                <a:ea typeface="+mj-ea"/>
                <a:cs typeface="Times New Roman" panose="02020603050405020304" pitchFamily="18" charset="0"/>
              </a:rPr>
              <a:t>.</a:t>
            </a:r>
            <a:r>
              <a:rPr lang="uk-UA" dirty="0">
                <a:latin typeface="Times New Roman" panose="02020603050405020304" pitchFamily="18"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170096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7" y="0"/>
            <a:ext cx="9144000" cy="6858000"/>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sp>
        <p:nvSpPr>
          <p:cNvPr id="4" name="Прямоугольник 3"/>
          <p:cNvSpPr/>
          <p:nvPr/>
        </p:nvSpPr>
        <p:spPr>
          <a:xfrm>
            <a:off x="467544" y="476672"/>
            <a:ext cx="8280920" cy="3539430"/>
          </a:xfrm>
          <a:prstGeom prst="rect">
            <a:avLst/>
          </a:prstGeom>
        </p:spPr>
        <p:txBody>
          <a:bodyPr wrap="square">
            <a:spAutoFit/>
          </a:bodyPr>
          <a:lstStyle/>
          <a:p>
            <a:pPr indent="457200" algn="just">
              <a:spcAft>
                <a:spcPts val="0"/>
              </a:spcAft>
            </a:pPr>
            <a:r>
              <a:rPr lang="uk-UA" sz="2800" dirty="0">
                <a:latin typeface="Times New Roman" panose="02020603050405020304" pitchFamily="18" charset="0"/>
                <a:ea typeface="Calibri" panose="020F0502020204030204" pitchFamily="34" charset="0"/>
                <a:cs typeface="Times New Roman" panose="02020603050405020304" pitchFamily="18" charset="0"/>
              </a:rPr>
              <a:t>Існують конкретно розроблені методи і засоби агітації та пропаганди, спрямовані на досягнення їх найбільшого </a:t>
            </a:r>
            <a:r>
              <a:rPr lang="uk-UA" sz="2800" dirty="0" smtClean="0">
                <a:latin typeface="Times New Roman" panose="02020603050405020304" pitchFamily="18" charset="0"/>
                <a:ea typeface="Calibri" panose="020F0502020204030204" pitchFamily="34" charset="0"/>
                <a:cs typeface="Times New Roman" panose="02020603050405020304" pitchFamily="18" charset="0"/>
              </a:rPr>
              <a:t>ефекту: </a:t>
            </a:r>
            <a:endParaRPr lang="ru-RU" sz="2400"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r>
              <a:rPr lang="uk-UA" sz="2800" dirty="0">
                <a:latin typeface="Times New Roman" panose="02020603050405020304" pitchFamily="18" charset="0"/>
                <a:ea typeface="Calibri" panose="020F0502020204030204" pitchFamily="34" charset="0"/>
                <a:cs typeface="Times New Roman" panose="02020603050405020304" pitchFamily="18" charset="0"/>
              </a:rPr>
              <a:t>– дозувати негатив і позитив, щоб схвалення виглядало правдоподібнішим; </a:t>
            </a:r>
            <a:endParaRPr lang="ru-RU" sz="2400"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r>
              <a:rPr lang="uk-UA" sz="2800" dirty="0">
                <a:latin typeface="Times New Roman" panose="02020603050405020304" pitchFamily="18" charset="0"/>
                <a:ea typeface="Calibri" panose="020F0502020204030204" pitchFamily="34" charset="0"/>
                <a:cs typeface="Times New Roman" panose="02020603050405020304" pitchFamily="18" charset="0"/>
              </a:rPr>
              <a:t>– вступ-порівняння;</a:t>
            </a:r>
            <a:endParaRPr lang="ru-RU" sz="2400"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r>
              <a:rPr lang="uk-UA"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uk-UA" sz="2800" dirty="0">
                <a:latin typeface="Times New Roman" panose="02020603050405020304" pitchFamily="18" charset="0"/>
                <a:ea typeface="Calibri" panose="020F0502020204030204" pitchFamily="34" charset="0"/>
                <a:cs typeface="Times New Roman" panose="02020603050405020304" pitchFamily="18" charset="0"/>
              </a:rPr>
              <a:t>відбір фактів для посилення або послаблення висловлюваного.</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044179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7" y="0"/>
            <a:ext cx="9144000" cy="6858000"/>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sp>
        <p:nvSpPr>
          <p:cNvPr id="4" name="Прямоугольник 3"/>
          <p:cNvSpPr/>
          <p:nvPr/>
        </p:nvSpPr>
        <p:spPr>
          <a:xfrm>
            <a:off x="467544" y="476672"/>
            <a:ext cx="8280920" cy="4708981"/>
          </a:xfrm>
          <a:prstGeom prst="rect">
            <a:avLst/>
          </a:prstGeom>
        </p:spPr>
        <p:txBody>
          <a:bodyPr wrap="square">
            <a:spAutoFit/>
          </a:bodyPr>
          <a:lstStyle/>
          <a:p>
            <a:pPr lvl="0" indent="457200" algn="just">
              <a:spcAft>
                <a:spcPts val="0"/>
              </a:spcAft>
            </a:pPr>
            <a:r>
              <a:rPr lang="uk-UA" sz="2000" b="1" i="1" dirty="0" smtClean="0">
                <a:latin typeface="Times New Roman" panose="02020603050405020304" pitchFamily="18" charset="0"/>
                <a:ea typeface="Calibri" panose="020F0502020204030204" pitchFamily="34" charset="0"/>
                <a:cs typeface="Times New Roman" panose="02020603050405020304" pitchFamily="18" charset="0"/>
              </a:rPr>
              <a:t>2. Види </a:t>
            </a:r>
            <a:r>
              <a:rPr lang="uk-UA" sz="2000" b="1" i="1" dirty="0">
                <a:latin typeface="Times New Roman" panose="02020603050405020304" pitchFamily="18" charset="0"/>
                <a:ea typeface="Calibri" panose="020F0502020204030204" pitchFamily="34" charset="0"/>
                <a:cs typeface="Times New Roman" panose="02020603050405020304" pitchFamily="18" charset="0"/>
              </a:rPr>
              <a:t>і типи пропаганди</a:t>
            </a: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r>
              <a:rPr lang="uk-UA" sz="2000" dirty="0">
                <a:latin typeface="Times New Roman" panose="02020603050405020304" pitchFamily="18" charset="0"/>
                <a:ea typeface="Calibri" panose="020F0502020204030204" pitchFamily="34" charset="0"/>
                <a:cs typeface="Times New Roman" panose="02020603050405020304" pitchFamily="18" charset="0"/>
              </a:rPr>
              <a:t>Залежно від джерел походження інформації виділяють «білу», «сіру» та «чорну» пропаганду. </a:t>
            </a: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r>
              <a:rPr lang="uk-UA" sz="2000" dirty="0">
                <a:latin typeface="Times New Roman" panose="02020603050405020304" pitchFamily="18" charset="0"/>
                <a:ea typeface="Calibri" panose="020F0502020204030204" pitchFamily="34" charset="0"/>
                <a:cs typeface="Times New Roman" panose="02020603050405020304" pitchFamily="18" charset="0"/>
              </a:rPr>
              <a:t>«</a:t>
            </a:r>
            <a:r>
              <a:rPr lang="uk-UA" sz="2000" b="1" dirty="0">
                <a:latin typeface="Times New Roman" panose="02020603050405020304" pitchFamily="18" charset="0"/>
                <a:ea typeface="Calibri" panose="020F0502020204030204" pitchFamily="34" charset="0"/>
                <a:cs typeface="Times New Roman" panose="02020603050405020304" pitchFamily="18" charset="0"/>
              </a:rPr>
              <a:t>Біла</a:t>
            </a:r>
            <a:r>
              <a:rPr lang="uk-UA" sz="2000" dirty="0">
                <a:latin typeface="Times New Roman" panose="02020603050405020304" pitchFamily="18" charset="0"/>
                <a:ea typeface="Calibri" panose="020F0502020204030204" pitchFamily="34" charset="0"/>
                <a:cs typeface="Times New Roman" panose="02020603050405020304" pitchFamily="18" charset="0"/>
              </a:rPr>
              <a:t>» пропаганда репрезентує відверто лояльну щодо об’єкта спрямувань позицію, яку проводять через будь-які ЗМІ офіційними каналами без приховування її спрямованості та джерела. Офіційна пропаганда, що посилається на офіційні джерела, відкрита, не приховує мети.</a:t>
            </a: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r>
              <a:rPr lang="uk-UA" sz="2000" dirty="0">
                <a:latin typeface="Times New Roman" panose="02020603050405020304" pitchFamily="18" charset="0"/>
                <a:ea typeface="Calibri" panose="020F0502020204030204" pitchFamily="34" charset="0"/>
                <a:cs typeface="Times New Roman" panose="02020603050405020304" pitchFamily="18" charset="0"/>
              </a:rPr>
              <a:t>«</a:t>
            </a:r>
            <a:r>
              <a:rPr lang="uk-UA" sz="2000" b="1" dirty="0">
                <a:latin typeface="Times New Roman" panose="02020603050405020304" pitchFamily="18" charset="0"/>
                <a:ea typeface="Calibri" panose="020F0502020204030204" pitchFamily="34" charset="0"/>
                <a:cs typeface="Times New Roman" panose="02020603050405020304" pitchFamily="18" charset="0"/>
              </a:rPr>
              <a:t>Сіра</a:t>
            </a:r>
            <a:r>
              <a:rPr lang="uk-UA" sz="2000" dirty="0">
                <a:latin typeface="Times New Roman" panose="02020603050405020304" pitchFamily="18" charset="0"/>
                <a:ea typeface="Calibri" panose="020F0502020204030204" pitchFamily="34" charset="0"/>
                <a:cs typeface="Times New Roman" panose="02020603050405020304" pitchFamily="18" charset="0"/>
              </a:rPr>
              <a:t>» нелояльна до адресата пропаганди; проводять через ЗМІ офіційними каналами, але з приховуванням її джерела та достовірної спрямованості. </a:t>
            </a: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r>
              <a:rPr lang="uk-UA" sz="2000" dirty="0">
                <a:latin typeface="Times New Roman" panose="02020603050405020304" pitchFamily="18" charset="0"/>
                <a:ea typeface="Calibri" panose="020F0502020204030204" pitchFamily="34" charset="0"/>
                <a:cs typeface="Times New Roman" panose="02020603050405020304" pitchFamily="18" charset="0"/>
              </a:rPr>
              <a:t>«</a:t>
            </a:r>
            <a:r>
              <a:rPr lang="uk-UA" sz="2000" b="1" dirty="0">
                <a:latin typeface="Times New Roman" panose="02020603050405020304" pitchFamily="18" charset="0"/>
                <a:ea typeface="Calibri" panose="020F0502020204030204" pitchFamily="34" charset="0"/>
                <a:cs typeface="Times New Roman" panose="02020603050405020304" pitchFamily="18" charset="0"/>
              </a:rPr>
              <a:t>Чорну</a:t>
            </a:r>
            <a:r>
              <a:rPr lang="uk-UA" sz="2000" dirty="0">
                <a:latin typeface="Times New Roman" panose="02020603050405020304" pitchFamily="18" charset="0"/>
                <a:ea typeface="Calibri" panose="020F0502020204030204" pitchFamily="34" charset="0"/>
                <a:cs typeface="Times New Roman" panose="02020603050405020304" pitchFamily="18" charset="0"/>
              </a:rPr>
              <a:t>» проводять офіційними каналами через оперативні можливості спецслужб від імені неіснуючих чи спеціально створених під відповідними «легендами» підпільних опозиційних організацій. Завжди приховує свої джерела інформації і цілі. Заснована на брехні.</a:t>
            </a:r>
            <a:endParaRPr lang="ru-RU"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073633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7" y="0"/>
            <a:ext cx="9144000" cy="6858000"/>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sp>
        <p:nvSpPr>
          <p:cNvPr id="4" name="Прямоугольник 3"/>
          <p:cNvSpPr/>
          <p:nvPr/>
        </p:nvSpPr>
        <p:spPr>
          <a:xfrm>
            <a:off x="467544" y="476672"/>
            <a:ext cx="8280920" cy="4093428"/>
          </a:xfrm>
          <a:prstGeom prst="rect">
            <a:avLst/>
          </a:prstGeom>
        </p:spPr>
        <p:txBody>
          <a:bodyPr wrap="square">
            <a:spAutoFit/>
          </a:bodyPr>
          <a:lstStyle/>
          <a:p>
            <a:pPr indent="457200" algn="just">
              <a:spcAft>
                <a:spcPts val="0"/>
              </a:spcAft>
            </a:pPr>
            <a:r>
              <a:rPr lang="uk-UA" sz="2000" dirty="0">
                <a:latin typeface="Times New Roman" panose="02020603050405020304" pitchFamily="18" charset="0"/>
                <a:ea typeface="Calibri" panose="020F0502020204030204" pitchFamily="34" charset="0"/>
                <a:cs typeface="Times New Roman" panose="02020603050405020304" pitchFamily="18" charset="0"/>
              </a:rPr>
              <a:t>Відповідно до природи повідомлення виокремлюють два типи пропаганди:</a:t>
            </a: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457200" algn="just">
              <a:spcAft>
                <a:spcPts val="0"/>
              </a:spcAft>
              <a:buSzPts val="1000"/>
              <a:buFont typeface="Symbol" panose="05050102010706020507" pitchFamily="18" charset="2"/>
              <a:buChar char=""/>
            </a:pPr>
            <a:r>
              <a:rPr lang="uk-UA" sz="2000" b="1" dirty="0">
                <a:latin typeface="Times New Roman" panose="02020603050405020304" pitchFamily="18" charset="0"/>
                <a:ea typeface="Calibri" panose="020F0502020204030204" pitchFamily="34" charset="0"/>
                <a:cs typeface="Times New Roman" panose="02020603050405020304" pitchFamily="18" charset="0"/>
              </a:rPr>
              <a:t>позитивна, або конструктивна пропаганда</a:t>
            </a:r>
            <a:r>
              <a:rPr lang="uk-UA" sz="2000" dirty="0">
                <a:latin typeface="Times New Roman" panose="02020603050405020304" pitchFamily="18" charset="0"/>
                <a:ea typeface="Calibri" panose="020F0502020204030204" pitchFamily="34" charset="0"/>
                <a:cs typeface="Times New Roman" panose="02020603050405020304" pitchFamily="18" charset="0"/>
              </a:rPr>
              <a:t> — виконує в суспільстві виховну й інформаційну функції, не переслідує маніпулятивної мети, спрямована на все суспільство та прагне сприяти соціальній гармонії, злагоді, вихованню людей згідно із загальноприйнятими цінностями;</a:t>
            </a: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457200" algn="just">
              <a:spcAft>
                <a:spcPts val="0"/>
              </a:spcAft>
              <a:buSzPts val="1000"/>
              <a:buFont typeface="Symbol" panose="05050102010706020507" pitchFamily="18" charset="2"/>
              <a:buChar char=""/>
            </a:pPr>
            <a:r>
              <a:rPr lang="uk-UA" sz="2000" b="1" dirty="0">
                <a:latin typeface="Times New Roman" panose="02020603050405020304" pitchFamily="18" charset="0"/>
                <a:ea typeface="Calibri" panose="020F0502020204030204" pitchFamily="34" charset="0"/>
                <a:cs typeface="Times New Roman" panose="02020603050405020304" pitchFamily="18" charset="0"/>
              </a:rPr>
              <a:t>негативна, або деструктивна пропаганда</a:t>
            </a:r>
            <a:r>
              <a:rPr lang="uk-UA" sz="2000" dirty="0">
                <a:latin typeface="Times New Roman" panose="02020603050405020304" pitchFamily="18" charset="0"/>
                <a:ea typeface="Calibri" panose="020F0502020204030204" pitchFamily="34" charset="0"/>
                <a:cs typeface="Times New Roman" panose="02020603050405020304" pitchFamily="18" charset="0"/>
              </a:rPr>
              <a:t> — нав’язує людям певні переконання та стереотипи для пошуку чи створення «образу ворога», конструювання ілюзорної, паралельної реальності з </a:t>
            </a:r>
            <a:r>
              <a:rPr lang="uk-UA" sz="2000" dirty="0" err="1">
                <a:latin typeface="Times New Roman" panose="02020603050405020304" pitchFamily="18" charset="0"/>
                <a:ea typeface="Calibri" panose="020F0502020204030204" pitchFamily="34" charset="0"/>
                <a:cs typeface="Times New Roman" panose="02020603050405020304" pitchFamily="18" charset="0"/>
              </a:rPr>
              <a:t>аберативною</a:t>
            </a:r>
            <a:r>
              <a:rPr lang="uk-UA" sz="2000" dirty="0">
                <a:latin typeface="Times New Roman" panose="02020603050405020304" pitchFamily="18" charset="0"/>
                <a:ea typeface="Calibri" panose="020F0502020204030204" pitchFamily="34" charset="0"/>
                <a:cs typeface="Times New Roman" panose="02020603050405020304" pitchFamily="18" charset="0"/>
              </a:rPr>
              <a:t> (перевернутою) або спотвореною системою цінностей, переконань, поглядів, </a:t>
            </a:r>
            <a:r>
              <a:rPr lang="uk-UA" sz="2000" dirty="0" smtClean="0">
                <a:latin typeface="Times New Roman" panose="02020603050405020304" pitchFamily="18" charset="0"/>
                <a:ea typeface="Calibri" panose="020F0502020204030204" pitchFamily="34" charset="0"/>
                <a:cs typeface="Times New Roman" panose="02020603050405020304" pitchFamily="18" charset="0"/>
              </a:rPr>
              <a:t>має </a:t>
            </a:r>
            <a:r>
              <a:rPr lang="uk-UA" sz="2000" dirty="0">
                <a:latin typeface="Times New Roman" panose="02020603050405020304" pitchFamily="18" charset="0"/>
                <a:ea typeface="Calibri" panose="020F0502020204030204" pitchFamily="34" charset="0"/>
                <a:cs typeface="Times New Roman" panose="02020603050405020304" pitchFamily="18" charset="0"/>
              </a:rPr>
              <a:t>на меті розпалювання ворожнечі, нагнітання конфліктів, загострення суперечностей у суспільстві.</a:t>
            </a:r>
            <a:endParaRPr lang="ru-RU"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454488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7" y="0"/>
            <a:ext cx="9144000" cy="6858000"/>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sp>
        <p:nvSpPr>
          <p:cNvPr id="4" name="Прямоугольник 3"/>
          <p:cNvSpPr/>
          <p:nvPr/>
        </p:nvSpPr>
        <p:spPr>
          <a:xfrm>
            <a:off x="467544" y="476672"/>
            <a:ext cx="8280920" cy="3693319"/>
          </a:xfrm>
          <a:prstGeom prst="rect">
            <a:avLst/>
          </a:prstGeom>
        </p:spPr>
        <p:txBody>
          <a:bodyPr wrap="square">
            <a:spAutoFit/>
          </a:bodyPr>
          <a:lstStyle/>
          <a:p>
            <a:pPr lvl="0" indent="457200" algn="just">
              <a:spcAft>
                <a:spcPts val="0"/>
              </a:spcAft>
            </a:pPr>
            <a:r>
              <a:rPr lang="uk-UA" b="1" i="1" dirty="0" smtClean="0">
                <a:latin typeface="Times New Roman" panose="02020603050405020304" pitchFamily="18" charset="0"/>
                <a:ea typeface="+mj-ea"/>
                <a:cs typeface="Times New Roman" panose="02020603050405020304" pitchFamily="18" charset="0"/>
              </a:rPr>
              <a:t>3. Прийоми </a:t>
            </a:r>
            <a:r>
              <a:rPr lang="uk-UA" b="1" i="1" dirty="0">
                <a:latin typeface="Times New Roman" panose="02020603050405020304" pitchFamily="18" charset="0"/>
                <a:ea typeface="+mj-ea"/>
                <a:cs typeface="Times New Roman" panose="02020603050405020304" pitchFamily="18" charset="0"/>
              </a:rPr>
              <a:t>пропаганди. </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На думку М. </a:t>
            </a:r>
            <a:r>
              <a:rPr lang="uk-UA" dirty="0" err="1">
                <a:latin typeface="Times New Roman" panose="02020603050405020304" pitchFamily="18" charset="0"/>
                <a:ea typeface="Calibri" panose="020F0502020204030204" pitchFamily="34" charset="0"/>
                <a:cs typeface="Times New Roman" panose="02020603050405020304" pitchFamily="18" charset="0"/>
              </a:rPr>
              <a:t>Скуленка</a:t>
            </a:r>
            <a:r>
              <a:rPr lang="uk-UA" dirty="0">
                <a:latin typeface="Times New Roman" panose="02020603050405020304" pitchFamily="18" charset="0"/>
                <a:ea typeface="Calibri" panose="020F0502020204030204" pitchFamily="34" charset="0"/>
                <a:cs typeface="Times New Roman" panose="02020603050405020304" pitchFamily="18" charset="0"/>
              </a:rPr>
              <a:t> найпоширенішими прийомами «пропагандистської техніки» є такі різновиди: </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 «</a:t>
            </a:r>
            <a:r>
              <a:rPr lang="uk-UA" b="1" dirty="0">
                <a:latin typeface="Times New Roman" panose="02020603050405020304" pitchFamily="18" charset="0"/>
                <a:ea typeface="Calibri" panose="020F0502020204030204" pitchFamily="34" charset="0"/>
                <a:cs typeface="Times New Roman" panose="02020603050405020304" pitchFamily="18" charset="0"/>
              </a:rPr>
              <a:t>Достовірний</a:t>
            </a:r>
            <a:r>
              <a:rPr lang="uk-UA" dirty="0">
                <a:latin typeface="Times New Roman" panose="02020603050405020304" pitchFamily="18" charset="0"/>
                <a:ea typeface="Calibri" panose="020F0502020204030204" pitchFamily="34" charset="0"/>
                <a:cs typeface="Times New Roman" panose="02020603050405020304" pitchFamily="18" charset="0"/>
              </a:rPr>
              <a:t> </a:t>
            </a:r>
            <a:r>
              <a:rPr lang="uk-UA" b="1" dirty="0">
                <a:latin typeface="Times New Roman" panose="02020603050405020304" pitchFamily="18" charset="0"/>
                <a:ea typeface="Calibri" panose="020F0502020204030204" pitchFamily="34" charset="0"/>
                <a:cs typeface="Times New Roman" panose="02020603050405020304" pitchFamily="18" charset="0"/>
              </a:rPr>
              <a:t>факт</a:t>
            </a:r>
            <a:r>
              <a:rPr lang="uk-UA" dirty="0">
                <a:latin typeface="Times New Roman" panose="02020603050405020304" pitchFamily="18" charset="0"/>
                <a:ea typeface="Calibri" panose="020F0502020204030204" pitchFamily="34" charset="0"/>
                <a:cs typeface="Times New Roman" panose="02020603050405020304" pitchFamily="18" charset="0"/>
              </a:rPr>
              <a:t> – </a:t>
            </a:r>
            <a:r>
              <a:rPr lang="uk-UA" b="1" dirty="0">
                <a:latin typeface="Times New Roman" panose="02020603050405020304" pitchFamily="18" charset="0"/>
                <a:ea typeface="Calibri" panose="020F0502020204030204" pitchFamily="34" charset="0"/>
                <a:cs typeface="Times New Roman" panose="02020603050405020304" pitchFamily="18" charset="0"/>
              </a:rPr>
              <a:t>точна</a:t>
            </a:r>
            <a:r>
              <a:rPr lang="uk-UA" dirty="0">
                <a:latin typeface="Times New Roman" panose="02020603050405020304" pitchFamily="18" charset="0"/>
                <a:ea typeface="Calibri" panose="020F0502020204030204" pitchFamily="34" charset="0"/>
                <a:cs typeface="Times New Roman" panose="02020603050405020304" pitchFamily="18" charset="0"/>
              </a:rPr>
              <a:t> </a:t>
            </a:r>
            <a:r>
              <a:rPr lang="uk-UA" b="1" dirty="0">
                <a:latin typeface="Times New Roman" panose="02020603050405020304" pitchFamily="18" charset="0"/>
                <a:ea typeface="Calibri" panose="020F0502020204030204" pitchFamily="34" charset="0"/>
                <a:cs typeface="Times New Roman" panose="02020603050405020304" pitchFamily="18" charset="0"/>
              </a:rPr>
              <a:t>деталь»</a:t>
            </a:r>
            <a:r>
              <a:rPr lang="uk-UA" dirty="0">
                <a:latin typeface="Times New Roman" panose="02020603050405020304" pitchFamily="18" charset="0"/>
                <a:ea typeface="Calibri" panose="020F0502020204030204" pitchFamily="34" charset="0"/>
                <a:cs typeface="Times New Roman" panose="02020603050405020304" pitchFamily="18" charset="0"/>
              </a:rPr>
              <a:t>. Люди здебільшого уважніші до деталі, ніж до факту в цілому. При цьому важливо, щоб був включений психологічний механізм «верифікації», тобто, щоб була можливість пересвідчитися: найменші деталі та подробиці викладені точно</a:t>
            </a:r>
            <a:r>
              <a:rPr lang="uk-UA" dirty="0" smtClean="0">
                <a:latin typeface="Times New Roman" panose="02020603050405020304" pitchFamily="18" charset="0"/>
                <a:ea typeface="Calibri" panose="020F0502020204030204" pitchFamily="34" charset="0"/>
                <a:cs typeface="Times New Roman" panose="02020603050405020304" pitchFamily="18" charset="0"/>
              </a:rPr>
              <a:t>.</a:t>
            </a:r>
          </a:p>
          <a:p>
            <a:pPr indent="457200" algn="just">
              <a:spcAft>
                <a:spcPts val="0"/>
              </a:spcAft>
            </a:pPr>
            <a:r>
              <a:rPr lang="uk-UA" dirty="0" smtClean="0">
                <a:latin typeface="Times New Roman" panose="02020603050405020304" pitchFamily="18" charset="0"/>
                <a:ea typeface="Calibri" panose="020F0502020204030204" pitchFamily="34" charset="0"/>
                <a:cs typeface="Times New Roman" panose="02020603050405020304" pitchFamily="18" charset="0"/>
              </a:rPr>
              <a:t>– </a:t>
            </a:r>
            <a:r>
              <a:rPr lang="uk-UA" dirty="0">
                <a:latin typeface="Times New Roman" panose="02020603050405020304" pitchFamily="18" charset="0"/>
                <a:ea typeface="Calibri" panose="020F0502020204030204" pitchFamily="34" charset="0"/>
                <a:cs typeface="Times New Roman" panose="02020603050405020304" pitchFamily="18" charset="0"/>
              </a:rPr>
              <a:t>«</a:t>
            </a:r>
            <a:r>
              <a:rPr lang="uk-UA" b="1" dirty="0">
                <a:latin typeface="Times New Roman" panose="02020603050405020304" pitchFamily="18" charset="0"/>
                <a:ea typeface="Calibri" panose="020F0502020204030204" pitchFamily="34" charset="0"/>
                <a:cs typeface="Times New Roman" panose="02020603050405020304" pitchFamily="18" charset="0"/>
              </a:rPr>
              <a:t>Характерний</a:t>
            </a:r>
            <a:r>
              <a:rPr lang="uk-UA" dirty="0">
                <a:latin typeface="Times New Roman" panose="02020603050405020304" pitchFamily="18" charset="0"/>
                <a:ea typeface="Calibri" panose="020F0502020204030204" pitchFamily="34" charset="0"/>
                <a:cs typeface="Times New Roman" panose="02020603050405020304" pitchFamily="18" charset="0"/>
              </a:rPr>
              <a:t> </a:t>
            </a:r>
            <a:r>
              <a:rPr lang="uk-UA" b="1" dirty="0">
                <a:latin typeface="Times New Roman" panose="02020603050405020304" pitchFamily="18" charset="0"/>
                <a:ea typeface="Calibri" panose="020F0502020204030204" pitchFamily="34" charset="0"/>
                <a:cs typeface="Times New Roman" panose="02020603050405020304" pitchFamily="18" charset="0"/>
              </a:rPr>
              <a:t>штрих</a:t>
            </a:r>
            <a:r>
              <a:rPr lang="uk-UA" dirty="0">
                <a:latin typeface="Times New Roman" panose="02020603050405020304" pitchFamily="18" charset="0"/>
                <a:ea typeface="Calibri" panose="020F0502020204030204" pitchFamily="34" charset="0"/>
                <a:cs typeface="Times New Roman" panose="02020603050405020304" pitchFamily="18" charset="0"/>
              </a:rPr>
              <a:t>». Автору недостатньо висловити своє судження про факт, яким би ґрунтовним чи аргументованим він не був. Розповідь повинна відповідати концепції, баченню даного явища. Журналіст повинен привернути увагу до матеріалу, побачити сутність факту у часткових, часом малопомітних його проявах. Тому, як правило, автор упереджує характерний штрих виразами типу «зверніть увагу на …», «достатньо зазначити, що …», «характерно, що …». </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244424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7" y="0"/>
            <a:ext cx="9144000" cy="6858000"/>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sp>
        <p:nvSpPr>
          <p:cNvPr id="2" name="Прямоугольник 1"/>
          <p:cNvSpPr/>
          <p:nvPr/>
        </p:nvSpPr>
        <p:spPr>
          <a:xfrm>
            <a:off x="395536" y="548680"/>
            <a:ext cx="8280920" cy="3648691"/>
          </a:xfrm>
          <a:prstGeom prst="rect">
            <a:avLst/>
          </a:prstGeom>
        </p:spPr>
        <p:txBody>
          <a:bodyPr wrap="square">
            <a:spAutoFit/>
          </a:bodyPr>
          <a:lstStyle/>
          <a:p>
            <a:pPr algn="just">
              <a:lnSpc>
                <a:spcPct val="107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 «</a:t>
            </a:r>
            <a:r>
              <a:rPr lang="uk-UA" b="1" dirty="0">
                <a:latin typeface="Times New Roman" panose="02020603050405020304" pitchFamily="18" charset="0"/>
                <a:ea typeface="Calibri" panose="020F0502020204030204" pitchFamily="34" charset="0"/>
                <a:cs typeface="Times New Roman" panose="02020603050405020304" pitchFamily="18" charset="0"/>
              </a:rPr>
              <a:t>Самостійне</a:t>
            </a:r>
            <a:r>
              <a:rPr lang="uk-UA" dirty="0">
                <a:latin typeface="Times New Roman" panose="02020603050405020304" pitchFamily="18" charset="0"/>
                <a:ea typeface="Calibri" panose="020F0502020204030204" pitchFamily="34" charset="0"/>
                <a:cs typeface="Times New Roman" panose="02020603050405020304" pitchFamily="18" charset="0"/>
              </a:rPr>
              <a:t> </a:t>
            </a:r>
            <a:r>
              <a:rPr lang="uk-UA" b="1" dirty="0">
                <a:latin typeface="Times New Roman" panose="02020603050405020304" pitchFamily="18" charset="0"/>
                <a:ea typeface="Calibri" panose="020F0502020204030204" pitchFamily="34" charset="0"/>
                <a:cs typeface="Times New Roman" panose="02020603050405020304" pitchFamily="18" charset="0"/>
              </a:rPr>
              <a:t>судження</a:t>
            </a:r>
            <a:r>
              <a:rPr lang="uk-UA" dirty="0">
                <a:latin typeface="Times New Roman" panose="02020603050405020304" pitchFamily="18" charset="0"/>
                <a:ea typeface="Calibri" panose="020F0502020204030204" pitchFamily="34" charset="0"/>
                <a:cs typeface="Times New Roman" panose="02020603050405020304" pitchFamily="18" charset="0"/>
              </a:rPr>
              <a:t>». Найміцнішими є погляди до яких людина дійшла самостійно, на підставах власного досвіду, а не за допомогою підказок і нав’язування суджень. Тобто комунікатор «нібито» не нав’язує аудиторії свою точку зору. Він займає нейтральну позицію, і таким чином реципієнт має можливість самостійно прийти до яких-небудь власних висновків, щодо події</a:t>
            </a:r>
            <a:r>
              <a:rPr lang="uk-UA" dirty="0" smtClean="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0"/>
              </a:spcAft>
            </a:pPr>
            <a:endParaRPr lang="uk-UA"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endParaRPr lang="uk-UA"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uk-UA" dirty="0" smtClean="0">
                <a:latin typeface="Times New Roman" panose="02020603050405020304" pitchFamily="18" charset="0"/>
                <a:ea typeface="Calibri" panose="020F0502020204030204" pitchFamily="34" charset="0"/>
                <a:cs typeface="Times New Roman" panose="02020603050405020304" pitchFamily="18" charset="0"/>
              </a:rPr>
              <a:t>– </a:t>
            </a:r>
            <a:r>
              <a:rPr lang="uk-UA" dirty="0">
                <a:latin typeface="Times New Roman" panose="02020603050405020304" pitchFamily="18" charset="0"/>
                <a:ea typeface="Calibri" panose="020F0502020204030204" pitchFamily="34" charset="0"/>
                <a:cs typeface="Times New Roman" panose="02020603050405020304" pitchFamily="18" charset="0"/>
              </a:rPr>
              <a:t>«</a:t>
            </a:r>
            <a:r>
              <a:rPr lang="uk-UA" b="1" dirty="0">
                <a:latin typeface="Times New Roman" panose="02020603050405020304" pitchFamily="18" charset="0"/>
                <a:ea typeface="Calibri" panose="020F0502020204030204" pitchFamily="34" charset="0"/>
                <a:cs typeface="Times New Roman" panose="02020603050405020304" pitchFamily="18" charset="0"/>
              </a:rPr>
              <a:t>Спільний</a:t>
            </a:r>
            <a:r>
              <a:rPr lang="uk-UA" dirty="0">
                <a:latin typeface="Times New Roman" panose="02020603050405020304" pitchFamily="18" charset="0"/>
                <a:ea typeface="Calibri" panose="020F0502020204030204" pitchFamily="34" charset="0"/>
                <a:cs typeface="Times New Roman" panose="02020603050405020304" pitchFamily="18" charset="0"/>
              </a:rPr>
              <a:t> </a:t>
            </a:r>
            <a:r>
              <a:rPr lang="uk-UA" b="1" dirty="0">
                <a:latin typeface="Times New Roman" panose="02020603050405020304" pitchFamily="18" charset="0"/>
                <a:ea typeface="Calibri" panose="020F0502020204030204" pitchFamily="34" charset="0"/>
                <a:cs typeface="Times New Roman" panose="02020603050405020304" pitchFamily="18" charset="0"/>
              </a:rPr>
              <a:t>пошук</a:t>
            </a:r>
            <a:r>
              <a:rPr lang="uk-UA" dirty="0">
                <a:latin typeface="Times New Roman" panose="02020603050405020304" pitchFamily="18" charset="0"/>
                <a:ea typeface="Calibri" panose="020F0502020204030204" pitchFamily="34" charset="0"/>
                <a:cs typeface="Times New Roman" panose="02020603050405020304" pitchFamily="18" charset="0"/>
              </a:rPr>
              <a:t>». Журналіст прагне проаналізувати описані ним факти, викласти чіткі висновки, за допомогою співробітництва з аудиторією. Реципієнт стає учасником аналізованої події («Давайте поміркуємо разом…», «Як на Вашу думку ми можемо розцінити це явища?...», «Який висновок ми зробимо із зазначених прикладів?...»).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768850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76256"/>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sp>
        <p:nvSpPr>
          <p:cNvPr id="3" name="Прямоугольник 2"/>
          <p:cNvSpPr/>
          <p:nvPr/>
        </p:nvSpPr>
        <p:spPr>
          <a:xfrm>
            <a:off x="539552" y="548680"/>
            <a:ext cx="8064896" cy="5690340"/>
          </a:xfrm>
          <a:prstGeom prst="rect">
            <a:avLst/>
          </a:prstGeom>
        </p:spPr>
        <p:txBody>
          <a:bodyPr wrap="square">
            <a:spAutoFit/>
          </a:bodyPr>
          <a:lstStyle/>
          <a:p>
            <a:pPr algn="just">
              <a:lnSpc>
                <a:spcPct val="107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 «</a:t>
            </a:r>
            <a:r>
              <a:rPr lang="uk-UA" b="1" dirty="0">
                <a:latin typeface="Times New Roman" panose="02020603050405020304" pitchFamily="18" charset="0"/>
                <a:ea typeface="Calibri" panose="020F0502020204030204" pitchFamily="34" charset="0"/>
                <a:cs typeface="Times New Roman" panose="02020603050405020304" pitchFamily="18" charset="0"/>
              </a:rPr>
              <a:t>Спільний</a:t>
            </a:r>
            <a:r>
              <a:rPr lang="uk-UA" dirty="0">
                <a:latin typeface="Times New Roman" panose="02020603050405020304" pitchFamily="18" charset="0"/>
                <a:ea typeface="Calibri" panose="020F0502020204030204" pitchFamily="34" charset="0"/>
                <a:cs typeface="Times New Roman" panose="02020603050405020304" pitchFamily="18" charset="0"/>
              </a:rPr>
              <a:t> </a:t>
            </a:r>
            <a:r>
              <a:rPr lang="uk-UA" b="1" dirty="0">
                <a:latin typeface="Times New Roman" panose="02020603050405020304" pitchFamily="18" charset="0"/>
                <a:ea typeface="Calibri" panose="020F0502020204030204" pitchFamily="34" charset="0"/>
                <a:cs typeface="Times New Roman" panose="02020603050405020304" pitchFamily="18" charset="0"/>
              </a:rPr>
              <a:t>вагон</a:t>
            </a:r>
            <a:r>
              <a:rPr lang="uk-UA" dirty="0">
                <a:latin typeface="Times New Roman" panose="02020603050405020304" pitchFamily="18" charset="0"/>
                <a:ea typeface="Calibri" panose="020F0502020204030204" pitchFamily="34" charset="0"/>
                <a:cs typeface="Times New Roman" panose="02020603050405020304" pitchFamily="18" charset="0"/>
              </a:rPr>
              <a:t>». Суть цього прийому; «так роблять усі» і є найбільш вживаним в рекламі. Цей прийом діє на людську психіку і спонукає особу приєднуватись до більшості, діяти так як усі, думати так як всі, робите те, що й роблять усі. </a:t>
            </a:r>
            <a:endParaRPr lang="uk-UA"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endParaRPr lang="uk-UA"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endParaRPr lang="uk-UA"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endParaRPr lang="uk-UA"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endParaRPr lang="uk-UA"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endParaRPr lang="uk-UA"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endParaRPr lang="uk-UA"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endParaRPr lang="uk-UA"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endParaRPr lang="uk-UA"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endParaRPr lang="uk-UA"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endParaRPr lang="uk-UA"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uk-UA" dirty="0" smtClean="0">
                <a:latin typeface="Times New Roman" panose="02020603050405020304" pitchFamily="18" charset="0"/>
                <a:ea typeface="Calibri" panose="020F0502020204030204" pitchFamily="34" charset="0"/>
                <a:cs typeface="Times New Roman" panose="02020603050405020304" pitchFamily="18" charset="0"/>
              </a:rPr>
              <a:t>– </a:t>
            </a:r>
            <a:r>
              <a:rPr lang="uk-UA" dirty="0">
                <a:latin typeface="Times New Roman" panose="02020603050405020304" pitchFamily="18" charset="0"/>
                <a:ea typeface="Calibri" panose="020F0502020204030204" pitchFamily="34" charset="0"/>
                <a:cs typeface="Times New Roman" panose="02020603050405020304" pitchFamily="18" charset="0"/>
              </a:rPr>
              <a:t>«</a:t>
            </a:r>
            <a:r>
              <a:rPr lang="uk-UA" b="1" dirty="0">
                <a:latin typeface="Times New Roman" panose="02020603050405020304" pitchFamily="18" charset="0"/>
                <a:ea typeface="Calibri" panose="020F0502020204030204" pitchFamily="34" charset="0"/>
                <a:cs typeface="Times New Roman" panose="02020603050405020304" pitchFamily="18" charset="0"/>
              </a:rPr>
              <a:t>Проектування</a:t>
            </a:r>
            <a:r>
              <a:rPr lang="uk-UA" dirty="0">
                <a:latin typeface="Times New Roman" panose="02020603050405020304" pitchFamily="18" charset="0"/>
                <a:ea typeface="Calibri" panose="020F0502020204030204" pitchFamily="34" charset="0"/>
                <a:cs typeface="Times New Roman" panose="02020603050405020304" pitchFamily="18" charset="0"/>
              </a:rPr>
              <a:t>». Перенесення почуття (позитивного чи негативного) на якийсь зовнішній об’єкт, найчастіше на особу чи організацію. Емоції можна спроектувати назовні – почуття вдячності чи захоплення. Найчастіше прийом застосовується у ситуаціях, коли потрібно нейтралізувати негативні емоції. </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6009" y="1556792"/>
            <a:ext cx="4491979" cy="3170589"/>
          </a:xfrm>
          <a:prstGeom prst="rect">
            <a:avLst/>
          </a:prstGeom>
        </p:spPr>
      </p:pic>
    </p:spTree>
    <p:extLst>
      <p:ext uri="{BB962C8B-B14F-4D97-AF65-F5344CB8AC3E}">
        <p14:creationId xmlns:p14="http://schemas.microsoft.com/office/powerpoint/2010/main" val="6015674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76256"/>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sp>
        <p:nvSpPr>
          <p:cNvPr id="3" name="Прямоугольник 2"/>
          <p:cNvSpPr/>
          <p:nvPr/>
        </p:nvSpPr>
        <p:spPr>
          <a:xfrm>
            <a:off x="539552" y="548680"/>
            <a:ext cx="8064896" cy="1850571"/>
          </a:xfrm>
          <a:prstGeom prst="rect">
            <a:avLst/>
          </a:prstGeom>
        </p:spPr>
        <p:txBody>
          <a:bodyPr wrap="square">
            <a:spAutoFit/>
          </a:bodyPr>
          <a:lstStyle/>
          <a:p>
            <a:pPr algn="just">
              <a:lnSpc>
                <a:spcPct val="107000"/>
              </a:lnSpc>
              <a:spcAft>
                <a:spcPts val="0"/>
              </a:spcAft>
            </a:pPr>
            <a:r>
              <a:rPr lang="uk-UA" dirty="0" smtClean="0">
                <a:latin typeface="Times New Roman" panose="02020603050405020304" pitchFamily="18" charset="0"/>
                <a:ea typeface="Calibri" panose="020F0502020204030204" pitchFamily="34" charset="0"/>
                <a:cs typeface="Times New Roman" panose="02020603050405020304" pitchFamily="18" charset="0"/>
              </a:rPr>
              <a:t>– </a:t>
            </a:r>
            <a:r>
              <a:rPr lang="uk-UA" dirty="0">
                <a:latin typeface="Times New Roman" panose="02020603050405020304" pitchFamily="18" charset="0"/>
                <a:ea typeface="Calibri" panose="020F0502020204030204" pitchFamily="34" charset="0"/>
                <a:cs typeface="Times New Roman" panose="02020603050405020304" pitchFamily="18" charset="0"/>
              </a:rPr>
              <a:t>«</a:t>
            </a:r>
            <a:r>
              <a:rPr lang="uk-UA" b="1" dirty="0">
                <a:latin typeface="Times New Roman" panose="02020603050405020304" pitchFamily="18" charset="0"/>
                <a:ea typeface="Calibri" panose="020F0502020204030204" pitchFamily="34" charset="0"/>
                <a:cs typeface="Times New Roman" panose="02020603050405020304" pitchFamily="18" charset="0"/>
              </a:rPr>
              <a:t>Навішування</a:t>
            </a:r>
            <a:r>
              <a:rPr lang="uk-UA" dirty="0">
                <a:latin typeface="Times New Roman" panose="02020603050405020304" pitchFamily="18" charset="0"/>
                <a:ea typeface="Calibri" panose="020F0502020204030204" pitchFamily="34" charset="0"/>
                <a:cs typeface="Times New Roman" panose="02020603050405020304" pitchFamily="18" charset="0"/>
              </a:rPr>
              <a:t> </a:t>
            </a:r>
            <a:r>
              <a:rPr lang="uk-UA" b="1" dirty="0">
                <a:latin typeface="Times New Roman" panose="02020603050405020304" pitchFamily="18" charset="0"/>
                <a:ea typeface="Calibri" panose="020F0502020204030204" pitchFamily="34" charset="0"/>
                <a:cs typeface="Times New Roman" panose="02020603050405020304" pitchFamily="18" charset="0"/>
              </a:rPr>
              <a:t>ярликів</a:t>
            </a:r>
            <a:r>
              <a:rPr lang="uk-UA" dirty="0">
                <a:latin typeface="Times New Roman" panose="02020603050405020304" pitchFamily="18" charset="0"/>
                <a:ea typeface="Calibri" panose="020F0502020204030204" pitchFamily="34" charset="0"/>
                <a:cs typeface="Times New Roman" panose="02020603050405020304" pitchFamily="18" charset="0"/>
              </a:rPr>
              <a:t>» – оціночне ставлення до конкретного об’єкта. Він на тривалий час фіксує певне ставлення до позначеного об’єкта, і тому зруйнувати або змінити його надзвичайно важко. Зокрема, цей прийом активно використовувала КПРС: «комунізм – світле майбутнє людства», «Сталін – вождь всіх часів і народів», і, наприклад сьогодні – «НАТО – агресор», «воїни УПА – бандити». </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146" name="Picture 2" descr="https://pressassociation.org.ua/wp-content/uploads/2022/11/1-kartinka-statti-shablon-rozhevij-kopiya-2-1024x51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1239" y="2670713"/>
            <a:ext cx="7021519" cy="3510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47219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76256"/>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sp>
        <p:nvSpPr>
          <p:cNvPr id="3" name="Прямоугольник 2"/>
          <p:cNvSpPr/>
          <p:nvPr/>
        </p:nvSpPr>
        <p:spPr>
          <a:xfrm>
            <a:off x="539552" y="548680"/>
            <a:ext cx="8064896" cy="4027898"/>
          </a:xfrm>
          <a:prstGeom prst="rect">
            <a:avLst/>
          </a:prstGeom>
        </p:spPr>
        <p:txBody>
          <a:bodyPr wrap="square">
            <a:spAutoFit/>
          </a:bodyPr>
          <a:lstStyle/>
          <a:p>
            <a:pPr algn="just">
              <a:lnSpc>
                <a:spcPct val="107000"/>
              </a:lnSpc>
              <a:spcAft>
                <a:spcPts val="0"/>
              </a:spcAft>
            </a:pPr>
            <a:r>
              <a:rPr lang="uk-UA" sz="2000" dirty="0">
                <a:latin typeface="Times New Roman" panose="02020603050405020304" pitchFamily="18" charset="0"/>
                <a:ea typeface="Calibri" panose="020F0502020204030204" pitchFamily="34" charset="0"/>
                <a:cs typeface="Times New Roman" panose="02020603050405020304" pitchFamily="18" charset="0"/>
              </a:rPr>
              <a:t>– «</a:t>
            </a:r>
            <a:r>
              <a:rPr lang="uk-UA" sz="2000" b="1" dirty="0">
                <a:latin typeface="Times New Roman" panose="02020603050405020304" pitchFamily="18" charset="0"/>
                <a:ea typeface="Calibri" panose="020F0502020204030204" pitchFamily="34" charset="0"/>
                <a:cs typeface="Times New Roman" panose="02020603050405020304" pitchFamily="18" charset="0"/>
              </a:rPr>
              <a:t>Раціоналізація</a:t>
            </a:r>
            <a:r>
              <a:rPr lang="uk-UA" sz="2000" dirty="0">
                <a:latin typeface="Times New Roman" panose="02020603050405020304" pitchFamily="18" charset="0"/>
                <a:ea typeface="Calibri" panose="020F0502020204030204" pitchFamily="34" charset="0"/>
                <a:cs typeface="Times New Roman" panose="02020603050405020304" pitchFamily="18" charset="0"/>
              </a:rPr>
              <a:t>». Раціоналізація, як осмислення, як здатність зробити раціональні висновки з певної ситуації (життєві обставини, труднощі, невдачі, катаклізми, катастрофи, жахливі сенсації). Прийом виконує важливе соціальне завдання – допомагає уникнути громадських конфліктів, знімає напруженість у суспільстві</a:t>
            </a:r>
            <a:r>
              <a:rPr lang="uk-UA" sz="2000" dirty="0" smtClean="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0"/>
              </a:spcAft>
            </a:pPr>
            <a:endParaRPr lang="uk-UA"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endParaRPr lang="uk-UA" sz="20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uk-UA"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uk-UA" sz="2000" dirty="0">
                <a:latin typeface="Times New Roman" panose="02020603050405020304" pitchFamily="18" charset="0"/>
                <a:ea typeface="Calibri" panose="020F0502020204030204" pitchFamily="34" charset="0"/>
                <a:cs typeface="Times New Roman" panose="02020603050405020304" pitchFamily="18" charset="0"/>
              </a:rPr>
              <a:t>«</a:t>
            </a:r>
            <a:r>
              <a:rPr lang="uk-UA" sz="2000" b="1" dirty="0">
                <a:latin typeface="Times New Roman" panose="02020603050405020304" pitchFamily="18" charset="0"/>
                <a:ea typeface="Calibri" panose="020F0502020204030204" pitchFamily="34" charset="0"/>
                <a:cs typeface="Times New Roman" panose="02020603050405020304" pitchFamily="18" charset="0"/>
              </a:rPr>
              <a:t>Блискучі</a:t>
            </a:r>
            <a:r>
              <a:rPr lang="uk-UA" sz="2000" dirty="0">
                <a:latin typeface="Times New Roman" panose="02020603050405020304" pitchFamily="18" charset="0"/>
                <a:ea typeface="Calibri" panose="020F0502020204030204" pitchFamily="34" charset="0"/>
                <a:cs typeface="Times New Roman" panose="02020603050405020304" pitchFamily="18" charset="0"/>
              </a:rPr>
              <a:t> </a:t>
            </a:r>
            <a:r>
              <a:rPr lang="uk-UA" sz="2000" b="1" dirty="0">
                <a:latin typeface="Times New Roman" panose="02020603050405020304" pitchFamily="18" charset="0"/>
                <a:ea typeface="Calibri" panose="020F0502020204030204" pitchFamily="34" charset="0"/>
                <a:cs typeface="Times New Roman" panose="02020603050405020304" pitchFamily="18" charset="0"/>
              </a:rPr>
              <a:t>невизначеності</a:t>
            </a:r>
            <a:r>
              <a:rPr lang="uk-UA" sz="2000" dirty="0">
                <a:latin typeface="Times New Roman" panose="02020603050405020304" pitchFamily="18" charset="0"/>
                <a:ea typeface="Calibri" panose="020F0502020204030204" pitchFamily="34" charset="0"/>
                <a:cs typeface="Times New Roman" panose="02020603050405020304" pitchFamily="18" charset="0"/>
              </a:rPr>
              <a:t>». Кожне суспільство повинно мати орієнтир, мету, до якої варто прагнути. Цей прийом найчастіше використовується у політичній сфері. Аудиторії виголошуються певні програмні завдання, але в нечіткій, неконкретній, невизначеній та узагальненій формі.</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48129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76256"/>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sp>
        <p:nvSpPr>
          <p:cNvPr id="3" name="Прямоугольник 2"/>
          <p:cNvSpPr/>
          <p:nvPr/>
        </p:nvSpPr>
        <p:spPr>
          <a:xfrm>
            <a:off x="539552" y="548680"/>
            <a:ext cx="8064896" cy="5372561"/>
          </a:xfrm>
          <a:prstGeom prst="rect">
            <a:avLst/>
          </a:prstGeom>
        </p:spPr>
        <p:txBody>
          <a:bodyPr wrap="square">
            <a:spAutoFit/>
          </a:bodyPr>
          <a:lstStyle/>
          <a:p>
            <a:pPr indent="457200" algn="just">
              <a:spcAft>
                <a:spcPts val="0"/>
              </a:spcAft>
            </a:pPr>
            <a:r>
              <a:rPr lang="uk-UA" sz="2000" b="1" i="1" dirty="0">
                <a:latin typeface="Times New Roman" panose="02020603050405020304" pitchFamily="18" charset="0"/>
                <a:ea typeface="+mj-ea"/>
                <a:cs typeface="Times New Roman" panose="02020603050405020304" pitchFamily="18" charset="0"/>
              </a:rPr>
              <a:t>4. Методи пропаганди: </a:t>
            </a:r>
            <a:endParaRPr lang="uk-UA" sz="2000" b="1" i="1" dirty="0" smtClean="0">
              <a:latin typeface="Times New Roman" panose="02020603050405020304" pitchFamily="18" charset="0"/>
              <a:ea typeface="+mj-ea"/>
              <a:cs typeface="Times New Roman" panose="02020603050405020304" pitchFamily="18" charset="0"/>
            </a:endParaRPr>
          </a:p>
          <a:p>
            <a:pPr indent="457200"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 </a:t>
            </a:r>
            <a:r>
              <a:rPr lang="uk-UA" b="1" dirty="0">
                <a:latin typeface="Times New Roman" panose="02020603050405020304" pitchFamily="18" charset="0"/>
                <a:ea typeface="Calibri" panose="020F0502020204030204" pitchFamily="34" charset="0"/>
                <a:cs typeface="Times New Roman" panose="02020603050405020304" pitchFamily="18" charset="0"/>
              </a:rPr>
              <a:t>«буденна розповідь»</a:t>
            </a:r>
            <a:r>
              <a:rPr lang="uk-UA" dirty="0">
                <a:latin typeface="Times New Roman" panose="02020603050405020304" pitchFamily="18" charset="0"/>
                <a:ea typeface="Calibri" panose="020F0502020204030204" pitchFamily="34" charset="0"/>
                <a:cs typeface="Times New Roman" panose="02020603050405020304" pitchFamily="18" charset="0"/>
              </a:rPr>
              <a:t> – мета: адаптація людини до інформації негативного змісту; </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 </a:t>
            </a:r>
            <a:r>
              <a:rPr lang="uk-UA" b="1" dirty="0">
                <a:latin typeface="Times New Roman" panose="02020603050405020304" pitchFamily="18" charset="0"/>
                <a:ea typeface="Calibri" panose="020F0502020204030204" pitchFamily="34" charset="0"/>
                <a:cs typeface="Times New Roman" panose="02020603050405020304" pitchFamily="18" charset="0"/>
              </a:rPr>
              <a:t>«тримай крадія»</a:t>
            </a:r>
            <a:r>
              <a:rPr lang="uk-UA" dirty="0">
                <a:latin typeface="Times New Roman" panose="02020603050405020304" pitchFamily="18" charset="0"/>
                <a:ea typeface="Calibri" panose="020F0502020204030204" pitchFamily="34" charset="0"/>
                <a:cs typeface="Times New Roman" panose="02020603050405020304" pitchFamily="18" charset="0"/>
              </a:rPr>
              <a:t> – використовується для дискредитації, коли винуватці першими піднімають галас і спрямовують увагу та гнів народу в інший бік; </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 </a:t>
            </a:r>
            <a:r>
              <a:rPr lang="uk-UA" b="1" dirty="0">
                <a:latin typeface="Times New Roman" panose="02020603050405020304" pitchFamily="18" charset="0"/>
                <a:ea typeface="Calibri" panose="020F0502020204030204" pitchFamily="34" charset="0"/>
                <a:cs typeface="Times New Roman" panose="02020603050405020304" pitchFamily="18" charset="0"/>
              </a:rPr>
              <a:t>метод «</a:t>
            </a:r>
            <a:r>
              <a:rPr lang="uk-UA" b="1" dirty="0" err="1">
                <a:latin typeface="Times New Roman" panose="02020603050405020304" pitchFamily="18" charset="0"/>
                <a:ea typeface="Calibri" panose="020F0502020204030204" pitchFamily="34" charset="0"/>
                <a:cs typeface="Times New Roman" panose="02020603050405020304" pitchFamily="18" charset="0"/>
              </a:rPr>
              <a:t>заговорювання</a:t>
            </a:r>
            <a:r>
              <a:rPr lang="uk-UA" b="1" dirty="0">
                <a:latin typeface="Times New Roman" panose="02020603050405020304" pitchFamily="18" charset="0"/>
                <a:ea typeface="Calibri" panose="020F0502020204030204" pitchFamily="34" charset="0"/>
                <a:cs typeface="Times New Roman" panose="02020603050405020304" pitchFamily="18" charset="0"/>
              </a:rPr>
              <a:t>»</a:t>
            </a:r>
            <a:r>
              <a:rPr lang="uk-UA" dirty="0">
                <a:latin typeface="Times New Roman" panose="02020603050405020304" pitchFamily="18" charset="0"/>
                <a:ea typeface="Calibri" panose="020F0502020204030204" pitchFamily="34" charset="0"/>
                <a:cs typeface="Times New Roman" panose="02020603050405020304" pitchFamily="18" charset="0"/>
              </a:rPr>
              <a:t> – застосовується, коли необхідно знизити актуальність або викликати негативну реакцію до якого-небудь явища, також використовується в якості інформаційного шуму; </a:t>
            </a:r>
            <a:endParaRPr lang="uk-UA" dirty="0" smtClean="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r>
              <a:rPr lang="uk-UA" dirty="0" smtClean="0">
                <a:latin typeface="Times New Roman" panose="02020603050405020304" pitchFamily="18" charset="0"/>
                <a:ea typeface="Calibri" panose="020F0502020204030204" pitchFamily="34" charset="0"/>
                <a:cs typeface="Times New Roman" panose="02020603050405020304" pitchFamily="18" charset="0"/>
              </a:rPr>
              <a:t>– </a:t>
            </a:r>
            <a:r>
              <a:rPr lang="uk-UA" dirty="0">
                <a:latin typeface="Times New Roman" panose="02020603050405020304" pitchFamily="18" charset="0"/>
                <a:ea typeface="Calibri" panose="020F0502020204030204" pitchFamily="34" charset="0"/>
                <a:cs typeface="Times New Roman" panose="02020603050405020304" pitchFamily="18" charset="0"/>
              </a:rPr>
              <a:t>техніка «</a:t>
            </a:r>
            <a:r>
              <a:rPr lang="uk-UA" b="1" dirty="0">
                <a:latin typeface="Times New Roman" panose="02020603050405020304" pitchFamily="18" charset="0"/>
                <a:ea typeface="Calibri" panose="020F0502020204030204" pitchFamily="34" charset="0"/>
                <a:cs typeface="Times New Roman" panose="02020603050405020304" pitchFamily="18" charset="0"/>
              </a:rPr>
              <a:t>емоційного резонансу</a:t>
            </a:r>
            <a:r>
              <a:rPr lang="uk-UA" dirty="0">
                <a:latin typeface="Times New Roman" panose="02020603050405020304" pitchFamily="18" charset="0"/>
                <a:ea typeface="Calibri" panose="020F0502020204030204" pitchFamily="34" charset="0"/>
                <a:cs typeface="Times New Roman" panose="02020603050405020304" pitchFamily="18" charset="0"/>
              </a:rPr>
              <a:t>» </a:t>
            </a:r>
            <a:r>
              <a:rPr lang="uk-UA" dirty="0" smtClean="0">
                <a:latin typeface="Times New Roman" panose="02020603050405020304" pitchFamily="18" charset="0"/>
                <a:ea typeface="Calibri" panose="020F0502020204030204" pitchFamily="34" charset="0"/>
                <a:cs typeface="Times New Roman" panose="02020603050405020304" pitchFamily="18" charset="0"/>
              </a:rPr>
              <a:t>– спосіб створення у широкої аудиторії певного настрою з одночасною передачею пропагандистської інформації, дозволяє зняти психологічний захист реципієнта; </a:t>
            </a:r>
            <a:endParaRPr lang="ru-RU" sz="1600" dirty="0" smtClean="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r>
              <a:rPr lang="uk-UA" dirty="0" smtClean="0">
                <a:latin typeface="Times New Roman" panose="02020603050405020304" pitchFamily="18" charset="0"/>
                <a:ea typeface="Calibri" panose="020F0502020204030204" pitchFamily="34" charset="0"/>
                <a:cs typeface="Times New Roman" panose="02020603050405020304" pitchFamily="18" charset="0"/>
              </a:rPr>
              <a:t>– </a:t>
            </a:r>
            <a:r>
              <a:rPr lang="uk-UA" b="1" dirty="0" smtClean="0">
                <a:latin typeface="Times New Roman" panose="02020603050405020304" pitchFamily="18" charset="0"/>
                <a:ea typeface="Calibri" panose="020F0502020204030204" pitchFamily="34" charset="0"/>
                <a:cs typeface="Times New Roman" panose="02020603050405020304" pitchFamily="18" charset="0"/>
              </a:rPr>
              <a:t>«психологічний шок» </a:t>
            </a:r>
            <a:r>
              <a:rPr lang="uk-UA" dirty="0" smtClean="0">
                <a:latin typeface="Times New Roman" panose="02020603050405020304" pitchFamily="18" charset="0"/>
                <a:ea typeface="Calibri" panose="020F0502020204030204" pitchFamily="34" charset="0"/>
                <a:cs typeface="Times New Roman" panose="02020603050405020304" pitchFamily="18" charset="0"/>
              </a:rPr>
              <a:t>– один з різновидів використання «емоційного резонансу», доведеного до пікового рівня; </a:t>
            </a:r>
            <a:endParaRPr lang="ru-RU" sz="1600" dirty="0" smtClean="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r>
              <a:rPr lang="uk-UA" dirty="0" smtClean="0">
                <a:latin typeface="Times New Roman" panose="02020603050405020304" pitchFamily="18" charset="0"/>
                <a:ea typeface="Calibri" panose="020F0502020204030204" pitchFamily="34" charset="0"/>
                <a:cs typeface="Times New Roman" panose="02020603050405020304" pitchFamily="18" charset="0"/>
              </a:rPr>
              <a:t>– </a:t>
            </a:r>
            <a:r>
              <a:rPr lang="uk-UA" b="1" dirty="0">
                <a:latin typeface="Times New Roman" panose="02020603050405020304" pitchFamily="18" charset="0"/>
                <a:ea typeface="Calibri" panose="020F0502020204030204" pitchFamily="34" charset="0"/>
                <a:cs typeface="Times New Roman" panose="02020603050405020304" pitchFamily="18" charset="0"/>
              </a:rPr>
              <a:t>«ефект бумеранга»</a:t>
            </a:r>
            <a:r>
              <a:rPr lang="uk-UA" dirty="0">
                <a:latin typeface="Times New Roman" panose="02020603050405020304" pitchFamily="18" charset="0"/>
                <a:ea typeface="Calibri" panose="020F0502020204030204" pitchFamily="34" charset="0"/>
                <a:cs typeface="Times New Roman" panose="02020603050405020304" pitchFamily="18" charset="0"/>
              </a:rPr>
              <a:t> – спрацьовує під час занадто активної боротьби з кимось або кимось (наприклад, опозицією чи чутками), опонентів стає шкода, а чуткам – більше довіряють; </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 </a:t>
            </a:r>
            <a:r>
              <a:rPr lang="uk-UA" b="1" dirty="0">
                <a:latin typeface="Times New Roman" panose="02020603050405020304" pitchFamily="18" charset="0"/>
                <a:ea typeface="Calibri" panose="020F0502020204030204" pitchFamily="34" charset="0"/>
                <a:cs typeface="Times New Roman" panose="02020603050405020304" pitchFamily="18" charset="0"/>
              </a:rPr>
              <a:t>«ефект первинності»</a:t>
            </a:r>
            <a:r>
              <a:rPr lang="uk-UA" dirty="0">
                <a:latin typeface="Times New Roman" panose="02020603050405020304" pitchFamily="18" charset="0"/>
                <a:ea typeface="Calibri" panose="020F0502020204030204" pitchFamily="34" charset="0"/>
                <a:cs typeface="Times New Roman" panose="02020603050405020304" pitchFamily="18" charset="0"/>
              </a:rPr>
              <a:t> – хто першим переконливо подає інформацію, того й приймає масова свідомість; </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962244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76256"/>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sp>
        <p:nvSpPr>
          <p:cNvPr id="3" name="Прямоугольник 2"/>
          <p:cNvSpPr/>
          <p:nvPr/>
        </p:nvSpPr>
        <p:spPr>
          <a:xfrm>
            <a:off x="539552" y="548680"/>
            <a:ext cx="8064896" cy="5460406"/>
          </a:xfrm>
          <a:prstGeom prst="rect">
            <a:avLst/>
          </a:prstGeom>
        </p:spPr>
        <p:txBody>
          <a:bodyPr wrap="square">
            <a:spAutoFit/>
          </a:bodyPr>
          <a:lstStyle/>
          <a:p>
            <a:pPr algn="just">
              <a:lnSpc>
                <a:spcPct val="107000"/>
              </a:lnSpc>
              <a:spcAft>
                <a:spcPts val="0"/>
              </a:spcAft>
            </a:pPr>
            <a:r>
              <a:rPr lang="uk-UA" sz="1600" dirty="0">
                <a:latin typeface="Times New Roman" panose="02020603050405020304" pitchFamily="18" charset="0"/>
                <a:ea typeface="Calibri" panose="020F0502020204030204" pitchFamily="34" charset="0"/>
                <a:cs typeface="Times New Roman" panose="02020603050405020304" pitchFamily="18" charset="0"/>
              </a:rPr>
              <a:t>– </a:t>
            </a:r>
            <a:r>
              <a:rPr lang="uk-UA" sz="1600" b="1" dirty="0">
                <a:latin typeface="Times New Roman" panose="02020603050405020304" pitchFamily="18" charset="0"/>
                <a:ea typeface="Calibri" panose="020F0502020204030204" pitchFamily="34" charset="0"/>
                <a:cs typeface="Times New Roman" panose="02020603050405020304" pitchFamily="18" charset="0"/>
              </a:rPr>
              <a:t>«ефект присутності»</a:t>
            </a:r>
            <a:r>
              <a:rPr lang="uk-UA" sz="1600" dirty="0">
                <a:latin typeface="Times New Roman" panose="02020603050405020304" pitchFamily="18" charset="0"/>
                <a:ea typeface="Calibri" panose="020F0502020204030204" pitchFamily="34" charset="0"/>
                <a:cs typeface="Times New Roman" panose="02020603050405020304" pitchFamily="18" charset="0"/>
              </a:rPr>
              <a:t> – містить низку трюків, що повинні імітувати реальність;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uk-UA" sz="1600" dirty="0">
                <a:latin typeface="Times New Roman" panose="02020603050405020304" pitchFamily="18" charset="0"/>
                <a:ea typeface="Calibri" panose="020F0502020204030204" pitchFamily="34" charset="0"/>
                <a:cs typeface="Times New Roman" panose="02020603050405020304" pitchFamily="18" charset="0"/>
              </a:rPr>
              <a:t>– </a:t>
            </a:r>
            <a:r>
              <a:rPr lang="uk-UA" sz="1600" b="1" dirty="0">
                <a:latin typeface="Times New Roman" panose="02020603050405020304" pitchFamily="18" charset="0"/>
                <a:ea typeface="Calibri" panose="020F0502020204030204" pitchFamily="34" charset="0"/>
                <a:cs typeface="Times New Roman" panose="02020603050405020304" pitchFamily="18" charset="0"/>
              </a:rPr>
              <a:t>«інформаційна блокада»</a:t>
            </a:r>
            <a:r>
              <a:rPr lang="uk-UA" sz="1600" dirty="0">
                <a:latin typeface="Times New Roman" panose="02020603050405020304" pitchFamily="18" charset="0"/>
                <a:ea typeface="Calibri" panose="020F0502020204030204" pitchFamily="34" charset="0"/>
                <a:cs typeface="Times New Roman" panose="02020603050405020304" pitchFamily="18" charset="0"/>
              </a:rPr>
              <a:t> – пов’язана з інформаційним домінуванням, при цьому фіксована позиція ЗМІ не змінюється, натомість інша точка зору недоступна для широкої аудиторії;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uk-UA" sz="1600" dirty="0">
                <a:latin typeface="Times New Roman" panose="02020603050405020304" pitchFamily="18" charset="0"/>
                <a:ea typeface="Calibri" panose="020F0502020204030204" pitchFamily="34" charset="0"/>
                <a:cs typeface="Times New Roman" panose="02020603050405020304" pitchFamily="18" charset="0"/>
              </a:rPr>
              <a:t>– </a:t>
            </a:r>
            <a:r>
              <a:rPr lang="uk-UA" sz="1600" b="1" dirty="0">
                <a:latin typeface="Times New Roman" panose="02020603050405020304" pitchFamily="18" charset="0"/>
                <a:ea typeface="Calibri" panose="020F0502020204030204" pitchFamily="34" charset="0"/>
                <a:cs typeface="Times New Roman" panose="02020603050405020304" pitchFamily="18" charset="0"/>
              </a:rPr>
              <a:t>«використання медіаторів»</a:t>
            </a:r>
            <a:r>
              <a:rPr lang="uk-UA" sz="1600" dirty="0">
                <a:latin typeface="Times New Roman" panose="02020603050405020304" pitchFamily="18" charset="0"/>
                <a:ea typeface="Calibri" panose="020F0502020204030204" pitchFamily="34" charset="0"/>
                <a:cs typeface="Times New Roman" panose="02020603050405020304" pitchFamily="18" charset="0"/>
              </a:rPr>
              <a:t> – пропагандистські повідомлення стали більш орієнтованими на лідерів мікросоціальних груп, в них почали використовувати осіб, думки яких значущі для інших;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uk-UA" sz="1600" dirty="0">
                <a:latin typeface="Times New Roman" panose="02020603050405020304" pitchFamily="18" charset="0"/>
                <a:ea typeface="Calibri" panose="020F0502020204030204" pitchFamily="34" charset="0"/>
                <a:cs typeface="Times New Roman" panose="02020603050405020304" pitchFamily="18" charset="0"/>
              </a:rPr>
              <a:t>– </a:t>
            </a:r>
            <a:r>
              <a:rPr lang="uk-UA" sz="1600" b="1" dirty="0">
                <a:latin typeface="Times New Roman" panose="02020603050405020304" pitchFamily="18" charset="0"/>
                <a:ea typeface="Calibri" panose="020F0502020204030204" pitchFamily="34" charset="0"/>
                <a:cs typeface="Times New Roman" panose="02020603050405020304" pitchFamily="18" charset="0"/>
              </a:rPr>
              <a:t>«класифікатори»</a:t>
            </a:r>
            <a:r>
              <a:rPr lang="uk-UA" sz="1600" dirty="0">
                <a:latin typeface="Times New Roman" panose="02020603050405020304" pitchFamily="18" charset="0"/>
                <a:ea typeface="Calibri" panose="020F0502020204030204" pitchFamily="34" charset="0"/>
                <a:cs typeface="Times New Roman" panose="02020603050405020304" pitchFamily="18" charset="0"/>
              </a:rPr>
              <a:t> – за допомогою класифікаторів, що описують об’єкти чи події, інформація форматується так, що отримувач пропагандистського повідомлення приймає </a:t>
            </a:r>
            <a:r>
              <a:rPr lang="uk-UA" sz="1600" dirty="0" err="1">
                <a:latin typeface="Times New Roman" panose="02020603050405020304" pitchFamily="18" charset="0"/>
                <a:ea typeface="Calibri" panose="020F0502020204030204" pitchFamily="34" charset="0"/>
                <a:cs typeface="Times New Roman" panose="02020603050405020304" pitchFamily="18" charset="0"/>
              </a:rPr>
              <a:t>нав’язуване</a:t>
            </a:r>
            <a:r>
              <a:rPr lang="uk-UA" sz="1600" dirty="0">
                <a:latin typeface="Times New Roman" panose="02020603050405020304" pitchFamily="18" charset="0"/>
                <a:ea typeface="Calibri" panose="020F0502020204030204" pitchFamily="34" charset="0"/>
                <a:cs typeface="Times New Roman" panose="02020603050405020304" pitchFamily="18" charset="0"/>
              </a:rPr>
              <a:t> йому визначення ситуації;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uk-UA" sz="1600" dirty="0">
                <a:latin typeface="Times New Roman" panose="02020603050405020304" pitchFamily="18" charset="0"/>
                <a:ea typeface="Calibri" panose="020F0502020204030204" pitchFamily="34" charset="0"/>
                <a:cs typeface="Times New Roman" panose="02020603050405020304" pitchFamily="18" charset="0"/>
              </a:rPr>
              <a:t>– </a:t>
            </a:r>
            <a:r>
              <a:rPr lang="uk-UA" sz="1600" b="1" dirty="0">
                <a:latin typeface="Times New Roman" panose="02020603050405020304" pitchFamily="18" charset="0"/>
                <a:ea typeface="Calibri" panose="020F0502020204030204" pitchFamily="34" charset="0"/>
                <a:cs typeface="Times New Roman" panose="02020603050405020304" pitchFamily="18" charset="0"/>
              </a:rPr>
              <a:t>метод «промивання </a:t>
            </a:r>
            <a:r>
              <a:rPr lang="uk-UA" sz="1600" b="1" dirty="0" err="1">
                <a:latin typeface="Times New Roman" panose="02020603050405020304" pitchFamily="18" charset="0"/>
                <a:ea typeface="Calibri" panose="020F0502020204030204" pitchFamily="34" charset="0"/>
                <a:cs typeface="Times New Roman" panose="02020603050405020304" pitchFamily="18" charset="0"/>
              </a:rPr>
              <a:t>мізків</a:t>
            </a:r>
            <a:r>
              <a:rPr lang="uk-UA" sz="1600" b="1" dirty="0">
                <a:latin typeface="Times New Roman" panose="02020603050405020304" pitchFamily="18" charset="0"/>
                <a:ea typeface="Calibri" panose="020F0502020204030204" pitchFamily="34" charset="0"/>
                <a:cs typeface="Times New Roman" panose="02020603050405020304" pitchFamily="18" charset="0"/>
              </a:rPr>
              <a:t>»</a:t>
            </a:r>
            <a:r>
              <a:rPr lang="uk-UA" sz="1600" dirty="0">
                <a:latin typeface="Times New Roman" panose="02020603050405020304" pitchFamily="18" charset="0"/>
                <a:ea typeface="Calibri" panose="020F0502020204030204" pitchFamily="34" charset="0"/>
                <a:cs typeface="Times New Roman" panose="02020603050405020304" pitchFamily="18" charset="0"/>
              </a:rPr>
              <a:t> – прийоми, способи впливу на свідомість реципієнтів з метою її зміни, формування нових понять, уявлень, знань;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uk-UA" sz="1600" dirty="0">
                <a:latin typeface="Times New Roman" panose="02020603050405020304" pitchFamily="18" charset="0"/>
                <a:ea typeface="Calibri" panose="020F0502020204030204" pitchFamily="34" charset="0"/>
                <a:cs typeface="Times New Roman" panose="02020603050405020304" pitchFamily="18" charset="0"/>
              </a:rPr>
              <a:t>– </a:t>
            </a:r>
            <a:r>
              <a:rPr lang="uk-UA" sz="1600" b="1" dirty="0">
                <a:latin typeface="Times New Roman" panose="02020603050405020304" pitchFamily="18" charset="0"/>
                <a:ea typeface="Calibri" panose="020F0502020204030204" pitchFamily="34" charset="0"/>
                <a:cs typeface="Times New Roman" panose="02020603050405020304" pitchFamily="18" charset="0"/>
              </a:rPr>
              <a:t>«коментарі»</a:t>
            </a:r>
            <a:r>
              <a:rPr lang="uk-UA" sz="1600" dirty="0">
                <a:latin typeface="Times New Roman" panose="02020603050405020304" pitchFamily="18" charset="0"/>
                <a:ea typeface="Calibri" panose="020F0502020204030204" pitchFamily="34" charset="0"/>
                <a:cs typeface="Times New Roman" panose="02020603050405020304" pitchFamily="18" charset="0"/>
              </a:rPr>
              <a:t> – мета: створення такого контексту, в якому думки людини йдуть у потрібному напрямку, коментатор пропонує реципієнту декілька варіантів пояснення, від його вправності залежить, чи вийде зробити необхідний варіант найбільш правдоподібним;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uk-UA" sz="1600" dirty="0">
                <a:latin typeface="Times New Roman" panose="02020603050405020304" pitchFamily="18" charset="0"/>
                <a:ea typeface="Calibri" panose="020F0502020204030204" pitchFamily="34" charset="0"/>
                <a:cs typeface="Times New Roman" panose="02020603050405020304" pitchFamily="18" charset="0"/>
              </a:rPr>
              <a:t>– </a:t>
            </a:r>
            <a:r>
              <a:rPr lang="uk-UA" sz="1600" b="1" dirty="0">
                <a:latin typeface="Times New Roman" panose="02020603050405020304" pitchFamily="18" charset="0"/>
                <a:ea typeface="Calibri" panose="020F0502020204030204" pitchFamily="34" charset="0"/>
                <a:cs typeface="Times New Roman" panose="02020603050405020304" pitchFamily="18" charset="0"/>
              </a:rPr>
              <a:t>«констатація факту»</a:t>
            </a:r>
            <a:r>
              <a:rPr lang="uk-UA" sz="1600" dirty="0">
                <a:latin typeface="Times New Roman" panose="02020603050405020304" pitchFamily="18" charset="0"/>
                <a:ea typeface="Calibri" panose="020F0502020204030204" pitchFamily="34" charset="0"/>
                <a:cs typeface="Times New Roman" panose="02020603050405020304" pitchFamily="18" charset="0"/>
              </a:rPr>
              <a:t> – бажаний стан речей подається ЗМІ як факт, що відбувся;</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uk-UA" sz="1600" dirty="0">
                <a:latin typeface="Times New Roman" panose="02020603050405020304" pitchFamily="18" charset="0"/>
                <a:ea typeface="Calibri" panose="020F0502020204030204" pitchFamily="34" charset="0"/>
                <a:cs typeface="Times New Roman" panose="02020603050405020304" pitchFamily="18" charset="0"/>
              </a:rPr>
              <a:t>– </a:t>
            </a:r>
            <a:r>
              <a:rPr lang="uk-UA" sz="1600" b="1" dirty="0">
                <a:latin typeface="Times New Roman" panose="02020603050405020304" pitchFamily="18" charset="0"/>
                <a:ea typeface="Calibri" panose="020F0502020204030204" pitchFamily="34" charset="0"/>
                <a:cs typeface="Times New Roman" panose="02020603050405020304" pitchFamily="18" charset="0"/>
              </a:rPr>
              <a:t>«зворотний зв’язок»</a:t>
            </a:r>
            <a:r>
              <a:rPr lang="uk-UA" sz="1600" dirty="0">
                <a:latin typeface="Times New Roman" panose="02020603050405020304" pitchFamily="18" charset="0"/>
                <a:ea typeface="Calibri" panose="020F0502020204030204" pitchFamily="34" charset="0"/>
                <a:cs typeface="Times New Roman" panose="02020603050405020304" pitchFamily="18" charset="0"/>
              </a:rPr>
              <a:t> – особи, що беруть активну участь у будь-якій дії, більшою мірою зміняють свої погляди на користь думки, що рекомендується її сценарієм, ніж пасивні спостерігачі; </a:t>
            </a:r>
            <a:endParaRPr lang="ru-RU"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763467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76256"/>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sp>
        <p:nvSpPr>
          <p:cNvPr id="3" name="Прямоугольник 2"/>
          <p:cNvSpPr/>
          <p:nvPr/>
        </p:nvSpPr>
        <p:spPr>
          <a:xfrm>
            <a:off x="395536" y="476672"/>
            <a:ext cx="8352928" cy="4179606"/>
          </a:xfrm>
          <a:prstGeom prst="rect">
            <a:avLst/>
          </a:prstGeom>
        </p:spPr>
        <p:txBody>
          <a:bodyPr wrap="square">
            <a:spAutoFit/>
          </a:bodyPr>
          <a:lstStyle/>
          <a:p>
            <a:pPr indent="457200" algn="just">
              <a:spcAft>
                <a:spcPts val="0"/>
              </a:spcAft>
            </a:pPr>
            <a:r>
              <a:rPr lang="uk-UA" sz="2000" i="1" dirty="0">
                <a:latin typeface="Times New Roman" panose="02020603050405020304" pitchFamily="18" charset="0"/>
                <a:ea typeface="+mj-ea"/>
                <a:cs typeface="Times New Roman" panose="02020603050405020304" pitchFamily="18" charset="0"/>
              </a:rPr>
              <a:t>У пропаганди … немає автора, однак є обличчя того, хто доносить її до нас. Воно мусить викликати максимум довіри, бо за цими словами часто також немає правди. І </a:t>
            </a:r>
            <a:r>
              <a:rPr lang="uk-UA" sz="2000" i="1" dirty="0" err="1">
                <a:latin typeface="Times New Roman" panose="02020603050405020304" pitchFamily="18" charset="0"/>
                <a:ea typeface="+mj-ea"/>
                <a:cs typeface="Times New Roman" panose="02020603050405020304" pitchFamily="18" charset="0"/>
              </a:rPr>
              <a:t>фейки</a:t>
            </a:r>
            <a:r>
              <a:rPr lang="uk-UA" sz="2000" i="1" dirty="0">
                <a:latin typeface="Times New Roman" panose="02020603050405020304" pitchFamily="18" charset="0"/>
                <a:ea typeface="+mj-ea"/>
                <a:cs typeface="Times New Roman" panose="02020603050405020304" pitchFamily="18" charset="0"/>
              </a:rPr>
              <a:t>, і пропаганда наближені одне до одного тим, що на них є лише «наліт» правди, який потрібен для надання бодай мінімуму достовірності…. </a:t>
            </a:r>
            <a:endParaRPr lang="uk-UA" sz="2000" i="1" dirty="0" smtClean="0">
              <a:latin typeface="Times New Roman" panose="02020603050405020304" pitchFamily="18" charset="0"/>
              <a:ea typeface="+mj-ea"/>
              <a:cs typeface="Times New Roman" panose="02020603050405020304" pitchFamily="18" charset="0"/>
            </a:endParaRPr>
          </a:p>
          <a:p>
            <a:pPr indent="457200" algn="just">
              <a:spcAft>
                <a:spcPts val="0"/>
              </a:spcAft>
            </a:pPr>
            <a:r>
              <a:rPr lang="uk-UA" sz="2000" i="1" dirty="0" smtClean="0">
                <a:latin typeface="Times New Roman" panose="02020603050405020304" pitchFamily="18" charset="0"/>
                <a:ea typeface="+mj-ea"/>
                <a:cs typeface="Times New Roman" panose="02020603050405020304" pitchFamily="18" charset="0"/>
              </a:rPr>
              <a:t>Держава </a:t>
            </a:r>
            <a:r>
              <a:rPr lang="uk-UA" sz="2000" i="1" dirty="0">
                <a:latin typeface="Times New Roman" panose="02020603050405020304" pitchFamily="18" charset="0"/>
                <a:ea typeface="+mj-ea"/>
                <a:cs typeface="Times New Roman" panose="02020603050405020304" pitchFamily="18" charset="0"/>
              </a:rPr>
              <a:t>хоче мати кращий вигляд в очах своїх громадян, тому пропаганда починає прикрашати дійсність. Щоправда, зазвичай пропаганді вірять мало, зате </a:t>
            </a:r>
            <a:r>
              <a:rPr lang="uk-UA" sz="2000" i="1" dirty="0" err="1">
                <a:latin typeface="Times New Roman" panose="02020603050405020304" pitchFamily="18" charset="0"/>
                <a:ea typeface="+mj-ea"/>
                <a:cs typeface="Times New Roman" panose="02020603050405020304" pitchFamily="18" charset="0"/>
              </a:rPr>
              <a:t>фейкам</a:t>
            </a:r>
            <a:r>
              <a:rPr lang="uk-UA" sz="2000" i="1" dirty="0">
                <a:latin typeface="Times New Roman" panose="02020603050405020304" pitchFamily="18" charset="0"/>
                <a:ea typeface="+mj-ea"/>
                <a:cs typeface="Times New Roman" panose="02020603050405020304" pitchFamily="18" charset="0"/>
              </a:rPr>
              <a:t> — добре, адже вони поширюються тільки тому, що їх починають постити люди. </a:t>
            </a:r>
            <a:endParaRPr lang="uk-UA" sz="2000" i="1" dirty="0" smtClean="0">
              <a:latin typeface="Times New Roman" panose="02020603050405020304" pitchFamily="18" charset="0"/>
              <a:ea typeface="+mj-ea"/>
              <a:cs typeface="Times New Roman" panose="02020603050405020304" pitchFamily="18" charset="0"/>
            </a:endParaRPr>
          </a:p>
          <a:p>
            <a:pPr algn="just">
              <a:lnSpc>
                <a:spcPct val="107000"/>
              </a:lnSpc>
              <a:spcAft>
                <a:spcPts val="0"/>
              </a:spcAft>
            </a:pPr>
            <a:endParaRPr lang="uk-UA" sz="2000" i="1" dirty="0">
              <a:latin typeface="Times New Roman" panose="02020603050405020304" pitchFamily="18" charset="0"/>
              <a:ea typeface="+mj-ea"/>
              <a:cs typeface="Times New Roman" panose="02020603050405020304" pitchFamily="18" charset="0"/>
            </a:endParaRPr>
          </a:p>
          <a:p>
            <a:pPr algn="r">
              <a:lnSpc>
                <a:spcPct val="107000"/>
              </a:lnSpc>
              <a:spcAft>
                <a:spcPts val="0"/>
              </a:spcAft>
            </a:pPr>
            <a:r>
              <a:rPr lang="uk-UA" sz="2000" dirty="0" smtClean="0">
                <a:latin typeface="Times New Roman" panose="02020603050405020304" pitchFamily="18" charset="0"/>
                <a:ea typeface="+mj-ea"/>
                <a:cs typeface="Times New Roman" panose="02020603050405020304" pitchFamily="18" charset="0"/>
              </a:rPr>
              <a:t>(</a:t>
            </a:r>
            <a:r>
              <a:rPr lang="uk-UA" sz="2000" dirty="0">
                <a:latin typeface="Times New Roman" panose="02020603050405020304" pitchFamily="18" charset="0"/>
                <a:ea typeface="+mj-ea"/>
                <a:cs typeface="Times New Roman" panose="02020603050405020304" pitchFamily="18" charset="0"/>
              </a:rPr>
              <a:t>Георгій Почепцов. </a:t>
            </a:r>
            <a:endParaRPr lang="uk-UA" sz="2000" dirty="0" smtClean="0">
              <a:latin typeface="Times New Roman" panose="02020603050405020304" pitchFamily="18" charset="0"/>
              <a:ea typeface="+mj-ea"/>
              <a:cs typeface="Times New Roman" panose="02020603050405020304" pitchFamily="18" charset="0"/>
            </a:endParaRPr>
          </a:p>
          <a:p>
            <a:pPr algn="r">
              <a:lnSpc>
                <a:spcPct val="107000"/>
              </a:lnSpc>
              <a:spcAft>
                <a:spcPts val="0"/>
              </a:spcAft>
            </a:pPr>
            <a:r>
              <a:rPr lang="uk-UA" sz="2000" dirty="0" smtClean="0">
                <a:latin typeface="Times New Roman" panose="02020603050405020304" pitchFamily="18" charset="0"/>
                <a:ea typeface="+mj-ea"/>
                <a:cs typeface="Times New Roman" panose="02020603050405020304" pitchFamily="18" charset="0"/>
              </a:rPr>
              <a:t>Із </a:t>
            </a:r>
            <a:r>
              <a:rPr lang="uk-UA" sz="2000" dirty="0">
                <a:latin typeface="Times New Roman" panose="02020603050405020304" pitchFamily="18" charset="0"/>
                <a:ea typeface="+mj-ea"/>
                <a:cs typeface="Times New Roman" panose="02020603050405020304" pitchFamily="18" charset="0"/>
              </a:rPr>
              <a:t>книги </a:t>
            </a:r>
            <a:r>
              <a:rPr lang="uk-UA" sz="2000" dirty="0" smtClean="0">
                <a:latin typeface="Times New Roman" panose="02020603050405020304" pitchFamily="18" charset="0"/>
                <a:ea typeface="+mj-ea"/>
                <a:cs typeface="Times New Roman" panose="02020603050405020304" pitchFamily="18" charset="0"/>
              </a:rPr>
              <a:t>«</a:t>
            </a:r>
            <a:r>
              <a:rPr lang="uk-UA" sz="2000" dirty="0">
                <a:latin typeface="Times New Roman" panose="02020603050405020304" pitchFamily="18" charset="0"/>
                <a:ea typeface="+mj-ea"/>
                <a:cs typeface="Times New Roman" panose="02020603050405020304" pitchFamily="18" charset="0"/>
              </a:rPr>
              <a:t>Токсичний інфопростір. </a:t>
            </a:r>
            <a:endParaRPr lang="uk-UA" sz="2000" dirty="0" smtClean="0">
              <a:latin typeface="Times New Roman" panose="02020603050405020304" pitchFamily="18" charset="0"/>
              <a:ea typeface="+mj-ea"/>
              <a:cs typeface="Times New Roman" panose="02020603050405020304" pitchFamily="18" charset="0"/>
            </a:endParaRPr>
          </a:p>
          <a:p>
            <a:pPr algn="r">
              <a:lnSpc>
                <a:spcPct val="107000"/>
              </a:lnSpc>
              <a:spcAft>
                <a:spcPts val="0"/>
              </a:spcAft>
            </a:pPr>
            <a:r>
              <a:rPr lang="uk-UA" sz="2000" dirty="0" smtClean="0">
                <a:latin typeface="Times New Roman" panose="02020603050405020304" pitchFamily="18" charset="0"/>
                <a:ea typeface="+mj-ea"/>
                <a:cs typeface="Times New Roman" panose="02020603050405020304" pitchFamily="18" charset="0"/>
              </a:rPr>
              <a:t>Як </a:t>
            </a:r>
            <a:r>
              <a:rPr lang="uk-UA" sz="2000" dirty="0">
                <a:latin typeface="Times New Roman" panose="02020603050405020304" pitchFamily="18" charset="0"/>
                <a:ea typeface="+mj-ea"/>
                <a:cs typeface="Times New Roman" panose="02020603050405020304" pitchFamily="18" charset="0"/>
              </a:rPr>
              <a:t>зберегти ясність мислення і свободу дії»).</a:t>
            </a:r>
            <a:endParaRPr lang="ru-RU"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623598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76256"/>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sp>
        <p:nvSpPr>
          <p:cNvPr id="3" name="Прямоугольник 2"/>
          <p:cNvSpPr/>
          <p:nvPr/>
        </p:nvSpPr>
        <p:spPr>
          <a:xfrm>
            <a:off x="539552" y="548680"/>
            <a:ext cx="8064896" cy="5559086"/>
          </a:xfrm>
          <a:prstGeom prst="rect">
            <a:avLst/>
          </a:prstGeom>
        </p:spPr>
        <p:txBody>
          <a:bodyPr wrap="square">
            <a:spAutoFit/>
          </a:bodyPr>
          <a:lstStyle/>
          <a:p>
            <a:pPr algn="just">
              <a:lnSpc>
                <a:spcPct val="107000"/>
              </a:lnSpc>
              <a:spcAft>
                <a:spcPts val="0"/>
              </a:spcAft>
            </a:pPr>
            <a:r>
              <a:rPr lang="uk-UA" sz="1600" dirty="0">
                <a:latin typeface="Times New Roman" panose="02020603050405020304" pitchFamily="18" charset="0"/>
                <a:ea typeface="Calibri" panose="020F0502020204030204" pitchFamily="34" charset="0"/>
                <a:cs typeface="Times New Roman" panose="02020603050405020304" pitchFamily="18" charset="0"/>
              </a:rPr>
              <a:t>– </a:t>
            </a:r>
            <a:r>
              <a:rPr lang="uk-UA" sz="1600" b="1" dirty="0">
                <a:latin typeface="Times New Roman" panose="02020603050405020304" pitchFamily="18" charset="0"/>
                <a:ea typeface="Calibri" panose="020F0502020204030204" pitchFamily="34" charset="0"/>
                <a:cs typeface="Times New Roman" panose="02020603050405020304" pitchFamily="18" charset="0"/>
              </a:rPr>
              <a:t>«</a:t>
            </a:r>
            <a:r>
              <a:rPr lang="uk-UA" sz="1600" b="1" dirty="0" err="1">
                <a:latin typeface="Times New Roman" panose="02020603050405020304" pitchFamily="18" charset="0"/>
                <a:ea typeface="Calibri" panose="020F0502020204030204" pitchFamily="34" charset="0"/>
                <a:cs typeface="Times New Roman" panose="02020603050405020304" pitchFamily="18" charset="0"/>
              </a:rPr>
              <a:t>псевдосоціологічні</a:t>
            </a:r>
            <a:r>
              <a:rPr lang="uk-UA" sz="1600" b="1" dirty="0">
                <a:latin typeface="Times New Roman" panose="02020603050405020304" pitchFamily="18" charset="0"/>
                <a:ea typeface="Calibri" panose="020F0502020204030204" pitchFamily="34" charset="0"/>
                <a:cs typeface="Times New Roman" panose="02020603050405020304" pitchFamily="18" charset="0"/>
              </a:rPr>
              <a:t> опитування»</a:t>
            </a:r>
            <a:r>
              <a:rPr lang="uk-UA" sz="1600" dirty="0">
                <a:latin typeface="Times New Roman" panose="02020603050405020304" pitchFamily="18" charset="0"/>
                <a:ea typeface="Calibri" panose="020F0502020204030204" pitchFamily="34" charset="0"/>
                <a:cs typeface="Times New Roman" panose="02020603050405020304" pitchFamily="18" charset="0"/>
              </a:rPr>
              <a:t> – запитання </a:t>
            </a:r>
            <a:r>
              <a:rPr lang="uk-UA" sz="1600" dirty="0" err="1">
                <a:latin typeface="Times New Roman" panose="02020603050405020304" pitchFamily="18" charset="0"/>
                <a:ea typeface="Calibri" panose="020F0502020204030204" pitchFamily="34" charset="0"/>
                <a:cs typeface="Times New Roman" panose="02020603050405020304" pitchFamily="18" charset="0"/>
              </a:rPr>
              <a:t>формулюються</a:t>
            </a:r>
            <a:r>
              <a:rPr lang="uk-UA" sz="1600" dirty="0">
                <a:latin typeface="Times New Roman" panose="02020603050405020304" pitchFamily="18" charset="0"/>
                <a:ea typeface="Calibri" panose="020F0502020204030204" pitchFamily="34" charset="0"/>
                <a:cs typeface="Times New Roman" panose="02020603050405020304" pitchFamily="18" charset="0"/>
              </a:rPr>
              <a:t> таким чином, щоб створити в аудиторії «правильний» погляд на ту чи іншу проблему;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uk-UA" sz="1600" dirty="0">
                <a:latin typeface="Times New Roman" panose="02020603050405020304" pitchFamily="18" charset="0"/>
                <a:ea typeface="Calibri" panose="020F0502020204030204" pitchFamily="34" charset="0"/>
                <a:cs typeface="Times New Roman" panose="02020603050405020304" pitchFamily="18" charset="0"/>
              </a:rPr>
              <a:t>– </a:t>
            </a:r>
            <a:r>
              <a:rPr lang="uk-UA" sz="1600" b="1" dirty="0">
                <a:latin typeface="Times New Roman" panose="02020603050405020304" pitchFamily="18" charset="0"/>
                <a:ea typeface="Calibri" panose="020F0502020204030204" pitchFamily="34" charset="0"/>
                <a:cs typeface="Times New Roman" panose="02020603050405020304" pitchFamily="18" charset="0"/>
              </a:rPr>
              <a:t>«очевидці події»</a:t>
            </a:r>
            <a:r>
              <a:rPr lang="uk-UA" sz="1600" dirty="0">
                <a:latin typeface="Times New Roman" panose="02020603050405020304" pitchFamily="18" charset="0"/>
                <a:ea typeface="Calibri" panose="020F0502020204030204" pitchFamily="34" charset="0"/>
                <a:cs typeface="Times New Roman" panose="02020603050405020304" pitchFamily="18" charset="0"/>
              </a:rPr>
              <a:t> – дуже ефективний прийом, часто використовується для створення «емоційного резонансу». </a:t>
            </a:r>
            <a:r>
              <a:rPr lang="uk-UA" sz="1600" dirty="0" err="1">
                <a:latin typeface="Times New Roman" panose="02020603050405020304" pitchFamily="18" charset="0"/>
                <a:ea typeface="Calibri" panose="020F0502020204030204" pitchFamily="34" charset="0"/>
                <a:cs typeface="Times New Roman" panose="02020603050405020304" pitchFamily="18" charset="0"/>
              </a:rPr>
              <a:t>Опитується</a:t>
            </a:r>
            <a:r>
              <a:rPr lang="uk-UA" sz="1600" dirty="0">
                <a:latin typeface="Times New Roman" panose="02020603050405020304" pitchFamily="18" charset="0"/>
                <a:ea typeface="Calibri" panose="020F0502020204030204" pitchFamily="34" charset="0"/>
                <a:cs typeface="Times New Roman" panose="02020603050405020304" pitchFamily="18" charset="0"/>
              </a:rPr>
              <a:t> багато випадкових людей, зі слів яких формується необхідний смисловий і емоційний ряд;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uk-UA" sz="1600" dirty="0">
                <a:latin typeface="Times New Roman" panose="02020603050405020304" pitchFamily="18" charset="0"/>
                <a:ea typeface="Calibri" panose="020F0502020204030204" pitchFamily="34" charset="0"/>
                <a:cs typeface="Times New Roman" panose="02020603050405020304" pitchFamily="18" charset="0"/>
              </a:rPr>
              <a:t>– </a:t>
            </a:r>
            <a:r>
              <a:rPr lang="uk-UA" sz="1600" b="1" dirty="0">
                <a:latin typeface="Times New Roman" panose="02020603050405020304" pitchFamily="18" charset="0"/>
                <a:ea typeface="Calibri" panose="020F0502020204030204" pitchFamily="34" charset="0"/>
                <a:cs typeface="Times New Roman" panose="02020603050405020304" pitchFamily="18" charset="0"/>
              </a:rPr>
              <a:t>«переписування історії»</a:t>
            </a:r>
            <a:r>
              <a:rPr lang="uk-UA" sz="1600" dirty="0">
                <a:latin typeface="Times New Roman" panose="02020603050405020304" pitchFamily="18" charset="0"/>
                <a:ea typeface="Calibri" panose="020F0502020204030204" pitchFamily="34" charset="0"/>
                <a:cs typeface="Times New Roman" panose="02020603050405020304" pitchFamily="18" charset="0"/>
              </a:rPr>
              <a:t> – метод є ефективним у тривалій перспективі, коли потрібно поступово сформувати потрібний світогляд;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uk-UA" sz="1600" dirty="0">
                <a:latin typeface="Times New Roman" panose="02020603050405020304" pitchFamily="18" charset="0"/>
                <a:ea typeface="Calibri" panose="020F0502020204030204" pitchFamily="34" charset="0"/>
                <a:cs typeface="Times New Roman" panose="02020603050405020304" pitchFamily="18" charset="0"/>
              </a:rPr>
              <a:t>– </a:t>
            </a:r>
            <a:r>
              <a:rPr lang="uk-UA" sz="1600" b="1" dirty="0">
                <a:latin typeface="Times New Roman" panose="02020603050405020304" pitchFamily="18" charset="0"/>
                <a:ea typeface="Calibri" panose="020F0502020204030204" pitchFamily="34" charset="0"/>
                <a:cs typeface="Times New Roman" panose="02020603050405020304" pitchFamily="18" charset="0"/>
              </a:rPr>
              <a:t>«підміна»</a:t>
            </a:r>
            <a:r>
              <a:rPr lang="uk-UA" sz="1600" dirty="0">
                <a:latin typeface="Times New Roman" panose="02020603050405020304" pitchFamily="18" charset="0"/>
                <a:ea typeface="Calibri" panose="020F0502020204030204" pitchFamily="34" charset="0"/>
                <a:cs typeface="Times New Roman" panose="02020603050405020304" pitchFamily="18" charset="0"/>
              </a:rPr>
              <a:t> – полягає у використанні евфемізмів для позначення несприятливих (негативних) дій; основна мета: створення сприятливого (позитивного) іміджу насильницьких дій;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uk-UA" sz="1600" dirty="0">
                <a:latin typeface="Times New Roman" panose="02020603050405020304" pitchFamily="18" charset="0"/>
                <a:ea typeface="Calibri" panose="020F0502020204030204" pitchFamily="34" charset="0"/>
                <a:cs typeface="Times New Roman" panose="02020603050405020304" pitchFamily="18" charset="0"/>
              </a:rPr>
              <a:t>– </a:t>
            </a:r>
            <a:r>
              <a:rPr lang="uk-UA" sz="1600" b="1" dirty="0">
                <a:latin typeface="Times New Roman" panose="02020603050405020304" pitchFamily="18" charset="0"/>
                <a:ea typeface="Calibri" panose="020F0502020204030204" pitchFamily="34" charset="0"/>
                <a:cs typeface="Times New Roman" panose="02020603050405020304" pitchFamily="18" charset="0"/>
              </a:rPr>
              <a:t>«напівправда»</a:t>
            </a:r>
            <a:r>
              <a:rPr lang="uk-UA" sz="1600" dirty="0">
                <a:latin typeface="Times New Roman" panose="02020603050405020304" pitchFamily="18" charset="0"/>
                <a:ea typeface="Calibri" panose="020F0502020204030204" pitchFamily="34" charset="0"/>
                <a:cs typeface="Times New Roman" panose="02020603050405020304" pitchFamily="18" charset="0"/>
              </a:rPr>
              <a:t> – полягає у повідомленні частини правдивої інформації, метод використовується не тільки для вирішення питань великої політики;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uk-UA" sz="1600" dirty="0">
                <a:latin typeface="Times New Roman" panose="02020603050405020304" pitchFamily="18" charset="0"/>
                <a:ea typeface="Calibri" panose="020F0502020204030204" pitchFamily="34" charset="0"/>
                <a:cs typeface="Times New Roman" panose="02020603050405020304" pitchFamily="18" charset="0"/>
              </a:rPr>
              <a:t>– </a:t>
            </a:r>
            <a:r>
              <a:rPr lang="uk-UA" sz="1600" b="1" dirty="0">
                <a:latin typeface="Times New Roman" panose="02020603050405020304" pitchFamily="18" charset="0"/>
                <a:ea typeface="Calibri" panose="020F0502020204030204" pitchFamily="34" charset="0"/>
                <a:cs typeface="Times New Roman" panose="02020603050405020304" pitchFamily="18" charset="0"/>
              </a:rPr>
              <a:t>«принцип контрасту»</a:t>
            </a:r>
            <a:r>
              <a:rPr lang="uk-UA" sz="1600" dirty="0">
                <a:latin typeface="Times New Roman" panose="02020603050405020304" pitchFamily="18" charset="0"/>
                <a:ea typeface="Calibri" panose="020F0502020204030204" pitchFamily="34" charset="0"/>
                <a:cs typeface="Times New Roman" panose="02020603050405020304" pitchFamily="18" charset="0"/>
              </a:rPr>
              <a:t> – розміщення інформації на контрастному тлі, використовується, коли з якої-небудь причини сказати прямо не можна, а сказати дуже хочеться;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uk-UA" sz="1600" dirty="0">
                <a:latin typeface="Times New Roman" panose="02020603050405020304" pitchFamily="18" charset="0"/>
                <a:ea typeface="Calibri" panose="020F0502020204030204" pitchFamily="34" charset="0"/>
                <a:cs typeface="Times New Roman" panose="02020603050405020304" pitchFamily="18" charset="0"/>
              </a:rPr>
              <a:t>– </a:t>
            </a:r>
            <a:r>
              <a:rPr lang="uk-UA" sz="1600" b="1" dirty="0">
                <a:latin typeface="Times New Roman" panose="02020603050405020304" pitchFamily="18" charset="0"/>
                <a:ea typeface="Calibri" panose="020F0502020204030204" pitchFamily="34" charset="0"/>
                <a:cs typeface="Times New Roman" panose="02020603050405020304" pitchFamily="18" charset="0"/>
              </a:rPr>
              <a:t>«пробні кулі»</a:t>
            </a:r>
            <a:r>
              <a:rPr lang="uk-UA" sz="1600" dirty="0">
                <a:latin typeface="Times New Roman" panose="02020603050405020304" pitchFamily="18" charset="0"/>
                <a:ea typeface="Calibri" panose="020F0502020204030204" pitchFamily="34" charset="0"/>
                <a:cs typeface="Times New Roman" panose="02020603050405020304" pitchFamily="18" charset="0"/>
              </a:rPr>
              <a:t> – своєрідна перевірка на практиці певного спектру пропагандистських тем, щоб виявити найбільш «прохідні» з них;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uk-UA" sz="1600" dirty="0">
                <a:latin typeface="Times New Roman" panose="02020603050405020304" pitchFamily="18" charset="0"/>
                <a:ea typeface="Calibri" panose="020F0502020204030204" pitchFamily="34" charset="0"/>
                <a:cs typeface="Times New Roman" panose="02020603050405020304" pitchFamily="18" charset="0"/>
              </a:rPr>
              <a:t>– </a:t>
            </a:r>
            <a:r>
              <a:rPr lang="uk-UA" sz="1600" b="1" dirty="0">
                <a:latin typeface="Times New Roman" panose="02020603050405020304" pitchFamily="18" charset="0"/>
                <a:ea typeface="Calibri" panose="020F0502020204030204" pitchFamily="34" charset="0"/>
                <a:cs typeface="Times New Roman" panose="02020603050405020304" pitchFamily="18" charset="0"/>
              </a:rPr>
              <a:t>сенсаційність або терміновість</a:t>
            </a:r>
            <a:r>
              <a:rPr lang="uk-UA" sz="1600" dirty="0">
                <a:latin typeface="Times New Roman" panose="02020603050405020304" pitchFamily="18" charset="0"/>
                <a:ea typeface="Calibri" panose="020F0502020204030204" pitchFamily="34" charset="0"/>
                <a:cs typeface="Times New Roman" panose="02020603050405020304" pitchFamily="18" charset="0"/>
              </a:rPr>
              <a:t> – забезпечує необхідний рівень знервованості і підриває психологічний захист;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uk-UA" sz="1600" dirty="0">
                <a:latin typeface="Times New Roman" panose="02020603050405020304" pitchFamily="18" charset="0"/>
                <a:ea typeface="Calibri" panose="020F0502020204030204" pitchFamily="34" charset="0"/>
                <a:cs typeface="Times New Roman" panose="02020603050405020304" pitchFamily="18" charset="0"/>
              </a:rPr>
              <a:t>– </a:t>
            </a:r>
            <a:r>
              <a:rPr lang="uk-UA" sz="1600" b="1" dirty="0">
                <a:latin typeface="Times New Roman" panose="02020603050405020304" pitchFamily="18" charset="0"/>
                <a:ea typeface="Calibri" panose="020F0502020204030204" pitchFamily="34" charset="0"/>
                <a:cs typeface="Times New Roman" panose="02020603050405020304" pitchFamily="18" charset="0"/>
              </a:rPr>
              <a:t>«зміщення акцентів»</a:t>
            </a:r>
            <a:r>
              <a:rPr lang="uk-UA" sz="1600" dirty="0">
                <a:latin typeface="Times New Roman" panose="02020603050405020304" pitchFamily="18" charset="0"/>
                <a:ea typeface="Calibri" panose="020F0502020204030204" pitchFamily="34" charset="0"/>
                <a:cs typeface="Times New Roman" panose="02020603050405020304" pitchFamily="18" charset="0"/>
              </a:rPr>
              <a:t>;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uk-UA" sz="1600" dirty="0">
                <a:latin typeface="Times New Roman" panose="02020603050405020304" pitchFamily="18" charset="0"/>
                <a:ea typeface="Calibri" panose="020F0502020204030204" pitchFamily="34" charset="0"/>
                <a:cs typeface="Times New Roman" panose="02020603050405020304" pitchFamily="18" charset="0"/>
              </a:rPr>
              <a:t>– </a:t>
            </a:r>
            <a:r>
              <a:rPr lang="uk-UA" sz="1600" b="1" dirty="0">
                <a:latin typeface="Times New Roman" panose="02020603050405020304" pitchFamily="18" charset="0"/>
                <a:ea typeface="Calibri" panose="020F0502020204030204" pitchFamily="34" charset="0"/>
                <a:cs typeface="Times New Roman" panose="02020603050405020304" pitchFamily="18" charset="0"/>
              </a:rPr>
              <a:t>«створення асоціацій»;</a:t>
            </a:r>
            <a:r>
              <a:rPr lang="uk-UA" sz="1600" dirty="0">
                <a:latin typeface="Times New Roman" panose="02020603050405020304" pitchFamily="18" charset="0"/>
                <a:ea typeface="Calibri" panose="020F0502020204030204" pitchFamily="34" charset="0"/>
                <a:cs typeface="Times New Roman" panose="02020603050405020304" pitchFamily="18" charset="0"/>
              </a:rPr>
              <a:t> </a:t>
            </a:r>
            <a:endParaRPr lang="ru-RU"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689950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76256"/>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sp>
        <p:nvSpPr>
          <p:cNvPr id="3" name="Прямоугольник 2"/>
          <p:cNvSpPr/>
          <p:nvPr/>
        </p:nvSpPr>
        <p:spPr>
          <a:xfrm>
            <a:off x="539552" y="548680"/>
            <a:ext cx="8064896" cy="3648691"/>
          </a:xfrm>
          <a:prstGeom prst="rect">
            <a:avLst/>
          </a:prstGeom>
        </p:spPr>
        <p:txBody>
          <a:bodyPr wrap="square">
            <a:spAutoFit/>
          </a:bodyPr>
          <a:lstStyle/>
          <a:p>
            <a:pPr algn="just">
              <a:lnSpc>
                <a:spcPct val="107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 </a:t>
            </a:r>
            <a:r>
              <a:rPr lang="uk-UA" b="1" dirty="0">
                <a:latin typeface="Times New Roman" panose="02020603050405020304" pitchFamily="18" charset="0"/>
                <a:ea typeface="Calibri" panose="020F0502020204030204" pitchFamily="34" charset="0"/>
                <a:cs typeface="Times New Roman" panose="02020603050405020304" pitchFamily="18" charset="0"/>
              </a:rPr>
              <a:t>ініціювання «інформаційної хвилі»</a:t>
            </a:r>
            <a:r>
              <a:rPr lang="uk-UA" dirty="0">
                <a:latin typeface="Times New Roman" panose="02020603050405020304" pitchFamily="18" charset="0"/>
                <a:ea typeface="Calibri" panose="020F0502020204030204" pitchFamily="34" charset="0"/>
                <a:cs typeface="Times New Roman" panose="02020603050405020304" pitchFamily="18" charset="0"/>
              </a:rPr>
              <a:t> – пропагандистська акція проводиться таким чином, що включає велику кількість ЗМІ коментувати вихідні повідомлення; мета: створення «вторинної інформаційної хвилі» на рівні міжособистісного спілкування; </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 </a:t>
            </a:r>
            <a:r>
              <a:rPr lang="uk-UA" b="1" dirty="0">
                <a:latin typeface="Times New Roman" panose="02020603050405020304" pitchFamily="18" charset="0"/>
                <a:ea typeface="Calibri" panose="020F0502020204030204" pitchFamily="34" charset="0"/>
                <a:cs typeface="Times New Roman" panose="02020603050405020304" pitchFamily="18" charset="0"/>
              </a:rPr>
              <a:t>створення проблеми</a:t>
            </a:r>
            <a:r>
              <a:rPr lang="uk-UA" dirty="0">
                <a:latin typeface="Times New Roman" panose="02020603050405020304" pitchFamily="18" charset="0"/>
                <a:ea typeface="Calibri" panose="020F0502020204030204" pitchFamily="34" charset="0"/>
                <a:cs typeface="Times New Roman" panose="02020603050405020304" pitchFamily="18" charset="0"/>
              </a:rPr>
              <a:t> – цілеспрямований відбір інформації та надання значущості тим чи іншим подіям;</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 </a:t>
            </a:r>
            <a:r>
              <a:rPr lang="uk-UA" b="1" dirty="0">
                <a:latin typeface="Times New Roman" panose="02020603050405020304" pitchFamily="18" charset="0"/>
                <a:ea typeface="Calibri" panose="020F0502020204030204" pitchFamily="34" charset="0"/>
                <a:cs typeface="Times New Roman" panose="02020603050405020304" pitchFamily="18" charset="0"/>
              </a:rPr>
              <a:t>створення загрози</a:t>
            </a:r>
            <a:r>
              <a:rPr lang="uk-UA" dirty="0">
                <a:latin typeface="Times New Roman" panose="02020603050405020304" pitchFamily="18" charset="0"/>
                <a:ea typeface="Calibri" panose="020F0502020204030204" pitchFamily="34" charset="0"/>
                <a:cs typeface="Times New Roman" panose="02020603050405020304" pitchFamily="18" charset="0"/>
              </a:rPr>
              <a:t> – головне завдання: викликати у реципієнтів масовий страх з метою створення сприятливої обстановки для маніпуляції масовою свідомістю; </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 </a:t>
            </a:r>
            <a:r>
              <a:rPr lang="uk-UA" b="1" dirty="0">
                <a:latin typeface="Times New Roman" panose="02020603050405020304" pitchFamily="18" charset="0"/>
                <a:ea typeface="Calibri" panose="020F0502020204030204" pitchFamily="34" charset="0"/>
                <a:cs typeface="Times New Roman" panose="02020603050405020304" pitchFamily="18" charset="0"/>
              </a:rPr>
              <a:t>«випереджувальний удар»</a:t>
            </a:r>
            <a:r>
              <a:rPr lang="uk-UA" dirty="0">
                <a:latin typeface="Times New Roman" panose="02020603050405020304" pitchFamily="18" charset="0"/>
                <a:ea typeface="Calibri" panose="020F0502020204030204" pitchFamily="34" charset="0"/>
                <a:cs typeface="Times New Roman" panose="02020603050405020304" pitchFamily="18" charset="0"/>
              </a:rPr>
              <a:t> – являє собою випереджувальний викид негативної інформації, його завдання – викликати реагування противника завчасно і в більш вигідному для себе контексті</a:t>
            </a:r>
            <a:r>
              <a:rPr lang="uk-UA" dirty="0" smtClean="0">
                <a:latin typeface="Times New Roman" panose="02020603050405020304" pitchFamily="18" charset="0"/>
                <a:ea typeface="Calibri" panose="020F0502020204030204" pitchFamily="34" charset="0"/>
                <a:cs typeface="Times New Roman" panose="02020603050405020304" pitchFamily="18" charset="0"/>
              </a:rPr>
              <a:t>.</a:t>
            </a:r>
            <a:endParaRPr lang="ru-RU" sz="1600" dirty="0" smtClean="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87309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76256"/>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sp>
        <p:nvSpPr>
          <p:cNvPr id="3" name="Прямоугольник 2"/>
          <p:cNvSpPr/>
          <p:nvPr/>
        </p:nvSpPr>
        <p:spPr>
          <a:xfrm>
            <a:off x="539551" y="4797152"/>
            <a:ext cx="8064896" cy="1477328"/>
          </a:xfrm>
          <a:prstGeom prst="rect">
            <a:avLst/>
          </a:prstGeom>
        </p:spPr>
        <p:txBody>
          <a:bodyPr wrap="square">
            <a:spAutoFit/>
          </a:bodyPr>
          <a:lstStyle/>
          <a:p>
            <a:pPr indent="457200" algn="just">
              <a:spcAft>
                <a:spcPts val="0"/>
              </a:spcAft>
            </a:pPr>
            <a:r>
              <a:rPr lang="uk-UA" dirty="0" smtClean="0">
                <a:latin typeface="Times New Roman" panose="02020603050405020304" pitchFamily="18" charset="0"/>
                <a:ea typeface="Calibri" panose="020F0502020204030204" pitchFamily="34" charset="0"/>
                <a:cs typeface="Times New Roman" panose="02020603050405020304" pitchFamily="18" charset="0"/>
              </a:rPr>
              <a:t>–</a:t>
            </a:r>
            <a:r>
              <a:rPr lang="uk-UA" b="1" dirty="0" smtClean="0">
                <a:latin typeface="Times New Roman" panose="02020603050405020304" pitchFamily="18" charset="0"/>
                <a:ea typeface="Calibri" panose="020F0502020204030204" pitchFamily="34" charset="0"/>
                <a:cs typeface="Times New Roman" panose="02020603050405020304" pitchFamily="18" charset="0"/>
              </a:rPr>
              <a:t> </a:t>
            </a:r>
            <a:r>
              <a:rPr lang="uk-UA" b="1" dirty="0">
                <a:latin typeface="Times New Roman" panose="02020603050405020304" pitchFamily="18" charset="0"/>
                <a:ea typeface="Calibri" panose="020F0502020204030204" pitchFamily="34" charset="0"/>
                <a:cs typeface="Times New Roman" panose="02020603050405020304" pitchFamily="18" charset="0"/>
              </a:rPr>
              <a:t>ефект </a:t>
            </a:r>
            <a:r>
              <a:rPr lang="uk-UA" b="1" dirty="0" err="1">
                <a:latin typeface="Times New Roman" panose="02020603050405020304" pitchFamily="18" charset="0"/>
                <a:ea typeface="Calibri" panose="020F0502020204030204" pitchFamily="34" charset="0"/>
                <a:cs typeface="Times New Roman" panose="02020603050405020304" pitchFamily="18" charset="0"/>
              </a:rPr>
              <a:t>Стрейзанд</a:t>
            </a:r>
            <a:r>
              <a:rPr lang="uk-UA" dirty="0">
                <a:latin typeface="Times New Roman" panose="02020603050405020304" pitchFamily="18" charset="0"/>
                <a:ea typeface="Calibri" panose="020F0502020204030204" pitchFamily="34" charset="0"/>
                <a:cs typeface="Times New Roman" panose="02020603050405020304" pitchFamily="18" charset="0"/>
              </a:rPr>
              <a:t> — феномен, який полягає в тому, що спроба видалити певну інформацію або обмежити доступ до неї призводить лише до її розповсюдження. Наприклад, спроба обмежити доступ до фотографії, файлу або тексту призводить до дублювання цієї інформації на інших серверах або появи її в </a:t>
            </a:r>
            <a:r>
              <a:rPr lang="uk-UA" dirty="0" err="1">
                <a:latin typeface="Times New Roman" panose="02020603050405020304" pitchFamily="18" charset="0"/>
                <a:ea typeface="Calibri" panose="020F0502020204030204" pitchFamily="34" charset="0"/>
                <a:cs typeface="Times New Roman" panose="02020603050405020304" pitchFamily="18" charset="0"/>
              </a:rPr>
              <a:t>файлообмінних</a:t>
            </a:r>
            <a:r>
              <a:rPr lang="uk-UA" dirty="0">
                <a:latin typeface="Times New Roman" panose="02020603050405020304" pitchFamily="18" charset="0"/>
                <a:ea typeface="Calibri" panose="020F0502020204030204" pitchFamily="34" charset="0"/>
                <a:cs typeface="Times New Roman" panose="02020603050405020304" pitchFamily="18" charset="0"/>
              </a:rPr>
              <a:t> мережах.</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172" name="Picture 4" descr="Суд заборонив розповсюджувати книгу про Стуса без дозволу Медведчука |  ВАРТО - Галицькі Новини"/>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8124" y="422518"/>
            <a:ext cx="7527750" cy="4153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58291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7" y="0"/>
            <a:ext cx="9144000" cy="6858000"/>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sp>
        <p:nvSpPr>
          <p:cNvPr id="4" name="Прямоугольник 3"/>
          <p:cNvSpPr/>
          <p:nvPr/>
        </p:nvSpPr>
        <p:spPr>
          <a:xfrm>
            <a:off x="395536" y="404664"/>
            <a:ext cx="8280920" cy="1239057"/>
          </a:xfrm>
          <a:prstGeom prst="rect">
            <a:avLst/>
          </a:prstGeom>
        </p:spPr>
        <p:txBody>
          <a:bodyPr wrap="square">
            <a:spAutoFit/>
          </a:bodyPr>
          <a:lstStyle/>
          <a:p>
            <a:pPr marL="342900" lvl="0" indent="457200" algn="just">
              <a:spcAft>
                <a:spcPts val="0"/>
              </a:spcAft>
              <a:buFont typeface="+mj-lt"/>
              <a:buAutoNum type="arabicPeriod"/>
            </a:pPr>
            <a:r>
              <a:rPr lang="uk-UA" b="1" i="1" dirty="0">
                <a:latin typeface="Times New Roman" panose="02020603050405020304" pitchFamily="18" charset="0"/>
                <a:ea typeface="+mj-ea"/>
                <a:cs typeface="Times New Roman" panose="02020603050405020304" pitchFamily="18" charset="0"/>
              </a:rPr>
              <a:t>Форми технологій інформаційного охоплення.</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indent="457200" algn="ctr">
              <a:spcAft>
                <a:spcPts val="0"/>
              </a:spcAft>
            </a:pPr>
            <a:r>
              <a:rPr lang="uk-UA" b="1" dirty="0">
                <a:latin typeface="Times New Roman" panose="02020603050405020304" pitchFamily="18" charset="0"/>
                <a:ea typeface="Calibri" panose="020F0502020204030204" pitchFamily="34" charset="0"/>
                <a:cs typeface="Times New Roman" panose="02020603050405020304" pitchFamily="18" charset="0"/>
              </a:rPr>
              <a:t>За напрямком психологічного впливу</a:t>
            </a:r>
            <a:r>
              <a:rPr lang="uk-UA" dirty="0">
                <a:latin typeface="Times New Roman" panose="02020603050405020304" pitchFamily="18" charset="0"/>
                <a:ea typeface="Calibri" panose="020F0502020204030204" pitchFamily="34" charset="0"/>
                <a:cs typeface="Times New Roman" panose="02020603050405020304" pitchFamily="18" charset="0"/>
              </a:rPr>
              <a:t>:</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r>
              <a:rPr lang="uk-UA" b="1" i="1" u="sng" dirty="0" smtClean="0">
                <a:latin typeface="Times New Roman" panose="02020603050405020304" pitchFamily="18" charset="0"/>
                <a:ea typeface="Times New Roman" panose="02020603050405020304" pitchFamily="18" charset="0"/>
                <a:cs typeface="Times New Roman" panose="02020603050405020304" pitchFamily="18" charset="0"/>
              </a:rPr>
              <a:t>Пропаганда створення</a:t>
            </a:r>
            <a:r>
              <a:rPr lang="uk-UA" dirty="0">
                <a:latin typeface="Times New Roman" panose="02020603050405020304" pitchFamily="18" charset="0"/>
                <a:ea typeface="Times New Roman" panose="02020603050405020304" pitchFamily="18" charset="0"/>
                <a:cs typeface="Times New Roman" panose="02020603050405020304" pitchFamily="18" charset="0"/>
              </a:rPr>
              <a:t> рекламує будівництво суспільства нового типу і спонукає людей взяти </a:t>
            </a:r>
            <a:r>
              <a:rPr lang="uk-UA" dirty="0" smtClean="0">
                <a:latin typeface="Times New Roman" panose="02020603050405020304" pitchFamily="18" charset="0"/>
                <a:ea typeface="Times New Roman" panose="02020603050405020304" pitchFamily="18" charset="0"/>
                <a:cs typeface="Times New Roman" panose="02020603050405020304" pitchFamily="18" charset="0"/>
              </a:rPr>
              <a:t>участь </a:t>
            </a:r>
            <a:r>
              <a:rPr lang="uk-UA" dirty="0">
                <a:latin typeface="Times New Roman" panose="02020603050405020304" pitchFamily="18" charset="0"/>
                <a:ea typeface="Times New Roman" panose="02020603050405020304" pitchFamily="18" charset="0"/>
                <a:cs typeface="Times New Roman" panose="02020603050405020304" pitchFamily="18" charset="0"/>
              </a:rPr>
              <a:t>в цьому будівництві</a:t>
            </a:r>
            <a:r>
              <a:rPr lang="uk-UA"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ru-RU"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026" name="Picture 2" descr="Пропаганда - Wikiw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1776923"/>
            <a:ext cx="3566252" cy="461384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Радянська пропаганда — Вікіпедія"/>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592" y="1776924"/>
            <a:ext cx="2995999" cy="4613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33503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7" y="0"/>
            <a:ext cx="9144000" cy="6858000"/>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sp>
        <p:nvSpPr>
          <p:cNvPr id="4" name="Прямоугольник 3"/>
          <p:cNvSpPr/>
          <p:nvPr/>
        </p:nvSpPr>
        <p:spPr>
          <a:xfrm>
            <a:off x="395536" y="404664"/>
            <a:ext cx="8280920" cy="923330"/>
          </a:xfrm>
          <a:prstGeom prst="rect">
            <a:avLst/>
          </a:prstGeom>
        </p:spPr>
        <p:txBody>
          <a:bodyPr wrap="square">
            <a:spAutoFit/>
          </a:bodyPr>
          <a:lstStyle/>
          <a:p>
            <a:pPr indent="457200" algn="just">
              <a:spcAft>
                <a:spcPts val="0"/>
              </a:spcAft>
            </a:pPr>
            <a:r>
              <a:rPr lang="uk-UA" b="1" i="1" u="sng" dirty="0" smtClean="0">
                <a:latin typeface="Times New Roman" panose="02020603050405020304" pitchFamily="18" charset="0"/>
                <a:ea typeface="Times New Roman" panose="02020603050405020304" pitchFamily="18" charset="0"/>
              </a:rPr>
              <a:t>Пропаганда </a:t>
            </a:r>
            <a:r>
              <a:rPr lang="uk-UA" b="1" i="1" u="sng" dirty="0">
                <a:latin typeface="Times New Roman" panose="02020603050405020304" pitchFamily="18" charset="0"/>
                <a:ea typeface="Times New Roman" panose="02020603050405020304" pitchFamily="18" charset="0"/>
              </a:rPr>
              <a:t>стійкості та героїзму</a:t>
            </a:r>
            <a:r>
              <a:rPr lang="uk-UA" dirty="0">
                <a:latin typeface="Times New Roman" panose="02020603050405020304" pitchFamily="18" charset="0"/>
                <a:ea typeface="Times New Roman" panose="02020603050405020304" pitchFamily="18" charset="0"/>
              </a:rPr>
              <a:t> закликає мужньо переносити втрати, демонструє героїзм і самопожертву окремих особистостей і на цих прикладах проповідує масовий героїзм</a:t>
            </a:r>
            <a:r>
              <a:rPr lang="uk-UA" dirty="0" smtClean="0">
                <a:latin typeface="Times New Roman" panose="02020603050405020304" pitchFamily="18" charset="0"/>
                <a:ea typeface="Times New Roman" panose="02020603050405020304" pitchFamily="18" charset="0"/>
              </a:rPr>
              <a:t>.</a:t>
            </a:r>
            <a:endParaRPr lang="ru-RU" dirty="0">
              <a:latin typeface="Times New Roman" panose="02020603050405020304" pitchFamily="18" charset="0"/>
              <a:ea typeface="Times New Roman" panose="02020603050405020304" pitchFamily="18" charset="0"/>
            </a:endParaRPr>
          </a:p>
        </p:txBody>
      </p:sp>
      <p:pic>
        <p:nvPicPr>
          <p:cNvPr id="2050" name="Picture 2" descr="https://ms.detector.media/doc/images/news/35548/uncle-sam.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1427587"/>
            <a:ext cx="3742789" cy="496855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undefin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0032" y="1425473"/>
            <a:ext cx="3319310" cy="4970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83153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7" y="0"/>
            <a:ext cx="9144000" cy="6858000"/>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sp>
        <p:nvSpPr>
          <p:cNvPr id="4" name="Прямоугольник 3"/>
          <p:cNvSpPr/>
          <p:nvPr/>
        </p:nvSpPr>
        <p:spPr>
          <a:xfrm>
            <a:off x="395536" y="404664"/>
            <a:ext cx="8280920" cy="1015663"/>
          </a:xfrm>
          <a:prstGeom prst="rect">
            <a:avLst/>
          </a:prstGeom>
        </p:spPr>
        <p:txBody>
          <a:bodyPr wrap="square">
            <a:spAutoFit/>
          </a:bodyPr>
          <a:lstStyle/>
          <a:p>
            <a:pPr indent="457200" algn="just">
              <a:spcAft>
                <a:spcPts val="0"/>
              </a:spcAft>
            </a:pPr>
            <a:r>
              <a:rPr lang="uk-UA" sz="2000" b="1" i="1" u="sng" dirty="0">
                <a:latin typeface="Times New Roman" panose="02020603050405020304" pitchFamily="18" charset="0"/>
                <a:ea typeface="Calibri" panose="020F0502020204030204" pitchFamily="34" charset="0"/>
                <a:cs typeface="Times New Roman" panose="02020603050405020304" pitchFamily="18" charset="0"/>
              </a:rPr>
              <a:t>Пропаганда освіти</a:t>
            </a:r>
            <a:r>
              <a:rPr lang="uk-UA" sz="2000" dirty="0">
                <a:latin typeface="Times New Roman" panose="02020603050405020304" pitchFamily="18" charset="0"/>
                <a:ea typeface="Calibri" panose="020F0502020204030204" pitchFamily="34" charset="0"/>
                <a:cs typeface="Times New Roman" panose="02020603050405020304" pitchFamily="18" charset="0"/>
              </a:rPr>
              <a:t> інформує про ті чи інші дії уряду, політичного лідера чи політичної партії, про економічну або </a:t>
            </a:r>
            <a:r>
              <a:rPr lang="uk-UA" sz="2000" dirty="0" smtClean="0">
                <a:latin typeface="Times New Roman" panose="02020603050405020304" pitchFamily="18" charset="0"/>
                <a:ea typeface="Calibri" panose="020F0502020204030204" pitchFamily="34" charset="0"/>
                <a:cs typeface="Times New Roman" panose="02020603050405020304" pitchFamily="18" charset="0"/>
              </a:rPr>
              <a:t>військову потужність </a:t>
            </a:r>
            <a:r>
              <a:rPr lang="uk-UA" sz="2000" dirty="0">
                <a:latin typeface="Times New Roman" panose="02020603050405020304" pitchFamily="18" charset="0"/>
                <a:ea typeface="Calibri" panose="020F0502020204030204" pitchFamily="34" charset="0"/>
                <a:cs typeface="Times New Roman" panose="02020603050405020304" pitchFamily="18" charset="0"/>
              </a:rPr>
              <a:t>тієї чи іншої </a:t>
            </a:r>
            <a:r>
              <a:rPr lang="uk-UA" sz="2000" dirty="0" smtClean="0">
                <a:latin typeface="Times New Roman" panose="02020603050405020304" pitchFamily="18" charset="0"/>
                <a:ea typeface="Calibri" panose="020F0502020204030204" pitchFamily="34" charset="0"/>
                <a:cs typeface="Times New Roman" panose="02020603050405020304" pitchFamily="18" charset="0"/>
              </a:rPr>
              <a:t>держави. </a:t>
            </a:r>
            <a:endParaRPr lang="ru-RU" sz="2000"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3074" name="Picture 2" descr="ЯК АМЕРИКАНСЬКА МРІЯ В КІНО ВПЛИВАЄ НА НАС: ІНСПІРАЦІЯ ЧИ ДЕМОТИВАЦІЯ?"/>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1681218"/>
            <a:ext cx="8002069" cy="4502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25486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7" y="0"/>
            <a:ext cx="9144000" cy="6858000"/>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sp>
        <p:nvSpPr>
          <p:cNvPr id="4" name="Прямоугольник 3"/>
          <p:cNvSpPr/>
          <p:nvPr/>
        </p:nvSpPr>
        <p:spPr>
          <a:xfrm>
            <a:off x="4435745" y="908720"/>
            <a:ext cx="4240712" cy="3170099"/>
          </a:xfrm>
          <a:prstGeom prst="rect">
            <a:avLst/>
          </a:prstGeom>
        </p:spPr>
        <p:txBody>
          <a:bodyPr wrap="square">
            <a:spAutoFit/>
          </a:bodyPr>
          <a:lstStyle/>
          <a:p>
            <a:pPr indent="457200" algn="just">
              <a:spcAft>
                <a:spcPts val="0"/>
              </a:spcAft>
            </a:pPr>
            <a:r>
              <a:rPr lang="uk-UA" sz="2000" b="1" i="1" u="sng" dirty="0" smtClean="0">
                <a:latin typeface="Times New Roman" panose="02020603050405020304" pitchFamily="18" charset="0"/>
                <a:ea typeface="Times New Roman" panose="02020603050405020304" pitchFamily="18" charset="0"/>
              </a:rPr>
              <a:t>Пропаганда руйнування</a:t>
            </a:r>
            <a:r>
              <a:rPr lang="uk-UA" sz="2000" dirty="0">
                <a:latin typeface="Times New Roman" panose="02020603050405020304" pitchFamily="18" charset="0"/>
                <a:ea typeface="Times New Roman" panose="02020603050405020304" pitchFamily="18" charset="0"/>
              </a:rPr>
              <a:t> працює проти ідеології ворожої держави, переконуючи населення, що система цінностей цієї держави глибоко порочна, а канонізовані герої - лише хворі люди або, що ще гірше, злочинці.</a:t>
            </a:r>
            <a:endParaRPr lang="ru-RU" sz="2000" dirty="0">
              <a:latin typeface="Times New Roman" panose="02020603050405020304" pitchFamily="18" charset="0"/>
              <a:ea typeface="Times New Roman" panose="02020603050405020304" pitchFamily="18" charset="0"/>
            </a:endParaRPr>
          </a:p>
          <a:p>
            <a:pPr indent="457200" algn="just">
              <a:spcAft>
                <a:spcPts val="0"/>
              </a:spcAft>
            </a:pPr>
            <a:r>
              <a:rPr lang="uk-UA" sz="2000" b="1" i="1" u="sng" dirty="0">
                <a:latin typeface="Times New Roman" panose="02020603050405020304" pitchFamily="18" charset="0"/>
                <a:ea typeface="Times New Roman" panose="02020603050405020304" pitchFamily="18" charset="0"/>
              </a:rPr>
              <a:t>Пропаганда поділу</a:t>
            </a:r>
            <a:r>
              <a:rPr lang="uk-UA" sz="2000" dirty="0">
                <a:latin typeface="Times New Roman" panose="02020603050405020304" pitchFamily="18" charset="0"/>
                <a:ea typeface="Times New Roman" panose="02020603050405020304" pitchFamily="18" charset="0"/>
              </a:rPr>
              <a:t> розпалює національні, релігійні, соціальні протиріччя</a:t>
            </a:r>
            <a:r>
              <a:rPr lang="uk-UA" sz="2000" dirty="0" smtClean="0">
                <a:latin typeface="Times New Roman" panose="02020603050405020304" pitchFamily="18" charset="0"/>
                <a:ea typeface="Times New Roman" panose="02020603050405020304" pitchFamily="18" charset="0"/>
              </a:rPr>
              <a:t>.</a:t>
            </a:r>
            <a:endParaRPr lang="ru-RU" sz="2000" dirty="0">
              <a:latin typeface="Times New Roman" panose="02020603050405020304" pitchFamily="18" charset="0"/>
              <a:ea typeface="Times New Roman" panose="02020603050405020304" pitchFamily="18" charset="0"/>
            </a:endParaRPr>
          </a:p>
        </p:txBody>
      </p:sp>
      <p:pic>
        <p:nvPicPr>
          <p:cNvPr id="4098" name="Picture 2" descr="undefin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476671"/>
            <a:ext cx="3814009" cy="5544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41899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7" y="0"/>
            <a:ext cx="9144000" cy="6858000"/>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sp>
        <p:nvSpPr>
          <p:cNvPr id="4" name="Прямоугольник 3"/>
          <p:cNvSpPr/>
          <p:nvPr/>
        </p:nvSpPr>
        <p:spPr>
          <a:xfrm>
            <a:off x="683568" y="476672"/>
            <a:ext cx="7632848" cy="2246769"/>
          </a:xfrm>
          <a:prstGeom prst="rect">
            <a:avLst/>
          </a:prstGeom>
        </p:spPr>
        <p:txBody>
          <a:bodyPr wrap="square">
            <a:spAutoFit/>
          </a:bodyPr>
          <a:lstStyle/>
          <a:p>
            <a:pPr indent="457200" algn="just">
              <a:spcAft>
                <a:spcPts val="0"/>
              </a:spcAft>
            </a:pPr>
            <a:r>
              <a:rPr lang="uk-UA" sz="2000" b="1" i="1" u="sng" dirty="0" smtClean="0">
                <a:latin typeface="Times New Roman" panose="02020603050405020304" pitchFamily="18" charset="0"/>
                <a:ea typeface="Times New Roman" panose="02020603050405020304" pitchFamily="18" charset="0"/>
              </a:rPr>
              <a:t>Пропаганда </a:t>
            </a:r>
            <a:r>
              <a:rPr lang="uk-UA" sz="2000" b="1" i="1" u="sng" dirty="0">
                <a:latin typeface="Times New Roman" panose="02020603050405020304" pitchFamily="18" charset="0"/>
                <a:ea typeface="Times New Roman" panose="02020603050405020304" pitchFamily="18" charset="0"/>
              </a:rPr>
              <a:t>залякування</a:t>
            </a:r>
            <a:r>
              <a:rPr lang="uk-UA" sz="2000" dirty="0">
                <a:latin typeface="Times New Roman" panose="02020603050405020304" pitchFamily="18" charset="0"/>
                <a:ea typeface="Times New Roman" panose="02020603050405020304" pitchFamily="18" charset="0"/>
              </a:rPr>
              <a:t> залякує керівництво і населення ворожої країни економічною та військовою потужністю своєї держави. Іноді пропаганда залякування, крім психологічного, використовує і фізичний вплив.</a:t>
            </a:r>
            <a:endParaRPr lang="ru-RU" sz="2000" dirty="0">
              <a:latin typeface="Times New Roman" panose="02020603050405020304" pitchFamily="18" charset="0"/>
              <a:ea typeface="Times New Roman" panose="02020603050405020304" pitchFamily="18" charset="0"/>
            </a:endParaRPr>
          </a:p>
          <a:p>
            <a:pPr indent="457200" algn="just">
              <a:spcAft>
                <a:spcPts val="0"/>
              </a:spcAft>
            </a:pPr>
            <a:r>
              <a:rPr lang="uk-UA" sz="2000" b="1" i="1" u="sng" dirty="0">
                <a:latin typeface="Times New Roman" panose="02020603050405020304" pitchFamily="18" charset="0"/>
                <a:ea typeface="Times New Roman" panose="02020603050405020304" pitchFamily="18" charset="0"/>
              </a:rPr>
              <a:t>Пропаганда відчаю</a:t>
            </a:r>
            <a:r>
              <a:rPr lang="uk-UA" sz="2000" dirty="0">
                <a:latin typeface="Times New Roman" panose="02020603050405020304" pitchFamily="18" charset="0"/>
                <a:ea typeface="Times New Roman" panose="02020603050405020304" pitchFamily="18" charset="0"/>
              </a:rPr>
              <a:t> акцентує важке економічне і соціальне становище країні, вселяючи населенню, що до їх потреб уряду немає ніякого діла, що він не здатний поліпшити обстановку. </a:t>
            </a:r>
            <a:endParaRPr lang="uk-UA" b="1" i="1" dirty="0" smtClean="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122" name="Picture 2" descr="Блокада Німеччини (1939—1945) — Вікіпедія"/>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568" y="3394165"/>
            <a:ext cx="3118642" cy="280831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Місто-зомбі. Як російська пропаганда намагається “оживити Сєвєродонецьк” -  Новини Сєвєродонецька"/>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9456" y="3103967"/>
            <a:ext cx="4076960" cy="2412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26988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7" y="0"/>
            <a:ext cx="9144000" cy="6858000"/>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sp>
        <p:nvSpPr>
          <p:cNvPr id="4" name="Прямоугольник 3"/>
          <p:cNvSpPr/>
          <p:nvPr/>
        </p:nvSpPr>
        <p:spPr>
          <a:xfrm>
            <a:off x="467544" y="476672"/>
            <a:ext cx="8280920" cy="5570756"/>
          </a:xfrm>
          <a:prstGeom prst="rect">
            <a:avLst/>
          </a:prstGeom>
        </p:spPr>
        <p:txBody>
          <a:bodyPr wrap="square">
            <a:spAutoFit/>
          </a:bodyPr>
          <a:lstStyle/>
          <a:p>
            <a:pPr indent="457200" algn="just">
              <a:spcAft>
                <a:spcPts val="0"/>
              </a:spcAft>
            </a:pPr>
            <a:r>
              <a:rPr lang="uk-UA" sz="3200" b="1" dirty="0">
                <a:latin typeface="Times New Roman" panose="02020603050405020304" pitchFamily="18" charset="0"/>
                <a:ea typeface="Calibri" panose="020F0502020204030204" pitchFamily="34" charset="0"/>
                <a:cs typeface="Times New Roman" panose="02020603050405020304" pitchFamily="18" charset="0"/>
              </a:rPr>
              <a:t>Ефективність пропаганди </a:t>
            </a:r>
            <a:r>
              <a:rPr lang="uk-UA" sz="3200" dirty="0">
                <a:latin typeface="Times New Roman" panose="02020603050405020304" pitchFamily="18" charset="0"/>
                <a:ea typeface="Calibri" panose="020F0502020204030204" pitchFamily="34" charset="0"/>
                <a:cs typeface="Times New Roman" panose="02020603050405020304" pitchFamily="18" charset="0"/>
              </a:rPr>
              <a:t>забезпечує: </a:t>
            </a:r>
            <a:endParaRPr lang="ru-RU" sz="2800"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endParaRPr lang="uk-UA" sz="3200" dirty="0" smtClean="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r>
              <a:rPr lang="uk-UA"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uk-UA" sz="3200" dirty="0">
                <a:latin typeface="Times New Roman" panose="02020603050405020304" pitchFamily="18" charset="0"/>
                <a:ea typeface="Calibri" panose="020F0502020204030204" pitchFamily="34" charset="0"/>
                <a:cs typeface="Times New Roman" panose="02020603050405020304" pitchFamily="18" charset="0"/>
              </a:rPr>
              <a:t>наявність центральної тези; </a:t>
            </a:r>
            <a:endParaRPr lang="ru-RU" sz="2800"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endParaRPr lang="uk-UA" sz="3200" dirty="0" smtClean="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r>
              <a:rPr lang="uk-UA"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uk-UA" sz="3200" dirty="0">
                <a:latin typeface="Times New Roman" panose="02020603050405020304" pitchFamily="18" charset="0"/>
                <a:ea typeface="Calibri" panose="020F0502020204030204" pitchFamily="34" charset="0"/>
                <a:cs typeface="Times New Roman" panose="02020603050405020304" pitchFamily="18" charset="0"/>
              </a:rPr>
              <a:t>легкість для розуміння цільовою аудиторією; </a:t>
            </a:r>
            <a:endParaRPr lang="ru-RU" sz="2800"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endParaRPr lang="uk-UA" sz="3200" dirty="0" smtClean="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r>
              <a:rPr lang="uk-UA"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uk-UA" sz="3200" dirty="0">
                <a:latin typeface="Times New Roman" panose="02020603050405020304" pitchFamily="18" charset="0"/>
                <a:ea typeface="Calibri" panose="020F0502020204030204" pitchFamily="34" charset="0"/>
                <a:cs typeface="Times New Roman" panose="02020603050405020304" pitchFamily="18" charset="0"/>
              </a:rPr>
              <a:t>складність для критики (обґрунтованість тез, їхня несуперечність одна одній або хоча б видимість цього).</a:t>
            </a:r>
            <a:endParaRPr lang="ru-RU" sz="2800"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endParaRPr lang="uk-UA" b="1" i="1" dirty="0" smtClean="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endParaRPr lang="uk-UA" b="1" i="1" dirty="0" smtClean="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263169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7" y="0"/>
            <a:ext cx="9144000" cy="6858000"/>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sp>
        <p:nvSpPr>
          <p:cNvPr id="4" name="Прямоугольник 3"/>
          <p:cNvSpPr/>
          <p:nvPr/>
        </p:nvSpPr>
        <p:spPr>
          <a:xfrm>
            <a:off x="467544" y="476672"/>
            <a:ext cx="8280920" cy="5262979"/>
          </a:xfrm>
          <a:prstGeom prst="rect">
            <a:avLst/>
          </a:prstGeom>
        </p:spPr>
        <p:txBody>
          <a:bodyPr wrap="square">
            <a:spAutoFit/>
          </a:bodyPr>
          <a:lstStyle/>
          <a:p>
            <a:pPr indent="457200" algn="just">
              <a:spcAft>
                <a:spcPts val="0"/>
              </a:spcAft>
            </a:pPr>
            <a:r>
              <a:rPr lang="uk-UA" sz="2400" b="1" dirty="0">
                <a:latin typeface="Times New Roman" panose="02020603050405020304" pitchFamily="18" charset="0"/>
                <a:ea typeface="Calibri" panose="020F0502020204030204" pitchFamily="34" charset="0"/>
                <a:cs typeface="Times New Roman" panose="02020603050405020304" pitchFamily="18" charset="0"/>
              </a:rPr>
              <a:t>Г. </a:t>
            </a:r>
            <a:r>
              <a:rPr lang="uk-UA" sz="2400" b="1" dirty="0" err="1">
                <a:latin typeface="Times New Roman" panose="02020603050405020304" pitchFamily="18" charset="0"/>
                <a:ea typeface="Calibri" panose="020F0502020204030204" pitchFamily="34" charset="0"/>
                <a:cs typeface="Times New Roman" panose="02020603050405020304" pitchFamily="18" charset="0"/>
              </a:rPr>
              <a:t>Джоветт</a:t>
            </a:r>
            <a:r>
              <a:rPr lang="uk-UA" sz="2400" b="1" dirty="0">
                <a:latin typeface="Times New Roman" panose="02020603050405020304" pitchFamily="18" charset="0"/>
                <a:ea typeface="Calibri" panose="020F0502020204030204" pitchFamily="34" charset="0"/>
                <a:cs typeface="Times New Roman" panose="02020603050405020304" pitchFamily="18" charset="0"/>
              </a:rPr>
              <a:t> </a:t>
            </a:r>
            <a:r>
              <a:rPr lang="uk-UA" sz="2400" dirty="0">
                <a:latin typeface="Times New Roman" panose="02020603050405020304" pitchFamily="18" charset="0"/>
                <a:ea typeface="Calibri" panose="020F0502020204030204" pitchFamily="34" charset="0"/>
                <a:cs typeface="Times New Roman" panose="02020603050405020304" pitchFamily="18" charset="0"/>
              </a:rPr>
              <a:t>і </a:t>
            </a:r>
            <a:r>
              <a:rPr lang="uk-UA" sz="2400" b="1" dirty="0">
                <a:latin typeface="Times New Roman" panose="02020603050405020304" pitchFamily="18" charset="0"/>
                <a:ea typeface="Calibri" panose="020F0502020204030204" pitchFamily="34" charset="0"/>
                <a:cs typeface="Times New Roman" panose="02020603050405020304" pitchFamily="18" charset="0"/>
              </a:rPr>
              <a:t>В. </a:t>
            </a:r>
            <a:r>
              <a:rPr lang="uk-UA" sz="2400" b="1" dirty="0" err="1">
                <a:latin typeface="Times New Roman" panose="02020603050405020304" pitchFamily="18" charset="0"/>
                <a:ea typeface="Calibri" panose="020F0502020204030204" pitchFamily="34" charset="0"/>
                <a:cs typeface="Times New Roman" panose="02020603050405020304" pitchFamily="18" charset="0"/>
              </a:rPr>
              <a:t>О’Доннелл</a:t>
            </a:r>
            <a:r>
              <a:rPr lang="uk-UA" sz="2400" b="1" dirty="0">
                <a:latin typeface="Times New Roman" panose="02020603050405020304" pitchFamily="18" charset="0"/>
                <a:ea typeface="Calibri" panose="020F0502020204030204" pitchFamily="34" charset="0"/>
                <a:cs typeface="Times New Roman" panose="02020603050405020304" pitchFamily="18" charset="0"/>
              </a:rPr>
              <a:t> </a:t>
            </a:r>
            <a:r>
              <a:rPr lang="uk-UA" sz="2400" dirty="0">
                <a:latin typeface="Times New Roman" panose="02020603050405020304" pitchFamily="18" charset="0"/>
                <a:ea typeface="Calibri" panose="020F0502020204030204" pitchFamily="34" charset="0"/>
                <a:cs typeface="Times New Roman" panose="02020603050405020304" pitchFamily="18" charset="0"/>
              </a:rPr>
              <a:t>пропонують досліджувати пропагандистські кампанії за певною схемою, побудованою на основі класичної </a:t>
            </a:r>
            <a:r>
              <a:rPr lang="uk-UA" sz="2400" dirty="0" err="1">
                <a:latin typeface="Times New Roman" panose="02020603050405020304" pitchFamily="18" charset="0"/>
                <a:ea typeface="Calibri" panose="020F0502020204030204" pitchFamily="34" charset="0"/>
                <a:cs typeface="Times New Roman" panose="02020603050405020304" pitchFamily="18" charset="0"/>
              </a:rPr>
              <a:t>лассуелівської</a:t>
            </a:r>
            <a:r>
              <a:rPr lang="uk-UA" sz="2400" dirty="0">
                <a:latin typeface="Times New Roman" panose="02020603050405020304" pitchFamily="18" charset="0"/>
                <a:ea typeface="Calibri" panose="020F0502020204030204" pitchFamily="34" charset="0"/>
                <a:cs typeface="Times New Roman" panose="02020603050405020304" pitchFamily="18" charset="0"/>
              </a:rPr>
              <a:t> моделі комунікації: </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endParaRPr lang="uk-UA" sz="2400" dirty="0" smtClean="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r>
              <a:rPr lang="uk-UA" sz="2400" dirty="0" smtClean="0">
                <a:latin typeface="Times New Roman" panose="02020603050405020304" pitchFamily="18" charset="0"/>
                <a:ea typeface="Calibri" panose="020F0502020204030204" pitchFamily="34" charset="0"/>
                <a:cs typeface="Times New Roman" panose="02020603050405020304" pitchFamily="18" charset="0"/>
              </a:rPr>
              <a:t>1</a:t>
            </a:r>
            <a:r>
              <a:rPr lang="uk-UA" sz="2400" dirty="0">
                <a:latin typeface="Times New Roman" panose="02020603050405020304" pitchFamily="18" charset="0"/>
                <a:ea typeface="Calibri" panose="020F0502020204030204" pitchFamily="34" charset="0"/>
                <a:cs typeface="Times New Roman" panose="02020603050405020304" pitchFamily="18" charset="0"/>
              </a:rPr>
              <a:t>) ідеологія та цілі пропагандистської кампанії; </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r>
              <a:rPr lang="uk-UA" sz="2400" dirty="0">
                <a:latin typeface="Times New Roman" panose="02020603050405020304" pitchFamily="18" charset="0"/>
                <a:ea typeface="Calibri" panose="020F0502020204030204" pitchFamily="34" charset="0"/>
                <a:cs typeface="Times New Roman" panose="02020603050405020304" pitchFamily="18" charset="0"/>
              </a:rPr>
              <a:t>2) контекст, у якому здійснюється пропаганда; </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r>
              <a:rPr lang="uk-UA" sz="2400" dirty="0">
                <a:latin typeface="Times New Roman" panose="02020603050405020304" pitchFamily="18" charset="0"/>
                <a:ea typeface="Calibri" panose="020F0502020204030204" pitchFamily="34" charset="0"/>
                <a:cs typeface="Times New Roman" panose="02020603050405020304" pitchFamily="18" charset="0"/>
              </a:rPr>
              <a:t>3) ідентифікація пропагандиста; </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r>
              <a:rPr lang="uk-UA" sz="2400" dirty="0">
                <a:latin typeface="Times New Roman" panose="02020603050405020304" pitchFamily="18" charset="0"/>
                <a:ea typeface="Calibri" panose="020F0502020204030204" pitchFamily="34" charset="0"/>
                <a:cs typeface="Times New Roman" panose="02020603050405020304" pitchFamily="18" charset="0"/>
              </a:rPr>
              <a:t>4) структура пропагандистської організації; </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r>
              <a:rPr lang="uk-UA" sz="2400" dirty="0">
                <a:latin typeface="Times New Roman" panose="02020603050405020304" pitchFamily="18" charset="0"/>
                <a:ea typeface="Calibri" panose="020F0502020204030204" pitchFamily="34" charset="0"/>
                <a:cs typeface="Times New Roman" panose="02020603050405020304" pitchFamily="18" charset="0"/>
              </a:rPr>
              <a:t>5) цільові аудиторії; </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r>
              <a:rPr lang="uk-UA" sz="2400" dirty="0">
                <a:latin typeface="Times New Roman" panose="02020603050405020304" pitchFamily="18" charset="0"/>
                <a:ea typeface="Calibri" panose="020F0502020204030204" pitchFamily="34" charset="0"/>
                <a:cs typeface="Times New Roman" panose="02020603050405020304" pitchFamily="18" charset="0"/>
              </a:rPr>
              <a:t>6) медіа-техніки; </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r>
              <a:rPr lang="uk-UA" sz="2400" dirty="0">
                <a:latin typeface="Times New Roman" panose="02020603050405020304" pitchFamily="18" charset="0"/>
                <a:ea typeface="Calibri" panose="020F0502020204030204" pitchFamily="34" charset="0"/>
                <a:cs typeface="Times New Roman" panose="02020603050405020304" pitchFamily="18" charset="0"/>
              </a:rPr>
              <a:t>7) спеціальні техніки впливу; </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r>
              <a:rPr lang="uk-UA" sz="2400" dirty="0">
                <a:latin typeface="Times New Roman" panose="02020603050405020304" pitchFamily="18" charset="0"/>
                <a:ea typeface="Calibri" panose="020F0502020204030204" pitchFamily="34" charset="0"/>
                <a:cs typeface="Times New Roman" panose="02020603050405020304" pitchFamily="18" charset="0"/>
              </a:rPr>
              <a:t>8) реакція аудиторії на різні техніки; </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r>
              <a:rPr lang="uk-UA" sz="2400" dirty="0">
                <a:latin typeface="Times New Roman" panose="02020603050405020304" pitchFamily="18" charset="0"/>
                <a:ea typeface="Calibri" panose="020F0502020204030204" pitchFamily="34" charset="0"/>
                <a:cs typeface="Times New Roman" panose="02020603050405020304" pitchFamily="18" charset="0"/>
              </a:rPr>
              <a:t>9) контрпропаганда; </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r>
              <a:rPr lang="uk-UA" sz="2400" dirty="0">
                <a:latin typeface="Times New Roman" panose="02020603050405020304" pitchFamily="18" charset="0"/>
                <a:ea typeface="Calibri" panose="020F0502020204030204" pitchFamily="34" charset="0"/>
                <a:cs typeface="Times New Roman" panose="02020603050405020304" pitchFamily="18" charset="0"/>
              </a:rPr>
              <a:t>10) результати та оцінка ефективності. </a:t>
            </a:r>
            <a:endParaRPr lang="uk-UA" b="1" i="1" dirty="0" smtClean="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3730940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Валка">
  <a:themeElements>
    <a:clrScheme name="Валка">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Валка">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алка">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395</TotalTime>
  <Words>1624</Words>
  <Application>Microsoft Office PowerPoint</Application>
  <PresentationFormat>Экран (4:3)</PresentationFormat>
  <Paragraphs>110</Paragraphs>
  <Slides>22</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22</vt:i4>
      </vt:variant>
    </vt:vector>
  </HeadingPairs>
  <TitlesOfParts>
    <vt:vector size="29" baseType="lpstr">
      <vt:lpstr>Calibri</vt:lpstr>
      <vt:lpstr>Franklin Gothic Book</vt:lpstr>
      <vt:lpstr>Franklin Gothic Medium</vt:lpstr>
      <vt:lpstr>Symbol</vt:lpstr>
      <vt:lpstr>Times New Roman</vt:lpstr>
      <vt:lpstr>Wingdings 2</vt:lpstr>
      <vt:lpstr>Валка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«Велика Депресія»  та розвиток США</dc:title>
  <dc:creator>ванга</dc:creator>
  <cp:lastModifiedBy>Пользователь</cp:lastModifiedBy>
  <cp:revision>49</cp:revision>
  <dcterms:created xsi:type="dcterms:W3CDTF">2020-04-26T10:49:07Z</dcterms:created>
  <dcterms:modified xsi:type="dcterms:W3CDTF">2025-03-05T15:53:27Z</dcterms:modified>
</cp:coreProperties>
</file>