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 id="293" r:id="rId39"/>
    <p:sldId id="294" r:id="rId40"/>
    <p:sldId id="295" r:id="rId41"/>
    <p:sldId id="296" r:id="rId42"/>
    <p:sldId id="297" r:id="rId43"/>
    <p:sldId id="298" r:id="rId44"/>
    <p:sldId id="299" r:id="rId45"/>
    <p:sldId id="303" r:id="rId46"/>
    <p:sldId id="300" r:id="rId47"/>
    <p:sldId id="301" r:id="rId48"/>
    <p:sldId id="302" r:id="rId49"/>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4" y="-1260"/>
      </p:cViewPr>
      <p:guideLst>
        <p:guide orient="horz" pos="180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368447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398163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
            <a:ext cx="2057400" cy="406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0500"/>
            <a:ext cx="6019800" cy="406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336107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315332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39857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16941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310340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12025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267838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56917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pPr/>
              <a:t>13.03.2020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32245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567347B-B532-4450-95C7-7FC96E3A1B56}" type="datetimeFigureOut">
              <a:rPr lang="ru-RU" smtClean="0"/>
              <a:pPr/>
              <a:t>13.03.2020</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6DA301-30E3-4338-A71E-7D4580897B67}" type="slidenum">
              <a:rPr lang="ru-RU" smtClean="0"/>
              <a:pPr/>
              <a:t>‹#›</a:t>
            </a:fld>
            <a:endParaRPr lang="ru-RU"/>
          </a:p>
        </p:txBody>
      </p:sp>
    </p:spTree>
    <p:extLst>
      <p:ext uri="{BB962C8B-B14F-4D97-AF65-F5344CB8AC3E}">
        <p14:creationId xmlns:p14="http://schemas.microsoft.com/office/powerpoint/2010/main" xmlns="" val="194498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41276"/>
            <a:ext cx="7772400" cy="1225021"/>
          </a:xfrm>
        </p:spPr>
        <p:txBody>
          <a:bodyPr/>
          <a:lstStyle/>
          <a:p>
            <a:pPr algn="r"/>
            <a:r>
              <a:rPr lang="uk-UA" b="1" dirty="0">
                <a:solidFill>
                  <a:schemeClr val="bg1"/>
                </a:solidFill>
              </a:rPr>
              <a:t>Лекція 5</a:t>
            </a:r>
            <a:endParaRPr lang="ru-RU" dirty="0">
              <a:solidFill>
                <a:schemeClr val="bg1"/>
              </a:solidFill>
            </a:endParaRPr>
          </a:p>
        </p:txBody>
      </p:sp>
      <p:sp>
        <p:nvSpPr>
          <p:cNvPr id="3" name="Подзаголовок 2"/>
          <p:cNvSpPr>
            <a:spLocks noGrp="1"/>
          </p:cNvSpPr>
          <p:nvPr>
            <p:ph type="subTitle" idx="1"/>
          </p:nvPr>
        </p:nvSpPr>
        <p:spPr>
          <a:xfrm>
            <a:off x="1475656" y="2137420"/>
            <a:ext cx="6400800" cy="1460500"/>
          </a:xfrm>
        </p:spPr>
        <p:txBody>
          <a:bodyPr>
            <a:normAutofit/>
          </a:bodyPr>
          <a:lstStyle/>
          <a:p>
            <a:r>
              <a:rPr lang="uk-UA" sz="4400" b="1" dirty="0">
                <a:solidFill>
                  <a:schemeClr val="bg1"/>
                </a:solidFill>
              </a:rPr>
              <a:t>Загальна теорія точності механічної обробки</a:t>
            </a:r>
            <a:endParaRPr lang="ru-RU" sz="4400" dirty="0">
              <a:solidFill>
                <a:schemeClr val="bg1"/>
              </a:solidFill>
            </a:endParaRPr>
          </a:p>
        </p:txBody>
      </p:sp>
    </p:spTree>
    <p:extLst>
      <p:ext uri="{BB962C8B-B14F-4D97-AF65-F5344CB8AC3E}">
        <p14:creationId xmlns:p14="http://schemas.microsoft.com/office/powerpoint/2010/main" xmlns="" val="309032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7220"/>
            <a:ext cx="8445624" cy="5040560"/>
          </a:xfrm>
        </p:spPr>
        <p:txBody>
          <a:bodyPr>
            <a:normAutofit fontScale="77500" lnSpcReduction="20000"/>
          </a:bodyPr>
          <a:lstStyle/>
          <a:p>
            <a:pPr marL="0" indent="363538" algn="just">
              <a:buNone/>
            </a:pPr>
            <a:r>
              <a:rPr lang="uk-UA" dirty="0">
                <a:solidFill>
                  <a:schemeClr val="bg1"/>
                </a:solidFill>
              </a:rPr>
              <a:t>Профіль западини зубчастого колеса представляє собою копію профілю робочої частини модульної фрези. Тому для кожного модуля і числа зубів колеса теоретично необхідно мати окрему фасонну (модульну) фрезу.</a:t>
            </a:r>
            <a:endParaRPr lang="ru-RU" dirty="0">
              <a:solidFill>
                <a:schemeClr val="bg1"/>
              </a:solidFill>
            </a:endParaRPr>
          </a:p>
          <a:p>
            <a:pPr marL="0" indent="363538" algn="just">
              <a:buNone/>
            </a:pPr>
            <a:r>
              <a:rPr lang="uk-UA" dirty="0">
                <a:solidFill>
                  <a:schemeClr val="bg1"/>
                </a:solidFill>
              </a:rPr>
              <a:t>Однак з техніко-економічних міркувань з метою зменшення номенклатури інструменту застосовують комплекти у складі </a:t>
            </a:r>
            <a:r>
              <a:rPr lang="uk-UA" b="1" dirty="0">
                <a:solidFill>
                  <a:schemeClr val="bg1"/>
                </a:solidFill>
              </a:rPr>
              <a:t>8</a:t>
            </a:r>
            <a:r>
              <a:rPr lang="uk-UA" dirty="0">
                <a:solidFill>
                  <a:schemeClr val="bg1"/>
                </a:solidFill>
              </a:rPr>
              <a:t> або </a:t>
            </a:r>
            <a:r>
              <a:rPr lang="uk-UA" b="1" dirty="0">
                <a:solidFill>
                  <a:schemeClr val="bg1"/>
                </a:solidFill>
              </a:rPr>
              <a:t>15</a:t>
            </a:r>
            <a:r>
              <a:rPr lang="uk-UA" dirty="0">
                <a:solidFill>
                  <a:schemeClr val="bg1"/>
                </a:solidFill>
              </a:rPr>
              <a:t> номерів фрез однакового модуля. Кожна фреза комплекту призначена для обробки групи коліс з різним числом зубів. Так, фреза другого номера з комплекту у 8 фрез призначена для обробки коліс з числом зубів від 14 до 16, а фреза сьомого номера – для коліс з числом зубів від 55 до 134.  Розрахунок профілю фрези ведеться по колесу з мінімальним числом зубів кожної групи. Всі інші колеса з даного діапазону будуть мати заздалегідь визначені похибки обробки.</a:t>
            </a:r>
            <a:endParaRPr lang="ru-RU" dirty="0">
              <a:solidFill>
                <a:schemeClr val="bg1"/>
              </a:solidFill>
            </a:endParaRPr>
          </a:p>
        </p:txBody>
      </p:sp>
    </p:spTree>
    <p:extLst>
      <p:ext uri="{BB962C8B-B14F-4D97-AF65-F5344CB8AC3E}">
        <p14:creationId xmlns:p14="http://schemas.microsoft.com/office/powerpoint/2010/main" xmlns="" val="127693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550" y="193204"/>
            <a:ext cx="8563938" cy="1008112"/>
          </a:xfrm>
        </p:spPr>
        <p:txBody>
          <a:bodyPr>
            <a:noAutofit/>
          </a:bodyPr>
          <a:lstStyle/>
          <a:p>
            <a:r>
              <a:rPr lang="uk-UA" sz="3200" b="1" spc="-30" dirty="0">
                <a:solidFill>
                  <a:schemeClr val="bg1"/>
                </a:solidFill>
              </a:rPr>
              <a:t>5.5.2. Похибки, що виникають внаслідок неточності, зношування та деформації верстатів</a:t>
            </a:r>
            <a:endParaRPr lang="ru-RU" sz="3200" spc="-30" dirty="0">
              <a:solidFill>
                <a:schemeClr val="bg1"/>
              </a:solidFill>
            </a:endParaRPr>
          </a:p>
        </p:txBody>
      </p:sp>
      <p:sp>
        <p:nvSpPr>
          <p:cNvPr id="3" name="Объект 2"/>
          <p:cNvSpPr>
            <a:spLocks noGrp="1"/>
          </p:cNvSpPr>
          <p:nvPr>
            <p:ph idx="1"/>
          </p:nvPr>
        </p:nvSpPr>
        <p:spPr>
          <a:xfrm>
            <a:off x="457200" y="1273324"/>
            <a:ext cx="8229600" cy="4176464"/>
          </a:xfrm>
        </p:spPr>
        <p:txBody>
          <a:bodyPr>
            <a:normAutofit fontScale="77500" lnSpcReduction="20000"/>
          </a:bodyPr>
          <a:lstStyle/>
          <a:p>
            <a:pPr marL="0" indent="363538" algn="just">
              <a:buNone/>
            </a:pPr>
            <a:r>
              <a:rPr lang="uk-UA" dirty="0">
                <a:solidFill>
                  <a:schemeClr val="bg1"/>
                </a:solidFill>
              </a:rPr>
              <a:t>Похибки виготовлення та складання верстатів обмежуються нормами державних стандартів, які визначають допуски і методи перевірки геометричної точності верстатів у ненавантаженому стані. Дані про точність верстатів наведені у паспортах на них. На нових верстатах похибки геометричної точності верстатів порівняно малі, але при спрацюванні елементів верстата похибка значно збільшується.</a:t>
            </a:r>
            <a:endParaRPr lang="ru-RU" dirty="0">
              <a:solidFill>
                <a:schemeClr val="bg1"/>
              </a:solidFill>
            </a:endParaRPr>
          </a:p>
          <a:p>
            <a:pPr marL="0" indent="363538" algn="just">
              <a:buNone/>
            </a:pPr>
            <a:r>
              <a:rPr lang="uk-UA" dirty="0">
                <a:solidFill>
                  <a:schemeClr val="bg1"/>
                </a:solidFill>
              </a:rPr>
              <a:t>Геометричні неточності верстата викликають сталу систематичну похибку форми і взаємного розташування поверхонь оброблюваних заготовок. Величина цих систематичних похибок піддається попередньому аналізу і підрахунку.</a:t>
            </a:r>
            <a:endParaRPr lang="ru-RU" dirty="0">
              <a:solidFill>
                <a:schemeClr val="bg1"/>
              </a:solidFill>
            </a:endParaRPr>
          </a:p>
        </p:txBody>
      </p:sp>
    </p:spTree>
    <p:extLst>
      <p:ext uri="{BB962C8B-B14F-4D97-AF65-F5344CB8AC3E}">
        <p14:creationId xmlns:p14="http://schemas.microsoft.com/office/powerpoint/2010/main" xmlns="" val="248753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1800200"/>
          </a:xfrm>
        </p:spPr>
        <p:txBody>
          <a:bodyPr>
            <a:normAutofit fontScale="62500" lnSpcReduction="20000"/>
          </a:bodyPr>
          <a:lstStyle/>
          <a:p>
            <a:pPr marL="0" indent="0" algn="just">
              <a:buNone/>
            </a:pPr>
            <a:r>
              <a:rPr lang="uk-UA" b="1" dirty="0">
                <a:solidFill>
                  <a:schemeClr val="bg1"/>
                </a:solidFill>
              </a:rPr>
              <a:t>Приклади. </a:t>
            </a:r>
            <a:endParaRPr lang="ru-RU" dirty="0">
              <a:solidFill>
                <a:schemeClr val="bg1"/>
              </a:solidFill>
            </a:endParaRPr>
          </a:p>
          <a:p>
            <a:pPr marL="0" indent="363538" algn="just">
              <a:buNone/>
            </a:pPr>
            <a:r>
              <a:rPr lang="uk-UA" dirty="0">
                <a:solidFill>
                  <a:schemeClr val="bg1"/>
                </a:solidFill>
              </a:rPr>
              <a:t>1</a:t>
            </a:r>
            <a:r>
              <a:rPr lang="uk-UA" dirty="0" smtClean="0">
                <a:solidFill>
                  <a:schemeClr val="bg1"/>
                </a:solidFill>
              </a:rPr>
              <a:t>.</a:t>
            </a:r>
            <a:r>
              <a:rPr lang="en-US" dirty="0" smtClean="0">
                <a:solidFill>
                  <a:schemeClr val="bg1"/>
                </a:solidFill>
              </a:rPr>
              <a:t> </a:t>
            </a:r>
            <a:r>
              <a:rPr lang="uk-UA" dirty="0" smtClean="0">
                <a:solidFill>
                  <a:schemeClr val="bg1"/>
                </a:solidFill>
              </a:rPr>
              <a:t>Відхилення </a:t>
            </a:r>
            <a:r>
              <a:rPr lang="uk-UA" dirty="0">
                <a:solidFill>
                  <a:schemeClr val="bg1"/>
                </a:solidFill>
              </a:rPr>
              <a:t>від перпендикулярності осі шпинделя вертикально-фрезерного верстата до поверхні стола у поздовжньому напрямку викликає ввігнутість оброблюваної поверхні, а при відхиленні в поперечному напрямку викликає непаралельність оброблюваної площини по відношенню до встановлювальної бази (рисунок).</a:t>
            </a:r>
            <a:endParaRPr lang="ru-RU" dirty="0">
              <a:solidFill>
                <a:schemeClr val="bg1"/>
              </a:solidFill>
            </a:endParaRPr>
          </a:p>
        </p:txBody>
      </p:sp>
      <p:pic>
        <p:nvPicPr>
          <p:cNvPr id="4" name="Рисунок 3" descr="https://m.studme.org/htm/img/39/2720/154.png"/>
          <p:cNvPicPr/>
          <p:nvPr/>
        </p:nvPicPr>
        <p:blipFill>
          <a:blip r:embed="rId2" cstate="print"/>
          <a:srcRect/>
          <a:stretch>
            <a:fillRect/>
          </a:stretch>
        </p:blipFill>
        <p:spPr bwMode="auto">
          <a:xfrm>
            <a:off x="1660740" y="2209428"/>
            <a:ext cx="6151620" cy="3096344"/>
          </a:xfrm>
          <a:prstGeom prst="rect">
            <a:avLst/>
          </a:prstGeom>
          <a:noFill/>
          <a:ln w="9525">
            <a:noFill/>
            <a:miter lim="800000"/>
            <a:headEnd/>
            <a:tailEnd/>
          </a:ln>
        </p:spPr>
      </p:pic>
    </p:spTree>
    <p:extLst>
      <p:ext uri="{BB962C8B-B14F-4D97-AF65-F5344CB8AC3E}">
        <p14:creationId xmlns:p14="http://schemas.microsoft.com/office/powerpoint/2010/main" xmlns="" val="55353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1548515"/>
          </a:xfrm>
        </p:spPr>
        <p:txBody>
          <a:bodyPr>
            <a:normAutofit fontScale="90000"/>
          </a:bodyPr>
          <a:lstStyle/>
          <a:p>
            <a:pPr indent="363538" algn="just"/>
            <a:r>
              <a:rPr lang="uk-UA" sz="2400" dirty="0">
                <a:solidFill>
                  <a:schemeClr val="bg1"/>
                </a:solidFill>
              </a:rPr>
              <a:t>2</a:t>
            </a:r>
            <a:r>
              <a:rPr lang="uk-UA" sz="2400" dirty="0" smtClean="0">
                <a:solidFill>
                  <a:schemeClr val="bg1"/>
                </a:solidFill>
              </a:rPr>
              <a:t>.</a:t>
            </a:r>
            <a:r>
              <a:rPr lang="en-US" sz="2400" dirty="0" smtClean="0">
                <a:solidFill>
                  <a:schemeClr val="bg1"/>
                </a:solidFill>
              </a:rPr>
              <a:t> </a:t>
            </a:r>
            <a:r>
              <a:rPr lang="uk-UA" sz="2400" dirty="0" smtClean="0">
                <a:solidFill>
                  <a:schemeClr val="bg1"/>
                </a:solidFill>
              </a:rPr>
              <a:t>Відхилення </a:t>
            </a:r>
            <a:r>
              <a:rPr lang="uk-UA" sz="2400" dirty="0">
                <a:solidFill>
                  <a:schemeClr val="bg1"/>
                </a:solidFill>
              </a:rPr>
              <a:t>від перпендикулярності осі обертання фрези до пазів стола і відхилення від паралельності осі обертання фрези робочій поверхні стола верстата викликають збільшення ширини оброблюваного паза і його поворот (рисунок).</a:t>
            </a:r>
            <a:endParaRPr lang="ru-RU" sz="2400" dirty="0">
              <a:solidFill>
                <a:schemeClr val="bg1"/>
              </a:solidFill>
            </a:endParaRPr>
          </a:p>
        </p:txBody>
      </p:sp>
      <p:pic>
        <p:nvPicPr>
          <p:cNvPr id="4" name="Рисунок 3" descr="https://konspekta.net/mykonspektsru/baza1/1215576594457.files/image733.jpg"/>
          <p:cNvPicPr/>
          <p:nvPr/>
        </p:nvPicPr>
        <p:blipFill>
          <a:blip r:embed="rId2" cstate="print"/>
          <a:srcRect/>
          <a:stretch>
            <a:fillRect/>
          </a:stretch>
        </p:blipFill>
        <p:spPr bwMode="auto">
          <a:xfrm>
            <a:off x="1757125" y="1668158"/>
            <a:ext cx="5857875" cy="3667125"/>
          </a:xfrm>
          <a:prstGeom prst="rect">
            <a:avLst/>
          </a:prstGeom>
          <a:noFill/>
          <a:ln w="9525">
            <a:noFill/>
            <a:miter lim="800000"/>
            <a:headEnd/>
            <a:tailEnd/>
          </a:ln>
        </p:spPr>
      </p:pic>
    </p:spTree>
    <p:extLst>
      <p:ext uri="{BB962C8B-B14F-4D97-AF65-F5344CB8AC3E}">
        <p14:creationId xmlns:p14="http://schemas.microsoft.com/office/powerpoint/2010/main" xmlns="" val="126941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1692531"/>
          </a:xfrm>
        </p:spPr>
        <p:txBody>
          <a:bodyPr>
            <a:noAutofit/>
          </a:bodyPr>
          <a:lstStyle/>
          <a:p>
            <a:pPr indent="363538" algn="just">
              <a:lnSpc>
                <a:spcPts val="1600"/>
              </a:lnSpc>
            </a:pPr>
            <a:r>
              <a:rPr lang="uk-UA" sz="1800" dirty="0">
                <a:solidFill>
                  <a:schemeClr val="bg1"/>
                </a:solidFill>
              </a:rPr>
              <a:t>3</a:t>
            </a:r>
            <a:r>
              <a:rPr lang="uk-UA" sz="1800" dirty="0" smtClean="0">
                <a:solidFill>
                  <a:schemeClr val="bg1"/>
                </a:solidFill>
              </a:rPr>
              <a:t>.</a:t>
            </a:r>
            <a:r>
              <a:rPr lang="en-US" sz="1800" dirty="0" smtClean="0">
                <a:solidFill>
                  <a:schemeClr val="bg1"/>
                </a:solidFill>
              </a:rPr>
              <a:t> </a:t>
            </a:r>
            <a:r>
              <a:rPr lang="uk-UA" sz="1800" dirty="0" smtClean="0">
                <a:solidFill>
                  <a:schemeClr val="bg1"/>
                </a:solidFill>
              </a:rPr>
              <a:t>Зношування </a:t>
            </a:r>
            <a:r>
              <a:rPr lang="uk-UA" sz="1800" dirty="0">
                <a:solidFill>
                  <a:schemeClr val="bg1"/>
                </a:solidFill>
              </a:rPr>
              <a:t>напрямних верстата призводить до зміни положення основних його вузлів, що викликає додаткові похибки оброблюваних заготовок. Нерівномірне зношування передньої та задньої напрямних токарного верстата викликає нахил супорта і зміщення вершини різця у горизонтальній площині, що безпосередньо збільшує радіус оброблюваної поверхні. Нерівномірність зношування напрямних по їх довжині призводить до систематичної похибки форми оброблюваної заготовки (рисунок).</a:t>
            </a:r>
            <a:endParaRPr lang="ru-RU" sz="1800" dirty="0">
              <a:solidFill>
                <a:schemeClr val="bg1"/>
              </a:solidFill>
            </a:endParaRPr>
          </a:p>
        </p:txBody>
      </p:sp>
      <p:pic>
        <p:nvPicPr>
          <p:cNvPr id="4" name="Рисунок 3" descr="http://ok-t.ru/helpiksorg/baza1/327875966223.files/image089.jpg"/>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Lst>
          </a:blip>
          <a:srcRect b="5946"/>
          <a:stretch/>
        </p:blipFill>
        <p:spPr bwMode="auto">
          <a:xfrm>
            <a:off x="1691680" y="1777380"/>
            <a:ext cx="5889501" cy="3721596"/>
          </a:xfrm>
          <a:prstGeom prst="rect">
            <a:avLst/>
          </a:prstGeom>
          <a:noFill/>
          <a:ln w="9525">
            <a:noFill/>
            <a:miter lim="800000"/>
            <a:headEnd/>
            <a:tailEnd/>
          </a:ln>
        </p:spPr>
      </p:pic>
    </p:spTree>
    <p:extLst>
      <p:ext uri="{BB962C8B-B14F-4D97-AF65-F5344CB8AC3E}">
        <p14:creationId xmlns:p14="http://schemas.microsoft.com/office/powerpoint/2010/main" xmlns="" val="337741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828435"/>
          </a:xfrm>
        </p:spPr>
        <p:txBody>
          <a:bodyPr>
            <a:noAutofit/>
          </a:bodyPr>
          <a:lstStyle/>
          <a:p>
            <a:pPr>
              <a:lnSpc>
                <a:spcPts val="2400"/>
              </a:lnSpc>
            </a:pPr>
            <a:r>
              <a:rPr lang="uk-UA" sz="3200" b="1" dirty="0">
                <a:solidFill>
                  <a:schemeClr val="bg1"/>
                </a:solidFill>
              </a:rPr>
              <a:t>5.5.3. Похибки від розмірного зношування різального інструменту</a:t>
            </a:r>
            <a:endParaRPr lang="ru-RU" sz="3200" dirty="0">
              <a:solidFill>
                <a:schemeClr val="bg1"/>
              </a:solidFill>
            </a:endParaRPr>
          </a:p>
        </p:txBody>
      </p:sp>
      <p:sp>
        <p:nvSpPr>
          <p:cNvPr id="3" name="Объект 2"/>
          <p:cNvSpPr>
            <a:spLocks noGrp="1"/>
          </p:cNvSpPr>
          <p:nvPr>
            <p:ph idx="1"/>
          </p:nvPr>
        </p:nvSpPr>
        <p:spPr>
          <a:xfrm>
            <a:off x="539552" y="985292"/>
            <a:ext cx="8229600" cy="1584176"/>
          </a:xfrm>
        </p:spPr>
        <p:txBody>
          <a:bodyPr>
            <a:normAutofit fontScale="92500" lnSpcReduction="20000"/>
          </a:bodyPr>
          <a:lstStyle/>
          <a:p>
            <a:pPr marL="0" indent="363538" algn="just">
              <a:buNone/>
            </a:pPr>
            <a:r>
              <a:rPr lang="uk-UA" sz="2000" dirty="0">
                <a:solidFill>
                  <a:schemeClr val="bg1"/>
                </a:solidFill>
              </a:rPr>
              <a:t>У процесі механічної обробки різальний інструмент піддається зношуванню. З точки зору впливу зношування на точність обробки розглядають так зване розмірне зношування, яке вимірюється у напрямку нормалі до оброблюваної поверхні. </a:t>
            </a:r>
            <a:endParaRPr lang="ru-RU" sz="2000" dirty="0">
              <a:solidFill>
                <a:schemeClr val="bg1"/>
              </a:solidFill>
            </a:endParaRPr>
          </a:p>
          <a:p>
            <a:pPr marL="0" indent="363538" algn="just">
              <a:buNone/>
            </a:pPr>
            <a:r>
              <a:rPr lang="uk-UA" sz="2000" dirty="0">
                <a:solidFill>
                  <a:schemeClr val="bg1"/>
                </a:solidFill>
              </a:rPr>
              <a:t>Зношування інструмента в залежності від шляху різання характеризується кривою, що наведена на рисунку.</a:t>
            </a:r>
            <a:endParaRPr lang="ru-RU" sz="2000" dirty="0">
              <a:solidFill>
                <a:schemeClr val="bg1"/>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260"/>
          <a:stretch/>
        </p:blipFill>
        <p:spPr bwMode="auto">
          <a:xfrm>
            <a:off x="2195736" y="2569468"/>
            <a:ext cx="4644876" cy="2681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616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514475" y="812800"/>
            <a:ext cx="6115050" cy="408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80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752528"/>
          </a:xfrm>
        </p:spPr>
        <p:txBody>
          <a:bodyPr>
            <a:normAutofit fontScale="70000" lnSpcReduction="20000"/>
          </a:bodyPr>
          <a:lstStyle/>
          <a:p>
            <a:pPr marL="0" indent="363538" algn="just">
              <a:buNone/>
            </a:pPr>
            <a:r>
              <a:rPr lang="uk-UA" dirty="0">
                <a:solidFill>
                  <a:schemeClr val="bg1"/>
                </a:solidFill>
              </a:rPr>
              <a:t>Процес зношування можна поділити на три періоди: перший період (відрізок І), короткочасний і характеризується активним зношуванням загостреного інструмента у зв’язку з його припрацюванням (500 … 1 500 метрів шляху різання); другий період (відрізок ІІ) – це період нормального зношування інструмента, коли спостерігається практично лінійна залежність зношування від шляху різання (питоме зношування в межах 3 … 12 мікрометрів на 1 000 метрів шляху різання в залежності від інструментального матеріалу); третій період (відрізок ІІІ) характеризується різким збільшенням зношування, за яким наступає руйнування кромки інструмента.</a:t>
            </a:r>
            <a:endParaRPr lang="ru-RU" dirty="0">
              <a:solidFill>
                <a:schemeClr val="bg1"/>
              </a:solidFill>
            </a:endParaRPr>
          </a:p>
          <a:p>
            <a:pPr marL="0" indent="363538" algn="just">
              <a:buNone/>
            </a:pPr>
            <a:r>
              <a:rPr lang="uk-UA" dirty="0">
                <a:solidFill>
                  <a:schemeClr val="bg1"/>
                </a:solidFill>
              </a:rPr>
              <a:t>Компенсація величини розмірного зношування інструмента можлива вручну або автоматично в залежності від моделі верстата і лише для інструментів, які не відносяться профільних. А це різці, фрези, шліфувальні круги, регульовані розвертки.</a:t>
            </a:r>
            <a:endParaRPr lang="ru-RU" dirty="0">
              <a:solidFill>
                <a:schemeClr val="bg1"/>
              </a:solidFill>
            </a:endParaRPr>
          </a:p>
        </p:txBody>
      </p:sp>
    </p:spTree>
    <p:extLst>
      <p:ext uri="{BB962C8B-B14F-4D97-AF65-F5344CB8AC3E}">
        <p14:creationId xmlns:p14="http://schemas.microsoft.com/office/powerpoint/2010/main" xmlns="" val="390142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5.5.4. Вплив зусиль затискання заготовки на похибку обробки</a:t>
            </a:r>
            <a:endParaRPr lang="ru-RU" sz="3200" dirty="0">
              <a:solidFill>
                <a:schemeClr val="bg1"/>
              </a:solidFill>
            </a:endParaRPr>
          </a:p>
        </p:txBody>
      </p:sp>
      <p:sp>
        <p:nvSpPr>
          <p:cNvPr id="3" name="Объект 2"/>
          <p:cNvSpPr>
            <a:spLocks noGrp="1"/>
          </p:cNvSpPr>
          <p:nvPr>
            <p:ph idx="1"/>
          </p:nvPr>
        </p:nvSpPr>
        <p:spPr>
          <a:xfrm>
            <a:off x="457200" y="1333500"/>
            <a:ext cx="8229600" cy="731912"/>
          </a:xfrm>
        </p:spPr>
        <p:txBody>
          <a:bodyPr>
            <a:normAutofit/>
          </a:bodyPr>
          <a:lstStyle/>
          <a:p>
            <a:pPr marL="0" indent="363538" algn="just">
              <a:buNone/>
            </a:pPr>
            <a:r>
              <a:rPr lang="uk-UA" sz="2000" dirty="0">
                <a:solidFill>
                  <a:schemeClr val="bg1"/>
                </a:solidFill>
              </a:rPr>
              <a:t>Ці зусилля викликають пружні деформації заготовок, що породжують похибки форми оброблюваних заготовок (рисунок). </a:t>
            </a:r>
            <a:endParaRPr lang="ru-RU" sz="2000"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1993404"/>
            <a:ext cx="3734139" cy="3217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277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968552"/>
          </a:xfrm>
        </p:spPr>
        <p:txBody>
          <a:bodyPr>
            <a:normAutofit fontScale="70000" lnSpcReduction="20000"/>
          </a:bodyPr>
          <a:lstStyle/>
          <a:p>
            <a:pPr marL="0" indent="363538" algn="just">
              <a:buNone/>
            </a:pPr>
            <a:r>
              <a:rPr lang="uk-UA" dirty="0">
                <a:solidFill>
                  <a:schemeClr val="bg1"/>
                </a:solidFill>
              </a:rPr>
              <a:t>При закріпленні тонкостінного кільця у патроні відбувається його пружна деформація. Похибка форми оброблюваної поверхні визначається різницею діаметрів вписаного і описаного кіл, яка може бути досить значною при закріпленні тонкостінних нежорстких заготовок – кілець, гільз, труб, корпусних та заготовок інших деталей.</a:t>
            </a:r>
            <a:endParaRPr lang="ru-RU" dirty="0">
              <a:solidFill>
                <a:schemeClr val="bg1"/>
              </a:solidFill>
            </a:endParaRPr>
          </a:p>
          <a:p>
            <a:pPr marL="0" indent="363538" algn="just">
              <a:buNone/>
            </a:pPr>
            <a:r>
              <a:rPr lang="uk-UA" dirty="0">
                <a:solidFill>
                  <a:schemeClr val="bg1"/>
                </a:solidFill>
              </a:rPr>
              <a:t>Для зменшення похибок затискання сили затискання мають бути направлені перпендикулярно до встановлювальних елементів верстатних пристроїв. В окремих випадках використовують верстатні пристрої спеціального типу.</a:t>
            </a:r>
            <a:endParaRPr lang="ru-RU" dirty="0">
              <a:solidFill>
                <a:schemeClr val="bg1"/>
              </a:solidFill>
            </a:endParaRPr>
          </a:p>
          <a:p>
            <a:pPr marL="0" indent="363538" algn="just">
              <a:buNone/>
            </a:pPr>
            <a:r>
              <a:rPr lang="uk-UA" dirty="0">
                <a:solidFill>
                  <a:schemeClr val="bg1"/>
                </a:solidFill>
              </a:rPr>
              <a:t>Величина похибки залежить від кількості кулачків патрона або пелюстків цанги, а також від того наскільки форма їх  затискної поверхні наближається до форми заготовки. Чим більше кулачків (пелюстків) і чим більше їх затискна поверхня відповідає формі заготовки, тим меншою буде похибка.</a:t>
            </a:r>
            <a:endParaRPr lang="ru-RU" dirty="0">
              <a:solidFill>
                <a:schemeClr val="bg1"/>
              </a:solidFill>
            </a:endParaRPr>
          </a:p>
        </p:txBody>
      </p:sp>
    </p:spTree>
    <p:extLst>
      <p:ext uri="{BB962C8B-B14F-4D97-AF65-F5344CB8AC3E}">
        <p14:creationId xmlns:p14="http://schemas.microsoft.com/office/powerpoint/2010/main" xmlns="" val="102285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17207"/>
            <a:ext cx="8507288" cy="952500"/>
          </a:xfrm>
        </p:spPr>
        <p:txBody>
          <a:bodyPr>
            <a:noAutofit/>
          </a:bodyPr>
          <a:lstStyle/>
          <a:p>
            <a:pPr indent="534988"/>
            <a:r>
              <a:rPr lang="uk-UA" sz="3200" b="1" dirty="0">
                <a:solidFill>
                  <a:schemeClr val="bg1"/>
                </a:solidFill>
              </a:rPr>
              <a:t>5.1. Оцінка точності обробки за допомогою визначення загальних похибок та їх складових</a:t>
            </a:r>
            <a:endParaRPr lang="ru-RU" sz="3200" dirty="0">
              <a:solidFill>
                <a:schemeClr val="bg1"/>
              </a:solidFill>
            </a:endParaRPr>
          </a:p>
        </p:txBody>
      </p:sp>
      <p:sp>
        <p:nvSpPr>
          <p:cNvPr id="3" name="Объект 2"/>
          <p:cNvSpPr>
            <a:spLocks noGrp="1"/>
          </p:cNvSpPr>
          <p:nvPr>
            <p:ph idx="1"/>
          </p:nvPr>
        </p:nvSpPr>
        <p:spPr>
          <a:xfrm>
            <a:off x="457200" y="1333500"/>
            <a:ext cx="8435280" cy="4044280"/>
          </a:xfrm>
        </p:spPr>
        <p:txBody>
          <a:bodyPr>
            <a:noAutofit/>
          </a:bodyPr>
          <a:lstStyle/>
          <a:p>
            <a:pPr marL="0" indent="357188" algn="just">
              <a:lnSpc>
                <a:spcPts val="1600"/>
              </a:lnSpc>
              <a:buNone/>
            </a:pPr>
            <a:r>
              <a:rPr lang="uk-UA" sz="2000" dirty="0">
                <a:solidFill>
                  <a:schemeClr val="bg1"/>
                </a:solidFill>
              </a:rPr>
              <a:t>Точність деталі не має кількісної оцінки. За міру точності приймають величини відхилень дійсних значень різних параметрів деталей від їх теоретичних або розрахункових значень. Таким чином, точність обробки оцінюється величинами дійсних відхилень параметрів або похибками обробки.</a:t>
            </a:r>
            <a:endParaRPr lang="ru-RU" sz="2000" dirty="0">
              <a:solidFill>
                <a:schemeClr val="bg1"/>
              </a:solidFill>
            </a:endParaRPr>
          </a:p>
          <a:p>
            <a:pPr marL="0" indent="357188" algn="just">
              <a:lnSpc>
                <a:spcPts val="1600"/>
              </a:lnSpc>
              <a:buNone/>
            </a:pPr>
            <a:r>
              <a:rPr lang="uk-UA" sz="2000" dirty="0">
                <a:solidFill>
                  <a:schemeClr val="bg1"/>
                </a:solidFill>
              </a:rPr>
              <a:t>Для того, щоб гарантувати стабільну точність обробки і відсутність браку, </a:t>
            </a:r>
            <a:r>
              <a:rPr lang="uk-UA" sz="2000" b="1" dirty="0">
                <a:solidFill>
                  <a:schemeClr val="bg1"/>
                </a:solidFill>
              </a:rPr>
              <a:t>технолог </a:t>
            </a:r>
            <a:r>
              <a:rPr lang="uk-UA" sz="2000" dirty="0">
                <a:solidFill>
                  <a:schemeClr val="bg1"/>
                </a:solidFill>
              </a:rPr>
              <a:t>зобов’язаний знати та прогнозувати не тільки загальні величини можливих похибок обробки, а й величини їх складових, що з’являються від дії різних причин та факторів систематичного і випадкового характеру.</a:t>
            </a:r>
            <a:endParaRPr lang="ru-RU" sz="2000" dirty="0">
              <a:solidFill>
                <a:schemeClr val="bg1"/>
              </a:solidFill>
            </a:endParaRPr>
          </a:p>
          <a:p>
            <a:pPr marL="0" indent="357188" algn="just">
              <a:lnSpc>
                <a:spcPts val="1600"/>
              </a:lnSpc>
              <a:buNone/>
            </a:pPr>
            <a:r>
              <a:rPr lang="uk-UA" sz="2000" dirty="0">
                <a:solidFill>
                  <a:schemeClr val="bg1"/>
                </a:solidFill>
              </a:rPr>
              <a:t>Похибки, що виникають при виготовленні заготовок, обробці заготовок різанням та інших видах обробки, при контролі та складанні, можна поділити на три види: систематичні постійні, систематичні, які закономірно змінюються, та випадкові.</a:t>
            </a:r>
            <a:endParaRPr lang="ru-RU" sz="2000" dirty="0">
              <a:solidFill>
                <a:schemeClr val="bg1"/>
              </a:solidFill>
            </a:endParaRPr>
          </a:p>
          <a:p>
            <a:pPr marL="0" indent="357188" algn="just">
              <a:lnSpc>
                <a:spcPts val="1600"/>
              </a:lnSpc>
              <a:buNone/>
            </a:pPr>
            <a:r>
              <a:rPr lang="uk-UA" sz="2000" dirty="0">
                <a:solidFill>
                  <a:schemeClr val="bg1"/>
                </a:solidFill>
              </a:rPr>
              <a:t>Систематичні постійні та змінні похибки зміщують центр групування дійсних величин розмірів (Х) від розрахункового настроювального розміру. Випадкові похибки викликають розсіювання розмірів відносно центра групування відхилень.</a:t>
            </a:r>
            <a:endParaRPr lang="ru-RU" sz="2000" dirty="0">
              <a:solidFill>
                <a:schemeClr val="bg1"/>
              </a:solidFill>
            </a:endParaRPr>
          </a:p>
        </p:txBody>
      </p:sp>
    </p:spTree>
    <p:extLst>
      <p:ext uri="{BB962C8B-B14F-4D97-AF65-F5344CB8AC3E}">
        <p14:creationId xmlns:p14="http://schemas.microsoft.com/office/powerpoint/2010/main" xmlns="" val="221879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5.5.5. Похибки від теплових деформацій технологічної системи</a:t>
            </a:r>
            <a:endParaRPr lang="ru-RU" sz="3200" b="1" dirty="0">
              <a:solidFill>
                <a:schemeClr val="bg1"/>
              </a:solidFill>
            </a:endParaRPr>
          </a:p>
        </p:txBody>
      </p:sp>
      <p:sp>
        <p:nvSpPr>
          <p:cNvPr id="3" name="Объект 2"/>
          <p:cNvSpPr>
            <a:spLocks noGrp="1"/>
          </p:cNvSpPr>
          <p:nvPr>
            <p:ph idx="1"/>
          </p:nvPr>
        </p:nvSpPr>
        <p:spPr/>
        <p:txBody>
          <a:bodyPr>
            <a:normAutofit fontScale="70000" lnSpcReduction="20000"/>
          </a:bodyPr>
          <a:lstStyle/>
          <a:p>
            <a:pPr marL="0" indent="363538" algn="just">
              <a:buNone/>
            </a:pPr>
            <a:r>
              <a:rPr lang="uk-UA" dirty="0">
                <a:solidFill>
                  <a:schemeClr val="bg1"/>
                </a:solidFill>
              </a:rPr>
              <a:t>Зміни положення інструменту відносно оброблюваної заготовки, що виникають у процесі нагрівання або охолодження технологічної оброблювальної системи (ТОС), називаються похибкою обробки від теплових деформацій системи.</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dirty="0">
                <a:solidFill>
                  <a:schemeClr val="bg1"/>
                </a:solidFill>
              </a:rPr>
              <a:t>В процесі обробки заготовок елементи ТОС нагріваються. Джерелом теплоти, що породжує зміну температури ланок системи, є робота пластичного деформування матеріалу заготовки при різанні, робота тертя в механізмах системи, електроприводів  і гідроприводів, зовнішніх джерел тепла (нагрівальні пристрої тощо).</a:t>
            </a:r>
            <a:endParaRPr lang="ru-RU" dirty="0">
              <a:solidFill>
                <a:schemeClr val="bg1"/>
              </a:solidFill>
            </a:endParaRPr>
          </a:p>
        </p:txBody>
      </p:sp>
    </p:spTree>
    <p:extLst>
      <p:ext uri="{BB962C8B-B14F-4D97-AF65-F5344CB8AC3E}">
        <p14:creationId xmlns:p14="http://schemas.microsoft.com/office/powerpoint/2010/main" xmlns="" val="376706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9228"/>
            <a:ext cx="8229600" cy="1656184"/>
          </a:xfrm>
        </p:spPr>
        <p:txBody>
          <a:bodyPr>
            <a:normAutofit fontScale="62500" lnSpcReduction="20000"/>
          </a:bodyPr>
          <a:lstStyle/>
          <a:p>
            <a:pPr marL="0" indent="363538" algn="just">
              <a:buNone/>
            </a:pPr>
            <a:r>
              <a:rPr lang="uk-UA" dirty="0">
                <a:solidFill>
                  <a:schemeClr val="bg1"/>
                </a:solidFill>
              </a:rPr>
              <a:t>Верстат та інструмент звичайно періодично перебувають у процесі різання, на холостому ходу або в стані повної чи часткової зупинки в роботі, тому тепловий режим системи безперервно змінюється. При цьому змінюється і положення різального інструмента відносно оброблюваної заготовки, що, у свою чергу, відображається на її розмірах і формі (рисунок).</a:t>
            </a:r>
            <a:endParaRPr lang="ru-RU" dirty="0">
              <a:solidFill>
                <a:schemeClr val="bg1"/>
              </a:solidFill>
            </a:endParaRPr>
          </a:p>
        </p:txBody>
      </p:sp>
      <p:pic>
        <p:nvPicPr>
          <p:cNvPr id="4" name="Рисунок 3"/>
          <p:cNvPicPr/>
          <p:nvPr/>
        </p:nvPicPr>
        <p:blipFill>
          <a:blip r:embed="rId2" cstate="print">
            <a:lum bright="-20000" contrast="40000"/>
          </a:blip>
          <a:srcRect/>
          <a:stretch>
            <a:fillRect/>
          </a:stretch>
        </p:blipFill>
        <p:spPr bwMode="auto">
          <a:xfrm>
            <a:off x="1763688" y="1921396"/>
            <a:ext cx="5508653" cy="3517399"/>
          </a:xfrm>
          <a:prstGeom prst="rect">
            <a:avLst/>
          </a:prstGeom>
          <a:noFill/>
          <a:ln w="9525">
            <a:noFill/>
            <a:miter lim="800000"/>
            <a:headEnd/>
            <a:tailEnd/>
          </a:ln>
        </p:spPr>
      </p:pic>
    </p:spTree>
    <p:extLst>
      <p:ext uri="{BB962C8B-B14F-4D97-AF65-F5344CB8AC3E}">
        <p14:creationId xmlns:p14="http://schemas.microsoft.com/office/powerpoint/2010/main" xmlns="" val="424747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9268"/>
            <a:ext cx="8229600" cy="4335868"/>
          </a:xfrm>
        </p:spPr>
        <p:txBody>
          <a:bodyPr>
            <a:normAutofit fontScale="70000" lnSpcReduction="20000"/>
          </a:bodyPr>
          <a:lstStyle/>
          <a:p>
            <a:pPr marL="87313" indent="363538" algn="just">
              <a:buNone/>
            </a:pPr>
            <a:r>
              <a:rPr lang="uk-UA" dirty="0">
                <a:solidFill>
                  <a:schemeClr val="bg1"/>
                </a:solidFill>
              </a:rPr>
              <a:t>Видовження різця, що відповідає будь-якому моменту часу від початку роботи визначають за емпіричними формулами (курс – «Теорія різання»).</a:t>
            </a:r>
            <a:endParaRPr lang="ru-RU" dirty="0">
              <a:solidFill>
                <a:schemeClr val="bg1"/>
              </a:solidFill>
            </a:endParaRPr>
          </a:p>
          <a:p>
            <a:pPr marL="87313" indent="363538" algn="just">
              <a:buNone/>
            </a:pPr>
            <a:r>
              <a:rPr lang="uk-UA" dirty="0">
                <a:solidFill>
                  <a:schemeClr val="bg1"/>
                </a:solidFill>
              </a:rPr>
              <a:t>Похибки, які викликаються температурними деформаціями інструмента, можна практично повністю виключити, якщо в зону різання подавати велику кількість охолоджувальної рідини.</a:t>
            </a:r>
            <a:endParaRPr lang="ru-RU" dirty="0">
              <a:solidFill>
                <a:schemeClr val="bg1"/>
              </a:solidFill>
            </a:endParaRPr>
          </a:p>
          <a:p>
            <a:pPr marL="87313" indent="363538" algn="just">
              <a:buNone/>
            </a:pPr>
            <a:r>
              <a:rPr lang="uk-UA" dirty="0">
                <a:solidFill>
                  <a:schemeClr val="bg1"/>
                </a:solidFill>
              </a:rPr>
              <a:t> </a:t>
            </a:r>
            <a:endParaRPr lang="ru-RU" dirty="0">
              <a:solidFill>
                <a:schemeClr val="bg1"/>
              </a:solidFill>
            </a:endParaRPr>
          </a:p>
          <a:p>
            <a:pPr marL="87313" indent="363538" algn="just">
              <a:buNone/>
            </a:pPr>
            <a:r>
              <a:rPr lang="uk-UA" dirty="0">
                <a:solidFill>
                  <a:schemeClr val="bg1"/>
                </a:solidFill>
              </a:rPr>
              <a:t>Теплові деформації верстатів зростають порівняно повільно (1 – 4 години) і сягають відносно невисоких температур (порядку 60</a:t>
            </a:r>
            <a:r>
              <a:rPr lang="uk-UA" baseline="30000" dirty="0">
                <a:solidFill>
                  <a:schemeClr val="bg1"/>
                </a:solidFill>
              </a:rPr>
              <a:t>0</a:t>
            </a:r>
            <a:r>
              <a:rPr lang="uk-UA" dirty="0">
                <a:solidFill>
                  <a:schemeClr val="bg1"/>
                </a:solidFill>
              </a:rPr>
              <a:t> ). Особливо важливо не допускати високих  теплових деформацій для шліфувальних верстатів, на яких отримують розміри 6, 7 квалітетів точності.</a:t>
            </a:r>
            <a:endParaRPr lang="ru-RU" dirty="0">
              <a:solidFill>
                <a:schemeClr val="bg1"/>
              </a:solidFill>
            </a:endParaRPr>
          </a:p>
        </p:txBody>
      </p:sp>
    </p:spTree>
    <p:extLst>
      <p:ext uri="{BB962C8B-B14F-4D97-AF65-F5344CB8AC3E}">
        <p14:creationId xmlns:p14="http://schemas.microsoft.com/office/powerpoint/2010/main" xmlns="" val="112705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53244"/>
            <a:ext cx="8229600" cy="1740024"/>
          </a:xfrm>
        </p:spPr>
        <p:txBody>
          <a:bodyPr>
            <a:normAutofit fontScale="70000" lnSpcReduction="20000"/>
          </a:bodyPr>
          <a:lstStyle/>
          <a:p>
            <a:pPr marL="0" indent="363538" algn="just">
              <a:buNone/>
            </a:pPr>
            <a:r>
              <a:rPr lang="uk-UA" dirty="0">
                <a:solidFill>
                  <a:schemeClr val="bg1"/>
                </a:solidFill>
              </a:rPr>
              <a:t>Теплові деформації особливо впливають на точність обробки при роботі на налагоджених верстатах (метод автоматичного отримання розмірів). При роботі за методом пробних проходів і промірів з використанням засобів активного контролю теплові деформації компенсують підналагодженнями системи при обробці кожної заготовки (рисунок).</a:t>
            </a:r>
            <a:endParaRPr lang="ru-RU" dirty="0">
              <a:solidFill>
                <a:schemeClr val="bg1"/>
              </a:solidFill>
            </a:endParaRPr>
          </a:p>
        </p:txBody>
      </p:sp>
      <p:pic>
        <p:nvPicPr>
          <p:cNvPr id="4" name="Рисунок 3"/>
          <p:cNvPicPr/>
          <p:nvPr/>
        </p:nvPicPr>
        <p:blipFill rotWithShape="1">
          <a:blip r:embed="rId2" cstate="print">
            <a:lum bright="-20000" contrast="40000"/>
          </a:blip>
          <a:srcRect t="7285" b="8298"/>
          <a:stretch/>
        </p:blipFill>
        <p:spPr bwMode="auto">
          <a:xfrm>
            <a:off x="1530238" y="2242159"/>
            <a:ext cx="6120765" cy="3169085"/>
          </a:xfrm>
          <a:prstGeom prst="rect">
            <a:avLst/>
          </a:prstGeom>
          <a:noFill/>
          <a:ln w="9525">
            <a:noFill/>
            <a:miter lim="800000"/>
            <a:headEnd/>
            <a:tailEnd/>
          </a:ln>
        </p:spPr>
      </p:pic>
    </p:spTree>
    <p:extLst>
      <p:ext uri="{BB962C8B-B14F-4D97-AF65-F5344CB8AC3E}">
        <p14:creationId xmlns:p14="http://schemas.microsoft.com/office/powerpoint/2010/main" xmlns="" val="327214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5.5.6. Похибки обробки від внутрішніх напруг у матеріалі оброблюваної заготовки</a:t>
            </a:r>
            <a:endParaRPr lang="ru-RU" sz="3200" b="1" dirty="0">
              <a:solidFill>
                <a:schemeClr val="bg1"/>
              </a:solidFill>
            </a:endParaRPr>
          </a:p>
        </p:txBody>
      </p:sp>
      <p:sp>
        <p:nvSpPr>
          <p:cNvPr id="3" name="Объект 2"/>
          <p:cNvSpPr>
            <a:spLocks noGrp="1"/>
          </p:cNvSpPr>
          <p:nvPr>
            <p:ph idx="1"/>
          </p:nvPr>
        </p:nvSpPr>
        <p:spPr/>
        <p:txBody>
          <a:bodyPr>
            <a:normAutofit fontScale="62500" lnSpcReduction="20000"/>
          </a:bodyPr>
          <a:lstStyle/>
          <a:p>
            <a:pPr marL="0" indent="363538" algn="just">
              <a:buNone/>
            </a:pPr>
            <a:r>
              <a:rPr lang="uk-UA" dirty="0">
                <a:solidFill>
                  <a:schemeClr val="bg1"/>
                </a:solidFill>
              </a:rPr>
              <a:t>Заготовки, з яких виготовляють деталі машин, завжди перебувають під дією залишкових внутрішніх напруг, які існують в матеріалі заготовки за відсутності зовнішніх навантажень. Внутрішні напруги можуть виникати або у всьому об’ємі заготовки чи більшій його частині (напруги першого роду), або в мікроскопічних і ультрамікроскопічних зонах (напруги другого і третього роду). </a:t>
            </a:r>
            <a:endParaRPr lang="ru-RU" dirty="0">
              <a:solidFill>
                <a:schemeClr val="bg1"/>
              </a:solidFill>
            </a:endParaRPr>
          </a:p>
          <a:p>
            <a:pPr marL="0" indent="363538" algn="just">
              <a:buNone/>
            </a:pPr>
            <a:r>
              <a:rPr lang="uk-UA" dirty="0">
                <a:solidFill>
                  <a:schemeClr val="bg1"/>
                </a:solidFill>
              </a:rPr>
              <a:t>Найбільші внутрішні напруги виникають у литих заготовках внаслідок нерівномірного охолодження, нерівномірного розподілу матеріалу по товщині, різної відстані від тепловідвідних поверхонь тощо. Ці напруги інколи такі великі (особливо у заготовках складних корпусних деталей), що у вихідній заготовці після охолодження утворюються тріщини. Причиною появи внутрішніх напружень може бути і термічна обробка деталей через нерівномірне нагрівання і охолодження.</a:t>
            </a:r>
            <a:endParaRPr lang="ru-RU" dirty="0">
              <a:solidFill>
                <a:schemeClr val="bg1"/>
              </a:solidFill>
            </a:endParaRPr>
          </a:p>
        </p:txBody>
      </p:sp>
    </p:spTree>
    <p:extLst>
      <p:ext uri="{BB962C8B-B14F-4D97-AF65-F5344CB8AC3E}">
        <p14:creationId xmlns:p14="http://schemas.microsoft.com/office/powerpoint/2010/main" xmlns="" val="358094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53244"/>
            <a:ext cx="8229600" cy="4752528"/>
          </a:xfrm>
        </p:spPr>
        <p:txBody>
          <a:bodyPr>
            <a:normAutofit fontScale="85000" lnSpcReduction="20000"/>
          </a:bodyPr>
          <a:lstStyle/>
          <a:p>
            <a:pPr marL="0" indent="363538" algn="just">
              <a:buNone/>
            </a:pPr>
            <a:r>
              <a:rPr lang="uk-UA" dirty="0">
                <a:solidFill>
                  <a:schemeClr val="bg1"/>
                </a:solidFill>
              </a:rPr>
              <a:t>В процесі обробки заготовок внутрішні напруження перерозподіляються, що призводить до зміни параметрів точності розмірів і форми. Для виключення похибок від цих напруг після чорнових операцій механічної обробки заготовок їх піддають природному або штучному старінню. </a:t>
            </a:r>
            <a:endParaRPr lang="ru-RU" dirty="0">
              <a:solidFill>
                <a:schemeClr val="bg1"/>
              </a:solidFill>
            </a:endParaRPr>
          </a:p>
          <a:p>
            <a:pPr marL="0" indent="363538" algn="just">
              <a:buNone/>
            </a:pPr>
            <a:r>
              <a:rPr lang="uk-UA" dirty="0">
                <a:solidFill>
                  <a:schemeClr val="bg1"/>
                </a:solidFill>
              </a:rPr>
              <a:t>Усунення напруг, які при природному старінні (наприклад, розміщуючи їх на естакадах) зменшуються поступово і з різною швидкістю у різні періоди старіння, можна прискорити, піддаючи заготовку  деталі помірним ударам або вібраціям. </a:t>
            </a:r>
            <a:endParaRPr lang="ru-RU" dirty="0">
              <a:solidFill>
                <a:schemeClr val="bg1"/>
              </a:solidFill>
            </a:endParaRPr>
          </a:p>
          <a:p>
            <a:pPr marL="0" indent="363538" algn="just">
              <a:buNone/>
            </a:pPr>
            <a:r>
              <a:rPr lang="uk-UA" dirty="0">
                <a:solidFill>
                  <a:schemeClr val="bg1"/>
                </a:solidFill>
              </a:rPr>
              <a:t>Нагріванням також усуваються внутрішні напруги, особливо у зварених заготовках.</a:t>
            </a:r>
            <a:endParaRPr lang="ru-RU" dirty="0">
              <a:solidFill>
                <a:schemeClr val="bg1"/>
              </a:solidFill>
            </a:endParaRPr>
          </a:p>
        </p:txBody>
      </p:sp>
    </p:spTree>
    <p:extLst>
      <p:ext uri="{BB962C8B-B14F-4D97-AF65-F5344CB8AC3E}">
        <p14:creationId xmlns:p14="http://schemas.microsoft.com/office/powerpoint/2010/main" xmlns="" val="223159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409228"/>
            <a:ext cx="5353050" cy="3801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611560" y="4187729"/>
            <a:ext cx="7992888" cy="1107996"/>
          </a:xfrm>
          <a:prstGeom prst="rect">
            <a:avLst/>
          </a:prstGeom>
        </p:spPr>
        <p:txBody>
          <a:bodyPr wrap="square">
            <a:spAutoFit/>
          </a:bodyPr>
          <a:lstStyle/>
          <a:p>
            <a:pPr indent="363538" algn="just"/>
            <a:r>
              <a:rPr lang="uk-UA" sz="2200" dirty="0">
                <a:solidFill>
                  <a:schemeClr val="bg1"/>
                </a:solidFill>
              </a:rPr>
              <a:t>Чим точніша деталь, тим довший і технічно обґрунтований повинен бути процес її старіння для повного усунення можливих похибок обробки заготовок від внутрішніх напружень.</a:t>
            </a:r>
            <a:endParaRPr lang="ru-RU" sz="2200" dirty="0">
              <a:solidFill>
                <a:schemeClr val="bg1"/>
              </a:solidFill>
            </a:endParaRPr>
          </a:p>
        </p:txBody>
      </p:sp>
    </p:spTree>
    <p:extLst>
      <p:ext uri="{BB962C8B-B14F-4D97-AF65-F5344CB8AC3E}">
        <p14:creationId xmlns:p14="http://schemas.microsoft.com/office/powerpoint/2010/main" xmlns="" val="1638678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5.5.7. Похибки від пружних деформацій технологічної системи</a:t>
            </a:r>
            <a:endParaRPr lang="ru-RU" sz="3200" dirty="0">
              <a:solidFill>
                <a:schemeClr val="bg1"/>
              </a:solidFill>
            </a:endParaRPr>
          </a:p>
        </p:txBody>
      </p:sp>
      <p:sp>
        <p:nvSpPr>
          <p:cNvPr id="3" name="Объект 2"/>
          <p:cNvSpPr>
            <a:spLocks noGrp="1"/>
          </p:cNvSpPr>
          <p:nvPr>
            <p:ph idx="1"/>
          </p:nvPr>
        </p:nvSpPr>
        <p:spPr/>
        <p:txBody>
          <a:bodyPr>
            <a:normAutofit fontScale="77500" lnSpcReduction="20000"/>
          </a:bodyPr>
          <a:lstStyle/>
          <a:p>
            <a:pPr marL="0" indent="363538" algn="just">
              <a:buNone/>
            </a:pPr>
            <a:r>
              <a:rPr lang="uk-UA" dirty="0">
                <a:solidFill>
                  <a:schemeClr val="bg1"/>
                </a:solidFill>
              </a:rPr>
              <a:t>Технологічна оброблювальна система (ТОС) у складі верстата, пристрою, інструмента і заготовки (деталі) представляє собою систему, деформації якої в процесі обробки обумовлюють виникнення систематичних та випадкових похибок розмірів і геометричної форми оброблюваних заготовок. Разом з тим, ця ТОС є замкненою динамічною системою, здатною до збудження та підтримання вібрацій, що породжують похибки форми оброблюваних поверхонь (відхилення від круглості, хвилястість) і збільшують їх шорсткість (рисунок – спрощені моделі токарної і фрезерної пружних ТОС).</a:t>
            </a:r>
            <a:endParaRPr lang="ru-RU" dirty="0">
              <a:solidFill>
                <a:schemeClr val="bg1"/>
              </a:solidFill>
            </a:endParaRPr>
          </a:p>
        </p:txBody>
      </p:sp>
    </p:spTree>
    <p:extLst>
      <p:ext uri="{BB962C8B-B14F-4D97-AF65-F5344CB8AC3E}">
        <p14:creationId xmlns:p14="http://schemas.microsoft.com/office/powerpoint/2010/main" xmlns="" val="419094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1043608" y="841276"/>
            <a:ext cx="7092830" cy="3937094"/>
          </a:xfrm>
          <a:prstGeom prst="rect">
            <a:avLst/>
          </a:prstGeom>
          <a:noFill/>
          <a:ln w="9525">
            <a:noFill/>
            <a:miter lim="800000"/>
            <a:headEnd/>
            <a:tailEnd/>
          </a:ln>
        </p:spPr>
      </p:pic>
    </p:spTree>
    <p:extLst>
      <p:ext uri="{BB962C8B-B14F-4D97-AF65-F5344CB8AC3E}">
        <p14:creationId xmlns:p14="http://schemas.microsoft.com/office/powerpoint/2010/main" xmlns="" val="504007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7220"/>
            <a:ext cx="8229600" cy="1296144"/>
          </a:xfrm>
        </p:spPr>
        <p:txBody>
          <a:bodyPr>
            <a:normAutofit fontScale="70000" lnSpcReduction="20000"/>
          </a:bodyPr>
          <a:lstStyle/>
          <a:p>
            <a:pPr marL="0" indent="363538" algn="just">
              <a:buNone/>
            </a:pPr>
            <a:r>
              <a:rPr lang="uk-UA" dirty="0">
                <a:solidFill>
                  <a:schemeClr val="bg1"/>
                </a:solidFill>
              </a:rPr>
              <a:t>При обробці заготовки на токарному верстаті пружні відтискання елементів верстата (крім відтискання супорта і інструмента) змінюються по довжині оброблюваної заготовки, що спричиняє неточність розмірів і форми отриманої деталі (рисунок).</a:t>
            </a:r>
            <a:endParaRPr lang="ru-RU" dirty="0">
              <a:solidFill>
                <a:schemeClr val="bg1"/>
              </a:solidFill>
            </a:endParaRPr>
          </a:p>
        </p:txBody>
      </p:sp>
      <p:pic>
        <p:nvPicPr>
          <p:cNvPr id="4" name="Рисунок 3"/>
          <p:cNvPicPr/>
          <p:nvPr/>
        </p:nvPicPr>
        <p:blipFill>
          <a:blip r:embed="rId2" cstate="print"/>
          <a:srcRect/>
          <a:stretch>
            <a:fillRect/>
          </a:stretch>
        </p:blipFill>
        <p:spPr bwMode="auto">
          <a:xfrm>
            <a:off x="1619672" y="1489348"/>
            <a:ext cx="6124575" cy="3816424"/>
          </a:xfrm>
          <a:prstGeom prst="rect">
            <a:avLst/>
          </a:prstGeom>
          <a:noFill/>
          <a:ln w="9525">
            <a:noFill/>
            <a:miter lim="800000"/>
            <a:headEnd/>
            <a:tailEnd/>
          </a:ln>
        </p:spPr>
      </p:pic>
    </p:spTree>
    <p:extLst>
      <p:ext uri="{BB962C8B-B14F-4D97-AF65-F5344CB8AC3E}">
        <p14:creationId xmlns:p14="http://schemas.microsoft.com/office/powerpoint/2010/main" xmlns="" val="219912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solidFill>
                  <a:schemeClr val="bg1"/>
                </a:solidFill>
              </a:rPr>
              <a:t>5.2. Систематичні похибки обробки</a:t>
            </a:r>
            <a:endParaRPr lang="ru-RU" sz="3200" dirty="0">
              <a:solidFill>
                <a:schemeClr val="bg1"/>
              </a:solidFill>
            </a:endParaRPr>
          </a:p>
        </p:txBody>
      </p:sp>
      <p:sp>
        <p:nvSpPr>
          <p:cNvPr id="3" name="Объект 2"/>
          <p:cNvSpPr>
            <a:spLocks noGrp="1"/>
          </p:cNvSpPr>
          <p:nvPr>
            <p:ph idx="1"/>
          </p:nvPr>
        </p:nvSpPr>
        <p:spPr>
          <a:xfrm>
            <a:off x="457200" y="1333500"/>
            <a:ext cx="8229600" cy="4044280"/>
          </a:xfrm>
        </p:spPr>
        <p:txBody>
          <a:bodyPr>
            <a:normAutofit fontScale="62500" lnSpcReduction="20000"/>
          </a:bodyPr>
          <a:lstStyle/>
          <a:p>
            <a:pPr marL="0" indent="363538" algn="just">
              <a:buNone/>
            </a:pPr>
            <a:r>
              <a:rPr lang="uk-UA" dirty="0">
                <a:solidFill>
                  <a:schemeClr val="bg1"/>
                </a:solidFill>
              </a:rPr>
              <a:t>Систематичними називаються похибки, які для усіх оброблених заготовок (деталей) партії, що розглядається, залишаються постійними або ж закономірно змінюються від кожної попередньої заготовки до наступної. У першому випадку похибка називається постійною, в другому – змінною.</a:t>
            </a:r>
            <a:endParaRPr lang="ru-RU" dirty="0">
              <a:solidFill>
                <a:schemeClr val="bg1"/>
              </a:solidFill>
            </a:endParaRPr>
          </a:p>
          <a:p>
            <a:pPr marL="0" indent="363538" algn="just">
              <a:buNone/>
            </a:pPr>
            <a:r>
              <a:rPr lang="uk-UA" dirty="0">
                <a:solidFill>
                  <a:schemeClr val="bg1"/>
                </a:solidFill>
              </a:rPr>
              <a:t>Основними причинами виникнення систематичних постійних та змінних похибок можуть бути:</a:t>
            </a:r>
            <a:endParaRPr lang="ru-RU" dirty="0">
              <a:solidFill>
                <a:schemeClr val="bg1"/>
              </a:solidFill>
            </a:endParaRPr>
          </a:p>
          <a:p>
            <a:pPr lvl="0" algn="just">
              <a:buFont typeface="Wingdings" panose="05000000000000000000" pitchFamily="2" charset="2"/>
              <a:buChar char="Ø"/>
            </a:pPr>
            <a:r>
              <a:rPr lang="uk-UA" dirty="0">
                <a:solidFill>
                  <a:schemeClr val="bg1"/>
                </a:solidFill>
              </a:rPr>
              <a:t>Похибки теоретичної схеми обробки;</a:t>
            </a:r>
            <a:endParaRPr lang="ru-RU" dirty="0">
              <a:solidFill>
                <a:schemeClr val="bg1"/>
              </a:solidFill>
            </a:endParaRPr>
          </a:p>
          <a:p>
            <a:pPr lvl="0" algn="just">
              <a:buFont typeface="Wingdings" panose="05000000000000000000" pitchFamily="2" charset="2"/>
              <a:buChar char="Ø"/>
            </a:pPr>
            <a:r>
              <a:rPr lang="uk-UA" dirty="0">
                <a:solidFill>
                  <a:schemeClr val="bg1"/>
                </a:solidFill>
              </a:rPr>
              <a:t>Неточність, зношування та деформації верстатів, пристроїв та інструментів у ненавантаженому стані, а також під впливом сил різання; </a:t>
            </a:r>
            <a:endParaRPr lang="ru-RU" dirty="0">
              <a:solidFill>
                <a:schemeClr val="bg1"/>
              </a:solidFill>
            </a:endParaRPr>
          </a:p>
          <a:p>
            <a:pPr lvl="0" algn="just">
              <a:buFont typeface="Wingdings" panose="05000000000000000000" pitchFamily="2" charset="2"/>
              <a:buChar char="Ø"/>
            </a:pPr>
            <a:r>
              <a:rPr lang="uk-UA" dirty="0">
                <a:solidFill>
                  <a:schemeClr val="bg1"/>
                </a:solidFill>
              </a:rPr>
              <a:t>Силові пружні деформації оброблюваних заготовок;</a:t>
            </a:r>
            <a:endParaRPr lang="ru-RU" dirty="0">
              <a:solidFill>
                <a:schemeClr val="bg1"/>
              </a:solidFill>
            </a:endParaRPr>
          </a:p>
          <a:p>
            <a:pPr lvl="0" algn="just">
              <a:buFont typeface="Wingdings" panose="05000000000000000000" pitchFamily="2" charset="2"/>
              <a:buChar char="Ø"/>
            </a:pPr>
            <a:r>
              <a:rPr lang="uk-UA" dirty="0">
                <a:solidFill>
                  <a:schemeClr val="bg1"/>
                </a:solidFill>
              </a:rPr>
              <a:t>Теплові деформації елементів технологічної системи;</a:t>
            </a:r>
            <a:endParaRPr lang="ru-RU" dirty="0">
              <a:solidFill>
                <a:schemeClr val="bg1"/>
              </a:solidFill>
            </a:endParaRPr>
          </a:p>
          <a:p>
            <a:pPr algn="just">
              <a:buFont typeface="Wingdings" panose="05000000000000000000" pitchFamily="2" charset="2"/>
              <a:buChar char="Ø"/>
            </a:pPr>
            <a:r>
              <a:rPr lang="uk-UA" dirty="0">
                <a:solidFill>
                  <a:schemeClr val="bg1"/>
                </a:solidFill>
              </a:rPr>
              <a:t>Похибки налагодження верстатів на розміри обробки.</a:t>
            </a:r>
            <a:endParaRPr lang="ru-RU" dirty="0">
              <a:solidFill>
                <a:schemeClr val="bg1"/>
              </a:solidFill>
            </a:endParaRPr>
          </a:p>
        </p:txBody>
      </p:sp>
    </p:spTree>
    <p:extLst>
      <p:ext uri="{BB962C8B-B14F-4D97-AF65-F5344CB8AC3E}">
        <p14:creationId xmlns:p14="http://schemas.microsoft.com/office/powerpoint/2010/main" xmlns="" val="3081664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824536"/>
          </a:xfrm>
        </p:spPr>
        <p:txBody>
          <a:bodyPr>
            <a:normAutofit fontScale="70000" lnSpcReduction="20000"/>
          </a:bodyPr>
          <a:lstStyle/>
          <a:p>
            <a:pPr marL="0" indent="363538" algn="just">
              <a:buNone/>
            </a:pPr>
            <a:r>
              <a:rPr lang="uk-UA" dirty="0">
                <a:solidFill>
                  <a:schemeClr val="bg1"/>
                </a:solidFill>
              </a:rPr>
              <a:t>Пружні відтискання </a:t>
            </a:r>
            <a:r>
              <a:rPr lang="uk-UA" b="1" i="1" dirty="0">
                <a:solidFill>
                  <a:schemeClr val="bg1"/>
                </a:solidFill>
              </a:rPr>
              <a:t>У</a:t>
            </a:r>
            <a:r>
              <a:rPr lang="uk-UA" i="1" dirty="0">
                <a:solidFill>
                  <a:schemeClr val="bg1"/>
                </a:solidFill>
              </a:rPr>
              <a:t> </a:t>
            </a:r>
            <a:r>
              <a:rPr lang="uk-UA" dirty="0">
                <a:solidFill>
                  <a:schemeClr val="bg1"/>
                </a:solidFill>
              </a:rPr>
              <a:t>визначаються діючими у напрямку цих відтискань зусиллями і </a:t>
            </a:r>
            <a:r>
              <a:rPr lang="uk-UA" b="1" i="1" dirty="0">
                <a:solidFill>
                  <a:schemeClr val="bg1"/>
                </a:solidFill>
              </a:rPr>
              <a:t>жорсткістю</a:t>
            </a:r>
            <a:r>
              <a:rPr lang="uk-UA" i="1" dirty="0">
                <a:solidFill>
                  <a:schemeClr val="bg1"/>
                </a:solidFill>
              </a:rPr>
              <a:t> </a:t>
            </a:r>
            <a:r>
              <a:rPr lang="uk-UA" dirty="0">
                <a:solidFill>
                  <a:schemeClr val="bg1"/>
                </a:solidFill>
              </a:rPr>
              <a:t> технологічної системи.</a:t>
            </a:r>
            <a:endParaRPr lang="ru-RU" dirty="0">
              <a:solidFill>
                <a:schemeClr val="bg1"/>
              </a:solidFill>
            </a:endParaRPr>
          </a:p>
          <a:p>
            <a:pPr marL="0" indent="363538" algn="just">
              <a:buNone/>
            </a:pPr>
            <a:r>
              <a:rPr lang="uk-UA" b="1" i="1" dirty="0">
                <a:solidFill>
                  <a:schemeClr val="bg1"/>
                </a:solidFill>
              </a:rPr>
              <a:t>Жорсткістю </a:t>
            </a:r>
            <a:r>
              <a:rPr lang="en-US" b="1" i="1" dirty="0">
                <a:solidFill>
                  <a:schemeClr val="bg1"/>
                </a:solidFill>
              </a:rPr>
              <a:t>J </a:t>
            </a:r>
            <a:r>
              <a:rPr lang="uk-UA" b="1" i="1" dirty="0">
                <a:solidFill>
                  <a:schemeClr val="bg1"/>
                </a:solidFill>
              </a:rPr>
              <a:t>технологічної системи називається здатність цієї системи чинити опір дії деформуючих її силам.</a:t>
            </a:r>
            <a:endParaRPr lang="ru-RU" dirty="0">
              <a:solidFill>
                <a:schemeClr val="bg1"/>
              </a:solidFill>
            </a:endParaRPr>
          </a:p>
          <a:p>
            <a:pPr marL="0" indent="363538" algn="just">
              <a:buNone/>
            </a:pPr>
            <a:r>
              <a:rPr lang="uk-UA" dirty="0">
                <a:solidFill>
                  <a:schemeClr val="bg1"/>
                </a:solidFill>
              </a:rPr>
              <a:t>Для обчислення похибок обробки, пов’язаних з пружними відтисканнями ТОС,  жорсткість цієї системи повинна мати кількісне значення. За звичай жорсткість ТОС визначається відношенням нормальної складової </a:t>
            </a:r>
            <a:r>
              <a:rPr lang="uk-UA" b="1" i="1" dirty="0" err="1">
                <a:solidFill>
                  <a:schemeClr val="bg1"/>
                </a:solidFill>
              </a:rPr>
              <a:t>Р</a:t>
            </a:r>
            <a:r>
              <a:rPr lang="uk-UA" b="1" i="1" baseline="-25000" dirty="0" err="1">
                <a:solidFill>
                  <a:schemeClr val="bg1"/>
                </a:solidFill>
              </a:rPr>
              <a:t>у</a:t>
            </a:r>
            <a:r>
              <a:rPr lang="uk-UA" baseline="-25000" dirty="0">
                <a:solidFill>
                  <a:schemeClr val="bg1"/>
                </a:solidFill>
              </a:rPr>
              <a:t>  </a:t>
            </a:r>
            <a:r>
              <a:rPr lang="uk-UA" dirty="0">
                <a:solidFill>
                  <a:schemeClr val="bg1"/>
                </a:solidFill>
              </a:rPr>
              <a:t>(</a:t>
            </a:r>
            <a:r>
              <a:rPr lang="uk-UA" dirty="0" err="1">
                <a:solidFill>
                  <a:schemeClr val="bg1"/>
                </a:solidFill>
              </a:rPr>
              <a:t>кН</a:t>
            </a:r>
            <a:r>
              <a:rPr lang="uk-UA" dirty="0">
                <a:solidFill>
                  <a:schemeClr val="bg1"/>
                </a:solidFill>
              </a:rPr>
              <a:t>) сили різання до сумарного зміщення </a:t>
            </a:r>
            <a:r>
              <a:rPr lang="uk-UA" b="1" dirty="0">
                <a:solidFill>
                  <a:schemeClr val="bg1"/>
                </a:solidFill>
              </a:rPr>
              <a:t>У </a:t>
            </a:r>
            <a:r>
              <a:rPr lang="uk-UA" dirty="0">
                <a:solidFill>
                  <a:schemeClr val="bg1"/>
                </a:solidFill>
              </a:rPr>
              <a:t>(м) леза різального інструмента відносно оброблюваної поверхні заготовки, виміряного в напрямку нормалі до цієї поверхні:</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ctr">
              <a:buNone/>
            </a:pPr>
            <a:r>
              <a:rPr lang="en-US" b="1" i="1" dirty="0">
                <a:solidFill>
                  <a:schemeClr val="bg1"/>
                </a:solidFill>
              </a:rPr>
              <a:t>J</a:t>
            </a:r>
            <a:r>
              <a:rPr lang="uk-UA" b="1" i="1" dirty="0">
                <a:solidFill>
                  <a:schemeClr val="bg1"/>
                </a:solidFill>
              </a:rPr>
              <a:t> = Р</a:t>
            </a:r>
            <a:r>
              <a:rPr lang="uk-UA" b="1" i="1" baseline="-25000" dirty="0">
                <a:solidFill>
                  <a:schemeClr val="bg1"/>
                </a:solidFill>
              </a:rPr>
              <a:t>У </a:t>
            </a:r>
            <a:r>
              <a:rPr lang="uk-UA" b="1" i="1" dirty="0">
                <a:solidFill>
                  <a:schemeClr val="bg1"/>
                </a:solidFill>
              </a:rPr>
              <a:t>/у .</a:t>
            </a:r>
            <a:endParaRPr lang="ru-RU" dirty="0">
              <a:solidFill>
                <a:schemeClr val="bg1"/>
              </a:solidFill>
            </a:endParaRPr>
          </a:p>
          <a:p>
            <a:pPr marL="0" indent="363538" algn="just">
              <a:buNone/>
            </a:pPr>
            <a:r>
              <a:rPr lang="uk-UA" b="1" dirty="0">
                <a:solidFill>
                  <a:schemeClr val="bg1"/>
                </a:solidFill>
              </a:rPr>
              <a:t> </a:t>
            </a:r>
            <a:endParaRPr lang="ru-RU" dirty="0">
              <a:solidFill>
                <a:schemeClr val="bg1"/>
              </a:solidFill>
            </a:endParaRPr>
          </a:p>
          <a:p>
            <a:pPr marL="0" indent="0">
              <a:buNone/>
            </a:pPr>
            <a:endParaRPr lang="ru-RU" dirty="0"/>
          </a:p>
        </p:txBody>
      </p:sp>
    </p:spTree>
    <p:extLst>
      <p:ext uri="{BB962C8B-B14F-4D97-AF65-F5344CB8AC3E}">
        <p14:creationId xmlns:p14="http://schemas.microsoft.com/office/powerpoint/2010/main" xmlns="" val="3421257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81236"/>
            <a:ext cx="8229600" cy="4623900"/>
          </a:xfrm>
        </p:spPr>
        <p:txBody>
          <a:bodyPr>
            <a:normAutofit fontScale="70000" lnSpcReduction="20000"/>
          </a:bodyPr>
          <a:lstStyle/>
          <a:p>
            <a:pPr marL="0" indent="363538" algn="just">
              <a:buNone/>
            </a:pPr>
            <a:r>
              <a:rPr lang="uk-UA" dirty="0">
                <a:solidFill>
                  <a:schemeClr val="bg1"/>
                </a:solidFill>
              </a:rPr>
              <a:t>При знаходженні жорсткості ТОС за значеннями жорсткості окремих її ланок, а також при розрахунку похибок обробки, пов’язаних з пружними </a:t>
            </a:r>
            <a:r>
              <a:rPr lang="uk-UA" dirty="0" err="1">
                <a:solidFill>
                  <a:schemeClr val="bg1"/>
                </a:solidFill>
              </a:rPr>
              <a:t>відтисканнями</a:t>
            </a:r>
            <a:r>
              <a:rPr lang="uk-UA" dirty="0">
                <a:solidFill>
                  <a:schemeClr val="bg1"/>
                </a:solidFill>
              </a:rPr>
              <a:t> окремих елементів системи, зручно користуватись поняттям податливості, яка </a:t>
            </a:r>
            <a:r>
              <a:rPr lang="uk-UA" dirty="0" err="1">
                <a:solidFill>
                  <a:schemeClr val="bg1"/>
                </a:solidFill>
              </a:rPr>
              <a:t>чисельно</a:t>
            </a:r>
            <a:r>
              <a:rPr lang="uk-UA" dirty="0">
                <a:solidFill>
                  <a:schemeClr val="bg1"/>
                </a:solidFill>
              </a:rPr>
              <a:t> дорівнює величині, оберненій жорсткості. </a:t>
            </a:r>
            <a:endParaRPr lang="ru-RU" dirty="0">
              <a:solidFill>
                <a:schemeClr val="bg1"/>
              </a:solidFill>
            </a:endParaRPr>
          </a:p>
          <a:p>
            <a:pPr marL="0" indent="363538" algn="just">
              <a:buNone/>
            </a:pPr>
            <a:r>
              <a:rPr lang="uk-UA" dirty="0">
                <a:solidFill>
                  <a:schemeClr val="bg1"/>
                </a:solidFill>
              </a:rPr>
              <a:t>Податливістю </a:t>
            </a:r>
            <a:r>
              <a:rPr lang="uk-UA" b="1" i="1" dirty="0">
                <a:solidFill>
                  <a:schemeClr val="bg1"/>
                </a:solidFill>
              </a:rPr>
              <a:t>ω </a:t>
            </a:r>
            <a:r>
              <a:rPr lang="uk-UA" dirty="0">
                <a:solidFill>
                  <a:schemeClr val="bg1"/>
                </a:solidFill>
              </a:rPr>
              <a:t>ТОС називається здатність цієї системи пружно деформуватись під дією зовнішніх сил:</a:t>
            </a:r>
            <a:endParaRPr lang="ru-RU" dirty="0">
              <a:solidFill>
                <a:schemeClr val="bg1"/>
              </a:solidFill>
            </a:endParaRPr>
          </a:p>
          <a:p>
            <a:pPr marL="0" indent="363538" algn="ctr">
              <a:buNone/>
            </a:pPr>
            <a:r>
              <a:rPr lang="uk-UA" dirty="0">
                <a:solidFill>
                  <a:schemeClr val="bg1"/>
                </a:solidFill>
              </a:rPr>
              <a:t> </a:t>
            </a:r>
            <a:r>
              <a:rPr lang="uk-UA" b="1" i="1" dirty="0" smtClean="0">
                <a:solidFill>
                  <a:schemeClr val="bg1"/>
                </a:solidFill>
              </a:rPr>
              <a:t>ω </a:t>
            </a:r>
            <a:r>
              <a:rPr lang="uk-UA" dirty="0" smtClean="0">
                <a:solidFill>
                  <a:schemeClr val="bg1"/>
                </a:solidFill>
              </a:rPr>
              <a:t>= </a:t>
            </a:r>
            <a:r>
              <a:rPr lang="uk-UA" b="1" i="1" dirty="0">
                <a:solidFill>
                  <a:schemeClr val="bg1"/>
                </a:solidFill>
              </a:rPr>
              <a:t>У / Р</a:t>
            </a:r>
            <a:r>
              <a:rPr lang="uk-UA" b="1" i="1" baseline="-25000" dirty="0">
                <a:solidFill>
                  <a:schemeClr val="bg1"/>
                </a:solidFill>
              </a:rPr>
              <a:t>У </a:t>
            </a:r>
            <a:r>
              <a:rPr lang="uk-UA" dirty="0" smtClean="0">
                <a:solidFill>
                  <a:schemeClr val="bg1"/>
                </a:solidFill>
              </a:rPr>
              <a:t>.</a:t>
            </a:r>
            <a:endParaRPr lang="en-US" dirty="0" smtClean="0">
              <a:solidFill>
                <a:schemeClr val="bg1"/>
              </a:solidFill>
            </a:endParaRPr>
          </a:p>
          <a:p>
            <a:pPr marL="0" indent="363538" algn="just">
              <a:buNone/>
            </a:pPr>
            <a:r>
              <a:rPr lang="uk-UA" dirty="0">
                <a:solidFill>
                  <a:schemeClr val="bg1"/>
                </a:solidFill>
              </a:rPr>
              <a:t>Деформації ТОС складаються не тільки із власних деформацій деталей – ланок цієї системи, а й з контактних деформацій в місцях стикання з’єднуваних деталей внаслідок пружності стиків. Після вибірки зазорів у з’єднаннях виникають місцеві пластичні деформації зминання, а потім пружні деформації мікронерівностей та стискання деталей і виникають деформації стискання (власні деформації).</a:t>
            </a:r>
            <a:endParaRPr lang="ru-RU" dirty="0">
              <a:solidFill>
                <a:schemeClr val="bg1"/>
              </a:solidFill>
            </a:endParaRPr>
          </a:p>
        </p:txBody>
      </p:sp>
    </p:spTree>
    <p:extLst>
      <p:ext uri="{BB962C8B-B14F-4D97-AF65-F5344CB8AC3E}">
        <p14:creationId xmlns:p14="http://schemas.microsoft.com/office/powerpoint/2010/main" xmlns="" val="60364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968552"/>
          </a:xfrm>
        </p:spPr>
        <p:txBody>
          <a:bodyPr>
            <a:normAutofit fontScale="70000" lnSpcReduction="20000"/>
          </a:bodyPr>
          <a:lstStyle/>
          <a:p>
            <a:pPr marL="0" indent="363538" algn="just">
              <a:buNone/>
            </a:pPr>
            <a:r>
              <a:rPr lang="uk-UA" dirty="0">
                <a:solidFill>
                  <a:schemeClr val="bg1"/>
                </a:solidFill>
              </a:rPr>
              <a:t>Податливість ТОС в такому разі можна обчислити, як:</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b="1" i="1" dirty="0">
                <a:solidFill>
                  <a:schemeClr val="bg1"/>
                </a:solidFill>
              </a:rPr>
              <a:t>ω</a:t>
            </a:r>
            <a:r>
              <a:rPr lang="uk-UA" b="1" i="1" baseline="-25000" dirty="0">
                <a:solidFill>
                  <a:schemeClr val="bg1"/>
                </a:solidFill>
              </a:rPr>
              <a:t> ТОС</a:t>
            </a:r>
            <a:r>
              <a:rPr lang="uk-UA" b="1" i="1" dirty="0">
                <a:solidFill>
                  <a:schemeClr val="bg1"/>
                </a:solidFill>
              </a:rPr>
              <a:t> = </a:t>
            </a:r>
            <a:r>
              <a:rPr lang="uk-UA" b="1" i="1" dirty="0" err="1">
                <a:solidFill>
                  <a:schemeClr val="bg1"/>
                </a:solidFill>
              </a:rPr>
              <a:t>ω</a:t>
            </a:r>
            <a:r>
              <a:rPr lang="uk-UA" b="1" i="1" baseline="-25000" dirty="0" err="1">
                <a:solidFill>
                  <a:schemeClr val="bg1"/>
                </a:solidFill>
              </a:rPr>
              <a:t>в</a:t>
            </a:r>
            <a:r>
              <a:rPr lang="uk-UA" b="1" i="1" baseline="-25000" dirty="0">
                <a:solidFill>
                  <a:schemeClr val="bg1"/>
                </a:solidFill>
              </a:rPr>
              <a:t> </a:t>
            </a:r>
            <a:r>
              <a:rPr lang="uk-UA" b="1" i="1" dirty="0">
                <a:solidFill>
                  <a:schemeClr val="bg1"/>
                </a:solidFill>
              </a:rPr>
              <a:t>+ </a:t>
            </a:r>
            <a:r>
              <a:rPr lang="uk-UA" b="1" i="1" dirty="0" err="1">
                <a:solidFill>
                  <a:schemeClr val="bg1"/>
                </a:solidFill>
              </a:rPr>
              <a:t>ω</a:t>
            </a:r>
            <a:r>
              <a:rPr lang="uk-UA" b="1" i="1" baseline="-25000" dirty="0" err="1">
                <a:solidFill>
                  <a:schemeClr val="bg1"/>
                </a:solidFill>
              </a:rPr>
              <a:t>п</a:t>
            </a:r>
            <a:r>
              <a:rPr lang="uk-UA" b="1" i="1" dirty="0">
                <a:solidFill>
                  <a:schemeClr val="bg1"/>
                </a:solidFill>
              </a:rPr>
              <a:t> + </a:t>
            </a:r>
            <a:r>
              <a:rPr lang="uk-UA" b="1" i="1" dirty="0" err="1">
                <a:solidFill>
                  <a:schemeClr val="bg1"/>
                </a:solidFill>
              </a:rPr>
              <a:t>ω</a:t>
            </a:r>
            <a:r>
              <a:rPr lang="uk-UA" b="1" i="1" baseline="-25000" dirty="0" err="1">
                <a:solidFill>
                  <a:schemeClr val="bg1"/>
                </a:solidFill>
              </a:rPr>
              <a:t>і</a:t>
            </a:r>
            <a:r>
              <a:rPr lang="uk-UA" b="1" i="1" dirty="0">
                <a:solidFill>
                  <a:schemeClr val="bg1"/>
                </a:solidFill>
              </a:rPr>
              <a:t> + </a:t>
            </a:r>
            <a:r>
              <a:rPr lang="uk-UA" b="1" i="1" dirty="0" err="1">
                <a:solidFill>
                  <a:schemeClr val="bg1"/>
                </a:solidFill>
              </a:rPr>
              <a:t>ω</a:t>
            </a:r>
            <a:r>
              <a:rPr lang="uk-UA" b="1" i="1" baseline="-25000" dirty="0" err="1">
                <a:solidFill>
                  <a:schemeClr val="bg1"/>
                </a:solidFill>
              </a:rPr>
              <a:t>д</a:t>
            </a:r>
            <a:r>
              <a:rPr lang="uk-UA" b="1" i="1" baseline="-25000" dirty="0">
                <a:solidFill>
                  <a:schemeClr val="bg1"/>
                </a:solidFill>
              </a:rPr>
              <a:t> </a:t>
            </a:r>
            <a:r>
              <a:rPr lang="uk-UA" dirty="0">
                <a:solidFill>
                  <a:schemeClr val="bg1"/>
                </a:solidFill>
              </a:rPr>
              <a:t>.</a:t>
            </a:r>
            <a:endParaRPr lang="ru-RU" dirty="0">
              <a:solidFill>
                <a:schemeClr val="bg1"/>
              </a:solidFill>
            </a:endParaRPr>
          </a:p>
          <a:p>
            <a:pPr marL="0" indent="363538" algn="just">
              <a:buNone/>
            </a:pPr>
            <a:r>
              <a:rPr lang="uk-UA" dirty="0">
                <a:solidFill>
                  <a:schemeClr val="bg1"/>
                </a:solidFill>
              </a:rPr>
              <a:t>Знаючи жорсткість і податливість ТОС, можна вирахувати похибки точності розмірів і форми оброблюваних заготовок.</a:t>
            </a:r>
            <a:endParaRPr lang="ru-RU" dirty="0">
              <a:solidFill>
                <a:schemeClr val="bg1"/>
              </a:solidFill>
            </a:endParaRPr>
          </a:p>
          <a:p>
            <a:pPr marL="0" indent="363538" algn="just">
              <a:buNone/>
            </a:pPr>
            <a:r>
              <a:rPr lang="uk-UA" dirty="0">
                <a:solidFill>
                  <a:schemeClr val="bg1"/>
                </a:solidFill>
              </a:rPr>
              <a:t>При постійній жорсткості ТОС по довжині обробки, незмінних режимах обробки та постійній твердості заготовок реальний розмір в результаті обробки (і його відхилення) в порівнянні з теоретичним його значенням буде зберігатись однаковим по усій довжині обробки і не викличе появи похибки форми. Така систематична похибка може бути врахована при настроюванні верстата на настроювальний розмір.</a:t>
            </a:r>
            <a:endParaRPr lang="ru-RU" dirty="0">
              <a:solidFill>
                <a:schemeClr val="bg1"/>
              </a:solidFill>
            </a:endParaRPr>
          </a:p>
          <a:p>
            <a:pPr marL="0" indent="363538" algn="just">
              <a:buNone/>
            </a:pPr>
            <a:r>
              <a:rPr lang="uk-UA" dirty="0">
                <a:solidFill>
                  <a:schemeClr val="bg1"/>
                </a:solidFill>
              </a:rPr>
              <a:t>При обробці заготовок малої жорсткості (довгі вали малого діаметра) їх жорсткість, а отже і відтискання, змінюються по довжині заготовки, що обумовлює появу систематичної похибки форми заготовки.</a:t>
            </a:r>
            <a:endParaRPr lang="ru-RU" dirty="0">
              <a:solidFill>
                <a:schemeClr val="bg1"/>
              </a:solidFill>
            </a:endParaRPr>
          </a:p>
          <a:p>
            <a:endParaRPr lang="ru-RU" dirty="0"/>
          </a:p>
        </p:txBody>
      </p:sp>
    </p:spTree>
    <p:extLst>
      <p:ext uri="{BB962C8B-B14F-4D97-AF65-F5344CB8AC3E}">
        <p14:creationId xmlns:p14="http://schemas.microsoft.com/office/powerpoint/2010/main" xmlns="" val="4158964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5212"/>
            <a:ext cx="4248472" cy="5040560"/>
          </a:xfrm>
        </p:spPr>
        <p:txBody>
          <a:bodyPr>
            <a:normAutofit fontScale="62500" lnSpcReduction="20000"/>
          </a:bodyPr>
          <a:lstStyle/>
          <a:p>
            <a:pPr marL="0" indent="363538" algn="just">
              <a:buNone/>
            </a:pPr>
            <a:r>
              <a:rPr lang="uk-UA" dirty="0">
                <a:solidFill>
                  <a:schemeClr val="bg1"/>
                </a:solidFill>
              </a:rPr>
              <a:t>Коливання твердості оброблюваного матеріалу значно змінюють нормальну складову сили різання </a:t>
            </a:r>
            <a:r>
              <a:rPr lang="uk-UA" dirty="0">
                <a:solidFill>
                  <a:schemeClr val="bg1"/>
                </a:solidFill>
              </a:rPr>
              <a:t>Р</a:t>
            </a:r>
            <a:r>
              <a:rPr lang="uk-UA" baseline="-25000" dirty="0">
                <a:solidFill>
                  <a:schemeClr val="bg1"/>
                </a:solidFill>
              </a:rPr>
              <a:t>у</a:t>
            </a:r>
            <a:r>
              <a:rPr lang="uk-UA" dirty="0">
                <a:solidFill>
                  <a:schemeClr val="bg1"/>
                </a:solidFill>
              </a:rPr>
              <a:t>. Практично вплив твердості оброблюваного матеріалу на точність обробки </a:t>
            </a:r>
            <a:r>
              <a:rPr lang="uk-UA" i="1" dirty="0">
                <a:solidFill>
                  <a:srgbClr val="FF0000"/>
                </a:solidFill>
              </a:rPr>
              <a:t>суттєвий</a:t>
            </a:r>
            <a:r>
              <a:rPr lang="uk-UA" i="1" dirty="0">
                <a:solidFill>
                  <a:schemeClr val="bg1"/>
                </a:solidFill>
              </a:rPr>
              <a:t>,  </a:t>
            </a:r>
            <a:r>
              <a:rPr lang="uk-UA" dirty="0">
                <a:solidFill>
                  <a:schemeClr val="bg1"/>
                </a:solidFill>
              </a:rPr>
              <a:t>оскільки згідно з відомими для практиків матеріалами дослідів розсіювання твердості матеріалу іноді досягає 30 – 40% від середнього значення твердості. Особливо це помітно при виготовленні заготовок литтям.</a:t>
            </a:r>
            <a:endParaRPr lang="ru-RU" dirty="0">
              <a:solidFill>
                <a:schemeClr val="bg1"/>
              </a:solidFill>
            </a:endParaRPr>
          </a:p>
          <a:p>
            <a:pPr marL="0" indent="363538" algn="just">
              <a:buNone/>
            </a:pPr>
            <a:r>
              <a:rPr lang="uk-UA" dirty="0">
                <a:solidFill>
                  <a:schemeClr val="bg1"/>
                </a:solidFill>
              </a:rPr>
              <a:t>Коливання припуску на обробку заготовок, що пов’язане з похибками розмірів вихідної заготовки, призводить до розсіюванні розмірів отримуваних деталей (рисунок).</a:t>
            </a:r>
            <a:endParaRPr lang="ru-RU" dirty="0">
              <a:solidFill>
                <a:schemeClr val="bg1"/>
              </a:solidFill>
            </a:endParaRPr>
          </a:p>
        </p:txBody>
      </p:sp>
      <p:pic>
        <p:nvPicPr>
          <p:cNvPr id="4" name="Рисунок 3"/>
          <p:cNvPicPr/>
          <p:nvPr/>
        </p:nvPicPr>
        <p:blipFill>
          <a:blip r:embed="rId2" cstate="print"/>
          <a:srcRect/>
          <a:stretch>
            <a:fillRect/>
          </a:stretch>
        </p:blipFill>
        <p:spPr bwMode="auto">
          <a:xfrm>
            <a:off x="5004048" y="1057300"/>
            <a:ext cx="3781425" cy="3429000"/>
          </a:xfrm>
          <a:prstGeom prst="rect">
            <a:avLst/>
          </a:prstGeom>
          <a:noFill/>
          <a:ln w="9525">
            <a:noFill/>
            <a:miter lim="800000"/>
            <a:headEnd/>
            <a:tailEnd/>
          </a:ln>
        </p:spPr>
      </p:pic>
    </p:spTree>
    <p:extLst>
      <p:ext uri="{BB962C8B-B14F-4D97-AF65-F5344CB8AC3E}">
        <p14:creationId xmlns:p14="http://schemas.microsoft.com/office/powerpoint/2010/main" xmlns="" val="1262904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824536"/>
          </a:xfrm>
        </p:spPr>
        <p:txBody>
          <a:bodyPr>
            <a:normAutofit fontScale="62500" lnSpcReduction="20000"/>
          </a:bodyPr>
          <a:lstStyle/>
          <a:p>
            <a:pPr marL="0" indent="363538" algn="just">
              <a:buNone/>
            </a:pPr>
            <a:r>
              <a:rPr lang="uk-UA" dirty="0">
                <a:solidFill>
                  <a:schemeClr val="bg1"/>
                </a:solidFill>
              </a:rPr>
              <a:t>Таким чином, похибка вихідної заготовки копіюється на отриманій деталі у вигляді однойменної похибки меншої величини (овальність вихідної заготовки відповідає за овальність обробленої заготовки, конусність заготовки – за конусність деталі, биття заготовки – за биття деталі і т.п.). Це явище називається </a:t>
            </a:r>
            <a:r>
              <a:rPr lang="uk-UA" i="1" dirty="0">
                <a:solidFill>
                  <a:schemeClr val="bg1"/>
                </a:solidFill>
              </a:rPr>
              <a:t>технологічною спадковістю. </a:t>
            </a:r>
            <a:endParaRPr lang="ru-RU" dirty="0">
              <a:solidFill>
                <a:schemeClr val="bg1"/>
              </a:solidFill>
            </a:endParaRPr>
          </a:p>
          <a:p>
            <a:pPr marL="0" indent="363538" algn="just">
              <a:buNone/>
            </a:pPr>
            <a:r>
              <a:rPr lang="uk-UA" dirty="0">
                <a:solidFill>
                  <a:schemeClr val="bg1"/>
                </a:solidFill>
              </a:rPr>
              <a:t>Відношення однойменних похибок вихідної заготовки </a:t>
            </a:r>
            <a:r>
              <a:rPr lang="uk-UA" dirty="0" err="1" smtClean="0">
                <a:solidFill>
                  <a:schemeClr val="bg1"/>
                </a:solidFill>
              </a:rPr>
              <a:t>Δ</a:t>
            </a:r>
            <a:r>
              <a:rPr lang="uk-UA" baseline="-25000" dirty="0" err="1" smtClean="0">
                <a:solidFill>
                  <a:schemeClr val="bg1"/>
                </a:solidFill>
              </a:rPr>
              <a:t>в.заг</a:t>
            </a:r>
            <a:r>
              <a:rPr lang="uk-UA" baseline="-25000" dirty="0">
                <a:solidFill>
                  <a:schemeClr val="bg1"/>
                </a:solidFill>
              </a:rPr>
              <a:t>. </a:t>
            </a:r>
            <a:r>
              <a:rPr lang="uk-UA" dirty="0">
                <a:solidFill>
                  <a:schemeClr val="bg1"/>
                </a:solidFill>
              </a:rPr>
              <a:t> І обробленої заготовки Δ </a:t>
            </a:r>
            <a:r>
              <a:rPr lang="uk-UA" baseline="-25000" dirty="0">
                <a:solidFill>
                  <a:schemeClr val="bg1"/>
                </a:solidFill>
              </a:rPr>
              <a:t>обр. </a:t>
            </a:r>
            <a:r>
              <a:rPr lang="uk-UA" baseline="-25000" dirty="0" err="1">
                <a:solidFill>
                  <a:schemeClr val="bg1"/>
                </a:solidFill>
              </a:rPr>
              <a:t>заг</a:t>
            </a:r>
            <a:r>
              <a:rPr lang="uk-UA" baseline="-25000" dirty="0">
                <a:solidFill>
                  <a:schemeClr val="bg1"/>
                </a:solidFill>
              </a:rPr>
              <a:t>. </a:t>
            </a:r>
            <a:r>
              <a:rPr lang="uk-UA" dirty="0">
                <a:solidFill>
                  <a:schemeClr val="bg1"/>
                </a:solidFill>
              </a:rPr>
              <a:t>прийнято називати уточненням </a:t>
            </a:r>
            <a:r>
              <a:rPr lang="uk-UA" dirty="0" err="1">
                <a:solidFill>
                  <a:schemeClr val="bg1"/>
                </a:solidFill>
              </a:rPr>
              <a:t>К</a:t>
            </a:r>
            <a:r>
              <a:rPr lang="uk-UA" baseline="-25000" dirty="0" err="1">
                <a:solidFill>
                  <a:schemeClr val="bg1"/>
                </a:solidFill>
              </a:rPr>
              <a:t>тос</a:t>
            </a:r>
            <a:r>
              <a:rPr lang="uk-UA" baseline="-25000" dirty="0">
                <a:solidFill>
                  <a:schemeClr val="bg1"/>
                </a:solidFill>
              </a:rPr>
              <a:t> </a:t>
            </a:r>
            <a:r>
              <a:rPr lang="uk-UA" dirty="0">
                <a:solidFill>
                  <a:schemeClr val="bg1"/>
                </a:solidFill>
              </a:rPr>
              <a:t>.</a:t>
            </a:r>
            <a:endParaRPr lang="ru-RU" dirty="0">
              <a:solidFill>
                <a:schemeClr val="bg1"/>
              </a:solidFill>
            </a:endParaRPr>
          </a:p>
          <a:p>
            <a:pPr marL="0" indent="363538" algn="just">
              <a:buNone/>
            </a:pPr>
            <a:r>
              <a:rPr lang="uk-UA" dirty="0">
                <a:solidFill>
                  <a:schemeClr val="bg1"/>
                </a:solidFill>
              </a:rPr>
              <a:t>У зв’язку з тим, що у більшості випадків при обробці заготовок  </a:t>
            </a:r>
            <a:r>
              <a:rPr lang="uk-UA" dirty="0" err="1">
                <a:solidFill>
                  <a:schemeClr val="bg1"/>
                </a:solidFill>
              </a:rPr>
              <a:t>К</a:t>
            </a:r>
            <a:r>
              <a:rPr lang="uk-UA" baseline="-25000" dirty="0" err="1">
                <a:solidFill>
                  <a:schemeClr val="bg1"/>
                </a:solidFill>
              </a:rPr>
              <a:t>тос</a:t>
            </a:r>
            <a:r>
              <a:rPr lang="uk-UA" dirty="0">
                <a:solidFill>
                  <a:schemeClr val="bg1"/>
                </a:solidFill>
              </a:rPr>
              <a:t> &gt; 1, збільшення числа робочих ходів інструмента значно знижує похибку обробки і підвищує точність отриманих розмірів.</a:t>
            </a:r>
            <a:endParaRPr lang="ru-RU" dirty="0">
              <a:solidFill>
                <a:schemeClr val="bg1"/>
              </a:solidFill>
            </a:endParaRPr>
          </a:p>
          <a:p>
            <a:pPr marL="0" indent="363538" algn="just">
              <a:buNone/>
            </a:pPr>
            <a:r>
              <a:rPr lang="uk-UA" dirty="0">
                <a:solidFill>
                  <a:schemeClr val="bg1"/>
                </a:solidFill>
              </a:rPr>
              <a:t>У тих випадках, коли </a:t>
            </a:r>
            <a:r>
              <a:rPr lang="uk-UA" dirty="0" err="1">
                <a:solidFill>
                  <a:schemeClr val="bg1"/>
                </a:solidFill>
              </a:rPr>
              <a:t>К</a:t>
            </a:r>
            <a:r>
              <a:rPr lang="uk-UA" baseline="-25000" dirty="0" err="1">
                <a:solidFill>
                  <a:schemeClr val="bg1"/>
                </a:solidFill>
              </a:rPr>
              <a:t>тос</a:t>
            </a:r>
            <a:r>
              <a:rPr lang="uk-UA" dirty="0">
                <a:solidFill>
                  <a:schemeClr val="bg1"/>
                </a:solidFill>
              </a:rPr>
              <a:t> </a:t>
            </a:r>
            <a:r>
              <a:rPr lang="ru-RU" dirty="0">
                <a:solidFill>
                  <a:schemeClr val="bg1"/>
                </a:solidFill>
              </a:rPr>
              <a:t>&lt; </a:t>
            </a:r>
            <a:r>
              <a:rPr lang="uk-UA" dirty="0">
                <a:solidFill>
                  <a:schemeClr val="bg1"/>
                </a:solidFill>
              </a:rPr>
              <a:t>1 (при малій жорсткості ТОС ), кожний новий робочий хід не тільки не підвищує точність оброблюваної заготовки, але навіть знижує її. Прикладом може бути обробка на токарних і шліфувальних верстатах довгих валів малого діаметра низької жорсткості. </a:t>
            </a:r>
            <a:endParaRPr lang="ru-RU" dirty="0">
              <a:solidFill>
                <a:schemeClr val="bg1"/>
              </a:solidFill>
            </a:endParaRPr>
          </a:p>
          <a:p>
            <a:pPr marL="0" indent="363538" algn="just">
              <a:buNone/>
            </a:pPr>
            <a:r>
              <a:rPr lang="uk-UA" dirty="0">
                <a:solidFill>
                  <a:schemeClr val="bg1"/>
                </a:solidFill>
              </a:rPr>
              <a:t>Збільшення жорсткості ТОС є одним із способів зменшення частини похибки динамічного настроювання системи і збільшення продуктивності обробки.</a:t>
            </a:r>
            <a:endParaRPr lang="ru-RU" dirty="0">
              <a:solidFill>
                <a:schemeClr val="bg1"/>
              </a:solidFill>
            </a:endParaRPr>
          </a:p>
        </p:txBody>
      </p:sp>
    </p:spTree>
    <p:extLst>
      <p:ext uri="{BB962C8B-B14F-4D97-AF65-F5344CB8AC3E}">
        <p14:creationId xmlns:p14="http://schemas.microsoft.com/office/powerpoint/2010/main" xmlns="" val="1299570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7300"/>
            <a:ext cx="8229600" cy="1332491"/>
          </a:xfrm>
        </p:spPr>
        <p:txBody>
          <a:bodyPr>
            <a:noAutofit/>
          </a:bodyPr>
          <a:lstStyle/>
          <a:p>
            <a:r>
              <a:rPr lang="en-US" sz="3200" b="1" dirty="0" smtClean="0">
                <a:solidFill>
                  <a:schemeClr val="bg1"/>
                </a:solidFill>
              </a:rPr>
              <a:t>5.6. </a:t>
            </a:r>
            <a:r>
              <a:rPr lang="uk-UA" sz="3200" b="1" dirty="0" smtClean="0">
                <a:solidFill>
                  <a:schemeClr val="bg1"/>
                </a:solidFill>
              </a:rPr>
              <a:t>Складові </a:t>
            </a:r>
            <a:r>
              <a:rPr lang="uk-UA" sz="3200" b="1" dirty="0">
                <a:solidFill>
                  <a:schemeClr val="bg1"/>
                </a:solidFill>
              </a:rPr>
              <a:t>загального поля розсіювання розмірів оброблених заготовок від випадкових похибок</a:t>
            </a:r>
            <a:endParaRPr lang="ru-RU" sz="3200" dirty="0">
              <a:solidFill>
                <a:schemeClr val="bg1"/>
              </a:solidFill>
            </a:endParaRPr>
          </a:p>
        </p:txBody>
      </p:sp>
      <p:sp>
        <p:nvSpPr>
          <p:cNvPr id="3" name="Объект 2"/>
          <p:cNvSpPr>
            <a:spLocks noGrp="1"/>
          </p:cNvSpPr>
          <p:nvPr>
            <p:ph idx="1"/>
          </p:nvPr>
        </p:nvSpPr>
        <p:spPr>
          <a:xfrm>
            <a:off x="539552" y="2785492"/>
            <a:ext cx="8229600" cy="936104"/>
          </a:xfrm>
        </p:spPr>
        <p:txBody>
          <a:bodyPr>
            <a:normAutofit fontScale="70000" lnSpcReduction="20000"/>
          </a:bodyPr>
          <a:lstStyle/>
          <a:p>
            <a:pPr marL="0" indent="363538" algn="just">
              <a:buNone/>
            </a:pPr>
            <a:r>
              <a:rPr lang="uk-UA" dirty="0">
                <a:solidFill>
                  <a:schemeClr val="bg1"/>
                </a:solidFill>
              </a:rPr>
              <a:t>Розсіювання розмірів викликають численні випадкові фактори різноманітного характеру. За своїм походженням ці фактори можна об’єднати в декілька окремих груп.</a:t>
            </a:r>
            <a:endParaRPr lang="ru-RU" dirty="0">
              <a:solidFill>
                <a:schemeClr val="bg1"/>
              </a:solidFill>
            </a:endParaRPr>
          </a:p>
        </p:txBody>
      </p:sp>
    </p:spTree>
    <p:extLst>
      <p:ext uri="{BB962C8B-B14F-4D97-AF65-F5344CB8AC3E}">
        <p14:creationId xmlns:p14="http://schemas.microsoft.com/office/powerpoint/2010/main" xmlns="" val="2494736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8684" y="265212"/>
            <a:ext cx="8352928" cy="954107"/>
          </a:xfrm>
          <a:prstGeom prst="rect">
            <a:avLst/>
          </a:prstGeom>
        </p:spPr>
        <p:txBody>
          <a:bodyPr wrap="square">
            <a:spAutoFit/>
          </a:bodyPr>
          <a:lstStyle/>
          <a:p>
            <a:pPr algn="ctr"/>
            <a:r>
              <a:rPr lang="en-US" sz="2800" b="1" dirty="0" smtClean="0">
                <a:solidFill>
                  <a:schemeClr val="bg1"/>
                </a:solidFill>
              </a:rPr>
              <a:t>5.6.1. </a:t>
            </a:r>
            <a:r>
              <a:rPr lang="uk-UA" sz="2800" b="1" dirty="0" smtClean="0">
                <a:solidFill>
                  <a:schemeClr val="bg1"/>
                </a:solidFill>
              </a:rPr>
              <a:t>Розсіювання </a:t>
            </a:r>
            <a:r>
              <a:rPr lang="uk-UA" sz="2800" b="1" dirty="0">
                <a:solidFill>
                  <a:schemeClr val="bg1"/>
                </a:solidFill>
              </a:rPr>
              <a:t>розмірів, пов’язане з видом обробки (похибка методу)</a:t>
            </a:r>
            <a:endParaRPr lang="ru-RU" sz="2800" b="1" dirty="0">
              <a:solidFill>
                <a:schemeClr val="bg1"/>
              </a:solidFill>
            </a:endParaRPr>
          </a:p>
        </p:txBody>
      </p:sp>
      <p:sp>
        <p:nvSpPr>
          <p:cNvPr id="5" name="Прямоугольник 4"/>
          <p:cNvSpPr/>
          <p:nvPr/>
        </p:nvSpPr>
        <p:spPr>
          <a:xfrm>
            <a:off x="573782" y="1230390"/>
            <a:ext cx="8208912" cy="4201150"/>
          </a:xfrm>
          <a:prstGeom prst="rect">
            <a:avLst/>
          </a:prstGeom>
        </p:spPr>
        <p:txBody>
          <a:bodyPr wrap="square">
            <a:spAutoFit/>
          </a:bodyPr>
          <a:lstStyle/>
          <a:p>
            <a:pPr indent="363538" algn="just"/>
            <a:r>
              <a:rPr lang="uk-UA" dirty="0">
                <a:solidFill>
                  <a:schemeClr val="bg1"/>
                </a:solidFill>
              </a:rPr>
              <a:t>Кожному виду (методу) обробки, що виконується на певному обладнанні, властива своя величина розсіювання розмірів, яка характеризується полем розсіювання </a:t>
            </a:r>
            <a:r>
              <a:rPr lang="uk-UA" dirty="0" err="1">
                <a:solidFill>
                  <a:schemeClr val="bg1"/>
                </a:solidFill>
              </a:rPr>
              <a:t>Δ</a:t>
            </a:r>
            <a:r>
              <a:rPr lang="uk-UA" baseline="-25000" dirty="0" err="1">
                <a:solidFill>
                  <a:schemeClr val="bg1"/>
                </a:solidFill>
              </a:rPr>
              <a:t>м</a:t>
            </a:r>
            <a:r>
              <a:rPr lang="uk-UA" dirty="0">
                <a:solidFill>
                  <a:schemeClr val="bg1"/>
                </a:solidFill>
              </a:rPr>
              <a:t>. Для окремо взятого методу обробки </a:t>
            </a:r>
            <a:r>
              <a:rPr lang="uk-UA" dirty="0" err="1">
                <a:solidFill>
                  <a:schemeClr val="bg1"/>
                </a:solidFill>
              </a:rPr>
              <a:t>Δ</a:t>
            </a:r>
            <a:r>
              <a:rPr lang="uk-UA" baseline="-25000" dirty="0" err="1">
                <a:solidFill>
                  <a:schemeClr val="bg1"/>
                </a:solidFill>
              </a:rPr>
              <a:t>м</a:t>
            </a:r>
            <a:r>
              <a:rPr lang="uk-UA" baseline="-25000" dirty="0">
                <a:solidFill>
                  <a:schemeClr val="bg1"/>
                </a:solidFill>
              </a:rPr>
              <a:t> </a:t>
            </a:r>
            <a:r>
              <a:rPr lang="uk-UA" dirty="0">
                <a:solidFill>
                  <a:schemeClr val="bg1"/>
                </a:solidFill>
              </a:rPr>
              <a:t>змінюється в залежності від конструкції, типорозміру та технічного стану верстата</a:t>
            </a:r>
            <a:r>
              <a:rPr lang="uk-UA" dirty="0" smtClean="0">
                <a:solidFill>
                  <a:schemeClr val="bg1"/>
                </a:solidFill>
              </a:rPr>
              <a:t>.</a:t>
            </a:r>
            <a:endParaRPr lang="en-US" dirty="0" smtClean="0">
              <a:solidFill>
                <a:schemeClr val="bg1"/>
              </a:solidFill>
            </a:endParaRPr>
          </a:p>
          <a:p>
            <a:pPr indent="363538" algn="just"/>
            <a:r>
              <a:rPr lang="uk-UA" dirty="0">
                <a:solidFill>
                  <a:schemeClr val="bg1"/>
                </a:solidFill>
              </a:rPr>
              <a:t>Поле розсіювання розмірів, що відповідає різним за часом етапам обробки, називають миттєвим розсіюванням розмірів. Усереднену похибку </a:t>
            </a:r>
            <a:r>
              <a:rPr lang="uk-UA" dirty="0" err="1">
                <a:solidFill>
                  <a:schemeClr val="bg1"/>
                </a:solidFill>
              </a:rPr>
              <a:t>Δ</a:t>
            </a:r>
            <a:r>
              <a:rPr lang="uk-UA" baseline="-25000" dirty="0" err="1">
                <a:solidFill>
                  <a:schemeClr val="bg1"/>
                </a:solidFill>
              </a:rPr>
              <a:t>м</a:t>
            </a:r>
            <a:r>
              <a:rPr lang="uk-UA" baseline="-25000" dirty="0">
                <a:solidFill>
                  <a:schemeClr val="bg1"/>
                </a:solidFill>
              </a:rPr>
              <a:t> </a:t>
            </a:r>
            <a:r>
              <a:rPr lang="uk-UA" dirty="0">
                <a:solidFill>
                  <a:schemeClr val="bg1"/>
                </a:solidFill>
              </a:rPr>
              <a:t>називають похибкою методу.</a:t>
            </a:r>
            <a:endParaRPr lang="ru-RU" dirty="0">
              <a:solidFill>
                <a:schemeClr val="bg1"/>
              </a:solidFill>
            </a:endParaRPr>
          </a:p>
          <a:p>
            <a:pPr indent="363538" algn="just"/>
            <a:r>
              <a:rPr lang="uk-UA" dirty="0">
                <a:solidFill>
                  <a:schemeClr val="bg1"/>
                </a:solidFill>
              </a:rPr>
              <a:t>Усереднені дані для розрахунків беруть з довідників для окремих методів обробки або наборів технологічних переходів</a:t>
            </a:r>
            <a:r>
              <a:rPr lang="uk-UA" dirty="0" smtClean="0">
                <a:solidFill>
                  <a:schemeClr val="bg1"/>
                </a:solidFill>
              </a:rPr>
              <a:t>.</a:t>
            </a:r>
            <a:endParaRPr lang="en-US" dirty="0" smtClean="0">
              <a:solidFill>
                <a:schemeClr val="bg1"/>
              </a:solidFill>
            </a:endParaRPr>
          </a:p>
          <a:p>
            <a:pPr indent="363538" algn="just">
              <a:lnSpc>
                <a:spcPts val="1800"/>
              </a:lnSpc>
            </a:pPr>
            <a:r>
              <a:rPr lang="uk-UA" dirty="0">
                <a:solidFill>
                  <a:schemeClr val="bg1"/>
                </a:solidFill>
              </a:rPr>
              <a:t>При встановленні заготовки у пристосування похибка встановлення може бути визначена за формулою:</a:t>
            </a:r>
            <a:endParaRPr lang="ru-RU" dirty="0">
              <a:solidFill>
                <a:schemeClr val="bg1"/>
              </a:solidFill>
            </a:endParaRPr>
          </a:p>
          <a:p>
            <a:pPr indent="363538" algn="ctr">
              <a:lnSpc>
                <a:spcPts val="1800"/>
              </a:lnSpc>
            </a:pPr>
            <a:endParaRPr lang="uk-UA" dirty="0" smtClean="0">
              <a:solidFill>
                <a:schemeClr val="bg1"/>
              </a:solidFill>
            </a:endParaRPr>
          </a:p>
          <a:p>
            <a:pPr indent="363538" algn="ctr">
              <a:lnSpc>
                <a:spcPts val="1800"/>
              </a:lnSpc>
            </a:pPr>
            <a:endParaRPr lang="uk-UA" dirty="0">
              <a:solidFill>
                <a:schemeClr val="bg1"/>
              </a:solidFill>
            </a:endParaRPr>
          </a:p>
          <a:p>
            <a:pPr indent="363538" algn="ctr">
              <a:lnSpc>
                <a:spcPts val="1800"/>
              </a:lnSpc>
            </a:pPr>
            <a:r>
              <a:rPr lang="uk-UA" dirty="0" smtClean="0">
                <a:solidFill>
                  <a:schemeClr val="bg1"/>
                </a:solidFill>
              </a:rPr>
              <a:t>     </a:t>
            </a:r>
            <a:endParaRPr lang="ru-RU" dirty="0">
              <a:solidFill>
                <a:schemeClr val="bg1"/>
              </a:solidFill>
            </a:endParaRPr>
          </a:p>
          <a:p>
            <a:pPr indent="363538" algn="just">
              <a:lnSpc>
                <a:spcPts val="1800"/>
              </a:lnSpc>
            </a:pPr>
            <a:r>
              <a:rPr lang="uk-UA" dirty="0">
                <a:solidFill>
                  <a:schemeClr val="bg1"/>
                </a:solidFill>
              </a:rPr>
              <a:t>де </a:t>
            </a:r>
            <a:r>
              <a:rPr lang="uk-UA" dirty="0" err="1">
                <a:solidFill>
                  <a:schemeClr val="bg1"/>
                </a:solidFill>
              </a:rPr>
              <a:t>ε</a:t>
            </a:r>
            <a:r>
              <a:rPr lang="uk-UA" baseline="-25000" dirty="0" err="1">
                <a:solidFill>
                  <a:schemeClr val="bg1"/>
                </a:solidFill>
              </a:rPr>
              <a:t>б</a:t>
            </a:r>
            <a:r>
              <a:rPr lang="uk-UA" baseline="-25000" dirty="0">
                <a:solidFill>
                  <a:schemeClr val="bg1"/>
                </a:solidFill>
              </a:rPr>
              <a:t>    </a:t>
            </a:r>
            <a:r>
              <a:rPr lang="uk-UA" dirty="0">
                <a:solidFill>
                  <a:schemeClr val="bg1"/>
                </a:solidFill>
              </a:rPr>
              <a:t>– похибка базування;</a:t>
            </a:r>
            <a:r>
              <a:rPr lang="en-US" dirty="0">
                <a:solidFill>
                  <a:schemeClr val="bg1"/>
                </a:solidFill>
              </a:rPr>
              <a:t> </a:t>
            </a:r>
            <a:r>
              <a:rPr lang="uk-UA" dirty="0" err="1">
                <a:solidFill>
                  <a:schemeClr val="bg1"/>
                </a:solidFill>
              </a:rPr>
              <a:t>ε</a:t>
            </a:r>
            <a:r>
              <a:rPr lang="uk-UA" baseline="-25000" dirty="0" err="1">
                <a:solidFill>
                  <a:schemeClr val="bg1"/>
                </a:solidFill>
              </a:rPr>
              <a:t>з</a:t>
            </a:r>
            <a:r>
              <a:rPr lang="uk-UA" baseline="-25000" dirty="0">
                <a:solidFill>
                  <a:schemeClr val="bg1"/>
                </a:solidFill>
              </a:rPr>
              <a:t>  </a:t>
            </a:r>
            <a:r>
              <a:rPr lang="uk-UA" dirty="0">
                <a:solidFill>
                  <a:schemeClr val="bg1"/>
                </a:solidFill>
              </a:rPr>
              <a:t>–</a:t>
            </a:r>
            <a:r>
              <a:rPr lang="en-US" dirty="0">
                <a:solidFill>
                  <a:schemeClr val="bg1"/>
                </a:solidFill>
              </a:rPr>
              <a:t> </a:t>
            </a:r>
            <a:r>
              <a:rPr lang="uk-UA" dirty="0">
                <a:solidFill>
                  <a:schemeClr val="bg1"/>
                </a:solidFill>
              </a:rPr>
              <a:t>похибка закріплення;</a:t>
            </a:r>
            <a:r>
              <a:rPr lang="en-US" dirty="0">
                <a:solidFill>
                  <a:schemeClr val="bg1"/>
                </a:solidFill>
              </a:rPr>
              <a:t> </a:t>
            </a:r>
            <a:r>
              <a:rPr lang="uk-UA" dirty="0" err="1">
                <a:solidFill>
                  <a:schemeClr val="bg1"/>
                </a:solidFill>
              </a:rPr>
              <a:t>ε</a:t>
            </a:r>
            <a:r>
              <a:rPr lang="uk-UA" baseline="-25000" dirty="0" err="1">
                <a:solidFill>
                  <a:schemeClr val="bg1"/>
                </a:solidFill>
              </a:rPr>
              <a:t>пр</a:t>
            </a:r>
            <a:r>
              <a:rPr lang="uk-UA" baseline="-25000" dirty="0">
                <a:solidFill>
                  <a:schemeClr val="bg1"/>
                </a:solidFill>
              </a:rPr>
              <a:t> –</a:t>
            </a:r>
            <a:r>
              <a:rPr lang="uk-UA" dirty="0">
                <a:solidFill>
                  <a:schemeClr val="bg1"/>
                </a:solidFill>
              </a:rPr>
              <a:t> похибка пристосування</a:t>
            </a:r>
            <a:r>
              <a:rPr lang="uk-UA" dirty="0" smtClean="0">
                <a:solidFill>
                  <a:schemeClr val="bg1"/>
                </a:solidFill>
              </a:rPr>
              <a:t>.</a:t>
            </a:r>
            <a:endParaRPr lang="ru-RU" dirty="0">
              <a:solidFill>
                <a:schemeClr val="bg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4225652"/>
            <a:ext cx="2502793" cy="495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203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4"/>
            <a:ext cx="8229600" cy="1404499"/>
          </a:xfrm>
        </p:spPr>
        <p:txBody>
          <a:bodyPr>
            <a:noAutofit/>
          </a:bodyPr>
          <a:lstStyle/>
          <a:p>
            <a:r>
              <a:rPr lang="en-US" sz="3200" dirty="0" smtClean="0">
                <a:solidFill>
                  <a:schemeClr val="bg1"/>
                </a:solidFill>
              </a:rPr>
              <a:t>5.6.2. </a:t>
            </a:r>
            <a:r>
              <a:rPr lang="uk-UA" sz="3200" dirty="0" smtClean="0">
                <a:solidFill>
                  <a:schemeClr val="bg1"/>
                </a:solidFill>
              </a:rPr>
              <a:t>Розсіювання </a:t>
            </a:r>
            <a:r>
              <a:rPr lang="uk-UA" sz="3200" dirty="0">
                <a:solidFill>
                  <a:schemeClr val="bg1"/>
                </a:solidFill>
              </a:rPr>
              <a:t>розмірів, пов’язане з похибками встановлення заготовок та точністю пристосувань</a:t>
            </a:r>
            <a:endParaRPr lang="ru-RU" sz="3200" dirty="0">
              <a:solidFill>
                <a:schemeClr val="bg1"/>
              </a:solidFill>
            </a:endParaRPr>
          </a:p>
        </p:txBody>
      </p:sp>
      <p:sp>
        <p:nvSpPr>
          <p:cNvPr id="3" name="Объект 2"/>
          <p:cNvSpPr>
            <a:spLocks noGrp="1"/>
          </p:cNvSpPr>
          <p:nvPr>
            <p:ph idx="1"/>
          </p:nvPr>
        </p:nvSpPr>
        <p:spPr>
          <a:xfrm>
            <a:off x="251520" y="1777380"/>
            <a:ext cx="8568952" cy="3600400"/>
          </a:xfrm>
        </p:spPr>
        <p:txBody>
          <a:bodyPr>
            <a:noAutofit/>
          </a:bodyPr>
          <a:lstStyle/>
          <a:p>
            <a:pPr marL="0" indent="363538" algn="just">
              <a:lnSpc>
                <a:spcPts val="1800"/>
              </a:lnSpc>
              <a:spcBef>
                <a:spcPts val="0"/>
              </a:spcBef>
              <a:buNone/>
            </a:pPr>
            <a:r>
              <a:rPr lang="uk-UA" sz="2000" dirty="0" smtClean="0">
                <a:solidFill>
                  <a:schemeClr val="bg1"/>
                </a:solidFill>
              </a:rPr>
              <a:t>Для </a:t>
            </a:r>
            <a:r>
              <a:rPr lang="uk-UA" sz="2000" dirty="0">
                <a:solidFill>
                  <a:schemeClr val="bg1"/>
                </a:solidFill>
              </a:rPr>
              <a:t>розрахунку очікуваної точності </a:t>
            </a:r>
            <a:r>
              <a:rPr lang="uk-UA" sz="2000" b="1" i="1" dirty="0">
                <a:solidFill>
                  <a:schemeClr val="bg1"/>
                </a:solidFill>
              </a:rPr>
              <a:t>технологу</a:t>
            </a:r>
            <a:r>
              <a:rPr lang="uk-UA" sz="2000" dirty="0">
                <a:solidFill>
                  <a:schemeClr val="bg1"/>
                </a:solidFill>
              </a:rPr>
              <a:t> необхідно визначати:</a:t>
            </a:r>
            <a:endParaRPr lang="ru-RU" sz="2000" dirty="0">
              <a:solidFill>
                <a:schemeClr val="bg1"/>
              </a:solidFill>
            </a:endParaRPr>
          </a:p>
          <a:p>
            <a:pPr marL="0" lvl="0" indent="363538" algn="just">
              <a:lnSpc>
                <a:spcPts val="1800"/>
              </a:lnSpc>
              <a:spcBef>
                <a:spcPts val="0"/>
              </a:spcBef>
              <a:buNone/>
            </a:pPr>
            <a:r>
              <a:rPr lang="uk-UA" sz="2000" dirty="0">
                <a:solidFill>
                  <a:schemeClr val="bg1"/>
                </a:solidFill>
              </a:rPr>
              <a:t>Похибки базування в залежності від прийнятої схеми встановлення заготовки в пристосування;</a:t>
            </a:r>
            <a:endParaRPr lang="ru-RU" sz="2000" dirty="0">
              <a:solidFill>
                <a:schemeClr val="bg1"/>
              </a:solidFill>
            </a:endParaRPr>
          </a:p>
          <a:p>
            <a:pPr marL="0" lvl="0" indent="363538" algn="just">
              <a:lnSpc>
                <a:spcPts val="1800"/>
              </a:lnSpc>
              <a:spcBef>
                <a:spcPts val="0"/>
              </a:spcBef>
              <a:buNone/>
            </a:pPr>
            <a:r>
              <a:rPr lang="uk-UA" sz="2000" dirty="0">
                <a:solidFill>
                  <a:schemeClr val="bg1"/>
                </a:solidFill>
              </a:rPr>
              <a:t>Похибки закріплення в залежності від нестабільності сил затискання, неоднорідності шорсткості поверхонь заготовок;</a:t>
            </a:r>
            <a:endParaRPr lang="ru-RU" sz="2000" dirty="0">
              <a:solidFill>
                <a:schemeClr val="bg1"/>
              </a:solidFill>
            </a:endParaRPr>
          </a:p>
          <a:p>
            <a:pPr marL="0" lvl="0" indent="363538" algn="just">
              <a:lnSpc>
                <a:spcPts val="1800"/>
              </a:lnSpc>
              <a:spcBef>
                <a:spcPts val="0"/>
              </a:spcBef>
              <a:buNone/>
            </a:pPr>
            <a:r>
              <a:rPr lang="uk-UA" sz="2000" dirty="0">
                <a:solidFill>
                  <a:schemeClr val="bg1"/>
                </a:solidFill>
              </a:rPr>
              <a:t>Похибки пристосування шляхом оцінювання спрацювання встановлювальних елементів пристосувань;</a:t>
            </a:r>
            <a:endParaRPr lang="ru-RU" sz="2000" dirty="0">
              <a:solidFill>
                <a:schemeClr val="bg1"/>
              </a:solidFill>
            </a:endParaRPr>
          </a:p>
          <a:p>
            <a:pPr marL="0" indent="363538" algn="just">
              <a:lnSpc>
                <a:spcPts val="1800"/>
              </a:lnSpc>
              <a:spcBef>
                <a:spcPts val="0"/>
              </a:spcBef>
              <a:buNone/>
            </a:pPr>
            <a:r>
              <a:rPr lang="uk-UA" sz="2000" dirty="0">
                <a:solidFill>
                  <a:schemeClr val="bg1"/>
                </a:solidFill>
              </a:rPr>
              <a:t>При встановленні заготовки з вивіренням її положення похибка пристосування </a:t>
            </a:r>
            <a:r>
              <a:rPr lang="uk-UA" sz="2000" dirty="0" err="1">
                <a:solidFill>
                  <a:schemeClr val="bg1"/>
                </a:solidFill>
              </a:rPr>
              <a:t>ε</a:t>
            </a:r>
            <a:r>
              <a:rPr lang="uk-UA" sz="2000" baseline="-25000" dirty="0" err="1">
                <a:solidFill>
                  <a:schemeClr val="bg1"/>
                </a:solidFill>
              </a:rPr>
              <a:t>пр</a:t>
            </a:r>
            <a:r>
              <a:rPr lang="uk-UA" sz="2000" baseline="-25000" dirty="0">
                <a:solidFill>
                  <a:schemeClr val="bg1"/>
                </a:solidFill>
              </a:rPr>
              <a:t> </a:t>
            </a:r>
            <a:r>
              <a:rPr lang="uk-UA" sz="2000" dirty="0">
                <a:solidFill>
                  <a:schemeClr val="bg1"/>
                </a:solidFill>
              </a:rPr>
              <a:t>рівна похибці вивірення </a:t>
            </a:r>
            <a:r>
              <a:rPr lang="uk-UA" sz="2000" dirty="0" err="1">
                <a:solidFill>
                  <a:schemeClr val="bg1"/>
                </a:solidFill>
              </a:rPr>
              <a:t>ε</a:t>
            </a:r>
            <a:r>
              <a:rPr lang="uk-UA" sz="2000" baseline="-25000" dirty="0" err="1">
                <a:solidFill>
                  <a:schemeClr val="bg1"/>
                </a:solidFill>
              </a:rPr>
              <a:t>вив</a:t>
            </a:r>
            <a:r>
              <a:rPr lang="uk-UA" sz="2000" dirty="0">
                <a:solidFill>
                  <a:schemeClr val="bg1"/>
                </a:solidFill>
              </a:rPr>
              <a:t>. Точність вивірення залежить від методу вивірення – за поверхнями, за штрихами розмітки тощо</a:t>
            </a:r>
            <a:r>
              <a:rPr lang="uk-UA" sz="2000" dirty="0" smtClean="0">
                <a:solidFill>
                  <a:schemeClr val="bg1"/>
                </a:solidFill>
              </a:rPr>
              <a:t>.</a:t>
            </a:r>
            <a:endParaRPr lang="en-US" sz="2000" dirty="0" smtClean="0">
              <a:solidFill>
                <a:schemeClr val="bg1"/>
              </a:solidFill>
            </a:endParaRPr>
          </a:p>
          <a:p>
            <a:pPr marL="0" indent="363538" algn="just">
              <a:lnSpc>
                <a:spcPts val="1800"/>
              </a:lnSpc>
              <a:spcBef>
                <a:spcPts val="0"/>
              </a:spcBef>
              <a:buNone/>
            </a:pPr>
            <a:r>
              <a:rPr lang="uk-UA" sz="2000" dirty="0">
                <a:solidFill>
                  <a:schemeClr val="bg1"/>
                </a:solidFill>
              </a:rPr>
              <a:t>Усі складові похибки встановлення носять випадковий характер. Фактори, які їх викликають, мають бути проаналізовані та, по можливості, мати в кінцевому варіанті мінімальний вплив на усі складові похибки встановлення заготовки в пристосуванні.</a:t>
            </a:r>
            <a:endParaRPr lang="ru-RU" sz="2000" dirty="0">
              <a:solidFill>
                <a:schemeClr val="bg1"/>
              </a:solidFill>
            </a:endParaRPr>
          </a:p>
        </p:txBody>
      </p:sp>
    </p:spTree>
    <p:extLst>
      <p:ext uri="{BB962C8B-B14F-4D97-AF65-F5344CB8AC3E}">
        <p14:creationId xmlns:p14="http://schemas.microsoft.com/office/powerpoint/2010/main" xmlns="" val="2347438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8864"/>
            <a:ext cx="8640960" cy="1044460"/>
          </a:xfrm>
        </p:spPr>
        <p:txBody>
          <a:bodyPr>
            <a:noAutofit/>
          </a:bodyPr>
          <a:lstStyle/>
          <a:p>
            <a:r>
              <a:rPr lang="en-US" sz="2900" spc="-30" dirty="0" smtClean="0">
                <a:solidFill>
                  <a:schemeClr val="bg1"/>
                </a:solidFill>
              </a:rPr>
              <a:t>5.6.3. </a:t>
            </a:r>
            <a:r>
              <a:rPr lang="uk-UA" sz="2900" spc="-30" dirty="0" smtClean="0">
                <a:solidFill>
                  <a:schemeClr val="bg1"/>
                </a:solidFill>
              </a:rPr>
              <a:t>Розсіювання </a:t>
            </a:r>
            <a:r>
              <a:rPr lang="uk-UA" sz="2900" spc="-30" dirty="0">
                <a:solidFill>
                  <a:schemeClr val="bg1"/>
                </a:solidFill>
              </a:rPr>
              <a:t>розмірів, пов’язане з похибками налагодження технологічної оброблювальної системи</a:t>
            </a:r>
            <a:endParaRPr lang="ru-RU" sz="2900" spc="-30" dirty="0">
              <a:solidFill>
                <a:schemeClr val="bg1"/>
              </a:solidFill>
            </a:endParaRPr>
          </a:p>
        </p:txBody>
      </p:sp>
      <p:sp>
        <p:nvSpPr>
          <p:cNvPr id="3" name="Объект 2"/>
          <p:cNvSpPr>
            <a:spLocks noGrp="1"/>
          </p:cNvSpPr>
          <p:nvPr>
            <p:ph idx="1"/>
          </p:nvPr>
        </p:nvSpPr>
        <p:spPr>
          <a:xfrm>
            <a:off x="457200" y="1273324"/>
            <a:ext cx="8229600" cy="4176464"/>
          </a:xfrm>
        </p:spPr>
        <p:txBody>
          <a:bodyPr>
            <a:normAutofit fontScale="92500" lnSpcReduction="10000"/>
          </a:bodyPr>
          <a:lstStyle/>
          <a:p>
            <a:pPr marL="0" indent="363538" algn="just">
              <a:buNone/>
            </a:pPr>
            <a:r>
              <a:rPr lang="uk-UA" sz="2000" dirty="0">
                <a:solidFill>
                  <a:schemeClr val="bg1"/>
                </a:solidFill>
              </a:rPr>
              <a:t>Налагодження технологічної оброблювальної системи (ТОС) називають процес початкового встановлення точності відносного руху і положення виконавчих поверхонь інструмента та устаткування (або пристосування) з метою забезпечення необхідної точності оброблення заготовок. Під налагодженням розуміють встановлення режиму роботи: частот обертання шпинделя, глибин різання, подач тощо.</a:t>
            </a:r>
            <a:endParaRPr lang="ru-RU" sz="2000" dirty="0">
              <a:solidFill>
                <a:schemeClr val="bg1"/>
              </a:solidFill>
            </a:endParaRPr>
          </a:p>
          <a:p>
            <a:pPr marL="0" indent="363538" algn="just">
              <a:buNone/>
            </a:pPr>
            <a:r>
              <a:rPr lang="uk-UA" sz="2000" dirty="0">
                <a:solidFill>
                  <a:schemeClr val="bg1"/>
                </a:solidFill>
              </a:rPr>
              <a:t>Похибка налагодження </a:t>
            </a:r>
            <a:r>
              <a:rPr lang="uk-UA" sz="2000" dirty="0" err="1">
                <a:solidFill>
                  <a:schemeClr val="bg1"/>
                </a:solidFill>
              </a:rPr>
              <a:t>Δ</a:t>
            </a:r>
            <a:r>
              <a:rPr lang="uk-UA" sz="2000" baseline="-25000" dirty="0" err="1">
                <a:solidFill>
                  <a:schemeClr val="bg1"/>
                </a:solidFill>
              </a:rPr>
              <a:t>н</a:t>
            </a:r>
            <a:r>
              <a:rPr lang="uk-UA" sz="2000" dirty="0">
                <a:solidFill>
                  <a:schemeClr val="bg1"/>
                </a:solidFill>
              </a:rPr>
              <a:t> – це відхилення фактичного положення різального інструменту відносно необхідного в напрямку дотримуваного розміру. </a:t>
            </a:r>
            <a:endParaRPr lang="ru-RU" sz="2000" dirty="0">
              <a:solidFill>
                <a:schemeClr val="bg1"/>
              </a:solidFill>
            </a:endParaRPr>
          </a:p>
          <a:p>
            <a:pPr marL="0" indent="363538" algn="just">
              <a:buNone/>
            </a:pPr>
            <a:r>
              <a:rPr lang="uk-UA" sz="2000" dirty="0">
                <a:solidFill>
                  <a:schemeClr val="bg1"/>
                </a:solidFill>
              </a:rPr>
              <a:t>Розрізняють два основних методи налагодження: шляхом обробки пробних заготовок і за еталоном.</a:t>
            </a:r>
            <a:endParaRPr lang="ru-RU" sz="2000" dirty="0">
              <a:solidFill>
                <a:schemeClr val="bg1"/>
              </a:solidFill>
            </a:endParaRPr>
          </a:p>
          <a:p>
            <a:pPr marL="0" indent="363538" algn="just">
              <a:buNone/>
            </a:pPr>
            <a:r>
              <a:rPr lang="uk-UA" sz="2000" dirty="0">
                <a:solidFill>
                  <a:schemeClr val="bg1"/>
                </a:solidFill>
              </a:rPr>
              <a:t>При налагодженні ТОС </a:t>
            </a:r>
            <a:r>
              <a:rPr lang="uk-UA" sz="2000" i="1" dirty="0">
                <a:solidFill>
                  <a:schemeClr val="bg1"/>
                </a:solidFill>
              </a:rPr>
              <a:t>методом пробних заготовок</a:t>
            </a:r>
            <a:r>
              <a:rPr lang="uk-UA" sz="2000" dirty="0">
                <a:solidFill>
                  <a:schemeClr val="bg1"/>
                </a:solidFill>
              </a:rPr>
              <a:t> виконується послідовне наближення до заданого налагоджувального розміру. Для цього необхідно обробити і виміряти декілька заготовок (зазвичай 3 – 5 заготовок) і за середнім значенням їх розмірів виконати кінцеве налагодження системи.</a:t>
            </a:r>
            <a:endParaRPr lang="ru-RU" sz="2000" dirty="0">
              <a:solidFill>
                <a:schemeClr val="bg1"/>
              </a:solidFill>
            </a:endParaRPr>
          </a:p>
        </p:txBody>
      </p:sp>
    </p:spTree>
    <p:extLst>
      <p:ext uri="{BB962C8B-B14F-4D97-AF65-F5344CB8AC3E}">
        <p14:creationId xmlns:p14="http://schemas.microsoft.com/office/powerpoint/2010/main" xmlns="" val="3584974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467544" y="337220"/>
                <a:ext cx="8229600" cy="5112568"/>
              </a:xfrm>
            </p:spPr>
            <p:txBody>
              <a:bodyPr>
                <a:normAutofit fontScale="55000" lnSpcReduction="20000"/>
              </a:bodyPr>
              <a:lstStyle/>
              <a:p>
                <a:pPr marL="0" indent="363538" algn="just">
                  <a:buNone/>
                </a:pPr>
                <a:r>
                  <a:rPr lang="uk-UA" dirty="0" smtClean="0">
                    <a:solidFill>
                      <a:schemeClr val="bg1"/>
                    </a:solidFill>
                  </a:rPr>
                  <a:t>Похибка налагодження може бути обчислена за формулою:</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baseline="-25000" dirty="0" smtClean="0">
                    <a:solidFill>
                      <a:schemeClr val="bg1"/>
                    </a:solidFill>
                  </a:rPr>
                  <a:t>                                                                                                                              </a:t>
                </a:r>
                <a:r>
                  <a:rPr lang="uk-UA" baseline="-25000" dirty="0">
                    <a:solidFill>
                      <a:schemeClr val="bg1"/>
                    </a:solidFill>
                  </a:rPr>
                  <a:t>,</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dirty="0">
                    <a:solidFill>
                      <a:schemeClr val="bg1"/>
                    </a:solidFill>
                  </a:rPr>
                  <a:t>де </a:t>
                </a:r>
                <a14:m>
                  <m:oMath xmlns:m="http://schemas.openxmlformats.org/officeDocument/2006/math">
                    <m:r>
                      <a:rPr lang="uk-UA" i="1">
                        <a:solidFill>
                          <a:schemeClr val="bg1"/>
                        </a:solidFill>
                        <a:latin typeface="Cambria Math"/>
                      </a:rPr>
                      <m:t>  ∆</m:t>
                    </m:r>
                  </m:oMath>
                </a14:m>
                <a:r>
                  <a:rPr lang="uk-UA" baseline="-25000" dirty="0" err="1">
                    <a:solidFill>
                      <a:schemeClr val="bg1"/>
                    </a:solidFill>
                  </a:rPr>
                  <a:t>рег</a:t>
                </a:r>
                <a:r>
                  <a:rPr lang="uk-UA" baseline="-25000" dirty="0">
                    <a:solidFill>
                      <a:schemeClr val="bg1"/>
                    </a:solidFill>
                  </a:rPr>
                  <a:t>    </a:t>
                </a:r>
                <a:r>
                  <a:rPr lang="uk-UA" dirty="0">
                    <a:solidFill>
                      <a:schemeClr val="bg1"/>
                    </a:solidFill>
                  </a:rPr>
                  <a:t>– похибка регулювання положення різального інструменту і окремих вузлів верстата;</a:t>
                </a:r>
                <a:endParaRPr lang="ru-RU" dirty="0">
                  <a:solidFill>
                    <a:schemeClr val="bg1"/>
                  </a:solidFill>
                </a:endParaRPr>
              </a:p>
              <a:p>
                <a:pPr marL="0" indent="363538" algn="just">
                  <a:buNone/>
                </a:pPr>
                <a:r>
                  <a:rPr lang="uk-UA" dirty="0">
                    <a:solidFill>
                      <a:schemeClr val="bg1"/>
                    </a:solidFill>
                  </a:rPr>
                  <a:t>        </a:t>
                </a:r>
                <a14:m>
                  <m:oMath xmlns:m="http://schemas.openxmlformats.org/officeDocument/2006/math">
                    <m:r>
                      <a:rPr lang="uk-UA" i="1">
                        <a:solidFill>
                          <a:schemeClr val="bg1"/>
                        </a:solidFill>
                        <a:latin typeface="Cambria Math"/>
                      </a:rPr>
                      <m:t>∆</m:t>
                    </m:r>
                  </m:oMath>
                </a14:m>
                <a:r>
                  <a:rPr lang="uk-UA" baseline="-25000" dirty="0" err="1">
                    <a:solidFill>
                      <a:schemeClr val="bg1"/>
                    </a:solidFill>
                  </a:rPr>
                  <a:t>вим</a:t>
                </a:r>
                <a:r>
                  <a:rPr lang="uk-UA" dirty="0">
                    <a:solidFill>
                      <a:schemeClr val="bg1"/>
                    </a:solidFill>
                  </a:rPr>
                  <a:t> </a:t>
                </a:r>
                <a:r>
                  <a:rPr lang="uk-UA" baseline="-25000" dirty="0">
                    <a:solidFill>
                      <a:schemeClr val="bg1"/>
                    </a:solidFill>
                  </a:rPr>
                  <a:t> </a:t>
                </a:r>
                <a:r>
                  <a:rPr lang="uk-UA" dirty="0">
                    <a:solidFill>
                      <a:schemeClr val="bg1"/>
                    </a:solidFill>
                  </a:rPr>
                  <a:t>– похибка вимірювання пробних заготовок;</a:t>
                </a:r>
                <a:endParaRPr lang="ru-RU" dirty="0">
                  <a:solidFill>
                    <a:schemeClr val="bg1"/>
                  </a:solidFill>
                </a:endParaRPr>
              </a:p>
              <a:p>
                <a:pPr marL="0" indent="363538" algn="just">
                  <a:buNone/>
                </a:pPr>
                <a:r>
                  <a:rPr lang="uk-UA" dirty="0">
                    <a:solidFill>
                      <a:schemeClr val="bg1"/>
                    </a:solidFill>
                  </a:rPr>
                  <a:t>        </a:t>
                </a:r>
                <a14:m>
                  <m:oMath xmlns:m="http://schemas.openxmlformats.org/officeDocument/2006/math">
                    <m:r>
                      <a:rPr lang="uk-UA" i="1">
                        <a:solidFill>
                          <a:schemeClr val="bg1"/>
                        </a:solidFill>
                        <a:latin typeface="Cambria Math"/>
                      </a:rPr>
                      <m:t>∆</m:t>
                    </m:r>
                  </m:oMath>
                </a14:m>
                <a:r>
                  <a:rPr lang="uk-UA" baseline="-25000" dirty="0" err="1">
                    <a:solidFill>
                      <a:schemeClr val="bg1"/>
                    </a:solidFill>
                  </a:rPr>
                  <a:t>зм</a:t>
                </a:r>
                <a:r>
                  <a:rPr lang="uk-UA" baseline="-25000" dirty="0">
                    <a:solidFill>
                      <a:schemeClr val="bg1"/>
                    </a:solidFill>
                  </a:rPr>
                  <a:t>     </a:t>
                </a:r>
                <a:r>
                  <a:rPr lang="uk-UA" dirty="0">
                    <a:solidFill>
                      <a:schemeClr val="bg1"/>
                    </a:solidFill>
                  </a:rPr>
                  <a:t>– величина зміщення центра групування групових середніх значень розміру.</a:t>
                </a:r>
                <a:endParaRPr lang="ru-RU" dirty="0">
                  <a:solidFill>
                    <a:schemeClr val="bg1"/>
                  </a:solidFill>
                </a:endParaRPr>
              </a:p>
              <a:p>
                <a:pPr marL="0" indent="363538" algn="just">
                  <a:buNone/>
                </a:pPr>
                <a:r>
                  <a:rPr lang="uk-UA" dirty="0">
                    <a:solidFill>
                      <a:schemeClr val="bg1"/>
                    </a:solidFill>
                  </a:rPr>
                  <a:t>У середньому </a:t>
                </a:r>
                <a:r>
                  <a:rPr lang="uk-UA" dirty="0" err="1">
                    <a:solidFill>
                      <a:schemeClr val="bg1"/>
                    </a:solidFill>
                  </a:rPr>
                  <a:t>Δ</a:t>
                </a:r>
                <a:r>
                  <a:rPr lang="uk-UA" baseline="-25000" dirty="0" err="1">
                    <a:solidFill>
                      <a:schemeClr val="bg1"/>
                    </a:solidFill>
                  </a:rPr>
                  <a:t>н</a:t>
                </a:r>
                <a:r>
                  <a:rPr lang="uk-UA" dirty="0">
                    <a:solidFill>
                      <a:schemeClr val="bg1"/>
                    </a:solidFill>
                  </a:rPr>
                  <a:t> може складати 30 – 70 </a:t>
                </a:r>
                <a:r>
                  <a:rPr lang="uk-UA" dirty="0" err="1">
                    <a:solidFill>
                      <a:schemeClr val="bg1"/>
                    </a:solidFill>
                  </a:rPr>
                  <a:t>мкм</a:t>
                </a:r>
                <a:r>
                  <a:rPr lang="uk-UA" dirty="0">
                    <a:solidFill>
                      <a:schemeClr val="bg1"/>
                    </a:solidFill>
                  </a:rPr>
                  <a:t>.</a:t>
                </a:r>
                <a:endParaRPr lang="ru-RU" dirty="0">
                  <a:solidFill>
                    <a:schemeClr val="bg1"/>
                  </a:solidFill>
                </a:endParaRPr>
              </a:p>
              <a:p>
                <a:pPr marL="0" indent="363538" algn="just">
                  <a:buNone/>
                </a:pPr>
                <a:r>
                  <a:rPr lang="uk-UA" dirty="0">
                    <a:solidFill>
                      <a:schemeClr val="bg1"/>
                    </a:solidFill>
                  </a:rPr>
                  <a:t>Недоліки налагодження шляхом обробки пробних заготовок:</a:t>
                </a:r>
                <a:endParaRPr lang="ru-RU" dirty="0">
                  <a:solidFill>
                    <a:schemeClr val="bg1"/>
                  </a:solidFill>
                </a:endParaRPr>
              </a:p>
              <a:p>
                <a:pPr marL="0" lvl="0" indent="363538" algn="just">
                  <a:buNone/>
                </a:pPr>
                <a:r>
                  <a:rPr lang="uk-UA" dirty="0">
                    <a:solidFill>
                      <a:schemeClr val="bg1"/>
                    </a:solidFill>
                  </a:rPr>
                  <a:t>При малій кількості пробних заготовок точність налагодження суттєво знижується;</a:t>
                </a:r>
                <a:endParaRPr lang="ru-RU" dirty="0">
                  <a:solidFill>
                    <a:schemeClr val="bg1"/>
                  </a:solidFill>
                </a:endParaRPr>
              </a:p>
              <a:p>
                <a:pPr marL="0" lvl="0" indent="363538" algn="just">
                  <a:buNone/>
                </a:pPr>
                <a:r>
                  <a:rPr lang="uk-UA" dirty="0">
                    <a:solidFill>
                      <a:schemeClr val="bg1"/>
                    </a:solidFill>
                  </a:rPr>
                  <a:t>Налагодження трудомістке;</a:t>
                </a:r>
                <a:endParaRPr lang="ru-RU" dirty="0">
                  <a:solidFill>
                    <a:schemeClr val="bg1"/>
                  </a:solidFill>
                </a:endParaRPr>
              </a:p>
              <a:p>
                <a:pPr marL="0" lvl="0" indent="363538" algn="just">
                  <a:buNone/>
                </a:pPr>
                <a:r>
                  <a:rPr lang="uk-UA" dirty="0">
                    <a:solidFill>
                      <a:schemeClr val="bg1"/>
                    </a:solidFill>
                  </a:rPr>
                  <a:t>Частина пробних заготовок може вийти в брак, що не дозволяється для великих і дорогих заготовок.</a:t>
                </a:r>
                <a:endParaRPr lang="ru-RU" dirty="0">
                  <a:solidFill>
                    <a:schemeClr val="bg1"/>
                  </a:solidFill>
                </a:endParaRPr>
              </a:p>
              <a:p>
                <a:pPr marL="0" indent="363538" algn="just">
                  <a:buNone/>
                </a:pPr>
                <a:r>
                  <a:rPr lang="uk-UA" dirty="0">
                    <a:solidFill>
                      <a:schemeClr val="bg1"/>
                    </a:solidFill>
                  </a:rPr>
                  <a:t>Цей метод використовують для верстатів з відносно простим налагодженням і при порівняно невеликих розмірах оброблюваних заготовок.</a:t>
                </a:r>
                <a:endParaRPr lang="ru-RU" dirty="0">
                  <a:solidFill>
                    <a:schemeClr val="bg1"/>
                  </a:solidFill>
                </a:endParaRPr>
              </a:p>
              <a:p>
                <a:endParaRPr lang="ru-RU" dirty="0">
                  <a:solidFill>
                    <a:schemeClr val="bg1"/>
                  </a:solidFill>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67544" y="337220"/>
                <a:ext cx="8229600" cy="5112568"/>
              </a:xfrm>
              <a:blipFill rotWithShape="1">
                <a:blip r:embed="rId2" cstate="print"/>
                <a:stretch>
                  <a:fillRect l="-667" t="-1549" r="-593"/>
                </a:stretch>
              </a:blipFill>
            </p:spPr>
            <p:txBody>
              <a:bodyPr/>
              <a:lstStyle/>
              <a:p>
                <a:r>
                  <a:rPr lang="ru-RU">
                    <a:noFill/>
                  </a:rPr>
                  <a:t> </a:t>
                </a:r>
              </a:p>
            </p:txBody>
          </p:sp>
        </mc:Fallback>
      </mc:AlternateContent>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0" y="697260"/>
            <a:ext cx="3190875" cy="552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379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1" algn="ctr" rtl="0">
              <a:spcBef>
                <a:spcPct val="0"/>
              </a:spcBef>
            </a:pPr>
            <a:r>
              <a:rPr lang="en-US" sz="3200" b="1" dirty="0" smtClean="0">
                <a:solidFill>
                  <a:schemeClr val="bg1"/>
                </a:solidFill>
                <a:latin typeface="+mn-lt"/>
              </a:rPr>
              <a:t>5.3. </a:t>
            </a:r>
            <a:r>
              <a:rPr lang="uk-UA" sz="3200" b="1" dirty="0" smtClean="0">
                <a:solidFill>
                  <a:schemeClr val="bg1"/>
                </a:solidFill>
                <a:latin typeface="+mn-lt"/>
              </a:rPr>
              <a:t>Випадкові </a:t>
            </a:r>
            <a:r>
              <a:rPr lang="uk-UA" sz="3200" b="1" dirty="0">
                <a:solidFill>
                  <a:schemeClr val="bg1"/>
                </a:solidFill>
                <a:latin typeface="+mn-lt"/>
              </a:rPr>
              <a:t>похибки </a:t>
            </a:r>
            <a:r>
              <a:rPr lang="uk-UA" sz="3200" b="1" dirty="0" smtClean="0">
                <a:solidFill>
                  <a:schemeClr val="bg1"/>
                </a:solidFill>
                <a:latin typeface="+mn-lt"/>
              </a:rPr>
              <a:t>обробки</a:t>
            </a:r>
            <a:endParaRPr lang="ru-RU" sz="3200" dirty="0">
              <a:solidFill>
                <a:schemeClr val="bg1"/>
              </a:solidFill>
              <a:latin typeface="+mn-lt"/>
            </a:endParaRPr>
          </a:p>
        </p:txBody>
      </p:sp>
      <p:sp>
        <p:nvSpPr>
          <p:cNvPr id="3" name="Объект 2"/>
          <p:cNvSpPr>
            <a:spLocks noGrp="1"/>
          </p:cNvSpPr>
          <p:nvPr>
            <p:ph idx="1"/>
          </p:nvPr>
        </p:nvSpPr>
        <p:spPr/>
        <p:txBody>
          <a:bodyPr>
            <a:normAutofit fontScale="62500" lnSpcReduction="20000"/>
          </a:bodyPr>
          <a:lstStyle/>
          <a:p>
            <a:pPr marL="0" indent="363538" algn="just">
              <a:buNone/>
            </a:pPr>
            <a:r>
              <a:rPr lang="uk-UA" dirty="0">
                <a:solidFill>
                  <a:schemeClr val="bg1"/>
                </a:solidFill>
              </a:rPr>
              <a:t>Випадковими називаються похибки, які для різних заготовок (деталей) партії, що розглядаються, мають різні значення, причому їх поява не підкоряється ніякій очевидній закономірності. Випадкові похибки виникають в результаті дії великої кількості незв’язаних між собою факторів. Визначити заздалегідь момент появи і точну величину цієї похибки для кожної заготовки в партії не можливо.</a:t>
            </a:r>
            <a:endParaRPr lang="ru-RU" dirty="0">
              <a:solidFill>
                <a:schemeClr val="bg1"/>
              </a:solidFill>
            </a:endParaRPr>
          </a:p>
          <a:p>
            <a:pPr marL="0" indent="363538" algn="just">
              <a:buNone/>
            </a:pPr>
            <a:r>
              <a:rPr lang="uk-UA" dirty="0">
                <a:solidFill>
                  <a:schemeClr val="bg1"/>
                </a:solidFill>
              </a:rPr>
              <a:t>Випадкові похибки можуть бути безперервними і дискретними. Безперервна похибка має будь-які числові значення в межах певного інтервалу.</a:t>
            </a:r>
            <a:endParaRPr lang="ru-RU" dirty="0">
              <a:solidFill>
                <a:schemeClr val="bg1"/>
              </a:solidFill>
            </a:endParaRPr>
          </a:p>
          <a:p>
            <a:pPr marL="0" indent="363538" algn="just">
              <a:buNone/>
            </a:pPr>
            <a:r>
              <a:rPr lang="uk-UA" dirty="0">
                <a:solidFill>
                  <a:schemeClr val="bg1"/>
                </a:solidFill>
              </a:rPr>
              <a:t>Прикладами безперервних випадкових похибок можуть бути:</a:t>
            </a:r>
            <a:endParaRPr lang="ru-RU" dirty="0">
              <a:solidFill>
                <a:schemeClr val="bg1"/>
              </a:solidFill>
            </a:endParaRPr>
          </a:p>
          <a:p>
            <a:pPr marL="0" indent="363538" algn="just">
              <a:buNone/>
            </a:pPr>
            <a:r>
              <a:rPr lang="uk-UA" dirty="0">
                <a:solidFill>
                  <a:schemeClr val="bg1"/>
                </a:solidFill>
              </a:rPr>
              <a:t>– положення заготовок на верстаті;</a:t>
            </a:r>
            <a:endParaRPr lang="ru-RU" dirty="0">
              <a:solidFill>
                <a:schemeClr val="bg1"/>
              </a:solidFill>
            </a:endParaRPr>
          </a:p>
          <a:p>
            <a:pPr marL="0" indent="363538" algn="just">
              <a:buNone/>
            </a:pPr>
            <a:r>
              <a:rPr lang="uk-UA" dirty="0">
                <a:solidFill>
                  <a:schemeClr val="bg1"/>
                </a:solidFill>
              </a:rPr>
              <a:t>– похибки обробки, що викликаються відтисканням елементів технологічної системи під впливом нестабільних сил різання.</a:t>
            </a:r>
            <a:endParaRPr lang="ru-RU" dirty="0">
              <a:solidFill>
                <a:schemeClr val="bg1"/>
              </a:solidFill>
            </a:endParaRPr>
          </a:p>
        </p:txBody>
      </p:sp>
    </p:spTree>
    <p:extLst>
      <p:ext uri="{BB962C8B-B14F-4D97-AF65-F5344CB8AC3E}">
        <p14:creationId xmlns:p14="http://schemas.microsoft.com/office/powerpoint/2010/main" xmlns="" val="3255414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968552"/>
          </a:xfrm>
        </p:spPr>
        <p:txBody>
          <a:bodyPr>
            <a:normAutofit fontScale="55000" lnSpcReduction="20000"/>
          </a:bodyPr>
          <a:lstStyle/>
          <a:p>
            <a:pPr marL="0" indent="363538" algn="just">
              <a:buNone/>
            </a:pPr>
            <a:r>
              <a:rPr lang="uk-UA" dirty="0" smtClean="0">
                <a:solidFill>
                  <a:schemeClr val="bg1"/>
                </a:solidFill>
              </a:rPr>
              <a:t>Суть методу </a:t>
            </a:r>
            <a:r>
              <a:rPr lang="uk-UA" i="1" dirty="0">
                <a:solidFill>
                  <a:schemeClr val="bg1"/>
                </a:solidFill>
              </a:rPr>
              <a:t>налагодження за еталоном </a:t>
            </a:r>
            <a:r>
              <a:rPr lang="uk-UA" dirty="0">
                <a:solidFill>
                  <a:schemeClr val="bg1"/>
                </a:solidFill>
              </a:rPr>
              <a:t>полягає в тому, що в розмірні ланцюги технологічної обробляючої системи включається точно виготовлена копія майбутньої деталі – еталон з відповідними розмірами.</a:t>
            </a:r>
            <a:endParaRPr lang="ru-RU" dirty="0">
              <a:solidFill>
                <a:schemeClr val="bg1"/>
              </a:solidFill>
            </a:endParaRPr>
          </a:p>
          <a:p>
            <a:pPr marL="0" indent="363538" algn="just">
              <a:buNone/>
            </a:pPr>
            <a:r>
              <a:rPr lang="uk-UA" dirty="0">
                <a:solidFill>
                  <a:schemeClr val="bg1"/>
                </a:solidFill>
              </a:rPr>
              <a:t>При обробці великих заготовок, а також у ряді інших випадків використання еталонів стає громіздким і неефективним. В такому разі їх замінюють спеціальними елементами, які називаються габаритами, влаштованими у верстатне пристосування. </a:t>
            </a:r>
            <a:endParaRPr lang="ru-RU" dirty="0">
              <a:solidFill>
                <a:schemeClr val="bg1"/>
              </a:solidFill>
            </a:endParaRPr>
          </a:p>
          <a:p>
            <a:pPr marL="0" indent="363538" algn="just">
              <a:buNone/>
            </a:pPr>
            <a:r>
              <a:rPr lang="uk-UA" dirty="0">
                <a:solidFill>
                  <a:schemeClr val="bg1"/>
                </a:solidFill>
              </a:rPr>
              <a:t>Похибку налагодження ТОС за еталоном можна визначити по формулі:</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dirty="0" smtClean="0">
                <a:solidFill>
                  <a:schemeClr val="bg1"/>
                </a:solidFill>
              </a:rPr>
              <a:t>                                                                                       ,</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dirty="0">
                <a:solidFill>
                  <a:schemeClr val="bg1"/>
                </a:solidFill>
              </a:rPr>
              <a:t>де  </a:t>
            </a:r>
            <a:r>
              <a:rPr lang="uk-UA" dirty="0" err="1">
                <a:solidFill>
                  <a:schemeClr val="bg1"/>
                </a:solidFill>
              </a:rPr>
              <a:t>Δ</a:t>
            </a:r>
            <a:r>
              <a:rPr lang="uk-UA" baseline="-25000" dirty="0" err="1">
                <a:solidFill>
                  <a:schemeClr val="bg1"/>
                </a:solidFill>
              </a:rPr>
              <a:t>е</a:t>
            </a:r>
            <a:r>
              <a:rPr lang="uk-UA" baseline="-25000" dirty="0">
                <a:solidFill>
                  <a:schemeClr val="bg1"/>
                </a:solidFill>
              </a:rPr>
              <a:t>  </a:t>
            </a:r>
            <a:r>
              <a:rPr lang="uk-UA" dirty="0">
                <a:solidFill>
                  <a:schemeClr val="bg1"/>
                </a:solidFill>
              </a:rPr>
              <a:t>   – похибка виготовлення еталона, зазвичай </a:t>
            </a:r>
            <a:r>
              <a:rPr lang="uk-UA" dirty="0" err="1">
                <a:solidFill>
                  <a:schemeClr val="bg1"/>
                </a:solidFill>
              </a:rPr>
              <a:t>Δ</a:t>
            </a:r>
            <a:r>
              <a:rPr lang="uk-UA" baseline="-25000" dirty="0" err="1">
                <a:solidFill>
                  <a:schemeClr val="bg1"/>
                </a:solidFill>
              </a:rPr>
              <a:t>е</a:t>
            </a:r>
            <a:r>
              <a:rPr lang="uk-UA" dirty="0">
                <a:solidFill>
                  <a:schemeClr val="bg1"/>
                </a:solidFill>
              </a:rPr>
              <a:t> = 11…20 </a:t>
            </a:r>
            <a:r>
              <a:rPr lang="uk-UA" dirty="0" err="1">
                <a:solidFill>
                  <a:schemeClr val="bg1"/>
                </a:solidFill>
              </a:rPr>
              <a:t>мкм</a:t>
            </a:r>
            <a:r>
              <a:rPr lang="uk-UA" dirty="0">
                <a:solidFill>
                  <a:schemeClr val="bg1"/>
                </a:solidFill>
              </a:rPr>
              <a:t>.</a:t>
            </a:r>
            <a:endParaRPr lang="ru-RU" dirty="0">
              <a:solidFill>
                <a:schemeClr val="bg1"/>
              </a:solidFill>
            </a:endParaRPr>
          </a:p>
          <a:p>
            <a:pPr marL="0" indent="363538" algn="just">
              <a:buNone/>
            </a:pPr>
            <a:r>
              <a:rPr lang="uk-UA" dirty="0">
                <a:solidFill>
                  <a:schemeClr val="bg1"/>
                </a:solidFill>
              </a:rPr>
              <a:t>       </a:t>
            </a:r>
            <a:r>
              <a:rPr lang="uk-UA" dirty="0" err="1">
                <a:solidFill>
                  <a:schemeClr val="bg1"/>
                </a:solidFill>
              </a:rPr>
              <a:t>Δ</a:t>
            </a:r>
            <a:r>
              <a:rPr lang="uk-UA" baseline="-25000" dirty="0" err="1">
                <a:solidFill>
                  <a:schemeClr val="bg1"/>
                </a:solidFill>
              </a:rPr>
              <a:t>врі</a:t>
            </a:r>
            <a:r>
              <a:rPr lang="uk-UA" baseline="-25000" dirty="0">
                <a:solidFill>
                  <a:schemeClr val="bg1"/>
                </a:solidFill>
              </a:rPr>
              <a:t>  </a:t>
            </a:r>
            <a:r>
              <a:rPr lang="uk-UA" dirty="0">
                <a:solidFill>
                  <a:schemeClr val="bg1"/>
                </a:solidFill>
              </a:rPr>
              <a:t>– похибка встановлення різального інструмента за еталоном.</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dirty="0">
                <a:solidFill>
                  <a:schemeClr val="bg1"/>
                </a:solidFill>
              </a:rPr>
              <a:t>Для скорочення часу на налагодження в масовому виробництві при обробці на автоматах і напівавтоматах, в гнучких виробничих системах тощо виконують налагодження різальних інструментів поза верстатом Для цього використовують спеціальні прилади, пристосування та пристрої.</a:t>
            </a:r>
            <a:endParaRPr lang="ru-RU" dirty="0">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2353444"/>
            <a:ext cx="2047875" cy="69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9156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824536"/>
          </a:xfrm>
        </p:spPr>
        <p:txBody>
          <a:bodyPr>
            <a:normAutofit fontScale="55000" lnSpcReduction="20000"/>
          </a:bodyPr>
          <a:lstStyle/>
          <a:p>
            <a:pPr marL="0" indent="363538" algn="just">
              <a:buNone/>
            </a:pPr>
            <a:r>
              <a:rPr lang="uk-UA" b="1" dirty="0">
                <a:solidFill>
                  <a:schemeClr val="bg1"/>
                </a:solidFill>
              </a:rPr>
              <a:t>Переваги</a:t>
            </a:r>
            <a:r>
              <a:rPr lang="uk-UA" dirty="0">
                <a:solidFill>
                  <a:schemeClr val="bg1"/>
                </a:solidFill>
              </a:rPr>
              <a:t> налагодження за еталоном і поза верстатом:</a:t>
            </a:r>
            <a:endParaRPr lang="ru-RU" dirty="0">
              <a:solidFill>
                <a:schemeClr val="bg1"/>
              </a:solidFill>
            </a:endParaRPr>
          </a:p>
          <a:p>
            <a:pPr marL="0" lvl="0" indent="363538" algn="just">
              <a:buNone/>
            </a:pPr>
            <a:r>
              <a:rPr lang="uk-UA" dirty="0">
                <a:solidFill>
                  <a:schemeClr val="bg1"/>
                </a:solidFill>
              </a:rPr>
              <a:t>Значне скорочення трудомісткості налагодження і краще використання устаткування в часі;</a:t>
            </a:r>
            <a:endParaRPr lang="ru-RU" dirty="0">
              <a:solidFill>
                <a:schemeClr val="bg1"/>
              </a:solidFill>
            </a:endParaRPr>
          </a:p>
          <a:p>
            <a:pPr marL="0" lvl="0" indent="363538" algn="just">
              <a:buNone/>
            </a:pPr>
            <a:r>
              <a:rPr lang="uk-UA" dirty="0">
                <a:solidFill>
                  <a:schemeClr val="bg1"/>
                </a:solidFill>
              </a:rPr>
              <a:t>Метод не пов'язаний з втратою пробних заготовок;</a:t>
            </a:r>
            <a:endParaRPr lang="ru-RU" dirty="0">
              <a:solidFill>
                <a:schemeClr val="bg1"/>
              </a:solidFill>
            </a:endParaRPr>
          </a:p>
          <a:p>
            <a:pPr marL="0" lvl="0" indent="363538" algn="just">
              <a:buNone/>
            </a:pPr>
            <a:r>
              <a:rPr lang="uk-UA" dirty="0">
                <a:solidFill>
                  <a:schemeClr val="bg1"/>
                </a:solidFill>
              </a:rPr>
              <a:t>Придатність для налагодження автоматичних ліній, багатопозиційних і </a:t>
            </a:r>
            <a:r>
              <a:rPr lang="uk-UA" dirty="0" smtClean="0">
                <a:solidFill>
                  <a:schemeClr val="bg1"/>
                </a:solidFill>
              </a:rPr>
              <a:t>багато інструментальних </a:t>
            </a:r>
            <a:r>
              <a:rPr lang="uk-UA" dirty="0">
                <a:solidFill>
                  <a:schemeClr val="bg1"/>
                </a:solidFill>
              </a:rPr>
              <a:t>верстатів, верстатів з ЧПК, багатоопераційних верстатів, верстатів гнучких виробничих систем; </a:t>
            </a:r>
            <a:endParaRPr lang="ru-RU" dirty="0">
              <a:solidFill>
                <a:schemeClr val="bg1"/>
              </a:solidFill>
            </a:endParaRPr>
          </a:p>
          <a:p>
            <a:pPr marL="0" lvl="0" indent="363538" algn="just">
              <a:buNone/>
            </a:pPr>
            <a:r>
              <a:rPr lang="uk-UA" dirty="0">
                <a:solidFill>
                  <a:schemeClr val="bg1"/>
                </a:solidFill>
              </a:rPr>
              <a:t>Не потрібні наладчики високої кваліфікації, оскільки засоби контролю точності налагодження прості та надійні.</a:t>
            </a:r>
            <a:endParaRPr lang="ru-RU" dirty="0">
              <a:solidFill>
                <a:schemeClr val="bg1"/>
              </a:solidFill>
            </a:endParaRPr>
          </a:p>
          <a:p>
            <a:pPr marL="0" indent="363538" algn="just">
              <a:buNone/>
            </a:pPr>
            <a:r>
              <a:rPr lang="uk-UA" dirty="0">
                <a:solidFill>
                  <a:schemeClr val="bg1"/>
                </a:solidFill>
              </a:rPr>
              <a:t> </a:t>
            </a:r>
            <a:endParaRPr lang="ru-RU" dirty="0">
              <a:solidFill>
                <a:schemeClr val="bg1"/>
              </a:solidFill>
            </a:endParaRPr>
          </a:p>
          <a:p>
            <a:pPr marL="0" indent="363538" algn="just">
              <a:buNone/>
            </a:pPr>
            <a:r>
              <a:rPr lang="uk-UA" b="1" dirty="0">
                <a:solidFill>
                  <a:schemeClr val="bg1"/>
                </a:solidFill>
              </a:rPr>
              <a:t>Недоліки</a:t>
            </a:r>
            <a:r>
              <a:rPr lang="uk-UA" dirty="0">
                <a:solidFill>
                  <a:schemeClr val="bg1"/>
                </a:solidFill>
              </a:rPr>
              <a:t> методу:</a:t>
            </a:r>
            <a:endParaRPr lang="ru-RU" dirty="0">
              <a:solidFill>
                <a:schemeClr val="bg1"/>
              </a:solidFill>
            </a:endParaRPr>
          </a:p>
          <a:p>
            <a:pPr marL="0" lvl="0" indent="363538" algn="just">
              <a:buNone/>
            </a:pPr>
            <a:r>
              <a:rPr lang="uk-UA" dirty="0">
                <a:solidFill>
                  <a:schemeClr val="bg1"/>
                </a:solidFill>
              </a:rPr>
              <a:t>Потреба у виготовленні еталонів і допоміжних пристроїв при налагодженні поза верстатом;</a:t>
            </a:r>
            <a:endParaRPr lang="ru-RU" dirty="0">
              <a:solidFill>
                <a:schemeClr val="bg1"/>
              </a:solidFill>
            </a:endParaRPr>
          </a:p>
          <a:p>
            <a:pPr marL="0" lvl="0" indent="363538" algn="just">
              <a:buNone/>
            </a:pPr>
            <a:r>
              <a:rPr lang="uk-UA" dirty="0">
                <a:solidFill>
                  <a:schemeClr val="bg1"/>
                </a:solidFill>
              </a:rPr>
              <a:t>Необхідність внесення поправки на динаміку процесу при призначенні розмірів еталону, що досить складно, тому при обробці перших заготовок партії необхідне додаткове регулювання положення інструментів і упорів.</a:t>
            </a:r>
            <a:endParaRPr lang="ru-RU" dirty="0">
              <a:solidFill>
                <a:schemeClr val="bg1"/>
              </a:solidFill>
            </a:endParaRPr>
          </a:p>
          <a:p>
            <a:pPr marL="0" indent="363538" algn="just">
              <a:buNone/>
            </a:pPr>
            <a:r>
              <a:rPr lang="uk-UA" dirty="0">
                <a:solidFill>
                  <a:schemeClr val="bg1"/>
                </a:solidFill>
              </a:rPr>
              <a:t>Взагалі при будь-якому методі налагодження з достатньою для практики точністю можна приймати похибку налагодження не більше 0,1 допуску відповідного розмірного параметра.</a:t>
            </a:r>
            <a:endParaRPr lang="ru-RU" dirty="0">
              <a:solidFill>
                <a:schemeClr val="bg1"/>
              </a:solidFill>
            </a:endParaRPr>
          </a:p>
        </p:txBody>
      </p:sp>
    </p:spTree>
    <p:extLst>
      <p:ext uri="{BB962C8B-B14F-4D97-AF65-F5344CB8AC3E}">
        <p14:creationId xmlns:p14="http://schemas.microsoft.com/office/powerpoint/2010/main" xmlns="" val="2552960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solidFill>
                  <a:schemeClr val="bg1"/>
                </a:solidFill>
              </a:rPr>
              <a:t>5.7. </a:t>
            </a:r>
            <a:r>
              <a:rPr lang="uk-UA" sz="3200" dirty="0" smtClean="0">
                <a:solidFill>
                  <a:schemeClr val="bg1"/>
                </a:solidFill>
              </a:rPr>
              <a:t>Визначення </a:t>
            </a:r>
            <a:r>
              <a:rPr lang="uk-UA" sz="3200" dirty="0">
                <a:solidFill>
                  <a:schemeClr val="bg1"/>
                </a:solidFill>
              </a:rPr>
              <a:t>сумарної похибки обробки розрахунково-аналітичним методом</a:t>
            </a:r>
            <a:endParaRPr lang="ru-RU" sz="3200" dirty="0">
              <a:solidFill>
                <a:schemeClr val="bg1"/>
              </a:solidFill>
            </a:endParaRPr>
          </a:p>
        </p:txBody>
      </p:sp>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323528" y="1319608"/>
                <a:ext cx="8568952" cy="4202187"/>
              </a:xfrm>
            </p:spPr>
            <p:txBody>
              <a:bodyPr>
                <a:noAutofit/>
              </a:bodyPr>
              <a:lstStyle/>
              <a:p>
                <a:pPr marL="0" indent="363538" algn="just">
                  <a:lnSpc>
                    <a:spcPts val="1400"/>
                  </a:lnSpc>
                  <a:buNone/>
                </a:pPr>
                <a:r>
                  <a:rPr lang="uk-UA" sz="1500" dirty="0" smtClean="0">
                    <a:solidFill>
                      <a:schemeClr val="bg1"/>
                    </a:solidFill>
                  </a:rPr>
                  <a:t>Розрахунок сумарної похибки обробки виконують зазвичай за </a:t>
                </a:r>
                <a:endParaRPr lang="ru-RU" sz="1500" dirty="0">
                  <a:solidFill>
                    <a:schemeClr val="bg1"/>
                  </a:solidFill>
                </a:endParaRPr>
              </a:p>
              <a:p>
                <a:pPr marL="0" indent="363538" algn="just">
                  <a:lnSpc>
                    <a:spcPts val="1400"/>
                  </a:lnSpc>
                  <a:buNone/>
                </a:pPr>
                <a:r>
                  <a:rPr lang="uk-UA" sz="1500" dirty="0">
                    <a:solidFill>
                      <a:schemeClr val="bg1"/>
                    </a:solidFill>
                  </a:rPr>
                  <a:t>1</a:t>
                </a:r>
                <a:r>
                  <a:rPr lang="uk-UA" sz="1500" dirty="0" smtClean="0">
                    <a:solidFill>
                      <a:schemeClr val="bg1"/>
                    </a:solidFill>
                  </a:rPr>
                  <a:t>.</a:t>
                </a:r>
                <a:r>
                  <a:rPr lang="en-US" sz="1500" dirty="0" smtClean="0">
                    <a:solidFill>
                      <a:schemeClr val="bg1"/>
                    </a:solidFill>
                  </a:rPr>
                  <a:t> </a:t>
                </a:r>
                <a:r>
                  <a:rPr lang="uk-UA" sz="1500" dirty="0" smtClean="0">
                    <a:solidFill>
                      <a:schemeClr val="bg1"/>
                    </a:solidFill>
                  </a:rPr>
                  <a:t>Проводять </a:t>
                </a:r>
                <a:r>
                  <a:rPr lang="uk-UA" sz="1500" dirty="0">
                    <a:solidFill>
                      <a:schemeClr val="bg1"/>
                    </a:solidFill>
                  </a:rPr>
                  <a:t>схематизацію реальної операції з відхиленням факторів, які не можуть суттєво впливати на точність (наприклад, для корпусної деталі не враховують похибку форми технологічних баз).</a:t>
                </a:r>
                <a:endParaRPr lang="ru-RU" sz="1500" dirty="0">
                  <a:solidFill>
                    <a:schemeClr val="bg1"/>
                  </a:solidFill>
                </a:endParaRPr>
              </a:p>
              <a:p>
                <a:pPr marL="0" indent="363538" algn="just">
                  <a:lnSpc>
                    <a:spcPts val="1400"/>
                  </a:lnSpc>
                  <a:buNone/>
                </a:pPr>
                <a:r>
                  <a:rPr lang="uk-UA" sz="1500" dirty="0">
                    <a:solidFill>
                      <a:schemeClr val="bg1"/>
                    </a:solidFill>
                  </a:rPr>
                  <a:t>2</a:t>
                </a:r>
                <a:r>
                  <a:rPr lang="uk-UA" sz="1500" dirty="0" smtClean="0">
                    <a:solidFill>
                      <a:schemeClr val="bg1"/>
                    </a:solidFill>
                  </a:rPr>
                  <a:t>.</a:t>
                </a:r>
                <a:r>
                  <a:rPr lang="en-US" sz="1500" dirty="0" smtClean="0">
                    <a:solidFill>
                      <a:schemeClr val="bg1"/>
                    </a:solidFill>
                  </a:rPr>
                  <a:t> </a:t>
                </a:r>
                <a:r>
                  <a:rPr lang="uk-UA" sz="1500" dirty="0" smtClean="0">
                    <a:solidFill>
                      <a:schemeClr val="bg1"/>
                    </a:solidFill>
                  </a:rPr>
                  <a:t>Виконують </a:t>
                </a:r>
                <a:r>
                  <a:rPr lang="uk-UA" sz="1500" dirty="0">
                    <a:solidFill>
                      <a:schemeClr val="bg1"/>
                    </a:solidFill>
                  </a:rPr>
                  <a:t>теоретичний аналіз ситуації, встановлюють співвідношення для розрахунку складових похибок   </a:t>
                </a:r>
                <a14:m>
                  <m:oMath xmlns:m="http://schemas.openxmlformats.org/officeDocument/2006/math">
                    <m:r>
                      <a:rPr lang="uk-UA" sz="1500" i="1">
                        <a:solidFill>
                          <a:schemeClr val="bg1"/>
                        </a:solidFill>
                        <a:latin typeface="Cambria Math"/>
                      </a:rPr>
                      <m:t>∆</m:t>
                    </m:r>
                  </m:oMath>
                </a14:m>
                <a:r>
                  <a:rPr lang="uk-UA" sz="1500" baseline="-25000" dirty="0">
                    <a:solidFill>
                      <a:schemeClr val="bg1"/>
                    </a:solidFill>
                  </a:rPr>
                  <a:t>і</a:t>
                </a:r>
                <a:r>
                  <a:rPr lang="uk-UA" sz="1500" dirty="0">
                    <a:solidFill>
                      <a:schemeClr val="bg1"/>
                    </a:solidFill>
                  </a:rPr>
                  <a:t>.</a:t>
                </a:r>
                <a:endParaRPr lang="ru-RU" sz="1500" dirty="0">
                  <a:solidFill>
                    <a:schemeClr val="bg1"/>
                  </a:solidFill>
                </a:endParaRPr>
              </a:p>
              <a:p>
                <a:pPr marL="0" indent="363538" algn="just">
                  <a:lnSpc>
                    <a:spcPts val="1400"/>
                  </a:lnSpc>
                  <a:buNone/>
                </a:pPr>
                <a:r>
                  <a:rPr lang="uk-UA" sz="1500" dirty="0">
                    <a:solidFill>
                      <a:schemeClr val="bg1"/>
                    </a:solidFill>
                  </a:rPr>
                  <a:t>3</a:t>
                </a:r>
                <a:r>
                  <a:rPr lang="uk-UA" sz="1500" dirty="0" smtClean="0">
                    <a:solidFill>
                      <a:schemeClr val="bg1"/>
                    </a:solidFill>
                  </a:rPr>
                  <a:t>.</a:t>
                </a:r>
                <a:r>
                  <a:rPr lang="en-US" sz="1500" dirty="0" smtClean="0">
                    <a:solidFill>
                      <a:schemeClr val="bg1"/>
                    </a:solidFill>
                  </a:rPr>
                  <a:t>  </a:t>
                </a:r>
                <a:r>
                  <a:rPr lang="uk-UA" sz="1500" dirty="0" smtClean="0">
                    <a:solidFill>
                      <a:schemeClr val="bg1"/>
                    </a:solidFill>
                  </a:rPr>
                  <a:t>Визначають </a:t>
                </a:r>
                <a:r>
                  <a:rPr lang="uk-UA" sz="1500" dirty="0">
                    <a:solidFill>
                      <a:schemeClr val="bg1"/>
                    </a:solidFill>
                  </a:rPr>
                  <a:t>складові похибки </a:t>
                </a:r>
                <a:r>
                  <a:rPr lang="uk-UA" sz="1500" baseline="-25000" dirty="0">
                    <a:solidFill>
                      <a:schemeClr val="bg1"/>
                    </a:solidFill>
                  </a:rPr>
                  <a:t>  </a:t>
                </a:r>
                <a14:m>
                  <m:oMath xmlns:m="http://schemas.openxmlformats.org/officeDocument/2006/math">
                    <m:r>
                      <a:rPr lang="uk-UA" sz="1500" i="1">
                        <a:solidFill>
                          <a:schemeClr val="bg1"/>
                        </a:solidFill>
                        <a:latin typeface="Cambria Math"/>
                      </a:rPr>
                      <m:t>∆</m:t>
                    </m:r>
                  </m:oMath>
                </a14:m>
                <a:r>
                  <a:rPr lang="uk-UA" sz="1500" baseline="-25000" dirty="0">
                    <a:solidFill>
                      <a:schemeClr val="bg1"/>
                    </a:solidFill>
                  </a:rPr>
                  <a:t>і</a:t>
                </a:r>
                <a:r>
                  <a:rPr lang="uk-UA" sz="1500" dirty="0">
                    <a:solidFill>
                      <a:schemeClr val="bg1"/>
                    </a:solidFill>
                  </a:rPr>
                  <a:t> за теоретичними чи емпіричними </a:t>
                </a:r>
                <a:r>
                  <a:rPr lang="uk-UA" sz="1500" dirty="0" err="1">
                    <a:solidFill>
                      <a:schemeClr val="bg1"/>
                    </a:solidFill>
                  </a:rPr>
                  <a:t>залежностями</a:t>
                </a:r>
                <a:r>
                  <a:rPr lang="uk-UA" sz="1500" dirty="0">
                    <a:solidFill>
                      <a:schemeClr val="bg1"/>
                    </a:solidFill>
                  </a:rPr>
                  <a:t>.</a:t>
                </a:r>
                <a:r>
                  <a:rPr lang="uk-UA" sz="1500" baseline="-25000" dirty="0">
                    <a:solidFill>
                      <a:schemeClr val="bg1"/>
                    </a:solidFill>
                  </a:rPr>
                  <a:t> </a:t>
                </a:r>
                <a:endParaRPr lang="ru-RU" sz="1500" dirty="0">
                  <a:solidFill>
                    <a:schemeClr val="bg1"/>
                  </a:solidFill>
                </a:endParaRPr>
              </a:p>
              <a:p>
                <a:pPr marL="0" indent="363538" algn="just">
                  <a:lnSpc>
                    <a:spcPts val="1400"/>
                  </a:lnSpc>
                  <a:buNone/>
                </a:pPr>
                <a:r>
                  <a:rPr lang="uk-UA" sz="1500" dirty="0">
                    <a:solidFill>
                      <a:schemeClr val="bg1"/>
                    </a:solidFill>
                  </a:rPr>
                  <a:t>4</a:t>
                </a:r>
                <a:r>
                  <a:rPr lang="uk-UA" sz="1500" dirty="0" smtClean="0">
                    <a:solidFill>
                      <a:schemeClr val="bg1"/>
                    </a:solidFill>
                  </a:rPr>
                  <a:t>.</a:t>
                </a:r>
                <a:r>
                  <a:rPr lang="en-US" sz="1500" dirty="0" smtClean="0">
                    <a:solidFill>
                      <a:schemeClr val="bg1"/>
                    </a:solidFill>
                  </a:rPr>
                  <a:t> </a:t>
                </a:r>
                <a:r>
                  <a:rPr lang="uk-UA" sz="1500" dirty="0" smtClean="0">
                    <a:solidFill>
                      <a:schemeClr val="bg1"/>
                    </a:solidFill>
                  </a:rPr>
                  <a:t>Підсумовуючи </a:t>
                </a:r>
                <a:r>
                  <a:rPr lang="uk-UA" sz="1500" dirty="0">
                    <a:solidFill>
                      <a:schemeClr val="bg1"/>
                    </a:solidFill>
                  </a:rPr>
                  <a:t>за певними правилами складові похибки</a:t>
                </a:r>
                <a:r>
                  <a:rPr lang="uk-UA" sz="1500" baseline="-25000" dirty="0">
                    <a:solidFill>
                      <a:schemeClr val="bg1"/>
                    </a:solidFill>
                  </a:rPr>
                  <a:t> </a:t>
                </a:r>
                <a14:m>
                  <m:oMath xmlns:m="http://schemas.openxmlformats.org/officeDocument/2006/math">
                    <m:r>
                      <a:rPr lang="uk-UA" sz="1500" i="1">
                        <a:solidFill>
                          <a:schemeClr val="bg1"/>
                        </a:solidFill>
                        <a:latin typeface="Cambria Math"/>
                      </a:rPr>
                      <m:t>∆</m:t>
                    </m:r>
                  </m:oMath>
                </a14:m>
                <a:r>
                  <a:rPr lang="uk-UA" sz="1500" baseline="-25000" dirty="0">
                    <a:solidFill>
                      <a:schemeClr val="bg1"/>
                    </a:solidFill>
                  </a:rPr>
                  <a:t>і</a:t>
                </a:r>
                <a:r>
                  <a:rPr lang="uk-UA" sz="1500" dirty="0">
                    <a:solidFill>
                      <a:schemeClr val="bg1"/>
                    </a:solidFill>
                  </a:rPr>
                  <a:t>, визначають сумарну похибку обробки.</a:t>
                </a:r>
                <a:endParaRPr lang="ru-RU" sz="1500" dirty="0">
                  <a:solidFill>
                    <a:schemeClr val="bg1"/>
                  </a:solidFill>
                </a:endParaRPr>
              </a:p>
              <a:p>
                <a:pPr marL="0" indent="363538" algn="just">
                  <a:lnSpc>
                    <a:spcPts val="1400"/>
                  </a:lnSpc>
                  <a:buNone/>
                </a:pPr>
                <a:r>
                  <a:rPr lang="uk-UA" sz="1500" dirty="0" smtClean="0">
                    <a:solidFill>
                      <a:schemeClr val="bg1"/>
                    </a:solidFill>
                  </a:rPr>
                  <a:t>При </a:t>
                </a:r>
                <a:r>
                  <a:rPr lang="uk-UA" sz="1500" dirty="0">
                    <a:solidFill>
                      <a:schemeClr val="bg1"/>
                    </a:solidFill>
                  </a:rPr>
                  <a:t>розрахунку за методом максимуму-мінімуму:</a:t>
                </a:r>
                <a:endParaRPr lang="ru-RU" sz="1500" dirty="0">
                  <a:solidFill>
                    <a:schemeClr val="bg1"/>
                  </a:solidFill>
                </a:endParaRPr>
              </a:p>
              <a:p>
                <a:pPr marL="0" indent="363538" algn="just">
                  <a:lnSpc>
                    <a:spcPts val="1400"/>
                  </a:lnSpc>
                  <a:buNone/>
                </a:pPr>
                <a:r>
                  <a:rPr lang="uk-UA" sz="1500" dirty="0">
                    <a:solidFill>
                      <a:schemeClr val="bg1"/>
                    </a:solidFill>
                  </a:rPr>
                  <a:t> </a:t>
                </a:r>
                <a:endParaRPr lang="ru-RU" sz="1500" dirty="0">
                  <a:solidFill>
                    <a:schemeClr val="bg1"/>
                  </a:solidFill>
                </a:endParaRPr>
              </a:p>
              <a:p>
                <a:pPr marL="0" indent="363538" algn="just">
                  <a:lnSpc>
                    <a:spcPts val="1400"/>
                  </a:lnSpc>
                  <a:buNone/>
                </a:pPr>
                <a:r>
                  <a:rPr lang="en-US" sz="1500" dirty="0" smtClean="0">
                    <a:solidFill>
                      <a:schemeClr val="bg1"/>
                    </a:solidFill>
                  </a:rPr>
                  <a:t>                                                                                                                </a:t>
                </a:r>
                <a:r>
                  <a:rPr lang="uk-UA" sz="1500" dirty="0" smtClean="0">
                    <a:solidFill>
                      <a:schemeClr val="bg1"/>
                    </a:solidFill>
                  </a:rPr>
                  <a:t>,                                </a:t>
                </a:r>
                <a:r>
                  <a:rPr lang="uk-UA" sz="1500" dirty="0">
                    <a:solidFill>
                      <a:schemeClr val="bg1"/>
                    </a:solidFill>
                  </a:rPr>
                  <a:t>(формула 5.24)</a:t>
                </a:r>
                <a:r>
                  <a:rPr lang="uk-UA" sz="1500" baseline="-25000" dirty="0">
                    <a:solidFill>
                      <a:schemeClr val="bg1"/>
                    </a:solidFill>
                  </a:rPr>
                  <a:t> </a:t>
                </a:r>
                <a:endParaRPr lang="ru-RU" sz="1500" dirty="0">
                  <a:solidFill>
                    <a:schemeClr val="bg1"/>
                  </a:solidFill>
                </a:endParaRPr>
              </a:p>
              <a:p>
                <a:pPr marL="0" indent="363538" algn="just">
                  <a:lnSpc>
                    <a:spcPts val="1400"/>
                  </a:lnSpc>
                  <a:buNone/>
                </a:pPr>
                <a:endParaRPr lang="en-US" sz="1500" dirty="0" smtClean="0">
                  <a:solidFill>
                    <a:schemeClr val="bg1"/>
                  </a:solidFill>
                </a:endParaRPr>
              </a:p>
              <a:p>
                <a:pPr marL="0" indent="363538" algn="just">
                  <a:lnSpc>
                    <a:spcPts val="1400"/>
                  </a:lnSpc>
                  <a:buNone/>
                </a:pPr>
                <a:r>
                  <a:rPr lang="uk-UA" sz="1500" dirty="0" smtClean="0">
                    <a:solidFill>
                      <a:schemeClr val="bg1"/>
                    </a:solidFill>
                  </a:rPr>
                  <a:t>де  </a:t>
                </a:r>
                <a:r>
                  <a:rPr lang="uk-UA" sz="1500" baseline="-25000" dirty="0" smtClean="0">
                    <a:solidFill>
                      <a:schemeClr val="bg1"/>
                    </a:solidFill>
                  </a:rPr>
                  <a:t> </a:t>
                </a:r>
                <a:r>
                  <a:rPr lang="uk-UA" sz="1500" dirty="0">
                    <a:solidFill>
                      <a:schemeClr val="bg1"/>
                    </a:solidFill>
                  </a:rPr>
                  <a:t>n</a:t>
                </a:r>
                <a:r>
                  <a:rPr lang="ru-RU" sz="1500" dirty="0">
                    <a:solidFill>
                      <a:schemeClr val="bg1"/>
                    </a:solidFill>
                  </a:rPr>
                  <a:t> – </a:t>
                </a:r>
                <a:r>
                  <a:rPr lang="ru-RU" sz="1500" dirty="0" err="1">
                    <a:solidFill>
                      <a:schemeClr val="bg1"/>
                    </a:solidFill>
                  </a:rPr>
                  <a:t>кількість</a:t>
                </a:r>
                <a:r>
                  <a:rPr lang="ru-RU" sz="1500" dirty="0">
                    <a:solidFill>
                      <a:schemeClr val="bg1"/>
                    </a:solidFill>
                  </a:rPr>
                  <a:t> </a:t>
                </a:r>
                <a:r>
                  <a:rPr lang="ru-RU" sz="1500" dirty="0" err="1">
                    <a:solidFill>
                      <a:schemeClr val="bg1"/>
                    </a:solidFill>
                  </a:rPr>
                  <a:t>складових</a:t>
                </a:r>
                <a:r>
                  <a:rPr lang="ru-RU" sz="1500" dirty="0">
                    <a:solidFill>
                      <a:schemeClr val="bg1"/>
                    </a:solidFill>
                  </a:rPr>
                  <a:t> </a:t>
                </a:r>
                <a:r>
                  <a:rPr lang="ru-RU" sz="1500" dirty="0" err="1">
                    <a:solidFill>
                      <a:schemeClr val="bg1"/>
                    </a:solidFill>
                  </a:rPr>
                  <a:t>похибок</a:t>
                </a:r>
                <a:r>
                  <a:rPr lang="ru-RU" sz="1500" dirty="0">
                    <a:solidFill>
                      <a:schemeClr val="bg1"/>
                    </a:solidFill>
                  </a:rPr>
                  <a:t>.</a:t>
                </a:r>
              </a:p>
              <a:p>
                <a:pPr marL="0" indent="363538" algn="just">
                  <a:lnSpc>
                    <a:spcPts val="1400"/>
                  </a:lnSpc>
                  <a:buNone/>
                </a:pPr>
                <a:r>
                  <a:rPr lang="ru-RU" sz="1500" dirty="0">
                    <a:solidFill>
                      <a:schemeClr val="bg1"/>
                    </a:solidFill>
                  </a:rPr>
                  <a:t> </a:t>
                </a:r>
                <a:r>
                  <a:rPr lang="ru-RU" sz="1500" dirty="0" smtClean="0">
                    <a:solidFill>
                      <a:schemeClr val="bg1"/>
                    </a:solidFill>
                  </a:rPr>
                  <a:t>При </a:t>
                </a:r>
                <a:r>
                  <a:rPr lang="ru-RU" sz="1500" dirty="0" err="1">
                    <a:solidFill>
                      <a:schemeClr val="bg1"/>
                    </a:solidFill>
                  </a:rPr>
                  <a:t>розрахунку</a:t>
                </a:r>
                <a:r>
                  <a:rPr lang="ru-RU" sz="1500" dirty="0">
                    <a:solidFill>
                      <a:schemeClr val="bg1"/>
                    </a:solidFill>
                  </a:rPr>
                  <a:t> за </a:t>
                </a:r>
                <a:r>
                  <a:rPr lang="ru-RU" sz="1500" dirty="0" err="1">
                    <a:solidFill>
                      <a:schemeClr val="bg1"/>
                    </a:solidFill>
                  </a:rPr>
                  <a:t>ймовірнісним</a:t>
                </a:r>
                <a:r>
                  <a:rPr lang="ru-RU" sz="1500" dirty="0">
                    <a:solidFill>
                      <a:schemeClr val="bg1"/>
                    </a:solidFill>
                  </a:rPr>
                  <a:t> методом:</a:t>
                </a:r>
              </a:p>
              <a:p>
                <a:pPr marL="0" indent="363538" algn="just">
                  <a:lnSpc>
                    <a:spcPts val="1400"/>
                  </a:lnSpc>
                  <a:buNone/>
                </a:pPr>
                <a:r>
                  <a:rPr lang="uk-UA" sz="1500" dirty="0" smtClean="0">
                    <a:solidFill>
                      <a:schemeClr val="bg1"/>
                    </a:solidFill>
                  </a:rPr>
                  <a:t>        </a:t>
                </a:r>
                <a:r>
                  <a:rPr lang="en-US" sz="1500" dirty="0" smtClean="0">
                    <a:solidFill>
                      <a:schemeClr val="bg1"/>
                    </a:solidFill>
                  </a:rPr>
                  <a:t>                                                                                                         </a:t>
                </a:r>
                <a:r>
                  <a:rPr lang="uk-UA" sz="1500" dirty="0" smtClean="0">
                    <a:solidFill>
                      <a:schemeClr val="bg1"/>
                    </a:solidFill>
                  </a:rPr>
                  <a:t> </a:t>
                </a:r>
                <a:endParaRPr lang="en-US" sz="1500" dirty="0" smtClean="0">
                  <a:solidFill>
                    <a:schemeClr val="bg1"/>
                  </a:solidFill>
                </a:endParaRPr>
              </a:p>
              <a:p>
                <a:pPr marL="0" indent="363538" algn="just">
                  <a:lnSpc>
                    <a:spcPts val="1400"/>
                  </a:lnSpc>
                  <a:buNone/>
                </a:pPr>
                <a:r>
                  <a:rPr lang="en-US" sz="1500" dirty="0" smtClean="0">
                    <a:solidFill>
                      <a:schemeClr val="bg1"/>
                    </a:solidFill>
                  </a:rPr>
                  <a:t>                                                                                                                 </a:t>
                </a:r>
                <a:r>
                  <a:rPr lang="uk-UA" sz="1500" dirty="0" smtClean="0">
                    <a:solidFill>
                      <a:schemeClr val="bg1"/>
                    </a:solidFill>
                  </a:rPr>
                  <a:t>,    </a:t>
                </a:r>
                <a:r>
                  <a:rPr lang="en-US" sz="1500" dirty="0" smtClean="0">
                    <a:solidFill>
                      <a:schemeClr val="bg1"/>
                    </a:solidFill>
                  </a:rPr>
                  <a:t>                         </a:t>
                </a:r>
                <a:r>
                  <a:rPr lang="uk-UA" sz="1500" dirty="0" smtClean="0">
                    <a:solidFill>
                      <a:schemeClr val="bg1"/>
                    </a:solidFill>
                  </a:rPr>
                  <a:t>  </a:t>
                </a:r>
                <a:r>
                  <a:rPr lang="uk-UA" sz="1500" dirty="0">
                    <a:solidFill>
                      <a:schemeClr val="bg1"/>
                    </a:solidFill>
                  </a:rPr>
                  <a:t>(формула 5.25)</a:t>
                </a:r>
                <a:endParaRPr lang="ru-RU" sz="1500" dirty="0">
                  <a:solidFill>
                    <a:schemeClr val="bg1"/>
                  </a:solidFill>
                </a:endParaRPr>
              </a:p>
              <a:p>
                <a:pPr marL="0" indent="363538" algn="just">
                  <a:lnSpc>
                    <a:spcPts val="1400"/>
                  </a:lnSpc>
                  <a:buNone/>
                </a:pPr>
                <a:endParaRPr lang="en-US" sz="1500" dirty="0" smtClean="0">
                  <a:solidFill>
                    <a:schemeClr val="bg1"/>
                  </a:solidFill>
                </a:endParaRPr>
              </a:p>
              <a:p>
                <a:pPr marL="0" indent="363538" algn="just">
                  <a:lnSpc>
                    <a:spcPts val="1400"/>
                  </a:lnSpc>
                  <a:buNone/>
                </a:pPr>
                <a:r>
                  <a:rPr lang="uk-UA" sz="1500" dirty="0" smtClean="0">
                    <a:solidFill>
                      <a:schemeClr val="bg1"/>
                    </a:solidFill>
                  </a:rPr>
                  <a:t>де  </a:t>
                </a:r>
                <a:r>
                  <a:rPr lang="uk-UA" sz="1500" dirty="0" err="1">
                    <a:solidFill>
                      <a:schemeClr val="bg1"/>
                    </a:solidFill>
                  </a:rPr>
                  <a:t>К</a:t>
                </a:r>
                <a:r>
                  <a:rPr lang="uk-UA" sz="1500" baseline="-25000" dirty="0" err="1">
                    <a:solidFill>
                      <a:schemeClr val="bg1"/>
                    </a:solidFill>
                  </a:rPr>
                  <a:t>і</a:t>
                </a:r>
                <a:r>
                  <a:rPr lang="uk-UA" sz="1500" baseline="-25000" dirty="0">
                    <a:solidFill>
                      <a:schemeClr val="bg1"/>
                    </a:solidFill>
                  </a:rPr>
                  <a:t>  </a:t>
                </a:r>
                <a:r>
                  <a:rPr lang="uk-UA" sz="1500" dirty="0">
                    <a:solidFill>
                      <a:schemeClr val="bg1"/>
                    </a:solidFill>
                  </a:rPr>
                  <a:t>– коефіцієнт відносного розсіювання, який характеризує відмінність між дійсним розсіюванням складової і-</a:t>
                </a:r>
                <a:r>
                  <a:rPr lang="uk-UA" sz="1500" dirty="0" err="1">
                    <a:solidFill>
                      <a:schemeClr val="bg1"/>
                    </a:solidFill>
                  </a:rPr>
                  <a:t>ої</a:t>
                </a:r>
                <a:r>
                  <a:rPr lang="uk-UA" sz="1500" dirty="0">
                    <a:solidFill>
                      <a:schemeClr val="bg1"/>
                    </a:solidFill>
                  </a:rPr>
                  <a:t> похибки і розсіюванням за нормальним законом.</a:t>
                </a:r>
                <a:endParaRPr lang="ru-RU" sz="1500" dirty="0">
                  <a:solidFill>
                    <a:schemeClr val="bg1"/>
                  </a:solidFill>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323528" y="1319608"/>
                <a:ext cx="8568952" cy="4202187"/>
              </a:xfrm>
              <a:blipFill rotWithShape="1">
                <a:blip r:embed="rId2" cstate="print"/>
                <a:stretch>
                  <a:fillRect l="-213" t="-1304" r="-356" b="-3623"/>
                </a:stretch>
              </a:blipFill>
            </p:spPr>
            <p:txBody>
              <a:bodyPr/>
              <a:lstStyle/>
              <a:p>
                <a:r>
                  <a:rPr lang="ru-RU">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3" y="4513684"/>
            <a:ext cx="1522487" cy="614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3454093"/>
            <a:ext cx="1059321" cy="5364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02284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457200" y="265212"/>
                <a:ext cx="8229600" cy="5184576"/>
              </a:xfrm>
            </p:spPr>
            <p:txBody>
              <a:bodyPr>
                <a:noAutofit/>
              </a:bodyPr>
              <a:lstStyle/>
              <a:p>
                <a:pPr marL="0" indent="363538" algn="just">
                  <a:buNone/>
                </a:pPr>
                <a:r>
                  <a:rPr lang="uk-UA" sz="2000" dirty="0" smtClean="0">
                    <a:solidFill>
                      <a:schemeClr val="bg1"/>
                    </a:solidFill>
                  </a:rPr>
                  <a:t>Для закону Гауса К = 1,0; для закону рівної ймовірності К = 1,73; для закону Сімпсона (трикутника) К = 1,22; для композиції закону Гауса і закону рівної ймовірності К = 1,2…1,5.</a:t>
                </a:r>
                <a:endParaRPr lang="ru-RU" sz="2000" dirty="0">
                  <a:solidFill>
                    <a:schemeClr val="bg1"/>
                  </a:solidFill>
                </a:endParaRPr>
              </a:p>
              <a:p>
                <a:pPr marL="0" indent="363538" algn="just">
                  <a:buNone/>
                </a:pPr>
                <a:r>
                  <a:rPr lang="uk-UA" sz="2000" dirty="0">
                    <a:solidFill>
                      <a:schemeClr val="bg1"/>
                    </a:solidFill>
                  </a:rPr>
                  <a:t>Зазвичай при розрахунках невідомий закон розподілу елементарної складової похибки, тому для усіх похибок приймають значення К = 1,2. Тоді:</a:t>
                </a:r>
                <a:endParaRPr lang="ru-RU" sz="2000" dirty="0">
                  <a:solidFill>
                    <a:schemeClr val="bg1"/>
                  </a:solidFill>
                </a:endParaRPr>
              </a:p>
              <a:p>
                <a:pPr marL="0" indent="363538" algn="just">
                  <a:buNone/>
                </a:pPr>
                <a:r>
                  <a:rPr lang="uk-UA" sz="2000" dirty="0">
                    <a:solidFill>
                      <a:schemeClr val="bg1"/>
                    </a:solidFill>
                  </a:rPr>
                  <a:t> </a:t>
                </a:r>
                <a:r>
                  <a:rPr lang="uk-UA" sz="2000" dirty="0" smtClean="0">
                    <a:solidFill>
                      <a:schemeClr val="bg1"/>
                    </a:solidFill>
                  </a:rPr>
                  <a:t>         </a:t>
                </a:r>
                <a:r>
                  <a:rPr lang="en-US" sz="2000" dirty="0" smtClean="0">
                    <a:solidFill>
                      <a:schemeClr val="bg1"/>
                    </a:solidFill>
                  </a:rPr>
                  <a:t>                                                                </a:t>
                </a:r>
                <a:r>
                  <a:rPr lang="uk-UA" sz="2000" dirty="0" smtClean="0">
                    <a:solidFill>
                      <a:schemeClr val="bg1"/>
                    </a:solidFill>
                  </a:rPr>
                  <a:t>.                               </a:t>
                </a:r>
                <a:r>
                  <a:rPr lang="uk-UA" sz="2000" dirty="0">
                    <a:solidFill>
                      <a:schemeClr val="bg1"/>
                    </a:solidFill>
                  </a:rPr>
                  <a:t>(формула 5.26)</a:t>
                </a:r>
                <a:endParaRPr lang="ru-RU" sz="2000" dirty="0">
                  <a:solidFill>
                    <a:schemeClr val="bg1"/>
                  </a:solidFill>
                </a:endParaRPr>
              </a:p>
              <a:p>
                <a:pPr marL="0" indent="363538" algn="just">
                  <a:buNone/>
                </a:pPr>
                <a:r>
                  <a:rPr lang="uk-UA" sz="2000" dirty="0">
                    <a:solidFill>
                      <a:schemeClr val="bg1"/>
                    </a:solidFill>
                  </a:rPr>
                  <a:t> </a:t>
                </a:r>
                <a:r>
                  <a:rPr lang="uk-UA" sz="2000" dirty="0" smtClean="0">
                    <a:solidFill>
                      <a:schemeClr val="bg1"/>
                    </a:solidFill>
                  </a:rPr>
                  <a:t>Сумарну </a:t>
                </a:r>
                <a:r>
                  <a:rPr lang="uk-UA" sz="2000" b="1" dirty="0">
                    <a:solidFill>
                      <a:schemeClr val="bg1"/>
                    </a:solidFill>
                  </a:rPr>
                  <a:t>похибку</a:t>
                </a:r>
                <a:r>
                  <a:rPr lang="uk-UA" sz="2000" dirty="0">
                    <a:solidFill>
                      <a:schemeClr val="bg1"/>
                    </a:solidFill>
                  </a:rPr>
                  <a:t> обробки заготовок на налагоджених верстатах визначають за рівнянням:</a:t>
                </a:r>
                <a:endParaRPr lang="ru-RU" sz="2000" dirty="0">
                  <a:solidFill>
                    <a:schemeClr val="bg1"/>
                  </a:solidFill>
                </a:endParaRPr>
              </a:p>
              <a:p>
                <a:pPr marL="0" indent="363538" algn="just">
                  <a:buNone/>
                </a:pPr>
                <a:r>
                  <a:rPr lang="uk-UA" sz="2000" dirty="0">
                    <a:solidFill>
                      <a:schemeClr val="bg1"/>
                    </a:solidFill>
                  </a:rPr>
                  <a:t> </a:t>
                </a:r>
                <a:r>
                  <a:rPr lang="uk-UA" sz="2000" dirty="0" smtClean="0">
                    <a:solidFill>
                      <a:schemeClr val="bg1"/>
                    </a:solidFill>
                  </a:rPr>
                  <a:t>        </a:t>
                </a:r>
                <a:r>
                  <a:rPr lang="en-US" sz="2000" dirty="0" smtClean="0">
                    <a:solidFill>
                      <a:schemeClr val="bg1"/>
                    </a:solidFill>
                  </a:rPr>
                  <a:t>                                                                          </a:t>
                </a:r>
                <a:r>
                  <a:rPr lang="uk-UA" sz="2000" baseline="-25000" dirty="0" smtClean="0">
                    <a:solidFill>
                      <a:schemeClr val="bg1"/>
                    </a:solidFill>
                  </a:rPr>
                  <a:t> </a:t>
                </a:r>
                <a:r>
                  <a:rPr lang="uk-UA" sz="2000" dirty="0">
                    <a:solidFill>
                      <a:schemeClr val="bg1"/>
                    </a:solidFill>
                  </a:rPr>
                  <a:t>,        </a:t>
                </a:r>
                <a:r>
                  <a:rPr lang="en-US" sz="2000" dirty="0" smtClean="0">
                    <a:solidFill>
                      <a:schemeClr val="bg1"/>
                    </a:solidFill>
                  </a:rPr>
                  <a:t>          </a:t>
                </a:r>
                <a:r>
                  <a:rPr lang="uk-UA" sz="2000" dirty="0" smtClean="0">
                    <a:solidFill>
                      <a:schemeClr val="bg1"/>
                    </a:solidFill>
                  </a:rPr>
                  <a:t>   </a:t>
                </a:r>
                <a:r>
                  <a:rPr lang="uk-UA" sz="2000" dirty="0">
                    <a:solidFill>
                      <a:schemeClr val="bg1"/>
                    </a:solidFill>
                  </a:rPr>
                  <a:t>(формула 5.27)</a:t>
                </a:r>
                <a:endParaRPr lang="ru-RU" sz="2000" dirty="0">
                  <a:solidFill>
                    <a:schemeClr val="bg1"/>
                  </a:solidFill>
                </a:endParaRPr>
              </a:p>
              <a:p>
                <a:pPr marL="0" indent="363538" algn="just">
                  <a:buNone/>
                </a:pPr>
                <a:r>
                  <a:rPr lang="uk-UA" sz="2000" dirty="0">
                    <a:solidFill>
                      <a:schemeClr val="bg1"/>
                    </a:solidFill>
                  </a:rPr>
                  <a:t> </a:t>
                </a:r>
                <a:r>
                  <a:rPr lang="uk-UA" sz="2000" dirty="0" smtClean="0">
                    <a:solidFill>
                      <a:schemeClr val="bg1"/>
                    </a:solidFill>
                  </a:rPr>
                  <a:t>де   </a:t>
                </a:r>
                <a14:m>
                  <m:oMath xmlns:m="http://schemas.openxmlformats.org/officeDocument/2006/math">
                    <m:r>
                      <a:rPr lang="uk-UA" sz="2000" i="1">
                        <a:solidFill>
                          <a:schemeClr val="bg1"/>
                        </a:solidFill>
                        <a:latin typeface="Cambria Math"/>
                      </a:rPr>
                      <m:t>∆</m:t>
                    </m:r>
                  </m:oMath>
                </a14:m>
                <a:r>
                  <a:rPr lang="uk-UA" sz="2000" baseline="-25000" dirty="0">
                    <a:solidFill>
                      <a:schemeClr val="bg1"/>
                    </a:solidFill>
                  </a:rPr>
                  <a:t>м </a:t>
                </a:r>
                <a:r>
                  <a:rPr lang="uk-UA" sz="2000" dirty="0">
                    <a:solidFill>
                      <a:schemeClr val="bg1"/>
                    </a:solidFill>
                  </a:rPr>
                  <a:t>    – похибка методу обробки;</a:t>
                </a:r>
                <a:endParaRPr lang="ru-RU" sz="2000" dirty="0">
                  <a:solidFill>
                    <a:schemeClr val="bg1"/>
                  </a:solidFill>
                </a:endParaRPr>
              </a:p>
              <a:p>
                <a:pPr marL="0" indent="363538" algn="just">
                  <a:buNone/>
                </a:pPr>
                <a:r>
                  <a:rPr lang="uk-UA" sz="2000" dirty="0">
                    <a:solidFill>
                      <a:schemeClr val="bg1"/>
                    </a:solidFill>
                  </a:rPr>
                  <a:t>       </a:t>
                </a:r>
                <a:r>
                  <a:rPr lang="uk-UA" sz="2000" dirty="0" err="1">
                    <a:solidFill>
                      <a:schemeClr val="bg1"/>
                    </a:solidFill>
                  </a:rPr>
                  <a:t>ε</a:t>
                </a:r>
                <a:r>
                  <a:rPr lang="uk-UA" sz="2000" baseline="-25000" dirty="0" err="1">
                    <a:solidFill>
                      <a:schemeClr val="bg1"/>
                    </a:solidFill>
                  </a:rPr>
                  <a:t>в</a:t>
                </a:r>
                <a:r>
                  <a:rPr lang="uk-UA" sz="2000" dirty="0">
                    <a:solidFill>
                      <a:schemeClr val="bg1"/>
                    </a:solidFill>
                  </a:rPr>
                  <a:t>      – похибка встановлення заготовки;</a:t>
                </a:r>
                <a:endParaRPr lang="ru-RU" sz="2000" dirty="0">
                  <a:solidFill>
                    <a:schemeClr val="bg1"/>
                  </a:solidFill>
                </a:endParaRPr>
              </a:p>
              <a:p>
                <a:pPr marL="0" indent="363538" algn="just">
                  <a:buNone/>
                </a:pPr>
                <a:r>
                  <a:rPr lang="uk-UA" sz="2000" dirty="0">
                    <a:solidFill>
                      <a:schemeClr val="bg1"/>
                    </a:solidFill>
                  </a:rPr>
                  <a:t>        </a:t>
                </a:r>
                <a14:m>
                  <m:oMath xmlns:m="http://schemas.openxmlformats.org/officeDocument/2006/math">
                    <m:r>
                      <a:rPr lang="uk-UA" sz="2000" i="1">
                        <a:solidFill>
                          <a:schemeClr val="bg1"/>
                        </a:solidFill>
                        <a:latin typeface="Cambria Math"/>
                      </a:rPr>
                      <m:t>∆</m:t>
                    </m:r>
                  </m:oMath>
                </a14:m>
                <a:r>
                  <a:rPr lang="uk-UA" sz="2000" baseline="-25000" dirty="0">
                    <a:solidFill>
                      <a:schemeClr val="bg1"/>
                    </a:solidFill>
                  </a:rPr>
                  <a:t>н        </a:t>
                </a:r>
                <a:r>
                  <a:rPr lang="uk-UA" sz="2000" dirty="0">
                    <a:solidFill>
                      <a:schemeClr val="bg1"/>
                    </a:solidFill>
                  </a:rPr>
                  <a:t>– похибка налагодження ТОС.</a:t>
                </a:r>
                <a:endParaRPr lang="ru-RU" sz="2000" dirty="0">
                  <a:solidFill>
                    <a:schemeClr val="bg1"/>
                  </a:solidFill>
                </a:endParaRPr>
              </a:p>
              <a:p>
                <a:pPr marL="0" indent="363538" algn="just">
                  <a:buNone/>
                </a:pPr>
                <a:r>
                  <a:rPr lang="uk-UA" sz="2000" dirty="0">
                    <a:solidFill>
                      <a:schemeClr val="bg1"/>
                    </a:solidFill>
                  </a:rPr>
                  <a:t> </a:t>
                </a:r>
                <a:r>
                  <a:rPr lang="uk-UA" sz="2000" dirty="0" smtClean="0">
                    <a:solidFill>
                      <a:schemeClr val="bg1"/>
                    </a:solidFill>
                  </a:rPr>
                  <a:t>При </a:t>
                </a:r>
                <a:r>
                  <a:rPr lang="uk-UA" sz="2000" dirty="0">
                    <a:solidFill>
                      <a:schemeClr val="bg1"/>
                    </a:solidFill>
                  </a:rPr>
                  <a:t>встановленні сумарної розрахункової похибки перевіряють можливість обробки заготовок без браку. </a:t>
                </a:r>
                <a:endParaRPr lang="ru-RU" sz="2000" dirty="0">
                  <a:solidFill>
                    <a:schemeClr val="bg1"/>
                  </a:solidFill>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265212"/>
                <a:ext cx="8229600" cy="5184576"/>
              </a:xfrm>
              <a:blipFill rotWithShape="1">
                <a:blip r:embed="rId2" cstate="print"/>
                <a:stretch>
                  <a:fillRect l="-741" t="-588" r="-741" b="-1529"/>
                </a:stretch>
              </a:blipFill>
            </p:spPr>
            <p:txBody>
              <a:bodyPr/>
              <a:lstStyle/>
              <a:p>
                <a:r>
                  <a:rPr lang="ru-RU">
                    <a:noFill/>
                  </a:rPr>
                  <a:t> </a:t>
                </a:r>
              </a:p>
            </p:txBody>
          </p:sp>
        </mc:Fallback>
      </mc:AlternateContent>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3201675"/>
            <a:ext cx="2335535" cy="519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a:stretch/>
        </p:blipFill>
        <p:spPr bwMode="auto">
          <a:xfrm>
            <a:off x="3203848" y="1921396"/>
            <a:ext cx="1869080" cy="74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18134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457200" y="265212"/>
                <a:ext cx="8229600" cy="1944216"/>
              </a:xfrm>
            </p:spPr>
            <p:txBody>
              <a:bodyPr>
                <a:noAutofit/>
              </a:bodyPr>
              <a:lstStyle/>
              <a:p>
                <a:pPr marL="0" indent="363538" algn="just">
                  <a:buNone/>
                </a:pPr>
                <a:r>
                  <a:rPr lang="uk-UA" sz="2000" dirty="0" smtClean="0">
                    <a:solidFill>
                      <a:schemeClr val="bg1"/>
                    </a:solidFill>
                  </a:rPr>
                  <a:t>Для визначення сумарної похибки обробки, що складається із систематичних та випадкових похибок, потрібно застосовувати </a:t>
                </a:r>
                <a:r>
                  <a:rPr lang="uk-UA" sz="2000" i="1" dirty="0">
                    <a:solidFill>
                      <a:schemeClr val="bg1"/>
                    </a:solidFill>
                  </a:rPr>
                  <a:t>графоаналітичний метод</a:t>
                </a:r>
                <a:r>
                  <a:rPr lang="uk-UA" sz="2000" dirty="0">
                    <a:solidFill>
                      <a:schemeClr val="bg1"/>
                    </a:solidFill>
                  </a:rPr>
                  <a:t>. Систематичні похибки зміщують центр групування дійсних відхилень розмірів </a:t>
                </a:r>
                <a14:m>
                  <m:oMath xmlns:m="http://schemas.openxmlformats.org/officeDocument/2006/math">
                    <m:acc>
                      <m:accPr>
                        <m:chr m:val="̅"/>
                        <m:ctrlPr>
                          <a:rPr lang="uk-UA" sz="2000" i="1" smtClean="0">
                            <a:solidFill>
                              <a:schemeClr val="bg1"/>
                            </a:solidFill>
                            <a:latin typeface="Cambria Math"/>
                          </a:rPr>
                        </m:ctrlPr>
                      </m:accPr>
                      <m:e>
                        <m:r>
                          <a:rPr lang="en-US" sz="2000" b="0" i="1" smtClean="0">
                            <a:solidFill>
                              <a:schemeClr val="bg1"/>
                            </a:solidFill>
                            <a:latin typeface="Cambria Math"/>
                          </a:rPr>
                          <m:t>𝑋</m:t>
                        </m:r>
                      </m:e>
                    </m:acc>
                  </m:oMath>
                </a14:m>
                <a:r>
                  <a:rPr lang="uk-UA" sz="2000" dirty="0">
                    <a:solidFill>
                      <a:schemeClr val="bg1"/>
                    </a:solidFill>
                  </a:rPr>
                  <a:t>від розрахункового </a:t>
                </a:r>
                <a:r>
                  <a:rPr lang="uk-UA" sz="2000" dirty="0" err="1">
                    <a:solidFill>
                      <a:schemeClr val="bg1"/>
                    </a:solidFill>
                  </a:rPr>
                  <a:t>настроювального</a:t>
                </a:r>
                <a:r>
                  <a:rPr lang="uk-UA" sz="2000" dirty="0">
                    <a:solidFill>
                      <a:schemeClr val="bg1"/>
                    </a:solidFill>
                  </a:rPr>
                  <a:t> розміру або від рівня настроювання  Х</a:t>
                </a:r>
                <a:r>
                  <a:rPr lang="uk-UA" sz="2000" baseline="-25000" dirty="0">
                    <a:solidFill>
                      <a:schemeClr val="bg1"/>
                    </a:solidFill>
                  </a:rPr>
                  <a:t>0 , </a:t>
                </a:r>
                <a:r>
                  <a:rPr lang="uk-UA" sz="2000" dirty="0">
                    <a:solidFill>
                      <a:schemeClr val="bg1"/>
                    </a:solidFill>
                  </a:rPr>
                  <a:t>а випадкові похибки викликають розсіювання розмірів відносно </a:t>
                </a:r>
                <a14:m>
                  <m:oMath xmlns:m="http://schemas.openxmlformats.org/officeDocument/2006/math">
                    <m:acc>
                      <m:accPr>
                        <m:chr m:val="̅"/>
                        <m:ctrlPr>
                          <a:rPr lang="uk-UA" sz="2000" i="1">
                            <a:solidFill>
                              <a:schemeClr val="bg1"/>
                            </a:solidFill>
                            <a:latin typeface="Cambria Math"/>
                          </a:rPr>
                        </m:ctrlPr>
                      </m:accPr>
                      <m:e>
                        <m:r>
                          <a:rPr lang="en-US" sz="2000" i="1">
                            <a:solidFill>
                              <a:schemeClr val="bg1"/>
                            </a:solidFill>
                            <a:latin typeface="Cambria Math"/>
                          </a:rPr>
                          <m:t>𝑋</m:t>
                        </m:r>
                      </m:e>
                    </m:acc>
                  </m:oMath>
                </a14:m>
                <a:r>
                  <a:rPr lang="uk-UA" sz="2000" dirty="0">
                    <a:solidFill>
                      <a:schemeClr val="bg1"/>
                    </a:solidFill>
                  </a:rPr>
                  <a:t> (рисунок</a:t>
                </a:r>
                <a:r>
                  <a:rPr lang="uk-UA" sz="2000" dirty="0" smtClean="0">
                    <a:solidFill>
                      <a:schemeClr val="bg1"/>
                    </a:solidFill>
                  </a:rPr>
                  <a:t>).</a:t>
                </a:r>
                <a:endParaRPr lang="ru-RU" sz="2000" dirty="0">
                  <a:solidFill>
                    <a:schemeClr val="bg1"/>
                  </a:solidFill>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265212"/>
                <a:ext cx="8229600" cy="1944216"/>
              </a:xfrm>
              <a:blipFill rotWithShape="1">
                <a:blip r:embed="rId2" cstate="print"/>
                <a:stretch>
                  <a:fillRect l="-741" t="-1572" r="-741" b="-4717"/>
                </a:stretch>
              </a:blipFill>
            </p:spPr>
            <p:txBody>
              <a:bodyPr/>
              <a:lstStyle/>
              <a:p>
                <a:r>
                  <a:rPr lang="ru-RU">
                    <a:noFill/>
                  </a:rPr>
                  <a:t> </a:t>
                </a:r>
              </a:p>
            </p:txBody>
          </p:sp>
        </mc:Fallback>
      </mc:AlternateContent>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2445574"/>
            <a:ext cx="5294552"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26019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827584" y="2713484"/>
                <a:ext cx="7632848" cy="1584176"/>
              </a:xfrm>
            </p:spPr>
            <p:txBody>
              <a:bodyPr>
                <a:noAutofit/>
              </a:bodyPr>
              <a:lstStyle/>
              <a:p>
                <a:pPr marL="0" indent="363538" algn="just">
                  <a:buNone/>
                </a:pPr>
                <a:r>
                  <a:rPr lang="uk-UA" sz="2000" i="1" dirty="0">
                    <a:solidFill>
                      <a:schemeClr val="bg1"/>
                    </a:solidFill>
                  </a:rPr>
                  <a:t> </a:t>
                </a:r>
                <a:r>
                  <a:rPr lang="uk-UA" sz="2000" dirty="0" smtClean="0">
                    <a:solidFill>
                      <a:schemeClr val="bg1"/>
                    </a:solidFill>
                  </a:rPr>
                  <a:t>Величина </a:t>
                </a:r>
                <a14:m>
                  <m:oMath xmlns:m="http://schemas.openxmlformats.org/officeDocument/2006/math">
                    <m:r>
                      <a:rPr lang="uk-UA" sz="2000" i="1" smtClean="0">
                        <a:solidFill>
                          <a:schemeClr val="bg1"/>
                        </a:solidFill>
                        <a:latin typeface="Cambria Math"/>
                      </a:rPr>
                      <m:t>∆</m:t>
                    </m:r>
                  </m:oMath>
                </a14:m>
                <a:r>
                  <a:rPr lang="uk-UA" sz="2000" baseline="-25000" dirty="0" err="1" smtClean="0">
                    <a:solidFill>
                      <a:schemeClr val="bg1"/>
                    </a:solidFill>
                  </a:rPr>
                  <a:t>сист</a:t>
                </a:r>
                <a:r>
                  <a:rPr lang="uk-UA" sz="2000" dirty="0" smtClean="0">
                    <a:solidFill>
                      <a:schemeClr val="bg1"/>
                    </a:solidFill>
                  </a:rPr>
                  <a:t> </a:t>
                </a:r>
                <a:r>
                  <a:rPr lang="uk-UA" sz="2000" dirty="0">
                    <a:solidFill>
                      <a:schemeClr val="bg1"/>
                    </a:solidFill>
                  </a:rPr>
                  <a:t>представляє собою алгебраїчну суму систематичних похибок, які не усуваються при налагодженні верстата і при обробці заготовок та впливають на кінцеву точність розмірів і форми, </a:t>
                </a:r>
                <a:r>
                  <a:rPr lang="uk-UA" sz="2000" b="1" dirty="0">
                    <a:solidFill>
                      <a:schemeClr val="bg1"/>
                    </a:solidFill>
                  </a:rPr>
                  <a:t>та</a:t>
                </a:r>
                <a:r>
                  <a:rPr lang="uk-UA" sz="2000" dirty="0">
                    <a:solidFill>
                      <a:schemeClr val="bg1"/>
                    </a:solidFill>
                  </a:rPr>
                  <a:t> найбільших значень змінних систематичних похибок. </a:t>
                </a:r>
                <a:endParaRPr lang="ru-RU" sz="2000" dirty="0">
                  <a:solidFill>
                    <a:schemeClr val="bg1"/>
                  </a:solidFill>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827584" y="2713484"/>
                <a:ext cx="7632848" cy="1584176"/>
              </a:xfrm>
              <a:blipFill rotWithShape="1">
                <a:blip r:embed="rId2" cstate="print"/>
                <a:stretch>
                  <a:fillRect l="-879" t="-1923" r="-799" b="-8846"/>
                </a:stretch>
              </a:blipFill>
            </p:spPr>
            <p:txBody>
              <a:bodyPr/>
              <a:lstStyle/>
              <a:p>
                <a:r>
                  <a:rPr lang="ru-RU">
                    <a:noFill/>
                  </a:rPr>
                  <a:t> </a:t>
                </a:r>
              </a:p>
            </p:txBody>
          </p:sp>
        </mc:Fallback>
      </mc:AlternateContent>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7946" y="1816257"/>
            <a:ext cx="3429000" cy="628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827584" y="1129308"/>
            <a:ext cx="3214983" cy="369332"/>
          </a:xfrm>
          <a:prstGeom prst="rect">
            <a:avLst/>
          </a:prstGeom>
        </p:spPr>
        <p:txBody>
          <a:bodyPr wrap="none">
            <a:spAutoFit/>
          </a:bodyPr>
          <a:lstStyle/>
          <a:p>
            <a:pPr indent="363538" algn="just"/>
            <a:r>
              <a:rPr lang="uk-UA" dirty="0">
                <a:solidFill>
                  <a:schemeClr val="bg1"/>
                </a:solidFill>
              </a:rPr>
              <a:t>Сумарна похибка обробки:</a:t>
            </a:r>
            <a:endParaRPr lang="ru-RU" dirty="0">
              <a:solidFill>
                <a:schemeClr val="bg1"/>
              </a:solidFill>
            </a:endParaRPr>
          </a:p>
        </p:txBody>
      </p:sp>
    </p:spTree>
    <p:extLst>
      <p:ext uri="{BB962C8B-B14F-4D97-AF65-F5344CB8AC3E}">
        <p14:creationId xmlns:p14="http://schemas.microsoft.com/office/powerpoint/2010/main" xmlns="" val="1945328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363538" algn="just">
              <a:buNone/>
            </a:pPr>
            <a:r>
              <a:rPr lang="uk-UA" b="1" dirty="0">
                <a:solidFill>
                  <a:schemeClr val="bg1"/>
                </a:solidFill>
              </a:rPr>
              <a:t>Розглянута тема більш повно розкрита в підручнику «Технологія машинобудування» авторів Мельничука П.П. , Боровика А.І., </a:t>
            </a:r>
            <a:r>
              <a:rPr lang="uk-UA" b="1" dirty="0" err="1">
                <a:solidFill>
                  <a:schemeClr val="bg1"/>
                </a:solidFill>
              </a:rPr>
              <a:t>Лінчевського</a:t>
            </a:r>
            <a:r>
              <a:rPr lang="uk-UA" b="1" dirty="0">
                <a:solidFill>
                  <a:schemeClr val="bg1"/>
                </a:solidFill>
              </a:rPr>
              <a:t> П.А., </a:t>
            </a:r>
            <a:r>
              <a:rPr lang="uk-UA" b="1" dirty="0" err="1">
                <a:solidFill>
                  <a:schemeClr val="bg1"/>
                </a:solidFill>
              </a:rPr>
              <a:t>Петракова</a:t>
            </a:r>
            <a:r>
              <a:rPr lang="uk-UA" b="1" dirty="0">
                <a:solidFill>
                  <a:schemeClr val="bg1"/>
                </a:solidFill>
              </a:rPr>
              <a:t> Ю.В.  Видання  ЖДТУ, 2005 рік, - 882 с. Тема 5. Основи базування деталей та заготовок. С</a:t>
            </a:r>
            <a:r>
              <a:rPr lang="uk-UA" b="1" dirty="0" smtClean="0">
                <a:solidFill>
                  <a:schemeClr val="bg1"/>
                </a:solidFill>
              </a:rPr>
              <a:t>.</a:t>
            </a:r>
            <a:r>
              <a:rPr lang="en-US" b="1" dirty="0" smtClean="0">
                <a:solidFill>
                  <a:schemeClr val="bg1"/>
                </a:solidFill>
              </a:rPr>
              <a:t> </a:t>
            </a:r>
            <a:r>
              <a:rPr lang="uk-UA" b="1" dirty="0" smtClean="0">
                <a:solidFill>
                  <a:schemeClr val="bg1"/>
                </a:solidFill>
              </a:rPr>
              <a:t>181 </a:t>
            </a:r>
            <a:r>
              <a:rPr lang="uk-UA" b="1" dirty="0">
                <a:solidFill>
                  <a:schemeClr val="bg1"/>
                </a:solidFill>
              </a:rPr>
              <a:t>– 222.</a:t>
            </a:r>
            <a:r>
              <a:rPr lang="uk-UA" dirty="0">
                <a:solidFill>
                  <a:schemeClr val="bg1"/>
                </a:solidFill>
              </a:rPr>
              <a:t> </a:t>
            </a:r>
            <a:endParaRPr lang="ru-RU" dirty="0">
              <a:solidFill>
                <a:schemeClr val="bg1"/>
              </a:solidFill>
            </a:endParaRPr>
          </a:p>
        </p:txBody>
      </p:sp>
    </p:spTree>
    <p:extLst>
      <p:ext uri="{BB962C8B-B14F-4D97-AF65-F5344CB8AC3E}">
        <p14:creationId xmlns:p14="http://schemas.microsoft.com/office/powerpoint/2010/main" xmlns="" val="1744604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a:bodyPr>
          <a:lstStyle/>
          <a:p>
            <a:r>
              <a:rPr lang="uk-UA" sz="3200" dirty="0">
                <a:solidFill>
                  <a:schemeClr val="bg1"/>
                </a:solidFill>
              </a:rPr>
              <a:t>ЗАПИТАННЯ ДЛЯ САМОКОНТРОЛЮ</a:t>
            </a:r>
            <a:endParaRPr lang="ru-RU" sz="3200" dirty="0">
              <a:solidFill>
                <a:schemeClr val="bg1"/>
              </a:solidFill>
            </a:endParaRPr>
          </a:p>
        </p:txBody>
      </p:sp>
      <p:sp>
        <p:nvSpPr>
          <p:cNvPr id="3" name="Объект 2"/>
          <p:cNvSpPr>
            <a:spLocks noGrp="1"/>
          </p:cNvSpPr>
          <p:nvPr>
            <p:ph idx="1"/>
          </p:nvPr>
        </p:nvSpPr>
        <p:spPr>
          <a:xfrm>
            <a:off x="457200" y="769268"/>
            <a:ext cx="8229600" cy="4335868"/>
          </a:xfrm>
        </p:spPr>
        <p:txBody>
          <a:bodyPr>
            <a:normAutofit fontScale="47500" lnSpcReduction="20000"/>
          </a:bodyPr>
          <a:lstStyle/>
          <a:p>
            <a:pPr marL="263525" lvl="0" indent="-263525">
              <a:buFont typeface="+mj-lt"/>
              <a:buAutoNum type="arabicPeriod"/>
            </a:pPr>
            <a:r>
              <a:rPr lang="uk-UA" sz="3400" dirty="0" smtClean="0">
                <a:solidFill>
                  <a:schemeClr val="bg1"/>
                </a:solidFill>
              </a:rPr>
              <a:t>Що </a:t>
            </a:r>
            <a:r>
              <a:rPr lang="uk-UA" sz="3400" dirty="0">
                <a:solidFill>
                  <a:schemeClr val="bg1"/>
                </a:solidFill>
              </a:rPr>
              <a:t>є мірою точності виготовлення деталі?</a:t>
            </a:r>
            <a:endParaRPr lang="ru-RU" sz="3400" dirty="0">
              <a:solidFill>
                <a:schemeClr val="bg1"/>
              </a:solidFill>
            </a:endParaRPr>
          </a:p>
          <a:p>
            <a:pPr marL="263525" lvl="0" indent="-263525">
              <a:buFont typeface="+mj-lt"/>
              <a:buAutoNum type="arabicPeriod"/>
            </a:pPr>
            <a:r>
              <a:rPr lang="uk-UA" sz="3400" dirty="0">
                <a:solidFill>
                  <a:schemeClr val="bg1"/>
                </a:solidFill>
              </a:rPr>
              <a:t>Сформулюйте визначення систематичних похибок обробки та наведіть приклади.</a:t>
            </a:r>
            <a:endParaRPr lang="ru-RU" sz="3400" dirty="0">
              <a:solidFill>
                <a:schemeClr val="bg1"/>
              </a:solidFill>
            </a:endParaRPr>
          </a:p>
          <a:p>
            <a:pPr marL="263525" lvl="0" indent="-263525">
              <a:buFont typeface="+mj-lt"/>
              <a:buAutoNum type="arabicPeriod"/>
            </a:pPr>
            <a:r>
              <a:rPr lang="uk-UA" sz="3400" dirty="0">
                <a:solidFill>
                  <a:schemeClr val="bg1"/>
                </a:solidFill>
              </a:rPr>
              <a:t>Сформулюйте визначення випадкових похибок та наведіть приклади.</a:t>
            </a:r>
            <a:endParaRPr lang="ru-RU" sz="3400" dirty="0">
              <a:solidFill>
                <a:schemeClr val="bg1"/>
              </a:solidFill>
            </a:endParaRPr>
          </a:p>
          <a:p>
            <a:pPr marL="263525" lvl="0" indent="-263525">
              <a:buFont typeface="+mj-lt"/>
              <a:buAutoNum type="arabicPeriod"/>
            </a:pPr>
            <a:r>
              <a:rPr lang="uk-UA" sz="3400" dirty="0">
                <a:solidFill>
                  <a:schemeClr val="bg1"/>
                </a:solidFill>
              </a:rPr>
              <a:t>Які причини викликають систематичні та випадкові похибки?</a:t>
            </a:r>
            <a:endParaRPr lang="ru-RU" sz="3400" dirty="0">
              <a:solidFill>
                <a:schemeClr val="bg1"/>
              </a:solidFill>
            </a:endParaRPr>
          </a:p>
          <a:p>
            <a:pPr marL="263525" lvl="0" indent="-263525">
              <a:buFont typeface="+mj-lt"/>
              <a:buAutoNum type="arabicPeriod"/>
            </a:pPr>
            <a:r>
              <a:rPr lang="uk-UA" sz="3400" dirty="0">
                <a:solidFill>
                  <a:schemeClr val="bg1"/>
                </a:solidFill>
              </a:rPr>
              <a:t>Як визначаються випадкові похибки за величиною та напрямком?</a:t>
            </a:r>
            <a:endParaRPr lang="ru-RU" sz="3400" dirty="0">
              <a:solidFill>
                <a:schemeClr val="bg1"/>
              </a:solidFill>
            </a:endParaRPr>
          </a:p>
          <a:p>
            <a:pPr marL="263525" lvl="0" indent="-263525">
              <a:buFont typeface="+mj-lt"/>
              <a:buAutoNum type="arabicPeriod"/>
            </a:pPr>
            <a:r>
              <a:rPr lang="uk-UA" sz="3400" dirty="0">
                <a:solidFill>
                  <a:schemeClr val="bg1"/>
                </a:solidFill>
              </a:rPr>
              <a:t>Які методи використовуються для дослідження точності механічної обробки? Наведіть коротку характеристику цих методів.</a:t>
            </a:r>
            <a:endParaRPr lang="ru-RU" sz="3400" dirty="0">
              <a:solidFill>
                <a:schemeClr val="bg1"/>
              </a:solidFill>
            </a:endParaRPr>
          </a:p>
          <a:p>
            <a:pPr marL="263525" lvl="0" indent="-263525">
              <a:buFont typeface="+mj-lt"/>
              <a:buAutoNum type="arabicPeriod"/>
            </a:pPr>
            <a:r>
              <a:rPr lang="uk-UA" sz="3400" dirty="0">
                <a:solidFill>
                  <a:schemeClr val="bg1"/>
                </a:solidFill>
              </a:rPr>
              <a:t>Як впливають на точність заготовок похибки теоретичної схеми обробки? Наведіть приклади.</a:t>
            </a:r>
            <a:endParaRPr lang="ru-RU" sz="3400" dirty="0">
              <a:solidFill>
                <a:schemeClr val="bg1"/>
              </a:solidFill>
            </a:endParaRPr>
          </a:p>
          <a:p>
            <a:pPr marL="263525" lvl="0" indent="-263525">
              <a:buFont typeface="+mj-lt"/>
              <a:buAutoNum type="arabicPeriod"/>
            </a:pPr>
            <a:r>
              <a:rPr lang="uk-UA" sz="3400" dirty="0">
                <a:solidFill>
                  <a:schemeClr val="bg1"/>
                </a:solidFill>
              </a:rPr>
              <a:t>Наведіть приклади похибок обробки внаслідок геометричної неточності верстатів. Як ці похибки можна класифікувати? Як впливають вони на форму кривої розподілу розмірів? Як їх зменшити чи усунути?</a:t>
            </a:r>
            <a:endParaRPr lang="ru-RU" sz="3400" dirty="0">
              <a:solidFill>
                <a:schemeClr val="bg1"/>
              </a:solidFill>
            </a:endParaRPr>
          </a:p>
          <a:p>
            <a:pPr marL="263525" lvl="0" indent="-263525">
              <a:buFont typeface="+mj-lt"/>
              <a:buAutoNum type="arabicPeriod"/>
            </a:pPr>
            <a:r>
              <a:rPr lang="uk-UA" sz="3400" dirty="0">
                <a:solidFill>
                  <a:schemeClr val="bg1"/>
                </a:solidFill>
              </a:rPr>
              <a:t>Як впливає на точність обробки розмірне зношування різального інструменту? Як визначається похибка обробки з цієї причини? Якими заходами можна зменшити чи усунути ці похибки?</a:t>
            </a:r>
            <a:endParaRPr lang="ru-RU" sz="3400" dirty="0">
              <a:solidFill>
                <a:schemeClr val="bg1"/>
              </a:solidFill>
            </a:endParaRPr>
          </a:p>
          <a:p>
            <a:pPr marL="263525" lvl="0" indent="-263525">
              <a:buFont typeface="+mj-lt"/>
              <a:buAutoNum type="arabicPeriod"/>
            </a:pPr>
            <a:r>
              <a:rPr lang="uk-UA" sz="3400" dirty="0">
                <a:solidFill>
                  <a:schemeClr val="bg1"/>
                </a:solidFill>
              </a:rPr>
              <a:t>Як впливають на точність обробки зусилля запису заготовки? Якими заходами можна зменшити чи усунути ці похибки?</a:t>
            </a:r>
            <a:endParaRPr lang="ru-RU" sz="3400" dirty="0">
              <a:solidFill>
                <a:schemeClr val="bg1"/>
              </a:solidFill>
            </a:endParaRPr>
          </a:p>
          <a:p>
            <a:pPr marL="263525" lvl="0" indent="-263525">
              <a:buFont typeface="+mj-lt"/>
              <a:buAutoNum type="arabicPeriod"/>
            </a:pPr>
            <a:r>
              <a:rPr lang="uk-UA" sz="3400" dirty="0">
                <a:solidFill>
                  <a:schemeClr val="bg1"/>
                </a:solidFill>
              </a:rPr>
              <a:t>Як впливають теплові деформації технологічної системи на точність обробки</a:t>
            </a:r>
            <a:r>
              <a:rPr lang="uk-UA" sz="3400" dirty="0" smtClean="0">
                <a:solidFill>
                  <a:schemeClr val="bg1"/>
                </a:solidFill>
              </a:rPr>
              <a:t>?</a:t>
            </a:r>
            <a:r>
              <a:rPr lang="en-US" sz="3400" dirty="0" smtClean="0">
                <a:solidFill>
                  <a:schemeClr val="bg1"/>
                </a:solidFill>
              </a:rPr>
              <a:t> </a:t>
            </a:r>
            <a:r>
              <a:rPr lang="uk-UA" sz="3400" dirty="0">
                <a:solidFill>
                  <a:schemeClr val="bg1"/>
                </a:solidFill>
              </a:rPr>
              <a:t>Якими заходами їх можна зменшити чи усунути?</a:t>
            </a:r>
            <a:endParaRPr lang="ru-RU" sz="3400" dirty="0">
              <a:solidFill>
                <a:schemeClr val="bg1"/>
              </a:solidFill>
            </a:endParaRPr>
          </a:p>
          <a:p>
            <a:pPr marL="0" indent="0">
              <a:buNone/>
            </a:pPr>
            <a:endParaRPr lang="ru-RU" dirty="0"/>
          </a:p>
        </p:txBody>
      </p:sp>
    </p:spTree>
    <p:extLst>
      <p:ext uri="{BB962C8B-B14F-4D97-AF65-F5344CB8AC3E}">
        <p14:creationId xmlns:p14="http://schemas.microsoft.com/office/powerpoint/2010/main" xmlns="" val="3346908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a:bodyPr>
          <a:lstStyle/>
          <a:p>
            <a:r>
              <a:rPr lang="uk-UA" sz="3200" dirty="0">
                <a:solidFill>
                  <a:schemeClr val="bg1"/>
                </a:solidFill>
              </a:rPr>
              <a:t>ЗАПИТАННЯ ДЛЯ САМОКОНТРОЛЮ</a:t>
            </a:r>
            <a:endParaRPr lang="ru-RU" sz="3200" dirty="0">
              <a:solidFill>
                <a:schemeClr val="bg1"/>
              </a:solidFill>
            </a:endParaRPr>
          </a:p>
        </p:txBody>
      </p:sp>
      <p:sp>
        <p:nvSpPr>
          <p:cNvPr id="3" name="Объект 2"/>
          <p:cNvSpPr>
            <a:spLocks noGrp="1"/>
          </p:cNvSpPr>
          <p:nvPr>
            <p:ph idx="1"/>
          </p:nvPr>
        </p:nvSpPr>
        <p:spPr>
          <a:xfrm>
            <a:off x="457200" y="769268"/>
            <a:ext cx="8229600" cy="4608512"/>
          </a:xfrm>
        </p:spPr>
        <p:txBody>
          <a:bodyPr>
            <a:normAutofit fontScale="47500" lnSpcReduction="20000"/>
          </a:bodyPr>
          <a:lstStyle/>
          <a:p>
            <a:pPr marL="363538" lvl="0" indent="-363538">
              <a:buFont typeface="+mj-lt"/>
              <a:buAutoNum type="arabicPeriod" startAt="12"/>
            </a:pPr>
            <a:r>
              <a:rPr lang="uk-UA" dirty="0">
                <a:solidFill>
                  <a:schemeClr val="bg1"/>
                </a:solidFill>
              </a:rPr>
              <a:t>Як впливають внутрішні напруги у матеріалі оброблюваної заготовки на точність обробки? Якими заходами можна зменшити чи усунути ці похибки?</a:t>
            </a:r>
            <a:endParaRPr lang="ru-RU" dirty="0">
              <a:solidFill>
                <a:schemeClr val="bg1"/>
              </a:solidFill>
            </a:endParaRPr>
          </a:p>
          <a:p>
            <a:pPr marL="363538" lvl="0" indent="-363538">
              <a:buFont typeface="+mj-lt"/>
              <a:buAutoNum type="arabicPeriod" startAt="12"/>
            </a:pPr>
            <a:r>
              <a:rPr lang="uk-UA" dirty="0">
                <a:solidFill>
                  <a:schemeClr val="bg1"/>
                </a:solidFill>
              </a:rPr>
              <a:t>Що розуміють під жорсткістю та піддатливістю технологічної системи? Як вони визначаються?</a:t>
            </a:r>
            <a:endParaRPr lang="ru-RU" dirty="0">
              <a:solidFill>
                <a:schemeClr val="bg1"/>
              </a:solidFill>
            </a:endParaRPr>
          </a:p>
          <a:p>
            <a:pPr marL="363538" lvl="0" indent="-363538">
              <a:buFont typeface="+mj-lt"/>
              <a:buAutoNum type="arabicPeriod" startAt="12"/>
            </a:pPr>
            <a:r>
              <a:rPr lang="uk-UA" dirty="0">
                <a:solidFill>
                  <a:schemeClr val="bg1"/>
                </a:solidFill>
              </a:rPr>
              <a:t>Як жорсткість та піддатливість технологічної системи впливають на точність розмірів і форми оброблюваних заготовок?</a:t>
            </a:r>
            <a:endParaRPr lang="ru-RU" dirty="0">
              <a:solidFill>
                <a:schemeClr val="bg1"/>
              </a:solidFill>
            </a:endParaRPr>
          </a:p>
          <a:p>
            <a:pPr marL="363538" lvl="0" indent="-363538">
              <a:buFont typeface="+mj-lt"/>
              <a:buAutoNum type="arabicPeriod" startAt="12"/>
            </a:pPr>
            <a:r>
              <a:rPr lang="uk-UA" dirty="0">
                <a:solidFill>
                  <a:schemeClr val="bg1"/>
                </a:solidFill>
              </a:rPr>
              <a:t>Як впливають на точність обробки коливання твердості оброблюваного матеріалу та нерівномірність припуску? Якими заходами можна зменшити чи усунути похибки з цих причин?</a:t>
            </a:r>
            <a:endParaRPr lang="ru-RU" dirty="0">
              <a:solidFill>
                <a:schemeClr val="bg1"/>
              </a:solidFill>
            </a:endParaRPr>
          </a:p>
          <a:p>
            <a:pPr marL="363538" lvl="0" indent="-363538">
              <a:buFont typeface="+mj-lt"/>
              <a:buAutoNum type="arabicPeriod" startAt="12"/>
            </a:pPr>
            <a:r>
              <a:rPr lang="uk-UA" dirty="0">
                <a:solidFill>
                  <a:schemeClr val="bg1"/>
                </a:solidFill>
              </a:rPr>
              <a:t>Що розуміють під уточненнями технологічної системи? Як за допомогою цього параметра визначається кількість проходів для усунення похибки заготовки?</a:t>
            </a:r>
            <a:endParaRPr lang="ru-RU" dirty="0">
              <a:solidFill>
                <a:schemeClr val="bg1"/>
              </a:solidFill>
            </a:endParaRPr>
          </a:p>
          <a:p>
            <a:pPr marL="363538" lvl="0" indent="-363538">
              <a:buFont typeface="+mj-lt"/>
              <a:buAutoNum type="arabicPeriod" startAt="12"/>
            </a:pPr>
            <a:r>
              <a:rPr lang="uk-UA" dirty="0">
                <a:solidFill>
                  <a:schemeClr val="bg1"/>
                </a:solidFill>
              </a:rPr>
              <a:t>Як визначається жорсткість верстатів? Якими шляхами можна підвищити жорсткість технологічної системи?</a:t>
            </a:r>
            <a:endParaRPr lang="ru-RU" dirty="0">
              <a:solidFill>
                <a:schemeClr val="bg1"/>
              </a:solidFill>
            </a:endParaRPr>
          </a:p>
          <a:p>
            <a:pPr marL="363538" lvl="0" indent="-363538">
              <a:buFont typeface="+mj-lt"/>
              <a:buAutoNum type="arabicPeriod" startAt="12"/>
            </a:pPr>
            <a:r>
              <a:rPr lang="uk-UA" dirty="0">
                <a:solidFill>
                  <a:schemeClr val="bg1"/>
                </a:solidFill>
              </a:rPr>
              <a:t>Що розуміють під похибкою методу обробки та миттєвим розсіянням розмірів?</a:t>
            </a:r>
            <a:endParaRPr lang="ru-RU" dirty="0">
              <a:solidFill>
                <a:schemeClr val="bg1"/>
              </a:solidFill>
            </a:endParaRPr>
          </a:p>
          <a:p>
            <a:pPr marL="363538" lvl="0" indent="-363538">
              <a:buFont typeface="+mj-lt"/>
              <a:buAutoNum type="arabicPeriod" startAt="12"/>
            </a:pPr>
            <a:r>
              <a:rPr lang="uk-UA" dirty="0">
                <a:solidFill>
                  <a:schemeClr val="bg1"/>
                </a:solidFill>
              </a:rPr>
              <a:t>Як визначаються похибки встановлення та її складові? Якими заходами можна зменшити чи усунути ці похибки?</a:t>
            </a:r>
            <a:endParaRPr lang="ru-RU" dirty="0">
              <a:solidFill>
                <a:schemeClr val="bg1"/>
              </a:solidFill>
            </a:endParaRPr>
          </a:p>
          <a:p>
            <a:pPr marL="363538" lvl="0" indent="-363538">
              <a:buFont typeface="+mj-lt"/>
              <a:buAutoNum type="arabicPeriod" startAt="12"/>
            </a:pPr>
            <a:r>
              <a:rPr lang="uk-UA" dirty="0">
                <a:solidFill>
                  <a:schemeClr val="bg1"/>
                </a:solidFill>
              </a:rPr>
              <a:t>Як визначаються похибки налагодження технологічної системи? Якими заходами можна зменшити чи усунути ці похибки?</a:t>
            </a:r>
            <a:endParaRPr lang="ru-RU" dirty="0">
              <a:solidFill>
                <a:schemeClr val="bg1"/>
              </a:solidFill>
            </a:endParaRPr>
          </a:p>
          <a:p>
            <a:pPr marL="363538" lvl="0" indent="-363538">
              <a:buFont typeface="+mj-lt"/>
              <a:buAutoNum type="arabicPeriod" startAt="12"/>
            </a:pPr>
            <a:r>
              <a:rPr lang="uk-UA" dirty="0">
                <a:solidFill>
                  <a:schemeClr val="bg1"/>
                </a:solidFill>
              </a:rPr>
              <a:t>Який існує порядок розрахунку сумарної похибки обробки?</a:t>
            </a:r>
            <a:endParaRPr lang="ru-RU" dirty="0">
              <a:solidFill>
                <a:schemeClr val="bg1"/>
              </a:solidFill>
            </a:endParaRPr>
          </a:p>
          <a:p>
            <a:pPr marL="363538" lvl="0" indent="-363538">
              <a:buFont typeface="+mj-lt"/>
              <a:buAutoNum type="arabicPeriod" startAt="12"/>
            </a:pPr>
            <a:r>
              <a:rPr lang="uk-UA" dirty="0">
                <a:solidFill>
                  <a:schemeClr val="bg1"/>
                </a:solidFill>
              </a:rPr>
              <a:t>Як визначається сумарна похибка обробки за наявності тільки випадкових похибок?</a:t>
            </a:r>
            <a:endParaRPr lang="ru-RU" dirty="0">
              <a:solidFill>
                <a:schemeClr val="bg1"/>
              </a:solidFill>
            </a:endParaRPr>
          </a:p>
          <a:p>
            <a:pPr marL="363538" lvl="0" indent="-363538">
              <a:buFont typeface="+mj-lt"/>
              <a:buAutoNum type="arabicPeriod" startAt="12"/>
            </a:pPr>
            <a:r>
              <a:rPr lang="uk-UA" dirty="0">
                <a:solidFill>
                  <a:schemeClr val="bg1"/>
                </a:solidFill>
              </a:rPr>
              <a:t>Як визначається сумарна похибка обробці за наявності систематичних і випадкових похибок</a:t>
            </a:r>
            <a:r>
              <a:rPr lang="uk-UA"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xmlns="" val="128456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84419"/>
          </a:xfrm>
        </p:spPr>
        <p:txBody>
          <a:bodyPr>
            <a:normAutofit/>
          </a:bodyPr>
          <a:lstStyle/>
          <a:p>
            <a:r>
              <a:rPr lang="en-US" sz="3200" b="1" dirty="0" smtClean="0">
                <a:solidFill>
                  <a:schemeClr val="bg1"/>
                </a:solidFill>
              </a:rPr>
              <a:t>5.3. </a:t>
            </a:r>
            <a:r>
              <a:rPr lang="uk-UA" sz="3200" b="1" dirty="0" smtClean="0">
                <a:solidFill>
                  <a:schemeClr val="bg1"/>
                </a:solidFill>
              </a:rPr>
              <a:t>Випадкові похибки обробки</a:t>
            </a:r>
            <a:endParaRPr lang="ru-RU" sz="3200" dirty="0">
              <a:solidFill>
                <a:schemeClr val="bg1"/>
              </a:solidFill>
            </a:endParaRPr>
          </a:p>
        </p:txBody>
      </p:sp>
      <p:sp>
        <p:nvSpPr>
          <p:cNvPr id="3" name="Объект 2"/>
          <p:cNvSpPr>
            <a:spLocks noGrp="1"/>
          </p:cNvSpPr>
          <p:nvPr>
            <p:ph idx="1"/>
          </p:nvPr>
        </p:nvSpPr>
        <p:spPr/>
        <p:txBody>
          <a:bodyPr>
            <a:normAutofit fontScale="85000" lnSpcReduction="20000"/>
          </a:bodyPr>
          <a:lstStyle/>
          <a:p>
            <a:pPr marL="0" indent="363538" algn="just">
              <a:buNone/>
            </a:pPr>
            <a:r>
              <a:rPr lang="uk-UA" dirty="0">
                <a:solidFill>
                  <a:schemeClr val="bg1"/>
                </a:solidFill>
              </a:rPr>
              <a:t>Визначити значення випадкової похибки для кожної заготовки (деталі) в партії практично не можливо, проте можна встановити межі зміни цієї похибки. При явно вираженому зв’язку між випадковою похибкою і факторами, що викликають її появу, межі зміни випадкової величини можуть бути визначені аналітичними розрахунками. В іншому випадку – на основі експериментальних досліджень. В результаті цього можна більш повно врахувати вплив різних технологічних факторів на точність механічної обробки при розробці технологічного процесу.</a:t>
            </a:r>
            <a:endParaRPr lang="ru-RU" dirty="0">
              <a:solidFill>
                <a:schemeClr val="bg1"/>
              </a:solidFill>
            </a:endParaRPr>
          </a:p>
        </p:txBody>
      </p:sp>
    </p:spTree>
    <p:extLst>
      <p:ext uri="{BB962C8B-B14F-4D97-AF65-F5344CB8AC3E}">
        <p14:creationId xmlns:p14="http://schemas.microsoft.com/office/powerpoint/2010/main" xmlns="" val="225435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84419"/>
          </a:xfrm>
        </p:spPr>
        <p:txBody>
          <a:bodyPr>
            <a:normAutofit/>
          </a:bodyPr>
          <a:lstStyle/>
          <a:p>
            <a:r>
              <a:rPr lang="en-US" sz="3200" b="1" dirty="0" smtClean="0">
                <a:solidFill>
                  <a:schemeClr val="bg1"/>
                </a:solidFill>
              </a:rPr>
              <a:t>5.3. </a:t>
            </a:r>
            <a:r>
              <a:rPr lang="uk-UA" sz="3200" b="1" dirty="0" smtClean="0">
                <a:solidFill>
                  <a:schemeClr val="bg1"/>
                </a:solidFill>
              </a:rPr>
              <a:t>Випадкові похибки обробки</a:t>
            </a:r>
            <a:endParaRPr lang="ru-RU" sz="3200" dirty="0">
              <a:solidFill>
                <a:schemeClr val="bg1"/>
              </a:solidFill>
            </a:endParaRPr>
          </a:p>
        </p:txBody>
      </p:sp>
      <p:sp>
        <p:nvSpPr>
          <p:cNvPr id="3" name="Объект 2"/>
          <p:cNvSpPr>
            <a:spLocks noGrp="1"/>
          </p:cNvSpPr>
          <p:nvPr>
            <p:ph idx="1"/>
          </p:nvPr>
        </p:nvSpPr>
        <p:spPr/>
        <p:txBody>
          <a:bodyPr>
            <a:normAutofit fontScale="70000" lnSpcReduction="20000"/>
          </a:bodyPr>
          <a:lstStyle/>
          <a:p>
            <a:pPr marL="0" indent="363538" algn="just">
              <a:buNone/>
            </a:pPr>
            <a:r>
              <a:rPr lang="uk-UA" dirty="0">
                <a:solidFill>
                  <a:schemeClr val="bg1"/>
                </a:solidFill>
              </a:rPr>
              <a:t>Типовими причинами, що викликають появу випадкових похибок, діють одночасно і незалежно одна від одної, можуть бути:</a:t>
            </a:r>
            <a:endParaRPr lang="ru-RU" dirty="0">
              <a:solidFill>
                <a:schemeClr val="bg1"/>
              </a:solidFill>
            </a:endParaRPr>
          </a:p>
          <a:p>
            <a:pPr lvl="0" algn="just">
              <a:buFont typeface="Wingdings" panose="05000000000000000000" pitchFamily="2" charset="2"/>
              <a:buChar char="Ø"/>
            </a:pPr>
            <a:r>
              <a:rPr lang="uk-UA" dirty="0">
                <a:solidFill>
                  <a:schemeClr val="bg1"/>
                </a:solidFill>
              </a:rPr>
              <a:t>Коливання величини припуску на обробку поверхні;</a:t>
            </a:r>
            <a:endParaRPr lang="ru-RU" dirty="0">
              <a:solidFill>
                <a:schemeClr val="bg1"/>
              </a:solidFill>
            </a:endParaRPr>
          </a:p>
          <a:p>
            <a:pPr lvl="0" algn="just">
              <a:buFont typeface="Wingdings" panose="05000000000000000000" pitchFamily="2" charset="2"/>
              <a:buChar char="Ø"/>
            </a:pPr>
            <a:r>
              <a:rPr lang="uk-UA" dirty="0">
                <a:solidFill>
                  <a:schemeClr val="bg1"/>
                </a:solidFill>
              </a:rPr>
              <a:t>Коливання твердості оброблюваного матеріалу;</a:t>
            </a:r>
            <a:endParaRPr lang="ru-RU" dirty="0">
              <a:solidFill>
                <a:schemeClr val="bg1"/>
              </a:solidFill>
            </a:endParaRPr>
          </a:p>
          <a:p>
            <a:pPr lvl="0" algn="just">
              <a:buFont typeface="Wingdings" panose="05000000000000000000" pitchFamily="2" charset="2"/>
              <a:buChar char="Ø"/>
            </a:pPr>
            <a:r>
              <a:rPr lang="uk-UA" dirty="0">
                <a:solidFill>
                  <a:schemeClr val="bg1"/>
                </a:solidFill>
              </a:rPr>
              <a:t>Зміни положення оброблюваних заготовок у пристроях, які пов’язані з похибками їх базування та закріплення;</a:t>
            </a:r>
            <a:endParaRPr lang="ru-RU" dirty="0">
              <a:solidFill>
                <a:schemeClr val="bg1"/>
              </a:solidFill>
            </a:endParaRPr>
          </a:p>
          <a:p>
            <a:pPr lvl="0" algn="just">
              <a:buFont typeface="Wingdings" panose="05000000000000000000" pitchFamily="2" charset="2"/>
              <a:buChar char="Ø"/>
            </a:pPr>
            <a:r>
              <a:rPr lang="uk-UA" dirty="0">
                <a:solidFill>
                  <a:schemeClr val="bg1"/>
                </a:solidFill>
              </a:rPr>
              <a:t>Неточності встановлення елементів технологічної системи на упорах;</a:t>
            </a:r>
            <a:endParaRPr lang="ru-RU" dirty="0">
              <a:solidFill>
                <a:schemeClr val="bg1"/>
              </a:solidFill>
            </a:endParaRPr>
          </a:p>
          <a:p>
            <a:pPr lvl="0" algn="just">
              <a:buFont typeface="Wingdings" panose="05000000000000000000" pitchFamily="2" charset="2"/>
              <a:buChar char="Ø"/>
            </a:pPr>
            <a:r>
              <a:rPr lang="uk-UA" dirty="0">
                <a:solidFill>
                  <a:schemeClr val="bg1"/>
                </a:solidFill>
              </a:rPr>
              <a:t>Коливання температурного режиму обробки;</a:t>
            </a:r>
            <a:endParaRPr lang="ru-RU" dirty="0">
              <a:solidFill>
                <a:schemeClr val="bg1"/>
              </a:solidFill>
            </a:endParaRPr>
          </a:p>
          <a:p>
            <a:pPr algn="just">
              <a:buFont typeface="Wingdings" panose="05000000000000000000" pitchFamily="2" charset="2"/>
              <a:buChar char="Ø"/>
            </a:pPr>
            <a:r>
              <a:rPr lang="uk-UA" dirty="0">
                <a:solidFill>
                  <a:schemeClr val="bg1"/>
                </a:solidFill>
              </a:rPr>
              <a:t>Коливання пружних відтискань елементів технологічної системи під впливом нестабільних сил різання.</a:t>
            </a:r>
            <a:endParaRPr lang="ru-RU" dirty="0">
              <a:solidFill>
                <a:schemeClr val="bg1"/>
              </a:solidFill>
            </a:endParaRPr>
          </a:p>
        </p:txBody>
      </p:sp>
    </p:spTree>
    <p:extLst>
      <p:ext uri="{BB962C8B-B14F-4D97-AF65-F5344CB8AC3E}">
        <p14:creationId xmlns:p14="http://schemas.microsoft.com/office/powerpoint/2010/main" xmlns="" val="297884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3204"/>
            <a:ext cx="8784976" cy="864096"/>
          </a:xfrm>
        </p:spPr>
        <p:txBody>
          <a:bodyPr>
            <a:noAutofit/>
          </a:bodyPr>
          <a:lstStyle/>
          <a:p>
            <a:pPr>
              <a:lnSpc>
                <a:spcPts val="2300"/>
              </a:lnSpc>
            </a:pPr>
            <a:r>
              <a:rPr lang="en-US" sz="3000" b="1" dirty="0" smtClean="0">
                <a:solidFill>
                  <a:schemeClr val="bg1"/>
                </a:solidFill>
              </a:rPr>
              <a:t>5.4. </a:t>
            </a:r>
            <a:r>
              <a:rPr lang="uk-UA" sz="3000" b="1" dirty="0" smtClean="0">
                <a:solidFill>
                  <a:schemeClr val="bg1"/>
                </a:solidFill>
              </a:rPr>
              <a:t>Загальна </a:t>
            </a:r>
            <a:r>
              <a:rPr lang="uk-UA" sz="3000" b="1" dirty="0">
                <a:solidFill>
                  <a:schemeClr val="bg1"/>
                </a:solidFill>
              </a:rPr>
              <a:t>характеристика методів дослідження та розрахунки точності механічної обробки</a:t>
            </a:r>
            <a:endParaRPr lang="ru-RU" sz="3000" dirty="0">
              <a:solidFill>
                <a:schemeClr val="bg1"/>
              </a:solidFill>
            </a:endParaRPr>
          </a:p>
        </p:txBody>
      </p:sp>
      <p:sp>
        <p:nvSpPr>
          <p:cNvPr id="3" name="Объект 2"/>
          <p:cNvSpPr>
            <a:spLocks noGrp="1"/>
          </p:cNvSpPr>
          <p:nvPr>
            <p:ph idx="1"/>
          </p:nvPr>
        </p:nvSpPr>
        <p:spPr>
          <a:xfrm>
            <a:off x="457200" y="1129308"/>
            <a:ext cx="8229600" cy="4392488"/>
          </a:xfrm>
        </p:spPr>
        <p:txBody>
          <a:bodyPr>
            <a:normAutofit fontScale="55000" lnSpcReduction="20000"/>
          </a:bodyPr>
          <a:lstStyle/>
          <a:p>
            <a:pPr marL="0" indent="363538" algn="just">
              <a:buNone/>
            </a:pPr>
            <a:r>
              <a:rPr lang="uk-UA" sz="3600" dirty="0">
                <a:solidFill>
                  <a:schemeClr val="bg1"/>
                </a:solidFill>
              </a:rPr>
              <a:t>Відомі три методи дослідження і розрахунку точності механічної обробки:</a:t>
            </a:r>
            <a:endParaRPr lang="ru-RU" sz="3600" dirty="0">
              <a:solidFill>
                <a:schemeClr val="bg1"/>
              </a:solidFill>
            </a:endParaRPr>
          </a:p>
          <a:p>
            <a:pPr marL="0" lvl="0" indent="363538" algn="just">
              <a:buNone/>
            </a:pPr>
            <a:r>
              <a:rPr lang="uk-UA" sz="3600" b="1" i="1" dirty="0" smtClean="0">
                <a:solidFill>
                  <a:schemeClr val="bg1"/>
                </a:solidFill>
              </a:rPr>
              <a:t>Ймовірністно-статистичний </a:t>
            </a:r>
            <a:r>
              <a:rPr lang="uk-UA" sz="3600" b="1" i="1" dirty="0">
                <a:solidFill>
                  <a:schemeClr val="bg1"/>
                </a:solidFill>
              </a:rPr>
              <a:t>метод</a:t>
            </a:r>
            <a:r>
              <a:rPr lang="uk-UA" sz="3600" i="1" dirty="0">
                <a:solidFill>
                  <a:schemeClr val="bg1"/>
                </a:solidFill>
              </a:rPr>
              <a:t> </a:t>
            </a:r>
            <a:r>
              <a:rPr lang="uk-UA" sz="3600" dirty="0">
                <a:solidFill>
                  <a:schemeClr val="bg1"/>
                </a:solidFill>
              </a:rPr>
              <a:t>(його можливості, переваги і недоліки розглядались при розрахунку розмірних ланцюгів);</a:t>
            </a:r>
            <a:endParaRPr lang="ru-RU" sz="3600" dirty="0">
              <a:solidFill>
                <a:schemeClr val="bg1"/>
              </a:solidFill>
            </a:endParaRPr>
          </a:p>
          <a:p>
            <a:pPr marL="0" lvl="0" indent="363538" algn="just">
              <a:buNone/>
            </a:pPr>
            <a:r>
              <a:rPr lang="uk-UA" sz="3600" b="1" i="1" dirty="0">
                <a:solidFill>
                  <a:schemeClr val="bg1"/>
                </a:solidFill>
              </a:rPr>
              <a:t>Розрахунково-аналітичний метод</a:t>
            </a:r>
            <a:r>
              <a:rPr lang="uk-UA" sz="3600" i="1" dirty="0">
                <a:solidFill>
                  <a:schemeClr val="bg1"/>
                </a:solidFill>
              </a:rPr>
              <a:t>, </a:t>
            </a:r>
            <a:r>
              <a:rPr lang="uk-UA" sz="3600" dirty="0">
                <a:solidFill>
                  <a:schemeClr val="bg1"/>
                </a:solidFill>
              </a:rPr>
              <a:t>суть якого полягає в оцінюванні точності за аналітичними або емпіричними формулами для строгого визначення умов виконання технологічного процесу. Перевагою цього методу є врахування фізичних явищ у процесі, що розглядається, з виявленням причин утворення похибок. Недолік цього методу полягає у відсутності необхідних розрахункових формул для різноманітних процесів, що обмежує його практичне використання;</a:t>
            </a:r>
            <a:endParaRPr lang="ru-RU" sz="3600" dirty="0">
              <a:solidFill>
                <a:schemeClr val="bg1"/>
              </a:solidFill>
            </a:endParaRPr>
          </a:p>
          <a:p>
            <a:pPr marL="0" indent="363538" algn="just">
              <a:buNone/>
            </a:pPr>
            <a:r>
              <a:rPr lang="uk-UA" sz="3600" b="1" i="1" dirty="0">
                <a:solidFill>
                  <a:schemeClr val="bg1"/>
                </a:solidFill>
              </a:rPr>
              <a:t>Розрахунково-статистичний метод, </a:t>
            </a:r>
            <a:r>
              <a:rPr lang="uk-UA" sz="3600" dirty="0">
                <a:solidFill>
                  <a:schemeClr val="bg1"/>
                </a:solidFill>
              </a:rPr>
              <a:t>який базується на використанні переваг ймовірнісно-статистичного і розрахунково-аналітичного методів. Цей метод досить гнучкий, що дозволяє визначити похибки процесу шляхом оцінки його окремих складових розрахунковим або статистичним шляхом</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xmlns="" val="391757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28864"/>
            <a:ext cx="8856984" cy="1620523"/>
          </a:xfrm>
        </p:spPr>
        <p:txBody>
          <a:bodyPr>
            <a:noAutofit/>
          </a:bodyPr>
          <a:lstStyle/>
          <a:p>
            <a:pPr lvl="1" algn="ctr" rtl="0">
              <a:spcBef>
                <a:spcPct val="0"/>
              </a:spcBef>
            </a:pPr>
            <a:r>
              <a:rPr lang="en-US" sz="2600" b="1" spc="-30" dirty="0" smtClean="0">
                <a:solidFill>
                  <a:schemeClr val="bg1"/>
                </a:solidFill>
              </a:rPr>
              <a:t>5.5. </a:t>
            </a:r>
            <a:r>
              <a:rPr lang="uk-UA" sz="2600" b="1" spc="-30" dirty="0" smtClean="0">
                <a:solidFill>
                  <a:schemeClr val="bg1"/>
                </a:solidFill>
              </a:rPr>
              <a:t>Похибки</a:t>
            </a:r>
            <a:r>
              <a:rPr lang="uk-UA" sz="2600" b="1" spc="-30" dirty="0">
                <a:solidFill>
                  <a:schemeClr val="bg1"/>
                </a:solidFill>
              </a:rPr>
              <a:t>, що викликаються різними технологічними факторами, та методи їх розрахунку</a:t>
            </a:r>
            <a:r>
              <a:rPr lang="ru-RU" sz="2600" spc="-30" dirty="0">
                <a:solidFill>
                  <a:schemeClr val="bg1"/>
                </a:solidFill>
              </a:rPr>
              <a:t/>
            </a:r>
            <a:br>
              <a:rPr lang="ru-RU" sz="2600" spc="-30" dirty="0">
                <a:solidFill>
                  <a:schemeClr val="bg1"/>
                </a:solidFill>
              </a:rPr>
            </a:br>
            <a:r>
              <a:rPr lang="uk-UA" sz="2600" b="1" spc="-30" dirty="0" smtClean="0">
                <a:solidFill>
                  <a:schemeClr val="bg1"/>
                </a:solidFill>
              </a:rPr>
              <a:t>5.5.1</a:t>
            </a:r>
            <a:r>
              <a:rPr lang="en-US" sz="2600" b="1" spc="-30" dirty="0">
                <a:solidFill>
                  <a:schemeClr val="bg1"/>
                </a:solidFill>
              </a:rPr>
              <a:t>.</a:t>
            </a:r>
            <a:r>
              <a:rPr lang="uk-UA" sz="2600" b="1" spc="-30" dirty="0" smtClean="0">
                <a:solidFill>
                  <a:schemeClr val="bg1"/>
                </a:solidFill>
              </a:rPr>
              <a:t>  </a:t>
            </a:r>
            <a:r>
              <a:rPr lang="uk-UA" sz="2600" b="1" spc="-30" dirty="0">
                <a:solidFill>
                  <a:schemeClr val="bg1"/>
                </a:solidFill>
              </a:rPr>
              <a:t>Похибки теоретичної схеми обробки</a:t>
            </a:r>
            <a:endParaRPr lang="ru-RU" sz="2600" spc="-30" dirty="0">
              <a:solidFill>
                <a:schemeClr val="bg1"/>
              </a:solidFill>
            </a:endParaRPr>
          </a:p>
        </p:txBody>
      </p:sp>
      <p:sp>
        <p:nvSpPr>
          <p:cNvPr id="3" name="Объект 2"/>
          <p:cNvSpPr>
            <a:spLocks noGrp="1"/>
          </p:cNvSpPr>
          <p:nvPr>
            <p:ph idx="1"/>
          </p:nvPr>
        </p:nvSpPr>
        <p:spPr>
          <a:xfrm>
            <a:off x="457200" y="1921396"/>
            <a:ext cx="8229600" cy="3183740"/>
          </a:xfrm>
        </p:spPr>
        <p:txBody>
          <a:bodyPr>
            <a:normAutofit fontScale="77500" lnSpcReduction="20000"/>
          </a:bodyPr>
          <a:lstStyle/>
          <a:p>
            <a:pPr marL="0" indent="363538" algn="just">
              <a:buNone/>
            </a:pPr>
            <a:r>
              <a:rPr lang="uk-UA" dirty="0">
                <a:solidFill>
                  <a:schemeClr val="bg1"/>
                </a:solidFill>
              </a:rPr>
              <a:t>Цей вид похибок виникає внаслідок заздалегідь свідомо допущених відхилень за конструктивно-технологічними або економічними міркуваннями від теоретично точної схеми обробки.</a:t>
            </a:r>
            <a:endParaRPr lang="ru-RU" dirty="0">
              <a:solidFill>
                <a:schemeClr val="bg1"/>
              </a:solidFill>
            </a:endParaRPr>
          </a:p>
          <a:p>
            <a:pPr marL="0" indent="363538" algn="just">
              <a:buNone/>
            </a:pPr>
            <a:r>
              <a:rPr lang="uk-UA" dirty="0">
                <a:solidFill>
                  <a:schemeClr val="bg1"/>
                </a:solidFill>
              </a:rPr>
              <a:t>При обробці деяких складних профілів фасонних деталей сама схема обробки припускає певні допущення і приблизні розв’язання кінематичних задач та спрощення конструкцій різальних інструментів, що викликає появу систематичних похибок форми.</a:t>
            </a:r>
            <a:endParaRPr lang="ru-RU" dirty="0">
              <a:solidFill>
                <a:schemeClr val="bg1"/>
              </a:solidFill>
            </a:endParaRPr>
          </a:p>
        </p:txBody>
      </p:sp>
    </p:spTree>
    <p:extLst>
      <p:ext uri="{BB962C8B-B14F-4D97-AF65-F5344CB8AC3E}">
        <p14:creationId xmlns:p14="http://schemas.microsoft.com/office/powerpoint/2010/main" xmlns="" val="65138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9228"/>
            <a:ext cx="8229600" cy="1080120"/>
          </a:xfrm>
        </p:spPr>
        <p:txBody>
          <a:bodyPr>
            <a:normAutofit lnSpcReduction="10000"/>
          </a:bodyPr>
          <a:lstStyle/>
          <a:p>
            <a:pPr marL="0" indent="363538" algn="just">
              <a:buNone/>
            </a:pPr>
            <a:r>
              <a:rPr lang="uk-UA" sz="2400" b="1" dirty="0">
                <a:solidFill>
                  <a:schemeClr val="bg1"/>
                </a:solidFill>
              </a:rPr>
              <a:t>Приклад.</a:t>
            </a:r>
            <a:r>
              <a:rPr lang="uk-UA" sz="2400" dirty="0">
                <a:solidFill>
                  <a:schemeClr val="bg1"/>
                </a:solidFill>
              </a:rPr>
              <a:t> Розглянемо нарізання зубів зубчастих коліс дисковими або кінцевими модульними фрезами методом копіювання (рисунок).</a:t>
            </a:r>
            <a:endParaRPr lang="ru-RU" sz="2400" dirty="0">
              <a:solidFill>
                <a:schemeClr val="bg1"/>
              </a:solidFill>
            </a:endParaRPr>
          </a:p>
        </p:txBody>
      </p:sp>
      <p:pic>
        <p:nvPicPr>
          <p:cNvPr id="4" name="Рисунок 3" descr="https://m.studref.com/htm/img/39/8844/308.png"/>
          <p:cNvPicPr/>
          <p:nvPr/>
        </p:nvPicPr>
        <p:blipFill>
          <a:blip r:embed="rId2" cstate="print"/>
          <a:srcRect/>
          <a:stretch>
            <a:fillRect/>
          </a:stretch>
        </p:blipFill>
        <p:spPr bwMode="auto">
          <a:xfrm>
            <a:off x="1619672" y="1585912"/>
            <a:ext cx="6264696" cy="3431828"/>
          </a:xfrm>
          <a:prstGeom prst="rect">
            <a:avLst/>
          </a:prstGeom>
          <a:noFill/>
          <a:ln w="9525">
            <a:noFill/>
            <a:miter lim="800000"/>
            <a:headEnd/>
            <a:tailEnd/>
          </a:ln>
        </p:spPr>
      </p:pic>
    </p:spTree>
    <p:extLst>
      <p:ext uri="{BB962C8B-B14F-4D97-AF65-F5344CB8AC3E}">
        <p14:creationId xmlns:p14="http://schemas.microsoft.com/office/powerpoint/2010/main" xmlns="" val="6598178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3301</Words>
  <Application>Microsoft Office PowerPoint</Application>
  <PresentationFormat>Экран (16:10)</PresentationFormat>
  <Paragraphs>178</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Лекція 5</vt:lpstr>
      <vt:lpstr>5.1. Оцінка точності обробки за допомогою визначення загальних похибок та їх складових</vt:lpstr>
      <vt:lpstr>5.2. Систематичні похибки обробки</vt:lpstr>
      <vt:lpstr>5.3. Випадкові похибки обробки</vt:lpstr>
      <vt:lpstr>5.3. Випадкові похибки обробки</vt:lpstr>
      <vt:lpstr>5.3. Випадкові похибки обробки</vt:lpstr>
      <vt:lpstr>5.4. Загальна характеристика методів дослідження та розрахунки точності механічної обробки</vt:lpstr>
      <vt:lpstr>5.5. Похибки, що викликаються різними технологічними факторами, та методи їх розрахунку 5.5.1.  Похибки теоретичної схеми обробки</vt:lpstr>
      <vt:lpstr>Слайд 9</vt:lpstr>
      <vt:lpstr>Слайд 10</vt:lpstr>
      <vt:lpstr>5.5.2. Похибки, що виникають внаслідок неточності, зношування та деформації верстатів</vt:lpstr>
      <vt:lpstr>Слайд 12</vt:lpstr>
      <vt:lpstr>2. Відхилення від перпендикулярності осі обертання фрези до пазів стола і відхилення від паралельності осі обертання фрези робочій поверхні стола верстата викликають збільшення ширини оброблюваного паза і його поворот (рисунок).</vt:lpstr>
      <vt:lpstr>3. Зношування напрямних верстата призводить до зміни положення основних його вузлів, що викликає додаткові похибки оброблюваних заготовок. Нерівномірне зношування передньої та задньої напрямних токарного верстата викликає нахил супорта і зміщення вершини різця у горизонтальній площині, що безпосередньо збільшує радіус оброблюваної поверхні. Нерівномірність зношування напрямних по їх довжині призводить до систематичної похибки форми оброблюваної заготовки (рисунок).</vt:lpstr>
      <vt:lpstr>5.5.3. Похибки від розмірного зношування різального інструменту</vt:lpstr>
      <vt:lpstr>Слайд 16</vt:lpstr>
      <vt:lpstr>Слайд 17</vt:lpstr>
      <vt:lpstr>5.5.4. Вплив зусиль затискання заготовки на похибку обробки</vt:lpstr>
      <vt:lpstr>Слайд 19</vt:lpstr>
      <vt:lpstr>5.5.5. Похибки від теплових деформацій технологічної системи</vt:lpstr>
      <vt:lpstr>Слайд 21</vt:lpstr>
      <vt:lpstr>Слайд 22</vt:lpstr>
      <vt:lpstr>Слайд 23</vt:lpstr>
      <vt:lpstr>5.5.6. Похибки обробки від внутрішніх напруг у матеріалі оброблюваної заготовки</vt:lpstr>
      <vt:lpstr>Слайд 25</vt:lpstr>
      <vt:lpstr>Слайд 26</vt:lpstr>
      <vt:lpstr>5.5.7. Похибки від пружних деформацій технологічної системи</vt:lpstr>
      <vt:lpstr>Слайд 28</vt:lpstr>
      <vt:lpstr>Слайд 29</vt:lpstr>
      <vt:lpstr>Слайд 30</vt:lpstr>
      <vt:lpstr>Слайд 31</vt:lpstr>
      <vt:lpstr>Слайд 32</vt:lpstr>
      <vt:lpstr>Слайд 33</vt:lpstr>
      <vt:lpstr>Слайд 34</vt:lpstr>
      <vt:lpstr>5.6. Складові загального поля розсіювання розмірів оброблених заготовок від випадкових похибок</vt:lpstr>
      <vt:lpstr>Слайд 36</vt:lpstr>
      <vt:lpstr>5.6.2. Розсіювання розмірів, пов’язане з похибками встановлення заготовок та точністю пристосувань</vt:lpstr>
      <vt:lpstr>5.6.3. Розсіювання розмірів, пов’язане з похибками налагодження технологічної оброблювальної системи</vt:lpstr>
      <vt:lpstr>Слайд 39</vt:lpstr>
      <vt:lpstr>Слайд 40</vt:lpstr>
      <vt:lpstr>Слайд 41</vt:lpstr>
      <vt:lpstr>5.7. Визначення сумарної похибки обробки розрахунково-аналітичним методом</vt:lpstr>
      <vt:lpstr>Слайд 43</vt:lpstr>
      <vt:lpstr>Слайд 44</vt:lpstr>
      <vt:lpstr>Слайд 45</vt:lpstr>
      <vt:lpstr>Слайд 46</vt:lpstr>
      <vt:lpstr>ЗАПИТАННЯ ДЛЯ САМОКОНТРОЛЮ</vt:lpstr>
      <vt:lpstr>ЗАПИТАННЯ ДЛЯ САМОКОНТРОЛЮ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dc:title>
  <dc:creator>Глембоцька Лариса Євгеніївна</dc:creator>
  <cp:lastModifiedBy>mpp</cp:lastModifiedBy>
  <cp:revision>21</cp:revision>
  <dcterms:created xsi:type="dcterms:W3CDTF">2020-03-11T11:07:26Z</dcterms:created>
  <dcterms:modified xsi:type="dcterms:W3CDTF">2020-03-13T10:53:56Z</dcterms:modified>
</cp:coreProperties>
</file>