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2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6B38B8-7315-A34A-EBD8-C07FB044B7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B2E42E9-AA49-EEB9-6933-88792365B6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ru-RU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ECD3E8A-B380-F859-D1E6-59DA87EF3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51E3E-8675-4A91-9AC3-E2AE0FF3F709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BE15AAE-02D7-F7ED-902E-4856F30B6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962C9EA-ABE9-FD72-E26C-C76C7498A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153-E5E6-4005-8694-4ADC1A6D7A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088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880FCA-F533-444E-BF14-0C47F7FEA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A1A836C0-9273-4A12-ED23-A5C5FAFDFD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E8597BC-38B0-7D28-CE20-30F583870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51E3E-8675-4A91-9AC3-E2AE0FF3F709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EBB5AD4-DDF1-5184-5F95-1D9D185B7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B0E6A53-6444-91B8-5316-27810FCF5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153-E5E6-4005-8694-4ADC1A6D7A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385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C2EE3A76-C344-F621-8D83-7B843E8088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A40A16A-5FA0-8064-9118-EC2BAA43A9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55CE9DD-A482-3C35-A7D0-130D0B670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51E3E-8675-4A91-9AC3-E2AE0FF3F709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0456E97-F89A-397C-FA54-658C4DD94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1522AFA-A4CD-2204-F314-D735CD0D4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153-E5E6-4005-8694-4ADC1A6D7A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602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E7500A-B092-7319-91F8-38349F4F5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E05C394-B73D-E3F7-E6E3-FEF925B39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5558868-AACD-2F8F-7510-4FF645656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51E3E-8675-4A91-9AC3-E2AE0FF3F709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A1EB2DC-2339-AD0E-D95E-00ACF0AB5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71DBC54-5068-C3A1-6155-824892EEA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153-E5E6-4005-8694-4ADC1A6D7A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9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32977C-C259-3213-467E-2A7CF5CB0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C1862EB-FC5C-B8F4-22E4-255BA9CB1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7598A07-46E6-A398-3BC8-3C271559D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51E3E-8675-4A91-9AC3-E2AE0FF3F709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1667A52-42A2-7D34-958B-94F2E89F7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445681D-CCA0-8F04-AEE9-B8932B75B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153-E5E6-4005-8694-4ADC1A6D7A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488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4A72FE-425F-A86E-C2F3-8F30CD3F8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C2FB18E-52FD-4D38-E5F6-C798EADFA4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13CD90E-29C0-3539-4CE4-0339744723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428D137-0A73-BA8A-5D7D-251CD76BC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51E3E-8675-4A91-9AC3-E2AE0FF3F709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66DC27D-E790-A83D-31B3-82C9FBF4E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FD426A6-4531-9120-CF3B-0CEE13A80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153-E5E6-4005-8694-4ADC1A6D7A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07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57908-BEF6-0C0C-939E-F2B397B08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5BBFB45-0257-C32F-F6F3-A5E34D876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8339738-11AF-E9DC-39B6-6D21ABEC3B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A4FDF34-A4E6-72EC-C687-577CCD4743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87F96FEE-8EB6-968E-AAA1-EFB8993AAE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08B7C52D-D37F-067A-5BE8-F20EE90B3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51E3E-8675-4A91-9AC3-E2AE0FF3F709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1ABD80B9-33D3-8C26-FE60-8725454C3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C66DA8E-9638-2756-B0B6-3B2664727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153-E5E6-4005-8694-4ADC1A6D7A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29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1740CC-4D43-D955-0D8C-D9E6F4756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BCC93AA7-612F-B2A6-AD8B-A0A9FB3BD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51E3E-8675-4A91-9AC3-E2AE0FF3F709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2FB3D468-994A-76D8-F65F-DA7CE124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1F4A8D07-1DA8-6A18-1DB3-85F6F2C42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153-E5E6-4005-8694-4ADC1A6D7A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932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D25AFEE1-8DD2-B61E-F398-36F35757A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51E3E-8675-4A91-9AC3-E2AE0FF3F709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E56466E7-0963-0E77-FAB5-3E12100F7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F2FF88A-C8ED-48C3-F638-A58925315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153-E5E6-4005-8694-4ADC1A6D7A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54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D8AFC1-5119-EB34-DA33-2D78F792F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7283842-E431-0B83-0190-60A276F54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583DA35-FBA9-05E3-3D58-07E1DE1D2E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F2F939C-95ED-639F-5DE2-237E8A519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51E3E-8675-4A91-9AC3-E2AE0FF3F709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533C27E-B77F-3A63-CCCC-7996CCDE4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48F391B-4DFE-0255-7C12-0C15A08AB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153-E5E6-4005-8694-4ADC1A6D7A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138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502226-F81C-CC0F-A621-6F4BC745E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46D45C17-6FB2-4FB6-8F52-AD441292C5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CC9E433-772F-4BA0-32B3-7DC1AADF99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5658762-DF8D-2F66-48B0-A5D49B78B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51E3E-8675-4A91-9AC3-E2AE0FF3F709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39A0D13-FD43-EEEA-E722-7315B2AA6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A8B417A-B24E-FE10-3DF8-D8DC55B2C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153-E5E6-4005-8694-4ADC1A6D7A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870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BACAFEAE-448C-E2C3-95D7-E3E98848F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BB1048A-EE91-4EBF-A3A1-1A5D2EC68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B519BE6-812C-46CE-B1B3-550D939E8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51E3E-8675-4A91-9AC3-E2AE0FF3F709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9C7E6D8-154E-9657-4578-9DF4338B75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6B2F1C2-C5E2-2D2A-E607-FCD299D1FE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0C153-E5E6-4005-8694-4ADC1A6D7A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103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13A349-AE77-BAAD-C351-43BC188FF6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Тема: </a:t>
            </a:r>
            <a:r>
              <a:rPr lang="ru-RU" b="1" dirty="0" err="1"/>
              <a:t>Бізнес-моделі</a:t>
            </a:r>
            <a:r>
              <a:rPr lang="ru-RU" b="1" dirty="0"/>
              <a:t> та </a:t>
            </a:r>
            <a:r>
              <a:rPr lang="ru-RU" b="1" dirty="0" err="1"/>
              <a:t>розробка</a:t>
            </a:r>
            <a:r>
              <a:rPr lang="ru-RU" b="1" dirty="0"/>
              <a:t> </a:t>
            </a:r>
            <a:r>
              <a:rPr lang="ru-RU" b="1" dirty="0" err="1"/>
              <a:t>зелених</a:t>
            </a:r>
            <a:r>
              <a:rPr lang="ru-RU" b="1" dirty="0"/>
              <a:t> </a:t>
            </a:r>
            <a:r>
              <a:rPr lang="ru-RU" b="1" dirty="0" err="1"/>
              <a:t>продуктів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26250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D963D2-188A-D68D-C4AF-18925DDD3D35}"/>
              </a:ext>
            </a:extLst>
          </p:cNvPr>
          <p:cNvSpPr txBox="1"/>
          <p:nvPr/>
        </p:nvSpPr>
        <p:spPr>
          <a:xfrm>
            <a:off x="344129" y="0"/>
            <a:ext cx="11729884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/>
              <a:t>4</a:t>
            </a:r>
            <a:r>
              <a:rPr lang="uk-UA" sz="3200" b="1" dirty="0"/>
              <a:t>. Переробка та утилізація</a:t>
            </a:r>
          </a:p>
          <a:p>
            <a:r>
              <a:rPr lang="uk-UA" sz="3200" b="1" dirty="0"/>
              <a:t>Сутність моделі: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Перетворення відходів на ресурси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Створення доданої вартості з </a:t>
            </a:r>
            <a:r>
              <a:rPr lang="uk-UA" sz="3200" dirty="0" err="1"/>
              <a:t>вторсировини</a:t>
            </a:r>
            <a:endParaRPr lang="uk-UA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Зменшення навантаження на довкілля</a:t>
            </a:r>
          </a:p>
          <a:p>
            <a:r>
              <a:rPr lang="uk-UA" sz="3200" b="1" dirty="0"/>
              <a:t>Напрямки діяльності:</a:t>
            </a:r>
          </a:p>
          <a:p>
            <a:pPr>
              <a:buFont typeface="+mj-lt"/>
              <a:buAutoNum type="arabicPeriod"/>
            </a:pPr>
            <a:r>
              <a:rPr lang="uk-UA" sz="3200" dirty="0"/>
              <a:t>Збір та сортування відходів</a:t>
            </a:r>
          </a:p>
          <a:p>
            <a:pPr>
              <a:buFont typeface="+mj-lt"/>
              <a:buAutoNum type="arabicPeriod"/>
            </a:pPr>
            <a:r>
              <a:rPr lang="uk-UA" sz="3200" dirty="0"/>
              <a:t>Переробка матеріалів</a:t>
            </a:r>
          </a:p>
          <a:p>
            <a:pPr>
              <a:buFont typeface="+mj-lt"/>
              <a:buAutoNum type="arabicPeriod"/>
            </a:pPr>
            <a:r>
              <a:rPr lang="uk-UA" sz="3200" dirty="0"/>
              <a:t>Виробництво нових продуктів</a:t>
            </a:r>
          </a:p>
          <a:p>
            <a:pPr>
              <a:buFont typeface="+mj-lt"/>
              <a:buAutoNum type="arabicPeriod"/>
            </a:pPr>
            <a:r>
              <a:rPr lang="uk-UA" sz="3200" dirty="0"/>
              <a:t>Компостування</a:t>
            </a:r>
          </a:p>
          <a:p>
            <a:r>
              <a:rPr lang="uk-UA" sz="3200" b="1" dirty="0"/>
              <a:t>Приклади впровадження: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"</a:t>
            </a:r>
            <a:r>
              <a:rPr lang="uk-UA" sz="3200" dirty="0" err="1"/>
              <a:t>TerraCycle</a:t>
            </a:r>
            <a:r>
              <a:rPr lang="uk-UA" sz="3200" dirty="0"/>
              <a:t>" - переробка складних відходів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"</a:t>
            </a:r>
            <a:r>
              <a:rPr lang="uk-UA" sz="3200" dirty="0" err="1"/>
              <a:t>Precious</a:t>
            </a:r>
            <a:r>
              <a:rPr lang="uk-UA" sz="3200" dirty="0"/>
              <a:t> </a:t>
            </a:r>
            <a:r>
              <a:rPr lang="uk-UA" sz="3200" dirty="0" err="1"/>
              <a:t>Plastic</a:t>
            </a:r>
            <a:r>
              <a:rPr lang="uk-UA" sz="3200" dirty="0"/>
              <a:t>" - переробка пластику в нові продукти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"</a:t>
            </a:r>
            <a:r>
              <a:rPr lang="uk-UA" sz="3200" dirty="0" err="1"/>
              <a:t>Компола</a:t>
            </a:r>
            <a:r>
              <a:rPr lang="uk-UA" sz="3200" dirty="0"/>
              <a:t>" - компостування органічних відходів</a:t>
            </a:r>
          </a:p>
        </p:txBody>
      </p:sp>
    </p:spTree>
    <p:extLst>
      <p:ext uri="{BB962C8B-B14F-4D97-AF65-F5344CB8AC3E}">
        <p14:creationId xmlns:p14="http://schemas.microsoft.com/office/powerpoint/2010/main" val="983664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ADA74B-17FB-AD82-2CFE-6E3690D46303}"/>
              </a:ext>
            </a:extLst>
          </p:cNvPr>
          <p:cNvSpPr txBox="1"/>
          <p:nvPr/>
        </p:nvSpPr>
        <p:spPr>
          <a:xfrm>
            <a:off x="206476" y="1176083"/>
            <a:ext cx="1164139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2438" algn="just"/>
            <a:r>
              <a:rPr lang="uk-UA" sz="3200" dirty="0"/>
              <a:t>Переробка та утилізація Це як дати речам друге життя. Старі пластикові пляшки перетворюються на </a:t>
            </a:r>
            <a:r>
              <a:rPr lang="uk-UA" sz="3200" dirty="0" err="1"/>
              <a:t>флісові</a:t>
            </a:r>
            <a:r>
              <a:rPr lang="uk-UA" sz="3200" dirty="0"/>
              <a:t> куртки, використаний папір – на нові зошити, харчові відходи – на компост для вирощування нових продуктів.</a:t>
            </a:r>
          </a:p>
          <a:p>
            <a:pPr indent="452438" algn="just"/>
            <a:r>
              <a:rPr lang="uk-UA" sz="3200" dirty="0"/>
              <a:t>Наприклад, українська компанія "Україна без сміття" не просто збирає відходи, а створює з них нові продукти: з переробленого пластику виготовляють лавки для парків, з органічних відходів роблять компост для міських клумб.</a:t>
            </a:r>
          </a:p>
        </p:txBody>
      </p:sp>
    </p:spTree>
    <p:extLst>
      <p:ext uri="{BB962C8B-B14F-4D97-AF65-F5344CB8AC3E}">
        <p14:creationId xmlns:p14="http://schemas.microsoft.com/office/powerpoint/2010/main" val="2032700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1929846-88B2-8CE4-026F-632AD9103049}"/>
              </a:ext>
            </a:extLst>
          </p:cNvPr>
          <p:cNvSpPr txBox="1"/>
          <p:nvPr/>
        </p:nvSpPr>
        <p:spPr>
          <a:xfrm>
            <a:off x="344130" y="0"/>
            <a:ext cx="11720051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5. Енергоефективні рішення</a:t>
            </a:r>
          </a:p>
          <a:p>
            <a:r>
              <a:rPr lang="uk-UA" sz="3200" b="1" dirty="0"/>
              <a:t>Сутність моделі: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Оптимізація енергоспоживання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Використання відновлюваних джерел енергії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Зменшення викидів </a:t>
            </a:r>
            <a:r>
              <a:rPr lang="uk-UA" sz="3200" dirty="0" err="1"/>
              <a:t>CO2</a:t>
            </a:r>
            <a:endParaRPr lang="uk-UA" sz="3200" dirty="0"/>
          </a:p>
          <a:p>
            <a:r>
              <a:rPr lang="uk-UA" sz="3200" b="1" dirty="0"/>
              <a:t>Ключові напрямки:</a:t>
            </a:r>
          </a:p>
          <a:p>
            <a:pPr>
              <a:buFont typeface="+mj-lt"/>
              <a:buAutoNum type="arabicPeriod"/>
            </a:pPr>
            <a:r>
              <a:rPr lang="uk-UA" sz="3200" dirty="0" err="1"/>
              <a:t>Енергоаудит</a:t>
            </a:r>
            <a:r>
              <a:rPr lang="uk-UA" sz="3200" dirty="0"/>
              <a:t> та консалтинг</a:t>
            </a:r>
          </a:p>
          <a:p>
            <a:pPr>
              <a:buFont typeface="+mj-lt"/>
              <a:buAutoNum type="arabicPeriod"/>
            </a:pPr>
            <a:r>
              <a:rPr lang="uk-UA" sz="3200" dirty="0"/>
              <a:t>Встановлення енергоефективного обладнання</a:t>
            </a:r>
          </a:p>
          <a:p>
            <a:pPr>
              <a:buFont typeface="+mj-lt"/>
              <a:buAutoNum type="arabicPeriod"/>
            </a:pPr>
            <a:r>
              <a:rPr lang="uk-UA" sz="3200" dirty="0"/>
              <a:t>Впровадження систем </a:t>
            </a:r>
            <a:r>
              <a:rPr lang="uk-UA" sz="3200" dirty="0" err="1"/>
              <a:t>енергоменеджменту</a:t>
            </a:r>
            <a:endParaRPr lang="uk-UA" sz="3200" dirty="0"/>
          </a:p>
          <a:p>
            <a:pPr>
              <a:buFont typeface="+mj-lt"/>
              <a:buAutoNum type="arabicPeriod"/>
            </a:pPr>
            <a:r>
              <a:rPr lang="uk-UA" sz="3200" dirty="0"/>
              <a:t>Розробка "розумних" рішень</a:t>
            </a:r>
          </a:p>
          <a:p>
            <a:r>
              <a:rPr lang="uk-UA" sz="3200" b="1" dirty="0"/>
              <a:t>Приклади впровадження: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"</a:t>
            </a:r>
            <a:r>
              <a:rPr lang="uk-UA" sz="3200" dirty="0" err="1"/>
              <a:t>Tesla</a:t>
            </a:r>
            <a:r>
              <a:rPr lang="uk-UA" sz="3200" dirty="0"/>
              <a:t>" - сонячні панелі та системи накопичення енергії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"</a:t>
            </a:r>
            <a:r>
              <a:rPr lang="uk-UA" sz="3200" dirty="0" err="1"/>
              <a:t>Danfoss</a:t>
            </a:r>
            <a:r>
              <a:rPr lang="uk-UA" sz="3200" dirty="0"/>
              <a:t>" - енергоефективні системи опалення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"</a:t>
            </a:r>
            <a:r>
              <a:rPr lang="uk-UA" sz="3200" dirty="0" err="1"/>
              <a:t>Schneider</a:t>
            </a:r>
            <a:r>
              <a:rPr lang="uk-UA" sz="3200" dirty="0"/>
              <a:t> </a:t>
            </a:r>
            <a:r>
              <a:rPr lang="uk-UA" sz="3200" dirty="0" err="1"/>
              <a:t>Electric</a:t>
            </a:r>
            <a:r>
              <a:rPr lang="uk-UA" sz="3200" dirty="0"/>
              <a:t>" - системи </a:t>
            </a:r>
            <a:r>
              <a:rPr lang="uk-UA" sz="3200" dirty="0" err="1"/>
              <a:t>енергоменеджменту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855708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C43CFE0-F956-FD25-E30C-3BF12C9BBDAA}"/>
              </a:ext>
            </a:extLst>
          </p:cNvPr>
          <p:cNvSpPr txBox="1"/>
          <p:nvPr/>
        </p:nvSpPr>
        <p:spPr>
          <a:xfrm>
            <a:off x="108155" y="1007239"/>
            <a:ext cx="1164139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uk-UA" sz="3200" dirty="0"/>
              <a:t>Енергоефективні рішення Уявіть будинок, який сам знає, коли увімкнути опалення, як використати сонячне світло для освітлення і як зберегти тепло. Це не фантастика, а реальні рішення, які вже впроваджуються.</a:t>
            </a:r>
          </a:p>
          <a:p>
            <a:pPr indent="354013" algn="just"/>
            <a:r>
              <a:rPr lang="uk-UA" sz="3200" dirty="0"/>
              <a:t>Наприклад, "розумні" системи опалення можуть економити до 30% енергії, автоматично регулюючи температуру в різних кімнатах в залежності від часу доби та присутності людей. А сонячні панелі на даху разом з системою накопичення енергії дозволяють будинку бути енергетично незалежним.</a:t>
            </a:r>
          </a:p>
        </p:txBody>
      </p:sp>
    </p:spTree>
    <p:extLst>
      <p:ext uri="{BB962C8B-B14F-4D97-AF65-F5344CB8AC3E}">
        <p14:creationId xmlns:p14="http://schemas.microsoft.com/office/powerpoint/2010/main" val="3911163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BDDD38C-2A94-8F66-C626-07412609C804}"/>
              </a:ext>
            </a:extLst>
          </p:cNvPr>
          <p:cNvSpPr txBox="1"/>
          <p:nvPr/>
        </p:nvSpPr>
        <p:spPr>
          <a:xfrm>
            <a:off x="304800" y="0"/>
            <a:ext cx="11887200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6. Органічне виробництво</a:t>
            </a:r>
          </a:p>
          <a:p>
            <a:r>
              <a:rPr lang="uk-UA" sz="3200" b="1" dirty="0"/>
              <a:t>Сутність моделі: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Виробництво без синтетичних добрив та пестицидів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Збереження біорізноманіття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Підтримка природної родючості ґрунтів</a:t>
            </a:r>
          </a:p>
          <a:p>
            <a:r>
              <a:rPr lang="uk-UA" sz="3200" b="1" dirty="0"/>
              <a:t>Ключові принципи:</a:t>
            </a:r>
          </a:p>
          <a:p>
            <a:pPr>
              <a:buFont typeface="+mj-lt"/>
              <a:buAutoNum type="arabicPeriod"/>
            </a:pPr>
            <a:r>
              <a:rPr lang="uk-UA" sz="3200" dirty="0"/>
              <a:t>Екологічна безпека</a:t>
            </a:r>
          </a:p>
          <a:p>
            <a:pPr>
              <a:buFont typeface="+mj-lt"/>
              <a:buAutoNum type="arabicPeriod"/>
            </a:pPr>
            <a:r>
              <a:rPr lang="uk-UA" sz="3200" dirty="0"/>
              <a:t>Біологічні методи захисту</a:t>
            </a:r>
          </a:p>
          <a:p>
            <a:pPr>
              <a:buFont typeface="+mj-lt"/>
              <a:buAutoNum type="arabicPeriod"/>
            </a:pPr>
            <a:r>
              <a:rPr lang="uk-UA" sz="3200" dirty="0"/>
              <a:t>Збереження природних ресурсів</a:t>
            </a:r>
          </a:p>
          <a:p>
            <a:pPr>
              <a:buFont typeface="+mj-lt"/>
              <a:buAutoNum type="arabicPeriod"/>
            </a:pPr>
            <a:r>
              <a:rPr lang="uk-UA" sz="3200" dirty="0"/>
              <a:t>Добробут тварин</a:t>
            </a:r>
          </a:p>
          <a:p>
            <a:r>
              <a:rPr lang="uk-UA" sz="3200" b="1" dirty="0"/>
              <a:t>Приклади впровадження: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"</a:t>
            </a:r>
            <a:r>
              <a:rPr lang="uk-UA" sz="3200" dirty="0" err="1"/>
              <a:t>Organic</a:t>
            </a:r>
            <a:r>
              <a:rPr lang="uk-UA" sz="3200" dirty="0"/>
              <a:t> </a:t>
            </a:r>
            <a:r>
              <a:rPr lang="uk-UA" sz="3200" dirty="0" err="1"/>
              <a:t>Milk</a:t>
            </a:r>
            <a:r>
              <a:rPr lang="uk-UA" sz="3200" dirty="0"/>
              <a:t>" - виробництво органічної молочної продукції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"</a:t>
            </a:r>
            <a:r>
              <a:rPr lang="uk-UA" sz="3200" dirty="0" err="1"/>
              <a:t>Nature's</a:t>
            </a:r>
            <a:r>
              <a:rPr lang="uk-UA" sz="3200" dirty="0"/>
              <a:t> </a:t>
            </a:r>
            <a:r>
              <a:rPr lang="uk-UA" sz="3200" dirty="0" err="1"/>
              <a:t>Path</a:t>
            </a:r>
            <a:r>
              <a:rPr lang="uk-UA" sz="3200" dirty="0"/>
              <a:t>" - органічні сніданки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"</a:t>
            </a:r>
            <a:r>
              <a:rPr lang="uk-UA" sz="3200" dirty="0" err="1"/>
              <a:t>Patagonia</a:t>
            </a:r>
            <a:r>
              <a:rPr lang="uk-UA" sz="3200" dirty="0"/>
              <a:t> </a:t>
            </a:r>
            <a:r>
              <a:rPr lang="uk-UA" sz="3200" dirty="0" err="1"/>
              <a:t>Provisions</a:t>
            </a:r>
            <a:r>
              <a:rPr lang="uk-UA" sz="3200" dirty="0"/>
              <a:t>" - органічні продукти харчування</a:t>
            </a:r>
          </a:p>
        </p:txBody>
      </p:sp>
    </p:spTree>
    <p:extLst>
      <p:ext uri="{BB962C8B-B14F-4D97-AF65-F5344CB8AC3E}">
        <p14:creationId xmlns:p14="http://schemas.microsoft.com/office/powerpoint/2010/main" val="314107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DC294A5-85C1-80B7-8A09-3880404DFE8F}"/>
              </a:ext>
            </a:extLst>
          </p:cNvPr>
          <p:cNvSpPr txBox="1"/>
          <p:nvPr/>
        </p:nvSpPr>
        <p:spPr>
          <a:xfrm>
            <a:off x="231058" y="1272710"/>
            <a:ext cx="1172988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uk-UA" sz="3200" dirty="0"/>
              <a:t>Органічне виробництво Це повернення до природних методів вирощування, але з використанням сучасних знань та технологій. Замість хімічних пестицидів – природні хижаки для боротьби з шкідниками. Замість синтетичних добрив – компост та сидерати.</a:t>
            </a:r>
          </a:p>
          <a:p>
            <a:pPr indent="354013" algn="just"/>
            <a:r>
              <a:rPr lang="uk-UA" sz="3200" dirty="0"/>
              <a:t>Наприклад, українська ферма "Родинний добробут" вирощує овочі без хімікатів, використовуючи сівозміну та природні методи захисту рослин. Їхні помідори можливо не такі ідеально круглі як магазинні, але вони смачніші та корисніші.</a:t>
            </a:r>
          </a:p>
        </p:txBody>
      </p:sp>
    </p:spTree>
    <p:extLst>
      <p:ext uri="{BB962C8B-B14F-4D97-AF65-F5344CB8AC3E}">
        <p14:creationId xmlns:p14="http://schemas.microsoft.com/office/powerpoint/2010/main" val="9413646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851954-1A3A-4B11-C6BE-54931027B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Критерії</a:t>
            </a:r>
            <a:r>
              <a:rPr lang="ru-RU" b="1" dirty="0"/>
              <a:t> </a:t>
            </a:r>
            <a:r>
              <a:rPr lang="ru-RU" b="1" dirty="0" err="1"/>
              <a:t>успішності</a:t>
            </a:r>
            <a:r>
              <a:rPr lang="ru-RU" b="1" dirty="0"/>
              <a:t> </a:t>
            </a:r>
            <a:r>
              <a:rPr lang="ru-RU" b="1" dirty="0" err="1"/>
              <a:t>зелених</a:t>
            </a:r>
            <a:r>
              <a:rPr lang="ru-RU" b="1" dirty="0"/>
              <a:t> </a:t>
            </a:r>
            <a:r>
              <a:rPr lang="ru-RU" b="1" dirty="0" err="1"/>
              <a:t>бізнес</a:t>
            </a:r>
            <a:r>
              <a:rPr lang="ru-RU" b="1" dirty="0"/>
              <a:t>-моделей:</a:t>
            </a:r>
            <a:br>
              <a:rPr lang="ru-RU" b="1" dirty="0"/>
            </a:b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23F28D-6EEA-37FF-B9C1-3C80178F25BA}"/>
              </a:ext>
            </a:extLst>
          </p:cNvPr>
          <p:cNvSpPr txBox="1"/>
          <p:nvPr/>
        </p:nvSpPr>
        <p:spPr>
          <a:xfrm>
            <a:off x="530940" y="1027906"/>
            <a:ext cx="11307097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/>
              <a:t>1. </a:t>
            </a:r>
            <a:r>
              <a:rPr lang="ru-RU" sz="3200" b="1" dirty="0" err="1"/>
              <a:t>Економічні</a:t>
            </a:r>
            <a:r>
              <a:rPr lang="ru-RU" sz="3200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Рентабельність</a:t>
            </a: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Масштабованість</a:t>
            </a: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Конкурентоспроможність</a:t>
            </a:r>
            <a:endParaRPr lang="ru-RU" sz="3200" dirty="0"/>
          </a:p>
          <a:p>
            <a:r>
              <a:rPr lang="ru-RU" sz="3200" b="1" dirty="0"/>
              <a:t>2. </a:t>
            </a:r>
            <a:r>
              <a:rPr lang="ru-RU" sz="3200" b="1" dirty="0" err="1"/>
              <a:t>Екологічні</a:t>
            </a:r>
            <a:r>
              <a:rPr lang="ru-RU" sz="3200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Зменшення</a:t>
            </a:r>
            <a:r>
              <a:rPr lang="ru-RU" sz="3200" dirty="0"/>
              <a:t> </a:t>
            </a:r>
            <a:r>
              <a:rPr lang="ru-RU" sz="3200" dirty="0" err="1"/>
              <a:t>впливу</a:t>
            </a:r>
            <a:r>
              <a:rPr lang="ru-RU" sz="3200" dirty="0"/>
              <a:t> на </a:t>
            </a:r>
            <a:r>
              <a:rPr lang="ru-RU" sz="3200" dirty="0" err="1"/>
              <a:t>довкілля</a:t>
            </a: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Ефективність</a:t>
            </a:r>
            <a:r>
              <a:rPr lang="ru-RU" sz="3200" dirty="0"/>
              <a:t> </a:t>
            </a:r>
            <a:r>
              <a:rPr lang="ru-RU" sz="3200" dirty="0" err="1"/>
              <a:t>використання</a:t>
            </a:r>
            <a:r>
              <a:rPr lang="ru-RU" sz="3200" dirty="0"/>
              <a:t> </a:t>
            </a:r>
            <a:r>
              <a:rPr lang="ru-RU" sz="3200" dirty="0" err="1"/>
              <a:t>ресурсів</a:t>
            </a: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Відновлюваність</a:t>
            </a:r>
            <a:endParaRPr lang="ru-RU" sz="3200" dirty="0"/>
          </a:p>
          <a:p>
            <a:r>
              <a:rPr lang="ru-RU" sz="3200" b="1" dirty="0"/>
              <a:t>3. </a:t>
            </a:r>
            <a:r>
              <a:rPr lang="ru-RU" sz="3200" b="1" dirty="0" err="1"/>
              <a:t>Соціальні</a:t>
            </a:r>
            <a:r>
              <a:rPr lang="ru-RU" sz="3200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Створення</a:t>
            </a:r>
            <a:r>
              <a:rPr lang="ru-RU" sz="3200" dirty="0"/>
              <a:t> </a:t>
            </a:r>
            <a:r>
              <a:rPr lang="ru-RU" sz="3200" dirty="0" err="1"/>
              <a:t>робочих</a:t>
            </a:r>
            <a:r>
              <a:rPr lang="ru-RU" sz="3200" dirty="0"/>
              <a:t> </a:t>
            </a:r>
            <a:r>
              <a:rPr lang="ru-RU" sz="3200" dirty="0" err="1"/>
              <a:t>місць</a:t>
            </a: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Покращення</a:t>
            </a:r>
            <a:r>
              <a:rPr lang="ru-RU" sz="3200" dirty="0"/>
              <a:t> </a:t>
            </a:r>
            <a:r>
              <a:rPr lang="ru-RU" sz="3200" dirty="0" err="1"/>
              <a:t>якості</a:t>
            </a:r>
            <a:r>
              <a:rPr lang="ru-RU" sz="3200" dirty="0"/>
              <a:t> </a:t>
            </a:r>
            <a:r>
              <a:rPr lang="ru-RU" sz="3200" dirty="0" err="1"/>
              <a:t>життя</a:t>
            </a: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Розвиток</a:t>
            </a:r>
            <a:r>
              <a:rPr lang="ru-RU" sz="3200" dirty="0"/>
              <a:t> громад</a:t>
            </a:r>
          </a:p>
        </p:txBody>
      </p:sp>
    </p:spTree>
    <p:extLst>
      <p:ext uri="{BB962C8B-B14F-4D97-AF65-F5344CB8AC3E}">
        <p14:creationId xmlns:p14="http://schemas.microsoft.com/office/powerpoint/2010/main" val="1655738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AACEF80-CA77-6377-FA54-D64CA21AE4D7}"/>
              </a:ext>
            </a:extLst>
          </p:cNvPr>
          <p:cNvSpPr txBox="1"/>
          <p:nvPr/>
        </p:nvSpPr>
        <p:spPr>
          <a:xfrm>
            <a:off x="98322" y="0"/>
            <a:ext cx="11995355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uk-UA" sz="2200"/>
              <a:t>Економічні критерії:</a:t>
            </a:r>
          </a:p>
          <a:p>
            <a:r>
              <a:rPr lang="uk-UA" sz="2200" dirty="0"/>
              <a:t>Уявіть зелений бізнес як дерево – воно має не лише гарно виглядати, але й давати плоди. Економічна успішність – це фундамент, без якого навіть </a:t>
            </a:r>
            <a:r>
              <a:rPr lang="uk-UA" sz="2200" dirty="0" err="1"/>
              <a:t>найекологічніша</a:t>
            </a:r>
            <a:r>
              <a:rPr lang="uk-UA" sz="2200" dirty="0"/>
              <a:t> ідея не зможе довго існувати.</a:t>
            </a:r>
          </a:p>
          <a:p>
            <a:r>
              <a:rPr lang="uk-UA" sz="2200" dirty="0"/>
              <a:t>Рентабельність: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Бізнес повинен заробляти достатньо, щоб покривати свої витрати та інвестувати в розвиток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Важливо знайти баланс між екологічністю та ціною продукту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Приклад: компанія "Україна без сміття" створила прибутковий бізнес на сортуванні та переробці відходів, пропонуючи послуги за доступними цінами</a:t>
            </a:r>
          </a:p>
          <a:p>
            <a:r>
              <a:rPr lang="uk-UA" sz="2200" dirty="0"/>
              <a:t>Масштабованість: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Можливість розширювати бізнес без втрати якості та екологічності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Здатність адаптувати модель для різних регіонів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Приклад: мережа магазинів "</a:t>
            </a:r>
            <a:r>
              <a:rPr lang="uk-UA" sz="2200" dirty="0" err="1"/>
              <a:t>Zero</a:t>
            </a:r>
            <a:r>
              <a:rPr lang="uk-UA" sz="2200" dirty="0"/>
              <a:t> </a:t>
            </a:r>
            <a:r>
              <a:rPr lang="uk-UA" sz="2200" dirty="0" err="1"/>
              <a:t>Waste</a:t>
            </a:r>
            <a:r>
              <a:rPr lang="uk-UA" sz="2200" dirty="0"/>
              <a:t>" почала з одного магазину в Києві, а зараз успішно працює в різних містах України</a:t>
            </a:r>
          </a:p>
          <a:p>
            <a:r>
              <a:rPr lang="uk-UA" sz="2200" dirty="0"/>
              <a:t>Конкурентоспроможність: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Зелені рішення мають бути не гірші за традиційні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Екологічність повинна стати перевагою, а не виправданням для недоліків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Приклад: органічні миючі засоби, які так само ефективно чистять, як і звичайні, але безпечні для довкілля</a:t>
            </a:r>
          </a:p>
        </p:txBody>
      </p:sp>
    </p:spTree>
    <p:extLst>
      <p:ext uri="{BB962C8B-B14F-4D97-AF65-F5344CB8AC3E}">
        <p14:creationId xmlns:p14="http://schemas.microsoft.com/office/powerpoint/2010/main" val="26721935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13F27C4-DD3F-46E8-27D3-899B01F4D1AE}"/>
              </a:ext>
            </a:extLst>
          </p:cNvPr>
          <p:cNvSpPr txBox="1"/>
          <p:nvPr/>
        </p:nvSpPr>
        <p:spPr>
          <a:xfrm>
            <a:off x="103238" y="219469"/>
            <a:ext cx="11985523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 startAt="2"/>
            </a:pPr>
            <a:r>
              <a:rPr lang="uk-UA" sz="2200"/>
              <a:t>Екологічні критерії:</a:t>
            </a:r>
          </a:p>
          <a:p>
            <a:r>
              <a:rPr lang="uk-UA" sz="2200" dirty="0"/>
              <a:t>Це як відбиток, який ми залишаємо на піску – чим він легший, тим краще для природи.</a:t>
            </a:r>
          </a:p>
          <a:p>
            <a:r>
              <a:rPr lang="uk-UA" sz="2200" dirty="0"/>
              <a:t>Зменшення впливу на довкілля: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Скорочення викидів </a:t>
            </a:r>
            <a:r>
              <a:rPr lang="uk-UA" sz="2200" dirty="0" err="1"/>
              <a:t>CO2</a:t>
            </a:r>
            <a:endParaRPr lang="uk-UA" sz="2200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Мінімізація відходів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Збереження природних ресурсів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Приклад: кав'ярня, яка не тільки використовує багаторазовий посуд, але й перетворює кавову гущу на добриво для рослин</a:t>
            </a:r>
          </a:p>
          <a:p>
            <a:r>
              <a:rPr lang="uk-UA" sz="2200" dirty="0"/>
              <a:t>Ефективність використання ресурсів: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Оптимальне використання води, енергії, матеріалів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Впровадження енергозберігаючих технологій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Приклад: готель, який використовує дощову воду для поливу саду, сонячні панелі для нагріву води та датчики руху для освітлення</a:t>
            </a:r>
          </a:p>
          <a:p>
            <a:r>
              <a:rPr lang="uk-UA" sz="2200" dirty="0"/>
              <a:t>Відновлюваність: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Використання відновлюваних джерел енергії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Вибір матеріалів, які можна переробити або які </a:t>
            </a:r>
            <a:r>
              <a:rPr lang="uk-UA" sz="2200" dirty="0" err="1"/>
              <a:t>біорозкладаються</a:t>
            </a:r>
            <a:endParaRPr lang="uk-UA" sz="2200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/>
              <a:t>Приклад: меблева компанія, яка використовує деревину лише з сертифікованих лісів, де на місці зрубаних дерев висаджують нові</a:t>
            </a:r>
          </a:p>
        </p:txBody>
      </p:sp>
    </p:spTree>
    <p:extLst>
      <p:ext uri="{BB962C8B-B14F-4D97-AF65-F5344CB8AC3E}">
        <p14:creationId xmlns:p14="http://schemas.microsoft.com/office/powerpoint/2010/main" val="20590243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A0B12D-4993-37D6-A325-E5EEEB48789A}"/>
              </a:ext>
            </a:extLst>
          </p:cNvPr>
          <p:cNvSpPr txBox="1"/>
          <p:nvPr/>
        </p:nvSpPr>
        <p:spPr>
          <a:xfrm>
            <a:off x="167148" y="376785"/>
            <a:ext cx="11788878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 startAt="3"/>
            </a:pPr>
            <a:r>
              <a:rPr lang="uk-UA" sz="2000"/>
              <a:t>Соціальні критерії:</a:t>
            </a:r>
          </a:p>
          <a:p>
            <a:r>
              <a:rPr lang="uk-UA" sz="2000" dirty="0"/>
              <a:t>Зелений бізнес – це як добрий сусід, який не тільки дбає про свій будинок, але й допомагає розвивати всю вулицю.</a:t>
            </a:r>
          </a:p>
          <a:p>
            <a:r>
              <a:rPr lang="uk-UA" sz="2000" dirty="0"/>
              <a:t>Створення робочих місць: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Забезпечення гідних умов праці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Справедлива оплата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Можливості для навчання та розвитку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Приклад: соціальне підприємство з переробки одягу, яке працевлаштовує людей з вразливих груп населення</a:t>
            </a:r>
          </a:p>
          <a:p>
            <a:r>
              <a:rPr lang="uk-UA" sz="2000" dirty="0"/>
              <a:t>Покращення якості життя: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Створення здорового середовища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Доступ до екологічних продуктів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Підвищення екологічної свідомості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Приклад: фермерський кооператив, який не тільки вирощує органічні продукти, але й проводить освітні програми для дітей</a:t>
            </a:r>
          </a:p>
          <a:p>
            <a:r>
              <a:rPr lang="uk-UA" sz="2000" dirty="0"/>
              <a:t>Розвиток громад: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Підтримка місцевих ініціатив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Співпраця з місцевими виробниками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Внесок у розвиток регіону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Приклад: сонячна електростанція, яка частину прибутку спрямовує на розвиток місцевої школи та благоустрій території</a:t>
            </a:r>
          </a:p>
        </p:txBody>
      </p:sp>
    </p:spTree>
    <p:extLst>
      <p:ext uri="{BB962C8B-B14F-4D97-AF65-F5344CB8AC3E}">
        <p14:creationId xmlns:p14="http://schemas.microsoft.com/office/powerpoint/2010/main" val="4234322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DA291A-9BA1-F1C3-F19B-7945DB805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План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3711909-7F7C-A556-1AA6-FBA643EA4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03375"/>
          </a:xfrm>
        </p:spPr>
        <p:txBody>
          <a:bodyPr>
            <a:normAutofit/>
          </a:bodyPr>
          <a:lstStyle/>
          <a:p>
            <a:r>
              <a:rPr lang="ru-RU" sz="3200" dirty="0"/>
              <a:t>1. </a:t>
            </a:r>
            <a:r>
              <a:rPr lang="ru-RU" sz="3200" dirty="0" err="1"/>
              <a:t>Бізнес-моделі</a:t>
            </a:r>
            <a:r>
              <a:rPr lang="ru-RU" sz="3200" dirty="0"/>
              <a:t> в зеленому </a:t>
            </a:r>
            <a:r>
              <a:rPr lang="ru-RU" sz="3200" dirty="0" err="1"/>
              <a:t>підприємництві</a:t>
            </a:r>
            <a:endParaRPr lang="ru-RU" sz="3200" dirty="0"/>
          </a:p>
          <a:p>
            <a:r>
              <a:rPr lang="ru-RU" sz="3200" dirty="0"/>
              <a:t>2. </a:t>
            </a:r>
            <a:r>
              <a:rPr lang="ru-RU" sz="3200" dirty="0" err="1"/>
              <a:t>Розробка</a:t>
            </a:r>
            <a:r>
              <a:rPr lang="ru-RU" sz="3200" dirty="0"/>
              <a:t> </a:t>
            </a:r>
            <a:r>
              <a:rPr lang="ru-RU" sz="3200" dirty="0" err="1"/>
              <a:t>зелених</a:t>
            </a:r>
            <a:r>
              <a:rPr lang="ru-RU" sz="3200" dirty="0"/>
              <a:t> </a:t>
            </a:r>
            <a:r>
              <a:rPr lang="ru-RU" sz="3200" dirty="0" err="1"/>
              <a:t>продуктів</a:t>
            </a:r>
            <a:r>
              <a:rPr lang="ru-RU" sz="3200" dirty="0"/>
              <a:t> та </a:t>
            </a:r>
            <a:r>
              <a:rPr lang="ru-RU" sz="3200" dirty="0" err="1"/>
              <a:t>послуг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735214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064F1D-361A-BE52-14E3-AEAB4C1EF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2.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зелених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та </a:t>
            </a:r>
            <a:r>
              <a:rPr lang="ru-RU" dirty="0" err="1"/>
              <a:t>послуг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03908C7-D4CE-9D9C-9732-C103F2E74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/>
              <a:t>2.1 </a:t>
            </a:r>
            <a:r>
              <a:rPr lang="ru-RU" sz="3200" b="1" dirty="0" err="1"/>
              <a:t>Принципи</a:t>
            </a:r>
            <a:r>
              <a:rPr lang="ru-RU" sz="3200" b="1" dirty="0"/>
              <a:t> </a:t>
            </a:r>
            <a:r>
              <a:rPr lang="ru-RU" sz="3200" b="1" dirty="0" err="1"/>
              <a:t>екодизайну</a:t>
            </a:r>
            <a:r>
              <a:rPr lang="ru-RU" sz="3200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Мінімізація</a:t>
            </a:r>
            <a:r>
              <a:rPr lang="ru-RU" sz="3200" dirty="0"/>
              <a:t> </a:t>
            </a:r>
            <a:r>
              <a:rPr lang="ru-RU" sz="3200" dirty="0" err="1"/>
              <a:t>використання</a:t>
            </a:r>
            <a:r>
              <a:rPr lang="ru-RU" sz="3200" dirty="0"/>
              <a:t> </a:t>
            </a:r>
            <a:r>
              <a:rPr lang="ru-RU" sz="3200" dirty="0" err="1"/>
              <a:t>ресурсів</a:t>
            </a: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/>
              <a:t>Використання </a:t>
            </a:r>
            <a:r>
              <a:rPr lang="ru-RU" sz="3200" dirty="0" err="1"/>
              <a:t>відновлюваних</a:t>
            </a:r>
            <a:r>
              <a:rPr lang="ru-RU" sz="3200" dirty="0"/>
              <a:t> </a:t>
            </a:r>
            <a:r>
              <a:rPr lang="ru-RU" sz="3200" dirty="0" err="1"/>
              <a:t>матеріалів</a:t>
            </a: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Довговічність</a:t>
            </a:r>
            <a:r>
              <a:rPr lang="ru-RU" sz="3200" dirty="0"/>
              <a:t> та </a:t>
            </a:r>
            <a:r>
              <a:rPr lang="ru-RU" sz="3200" dirty="0" err="1"/>
              <a:t>ремонтопридатність</a:t>
            </a: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Можливість</a:t>
            </a:r>
            <a:r>
              <a:rPr lang="ru-RU" sz="3200" dirty="0"/>
              <a:t> </a:t>
            </a:r>
            <a:r>
              <a:rPr lang="ru-RU" sz="3200" dirty="0" err="1"/>
              <a:t>переробки</a:t>
            </a: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Зменшення</a:t>
            </a:r>
            <a:r>
              <a:rPr lang="ru-RU" sz="3200" dirty="0"/>
              <a:t> </a:t>
            </a:r>
            <a:r>
              <a:rPr lang="ru-RU" sz="3200" dirty="0" err="1"/>
              <a:t>відходів</a:t>
            </a: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Енергоефективність</a:t>
            </a:r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525050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9891BBF-0655-BFDE-84C4-10CCE42AE83D}"/>
              </a:ext>
            </a:extLst>
          </p:cNvPr>
          <p:cNvSpPr txBox="1"/>
          <p:nvPr/>
        </p:nvSpPr>
        <p:spPr>
          <a:xfrm>
            <a:off x="201561" y="384501"/>
            <a:ext cx="11788877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+mj-lt"/>
              <a:buAutoNum type="arabicPeriod"/>
            </a:pPr>
            <a:r>
              <a:rPr lang="uk-UA" sz="3200"/>
              <a:t>Мінімізація використання ресурсів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Це як готувати вечерю без зайвих інгредієнтів – використовуємо тільки те, що справді необхідно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Приклади: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sz="3200" dirty="0"/>
              <a:t>Меблі з оптимізованою конструкцією, які потребують менше матеріалу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sz="3200" dirty="0"/>
              <a:t>Одяг, створений за принципом "нульових відходів" при </a:t>
            </a:r>
            <a:r>
              <a:rPr lang="uk-UA" sz="3200" dirty="0" err="1"/>
              <a:t>розкрої</a:t>
            </a:r>
            <a:endParaRPr lang="uk-UA" sz="32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sz="3200" dirty="0"/>
              <a:t>Електроніка з компактним дизайном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Ключове питання: "Чи можна досягти того ж результату з меншою кількістю матеріалу?"</a:t>
            </a:r>
          </a:p>
        </p:txBody>
      </p:sp>
    </p:spTree>
    <p:extLst>
      <p:ext uri="{BB962C8B-B14F-4D97-AF65-F5344CB8AC3E}">
        <p14:creationId xmlns:p14="http://schemas.microsoft.com/office/powerpoint/2010/main" val="19863358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2727DD5-4AEF-5CE8-255F-31658CA40A62}"/>
              </a:ext>
            </a:extLst>
          </p:cNvPr>
          <p:cNvSpPr txBox="1"/>
          <p:nvPr/>
        </p:nvSpPr>
        <p:spPr>
          <a:xfrm>
            <a:off x="521110" y="871283"/>
            <a:ext cx="1114978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+mj-lt"/>
              <a:buAutoNum type="arabicPeriod" startAt="2"/>
            </a:pPr>
            <a:r>
              <a:rPr lang="uk-UA" sz="3200"/>
              <a:t>Використання відновлюваних матеріалів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Це як садити нові дерева замість зрубаних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Приклади: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sz="3200" dirty="0"/>
              <a:t>Бамбук замість пластику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sz="3200" dirty="0"/>
              <a:t>Коноплі замість синтетичних волокон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sz="3200" dirty="0" err="1"/>
              <a:t>Біопластик</a:t>
            </a:r>
            <a:r>
              <a:rPr lang="uk-UA" sz="3200" dirty="0"/>
              <a:t> з кукурудзяного крохмалю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Важливо: матеріали мають відновлюватися швидше, ніж використовуються</a:t>
            </a:r>
          </a:p>
        </p:txBody>
      </p:sp>
    </p:spTree>
    <p:extLst>
      <p:ext uri="{BB962C8B-B14F-4D97-AF65-F5344CB8AC3E}">
        <p14:creationId xmlns:p14="http://schemas.microsoft.com/office/powerpoint/2010/main" val="42836757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F624BEE-8A73-ADB3-6299-26CD47001670}"/>
              </a:ext>
            </a:extLst>
          </p:cNvPr>
          <p:cNvSpPr txBox="1"/>
          <p:nvPr/>
        </p:nvSpPr>
        <p:spPr>
          <a:xfrm>
            <a:off x="299883" y="1135058"/>
            <a:ext cx="11592233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+mj-lt"/>
              <a:buAutoNum type="arabicPeriod" startAt="3"/>
            </a:pPr>
            <a:r>
              <a:rPr lang="uk-UA" sz="3200"/>
              <a:t>Довговічність та ремонтопридатність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Це як улюблений светр, який можна залатати і носити ще роки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Ключові аспекти: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sz="3200" dirty="0"/>
              <a:t>Модульна конструкція для легкої заміни компонентів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sz="3200" dirty="0"/>
              <a:t>Доступність запчастин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sz="3200" dirty="0"/>
              <a:t>Простота ремонту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Приклад: смартфони </a:t>
            </a:r>
            <a:r>
              <a:rPr lang="uk-UA" sz="3200" dirty="0" err="1"/>
              <a:t>Fairphone</a:t>
            </a:r>
            <a:r>
              <a:rPr lang="uk-UA" sz="3200" dirty="0"/>
              <a:t> з можливістю заміни всіх компонентів</a:t>
            </a:r>
          </a:p>
        </p:txBody>
      </p:sp>
    </p:spTree>
    <p:extLst>
      <p:ext uri="{BB962C8B-B14F-4D97-AF65-F5344CB8AC3E}">
        <p14:creationId xmlns:p14="http://schemas.microsoft.com/office/powerpoint/2010/main" val="4354737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2A17C25-173B-200F-23A2-F967448020C4}"/>
              </a:ext>
            </a:extLst>
          </p:cNvPr>
          <p:cNvSpPr txBox="1"/>
          <p:nvPr/>
        </p:nvSpPr>
        <p:spPr>
          <a:xfrm>
            <a:off x="648929" y="1166842"/>
            <a:ext cx="1113994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+mj-lt"/>
              <a:buAutoNum type="arabicPeriod" startAt="4"/>
            </a:pPr>
            <a:r>
              <a:rPr lang="uk-UA" sz="3200"/>
              <a:t>Можливість переробки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Продукт має бути як конструктор – легко розбирається на складові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Важливі елементи: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sz="3200" dirty="0"/>
              <a:t>Маркування матеріалів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sz="3200" dirty="0"/>
              <a:t>Легкість розділення різних матеріалів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sz="3200" dirty="0"/>
              <a:t>Використання сумісних матеріалів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Приклад: упаковка, яка повністю розкладається або переробляється</a:t>
            </a:r>
          </a:p>
        </p:txBody>
      </p:sp>
    </p:spTree>
    <p:extLst>
      <p:ext uri="{BB962C8B-B14F-4D97-AF65-F5344CB8AC3E}">
        <p14:creationId xmlns:p14="http://schemas.microsoft.com/office/powerpoint/2010/main" val="5438331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BBA6FA6-B2C3-0CC4-4C5C-4A2A1A5EF2EB}"/>
              </a:ext>
            </a:extLst>
          </p:cNvPr>
          <p:cNvSpPr txBox="1"/>
          <p:nvPr/>
        </p:nvSpPr>
        <p:spPr>
          <a:xfrm>
            <a:off x="471948" y="1343231"/>
            <a:ext cx="11248103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 startAt="5"/>
            </a:pPr>
            <a:r>
              <a:rPr lang="uk-UA" sz="3200"/>
              <a:t>Зменшення відходів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Це як приготування їжі без </a:t>
            </a:r>
            <a:r>
              <a:rPr lang="uk-UA" sz="3200" dirty="0" err="1"/>
              <a:t>очистків</a:t>
            </a:r>
            <a:endParaRPr lang="uk-UA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Стратегії: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3200" dirty="0"/>
              <a:t>Оптимізація виробничого процесу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3200" dirty="0"/>
              <a:t>Повторне використання відходів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3200" dirty="0"/>
              <a:t>Переробка в нові продукти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Приклад: виробництво меблів, де обрізки використовуються для малих предметів</a:t>
            </a:r>
          </a:p>
        </p:txBody>
      </p:sp>
    </p:spTree>
    <p:extLst>
      <p:ext uri="{BB962C8B-B14F-4D97-AF65-F5344CB8AC3E}">
        <p14:creationId xmlns:p14="http://schemas.microsoft.com/office/powerpoint/2010/main" val="8004318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5503B3A-AF47-F139-55D6-A4E6D942D48A}"/>
              </a:ext>
            </a:extLst>
          </p:cNvPr>
          <p:cNvSpPr txBox="1"/>
          <p:nvPr/>
        </p:nvSpPr>
        <p:spPr>
          <a:xfrm>
            <a:off x="639096" y="1659285"/>
            <a:ext cx="1122843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 startAt="6"/>
            </a:pPr>
            <a:r>
              <a:rPr lang="uk-UA" sz="3200"/>
              <a:t>Енергоефективність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Це як добре утеплений будинок – мінімум витрат на опалення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Аспекти: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3200" dirty="0"/>
              <a:t>Ефективність при виробництві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3200" dirty="0"/>
              <a:t>Економність при використанні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3200" dirty="0"/>
              <a:t>Оптимізація транспортування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Приклад: </a:t>
            </a:r>
            <a:r>
              <a:rPr lang="uk-UA" sz="3200" dirty="0" err="1"/>
              <a:t>LED</a:t>
            </a:r>
            <a:r>
              <a:rPr lang="uk-UA" sz="3200" dirty="0"/>
              <a:t>-лампи з тривалим терміном служби</a:t>
            </a:r>
          </a:p>
        </p:txBody>
      </p:sp>
    </p:spTree>
    <p:extLst>
      <p:ext uri="{BB962C8B-B14F-4D97-AF65-F5344CB8AC3E}">
        <p14:creationId xmlns:p14="http://schemas.microsoft.com/office/powerpoint/2010/main" val="4317651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5094BFE-DD63-A94A-A2DA-8532DB313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548" y="862064"/>
            <a:ext cx="10515600" cy="53715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600" b="1" dirty="0"/>
              <a:t>2.2 </a:t>
            </a:r>
            <a:r>
              <a:rPr lang="ru-RU" sz="3600" b="1" dirty="0" err="1"/>
              <a:t>Етапи</a:t>
            </a:r>
            <a:r>
              <a:rPr lang="ru-RU" sz="3600" b="1" dirty="0"/>
              <a:t> </a:t>
            </a:r>
            <a:r>
              <a:rPr lang="ru-RU" sz="3600" b="1" dirty="0" err="1"/>
              <a:t>розробки</a:t>
            </a:r>
            <a:r>
              <a:rPr lang="ru-RU" sz="3600" b="1" dirty="0"/>
              <a:t> зеленого продукту:</a:t>
            </a:r>
          </a:p>
          <a:p>
            <a:pPr>
              <a:buFont typeface="+mj-lt"/>
              <a:buAutoNum type="arabicPeriod"/>
            </a:pPr>
            <a:r>
              <a:rPr lang="ru-RU" sz="3600" dirty="0" err="1"/>
              <a:t>Аналіз</a:t>
            </a:r>
            <a:r>
              <a:rPr lang="ru-RU" sz="3600" dirty="0"/>
              <a:t> </a:t>
            </a:r>
            <a:r>
              <a:rPr lang="ru-RU" sz="3600" dirty="0" err="1"/>
              <a:t>життєвого</a:t>
            </a:r>
            <a:r>
              <a:rPr lang="ru-RU" sz="3600" dirty="0"/>
              <a:t> циклу продукту</a:t>
            </a:r>
          </a:p>
          <a:p>
            <a:pPr>
              <a:buFont typeface="+mj-lt"/>
              <a:buAutoNum type="arabicPeriod"/>
            </a:pPr>
            <a:r>
              <a:rPr lang="ru-RU" sz="3600" dirty="0" err="1"/>
              <a:t>Вибір</a:t>
            </a:r>
            <a:r>
              <a:rPr lang="ru-RU" sz="3600" dirty="0"/>
              <a:t> </a:t>
            </a:r>
            <a:r>
              <a:rPr lang="ru-RU" sz="3600" dirty="0" err="1"/>
              <a:t>екологічних</a:t>
            </a:r>
            <a:r>
              <a:rPr lang="ru-RU" sz="3600" dirty="0"/>
              <a:t> </a:t>
            </a:r>
            <a:r>
              <a:rPr lang="ru-RU" sz="3600" dirty="0" err="1"/>
              <a:t>матеріалів</a:t>
            </a:r>
            <a:endParaRPr lang="ru-RU" sz="3600" dirty="0"/>
          </a:p>
          <a:p>
            <a:pPr>
              <a:buFont typeface="+mj-lt"/>
              <a:buAutoNum type="arabicPeriod"/>
            </a:pPr>
            <a:r>
              <a:rPr lang="ru-RU" sz="3600" dirty="0" err="1"/>
              <a:t>Оптимізація</a:t>
            </a:r>
            <a:r>
              <a:rPr lang="ru-RU" sz="3600" dirty="0"/>
              <a:t> </a:t>
            </a:r>
            <a:r>
              <a:rPr lang="ru-RU" sz="3600" dirty="0" err="1"/>
              <a:t>виробничого</a:t>
            </a:r>
            <a:r>
              <a:rPr lang="ru-RU" sz="3600" dirty="0"/>
              <a:t> </a:t>
            </a:r>
            <a:r>
              <a:rPr lang="ru-RU" sz="3600" dirty="0" err="1"/>
              <a:t>процесу</a:t>
            </a:r>
            <a:endParaRPr lang="ru-RU" sz="3600" dirty="0"/>
          </a:p>
          <a:p>
            <a:pPr>
              <a:buFont typeface="+mj-lt"/>
              <a:buAutoNum type="arabicPeriod"/>
            </a:pPr>
            <a:r>
              <a:rPr lang="ru-RU" sz="3600" dirty="0" err="1"/>
              <a:t>Розробка</a:t>
            </a:r>
            <a:r>
              <a:rPr lang="ru-RU" sz="3600" dirty="0"/>
              <a:t> упаковки</a:t>
            </a:r>
          </a:p>
          <a:p>
            <a:pPr>
              <a:buFont typeface="+mj-lt"/>
              <a:buAutoNum type="arabicPeriod"/>
            </a:pPr>
            <a:r>
              <a:rPr lang="ru-RU" sz="3600" dirty="0" err="1"/>
              <a:t>Планування</a:t>
            </a:r>
            <a:r>
              <a:rPr lang="ru-RU" sz="3600" dirty="0"/>
              <a:t> </a:t>
            </a:r>
            <a:r>
              <a:rPr lang="ru-RU" sz="3600" dirty="0" err="1"/>
              <a:t>утилізації</a:t>
            </a:r>
            <a:endParaRPr lang="ru-RU" sz="3600" dirty="0"/>
          </a:p>
          <a:p>
            <a:pPr>
              <a:buFont typeface="+mj-lt"/>
              <a:buAutoNum type="arabicPeriod"/>
            </a:pPr>
            <a:r>
              <a:rPr lang="ru-RU" sz="3600" dirty="0" err="1"/>
              <a:t>Сертифікація</a:t>
            </a:r>
            <a:r>
              <a:rPr lang="ru-RU" sz="3600" dirty="0"/>
              <a:t> та </a:t>
            </a:r>
            <a:r>
              <a:rPr lang="ru-RU" sz="3600" dirty="0" err="1"/>
              <a:t>маркування</a:t>
            </a:r>
            <a:endParaRPr lang="ru-RU" sz="3600" dirty="0"/>
          </a:p>
          <a:p>
            <a:pPr marL="0" indent="0">
              <a:buNone/>
            </a:pPr>
            <a:endParaRPr lang="uk-UA" sz="2400" dirty="0"/>
          </a:p>
          <a:p>
            <a:pPr marL="0" indent="354013" algn="just">
              <a:buNone/>
            </a:pPr>
            <a:r>
              <a:rPr lang="uk-UA" sz="3200" b="1" i="1" dirty="0"/>
              <a:t>Уявіть, що ви створюєте історію продукту, який має стати другом природі. Кожен етап його розробки – це як розділ книги, де кожне рішення впливає на фінальний результат.</a:t>
            </a:r>
          </a:p>
        </p:txBody>
      </p:sp>
    </p:spTree>
    <p:extLst>
      <p:ext uri="{BB962C8B-B14F-4D97-AF65-F5344CB8AC3E}">
        <p14:creationId xmlns:p14="http://schemas.microsoft.com/office/powerpoint/2010/main" val="9112154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941363B-4B80-47D1-DEDF-F3301C8C204E}"/>
              </a:ext>
            </a:extLst>
          </p:cNvPr>
          <p:cNvSpPr txBox="1"/>
          <p:nvPr/>
        </p:nvSpPr>
        <p:spPr>
          <a:xfrm>
            <a:off x="181896" y="386959"/>
            <a:ext cx="11828207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>
              <a:buFont typeface="+mj-lt"/>
              <a:buAutoNum type="arabicPeriod"/>
            </a:pPr>
            <a:r>
              <a:rPr lang="uk-UA" sz="3200" dirty="0"/>
              <a:t>Аналіз життєвого циклу продукту Це як планування подорожі – потрібно знати весь маршрут від початку до кінця. Ми розглядаємо продукт від "колиски до могили":</a:t>
            </a:r>
          </a:p>
          <a:p>
            <a:pPr indent="354013" algn="just">
              <a:buFont typeface="Arial" panose="020B0604020202020204" pitchFamily="34" charset="0"/>
              <a:buChar char="•"/>
            </a:pPr>
            <a:r>
              <a:rPr lang="uk-UA" sz="3200" dirty="0"/>
              <a:t>Звідки береться сировина? Можливо, замість вирубки нового дерева можна використати перероблену деревину?</a:t>
            </a:r>
          </a:p>
          <a:p>
            <a:pPr indent="354013" algn="just">
              <a:buFont typeface="Arial" panose="020B0604020202020204" pitchFamily="34" charset="0"/>
              <a:buChar char="•"/>
            </a:pPr>
            <a:r>
              <a:rPr lang="uk-UA" sz="3200" dirty="0"/>
              <a:t>Скільки енергії витрачається на виробництво?</a:t>
            </a:r>
          </a:p>
          <a:p>
            <a:pPr indent="354013" algn="just">
              <a:buFont typeface="Arial" panose="020B0604020202020204" pitchFamily="34" charset="0"/>
              <a:buChar char="•"/>
            </a:pPr>
            <a:r>
              <a:rPr lang="uk-UA" sz="3200" dirty="0"/>
              <a:t>Як продукт буде використовуватися?</a:t>
            </a:r>
          </a:p>
          <a:p>
            <a:pPr indent="354013" algn="just">
              <a:buFont typeface="Arial" panose="020B0604020202020204" pitchFamily="34" charset="0"/>
              <a:buChar char="•"/>
            </a:pPr>
            <a:r>
              <a:rPr lang="uk-UA" sz="3200" dirty="0"/>
              <a:t>Що станеться з ним після завершення використання?</a:t>
            </a:r>
          </a:p>
          <a:p>
            <a:pPr indent="354013" algn="just"/>
            <a:r>
              <a:rPr lang="uk-UA" sz="3200" dirty="0"/>
              <a:t>Наприклад, розробляючи </a:t>
            </a:r>
            <a:r>
              <a:rPr lang="uk-UA" sz="3200" dirty="0" err="1"/>
              <a:t>екосумку</a:t>
            </a:r>
            <a:r>
              <a:rPr lang="uk-UA" sz="3200" dirty="0"/>
              <a:t>, ми думаємо не лише про те, як її зшити, але й про те, де взяти тканину, як її будуть прати, і що з нею станеться, коли вона зноситься.</a:t>
            </a:r>
          </a:p>
        </p:txBody>
      </p:sp>
    </p:spTree>
    <p:extLst>
      <p:ext uri="{BB962C8B-B14F-4D97-AF65-F5344CB8AC3E}">
        <p14:creationId xmlns:p14="http://schemas.microsoft.com/office/powerpoint/2010/main" val="39438256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2A774F0-614F-0CBE-E1FC-E9B6B70378C2}"/>
              </a:ext>
            </a:extLst>
          </p:cNvPr>
          <p:cNvSpPr txBox="1"/>
          <p:nvPr/>
        </p:nvSpPr>
        <p:spPr>
          <a:xfrm>
            <a:off x="235974" y="869588"/>
            <a:ext cx="1172005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+mj-lt"/>
              <a:buAutoNum type="arabicPeriod" startAt="2"/>
            </a:pPr>
            <a:r>
              <a:rPr lang="uk-UA" sz="3200"/>
              <a:t>Вибір екологічних матеріалів Це як вибір інгредієнтів для здорової страви – кожен компонент має бути корисним і безпечним. </a:t>
            </a:r>
            <a:r>
              <a:rPr lang="uk-UA" sz="3200" dirty="0"/>
              <a:t>Ми задаємо собі питання: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Чи можна використати перероблені матеріали?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Наскільки близько знаходяться постачальники?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Чи безпечні ці матеріали для людей і природи?</a:t>
            </a:r>
          </a:p>
          <a:p>
            <a:pPr algn="just"/>
            <a:r>
              <a:rPr lang="uk-UA" sz="3200" dirty="0"/>
              <a:t>Наприклад, для виробництва меблів можна обрати деревину з відповідальних лісових господарств або перероблені матеріали, використати нетоксичні фарби та клеї.</a:t>
            </a:r>
          </a:p>
        </p:txBody>
      </p:sp>
    </p:spTree>
    <p:extLst>
      <p:ext uri="{BB962C8B-B14F-4D97-AF65-F5344CB8AC3E}">
        <p14:creationId xmlns:p14="http://schemas.microsoft.com/office/powerpoint/2010/main" val="1274033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96D7FE-F913-3F06-EB9A-60D39E5BB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1. </a:t>
            </a:r>
            <a:r>
              <a:rPr lang="ru-RU" dirty="0" err="1"/>
              <a:t>Бізнес-моделі</a:t>
            </a:r>
            <a:r>
              <a:rPr lang="ru-RU" dirty="0"/>
              <a:t> в зеленому </a:t>
            </a:r>
            <a:r>
              <a:rPr lang="ru-RU" dirty="0" err="1"/>
              <a:t>підприємництві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DA695B-1BC7-1D3A-1BE1-A9186BEC4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/>
              <a:t>Основні</a:t>
            </a:r>
            <a:r>
              <a:rPr lang="ru-RU" b="1" dirty="0"/>
              <a:t> типи </a:t>
            </a:r>
            <a:r>
              <a:rPr lang="ru-RU" b="1" dirty="0" err="1"/>
              <a:t>зелених</a:t>
            </a:r>
            <a:r>
              <a:rPr lang="ru-RU" b="1" dirty="0"/>
              <a:t> </a:t>
            </a:r>
            <a:r>
              <a:rPr lang="ru-RU" b="1" dirty="0" err="1"/>
              <a:t>бізнес</a:t>
            </a:r>
            <a:r>
              <a:rPr lang="ru-RU" b="1" dirty="0"/>
              <a:t>-моделей: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Циркулярна</a:t>
            </a:r>
            <a:r>
              <a:rPr lang="ru-RU" dirty="0"/>
              <a:t> </a:t>
            </a:r>
            <a:r>
              <a:rPr lang="ru-RU" dirty="0" err="1"/>
              <a:t>економіка</a:t>
            </a:r>
            <a:r>
              <a:rPr lang="ru-RU" dirty="0"/>
              <a:t> (</a:t>
            </a:r>
            <a:r>
              <a:rPr lang="ru-RU" dirty="0" err="1"/>
              <a:t>замкнутий</a:t>
            </a:r>
            <a:r>
              <a:rPr lang="ru-RU" dirty="0"/>
              <a:t> цикл </a:t>
            </a:r>
            <a:r>
              <a:rPr lang="ru-RU" dirty="0" err="1"/>
              <a:t>виробництва</a:t>
            </a:r>
            <a:r>
              <a:rPr lang="ru-RU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Продукт як </a:t>
            </a:r>
            <a:r>
              <a:rPr lang="ru-RU" dirty="0" err="1"/>
              <a:t>послуга</a:t>
            </a:r>
            <a:r>
              <a:rPr lang="ru-RU" dirty="0"/>
              <a:t> (</a:t>
            </a:r>
            <a:r>
              <a:rPr lang="pl-PL" dirty="0"/>
              <a:t>Product-as-a-Service)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Sharing economy (</a:t>
            </a:r>
            <a:r>
              <a:rPr lang="ru-RU" dirty="0" err="1"/>
              <a:t>економіка</a:t>
            </a:r>
            <a:r>
              <a:rPr lang="ru-RU" dirty="0"/>
              <a:t>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Переробка</a:t>
            </a:r>
            <a:r>
              <a:rPr lang="ru-RU" dirty="0"/>
              <a:t> та </a:t>
            </a:r>
            <a:r>
              <a:rPr lang="ru-RU" dirty="0" err="1"/>
              <a:t>утилізація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Енергоефективні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Органічне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5663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E9BC3EC-6005-F18F-A3CF-2A93D9748B2A}"/>
              </a:ext>
            </a:extLst>
          </p:cNvPr>
          <p:cNvSpPr txBox="1"/>
          <p:nvPr/>
        </p:nvSpPr>
        <p:spPr>
          <a:xfrm>
            <a:off x="363794" y="750752"/>
            <a:ext cx="11720052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+mj-lt"/>
              <a:buAutoNum type="arabicPeriod" startAt="3"/>
            </a:pPr>
            <a:r>
              <a:rPr lang="uk-UA" sz="3200"/>
              <a:t>Оптимізація виробничого процесу Уявіть, що ви налаштовуєте музичний оркестр – кожен інструмент має грати свою партію ідеально. </a:t>
            </a:r>
            <a:r>
              <a:rPr lang="uk-UA" sz="3200" dirty="0"/>
              <a:t>У виробництві це означає: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Налаштування обладнання для мінімального споживання енергії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Впровадження систем очищення та повторного використання води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Організація безвідходного виробництва</a:t>
            </a:r>
          </a:p>
          <a:p>
            <a:pPr algn="just"/>
            <a:r>
              <a:rPr lang="uk-UA" sz="3200" dirty="0"/>
              <a:t>Наприклад, при виробництві одягу залишки тканини можуть використовуватися для створення аксесуарів або наповнювачів для подушок.</a:t>
            </a:r>
          </a:p>
        </p:txBody>
      </p:sp>
    </p:spTree>
    <p:extLst>
      <p:ext uri="{BB962C8B-B14F-4D97-AF65-F5344CB8AC3E}">
        <p14:creationId xmlns:p14="http://schemas.microsoft.com/office/powerpoint/2010/main" val="17338717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07E94DD-C6FA-9B27-BE90-5876EB2F83A2}"/>
              </a:ext>
            </a:extLst>
          </p:cNvPr>
          <p:cNvSpPr txBox="1"/>
          <p:nvPr/>
        </p:nvSpPr>
        <p:spPr>
          <a:xfrm>
            <a:off x="157316" y="1076914"/>
            <a:ext cx="1171021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+mj-lt"/>
              <a:buAutoNum type="arabicPeriod" startAt="4"/>
            </a:pPr>
            <a:r>
              <a:rPr lang="uk-UA" sz="3200"/>
              <a:t>Розробка упаковки Це як створення захисного костюма для </a:t>
            </a:r>
            <a:r>
              <a:rPr lang="uk-UA" sz="3200" dirty="0" err="1"/>
              <a:t>супергероя</a:t>
            </a:r>
            <a:r>
              <a:rPr lang="uk-UA" sz="3200" dirty="0"/>
              <a:t> – він має захищати, але не шкодити довкіллю. Важливо подумати: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Чи можна зменшити кількість пакувальних матеріалів?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Як зробити упаковку багаторазовою?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Чи легко її переробити?</a:t>
            </a:r>
          </a:p>
          <a:p>
            <a:pPr algn="just"/>
            <a:r>
              <a:rPr lang="uk-UA" sz="3200" dirty="0"/>
              <a:t>Приклад: компанія, що виробляє косметику, може використовувати баночки з переробленого скла та картонні коробки, які легко перетворюються на органайзери.</a:t>
            </a:r>
          </a:p>
        </p:txBody>
      </p:sp>
    </p:spTree>
    <p:extLst>
      <p:ext uri="{BB962C8B-B14F-4D97-AF65-F5344CB8AC3E}">
        <p14:creationId xmlns:p14="http://schemas.microsoft.com/office/powerpoint/2010/main" val="30746196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3DF9935-FF98-68AB-C560-FA3BAA494000}"/>
              </a:ext>
            </a:extLst>
          </p:cNvPr>
          <p:cNvSpPr txBox="1"/>
          <p:nvPr/>
        </p:nvSpPr>
        <p:spPr>
          <a:xfrm>
            <a:off x="206477" y="1283391"/>
            <a:ext cx="11779045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+mj-lt"/>
              <a:buAutoNum type="arabicPeriod" startAt="5"/>
            </a:pPr>
            <a:r>
              <a:rPr lang="uk-UA" sz="3200"/>
              <a:t>Планування утилізації Це як продумування виходу ще до входу в приміщення. </a:t>
            </a:r>
            <a:r>
              <a:rPr lang="uk-UA" sz="3200" dirty="0"/>
              <a:t>На цьому етапі ми вирішуємо: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Як продукт буде розбиратися на складові?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Які частини можна переробити?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Як організувати систему повернення використаних продуктів?</a:t>
            </a:r>
          </a:p>
          <a:p>
            <a:pPr algn="just"/>
            <a:r>
              <a:rPr lang="uk-UA" sz="3200" dirty="0"/>
              <a:t>Наприклад, виробник електроніки може створити програму </a:t>
            </a:r>
            <a:r>
              <a:rPr lang="uk-UA" sz="3200" dirty="0" err="1"/>
              <a:t>trade-in</a:t>
            </a:r>
            <a:r>
              <a:rPr lang="uk-UA" sz="3200" dirty="0"/>
              <a:t>, де старі пристрої приймаються для переробки зі знижкою на нові моделі.</a:t>
            </a:r>
          </a:p>
        </p:txBody>
      </p:sp>
    </p:spTree>
    <p:extLst>
      <p:ext uri="{BB962C8B-B14F-4D97-AF65-F5344CB8AC3E}">
        <p14:creationId xmlns:p14="http://schemas.microsoft.com/office/powerpoint/2010/main" val="20748605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3CC2B49-B246-7834-DDAB-AA0A8B054852}"/>
              </a:ext>
            </a:extLst>
          </p:cNvPr>
          <p:cNvSpPr txBox="1"/>
          <p:nvPr/>
        </p:nvSpPr>
        <p:spPr>
          <a:xfrm>
            <a:off x="319548" y="1283391"/>
            <a:ext cx="1155290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+mj-lt"/>
              <a:buAutoNum type="arabicPeriod" startAt="6"/>
            </a:pPr>
            <a:r>
              <a:rPr lang="uk-UA" sz="3200"/>
              <a:t>Сертифікація та маркування Останній штрих – це як отримання паспорта для продукту, який підтверджує його "зелені" характеристики: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Проходження необхідних перевірок та тестів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Отримання екологічних сертифікатів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dirty="0"/>
              <a:t>Розробка зрозумілого маркування для споживачів</a:t>
            </a:r>
          </a:p>
          <a:p>
            <a:pPr algn="just"/>
            <a:r>
              <a:rPr lang="uk-UA" sz="3200" dirty="0"/>
              <a:t>Наприклад, виробник органічних продуктів проходить сертифікацію, яка підтверджує відсутність пестицидів та </a:t>
            </a:r>
            <a:r>
              <a:rPr lang="uk-UA" sz="3200" dirty="0" err="1"/>
              <a:t>ГМО</a:t>
            </a:r>
            <a:r>
              <a:rPr lang="uk-UA" sz="3200" dirty="0"/>
              <a:t> у його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23179957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8CAE178-5174-64FE-2E24-E78372A5C56E}"/>
              </a:ext>
            </a:extLst>
          </p:cNvPr>
          <p:cNvSpPr txBox="1"/>
          <p:nvPr/>
        </p:nvSpPr>
        <p:spPr>
          <a:xfrm>
            <a:off x="152400" y="934065"/>
            <a:ext cx="118872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uk-UA" sz="2800" dirty="0"/>
              <a:t>Всі ці етапи взаємопов'язані, як ланки одного ланцюга. Пропустивши один етап або зробивши його недбало, ми ризикуємо зіпсувати весь процес.</a:t>
            </a:r>
          </a:p>
          <a:p>
            <a:pPr indent="354013" algn="just"/>
            <a:r>
              <a:rPr lang="uk-UA" sz="2800" dirty="0"/>
              <a:t>Успішний зелений продукт – це результат ретельного планування та уваги до деталей на кожному етапі розробки.</a:t>
            </a:r>
          </a:p>
          <a:p>
            <a:pPr indent="354013" algn="just"/>
            <a:r>
              <a:rPr lang="uk-UA" sz="2800" dirty="0"/>
              <a:t>Важливо пам'ятати, що розробка зеленого продукту – це не одноразова подія, а постійний процес удосконалення. З появою нових технологій та матеріалів з'являються нові можливості зробити продукт ще більш екологічним.</a:t>
            </a:r>
          </a:p>
          <a:p>
            <a:pPr indent="354013" algn="just"/>
            <a:r>
              <a:rPr lang="uk-UA" sz="2800" dirty="0"/>
              <a:t>Це як вирощування саду – потрібно постійно доглядати, підживлювати та оновлювати, щоб отримати найкращий результат. І найголовніше – кожне рішення має враховувати не тільки сьогоднішні потреби, але й те, який слід ми залишимо для майбутніх поколінь.</a:t>
            </a:r>
          </a:p>
        </p:txBody>
      </p:sp>
    </p:spTree>
    <p:extLst>
      <p:ext uri="{BB962C8B-B14F-4D97-AF65-F5344CB8AC3E}">
        <p14:creationId xmlns:p14="http://schemas.microsoft.com/office/powerpoint/2010/main" val="1834055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D64B636-4DDF-7B1D-F977-5003AE0AFE23}"/>
              </a:ext>
            </a:extLst>
          </p:cNvPr>
          <p:cNvSpPr txBox="1"/>
          <p:nvPr/>
        </p:nvSpPr>
        <p:spPr>
          <a:xfrm>
            <a:off x="412955" y="501445"/>
            <a:ext cx="11641394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/>
              <a:t>1. Циркулярна економіка (замкнутий цикл виробництва)</a:t>
            </a:r>
          </a:p>
          <a:p>
            <a:r>
              <a:rPr lang="uk-UA" sz="2800" b="1" dirty="0"/>
              <a:t>Сутність моделі: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dirty="0"/>
              <a:t>Створення безвідходного виробництва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dirty="0"/>
              <a:t>Максимальне повторне використання ресурсів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dirty="0"/>
              <a:t>Мінімізація впливу на довкілля</a:t>
            </a:r>
          </a:p>
          <a:p>
            <a:r>
              <a:rPr lang="uk-UA" sz="2800" b="1" dirty="0"/>
              <a:t>Ключові принципи:</a:t>
            </a:r>
          </a:p>
          <a:p>
            <a:pPr>
              <a:buFont typeface="+mj-lt"/>
              <a:buAutoNum type="arabicPeriod"/>
            </a:pPr>
            <a:r>
              <a:rPr lang="uk-UA" sz="2800" dirty="0"/>
              <a:t>Проектування без відходів</a:t>
            </a:r>
          </a:p>
          <a:p>
            <a:pPr>
              <a:buFont typeface="+mj-lt"/>
              <a:buAutoNum type="arabicPeriod"/>
            </a:pPr>
            <a:r>
              <a:rPr lang="uk-UA" sz="2800" dirty="0"/>
              <a:t>Повторне використання компонентів</a:t>
            </a:r>
          </a:p>
          <a:p>
            <a:pPr>
              <a:buFont typeface="+mj-lt"/>
              <a:buAutoNum type="arabicPeriod"/>
            </a:pPr>
            <a:r>
              <a:rPr lang="uk-UA" sz="2800" dirty="0"/>
              <a:t>Регенерація природних систем</a:t>
            </a:r>
          </a:p>
          <a:p>
            <a:r>
              <a:rPr lang="uk-UA" sz="2800" b="1" dirty="0"/>
              <a:t>Приклади впровадження: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dirty="0"/>
              <a:t>Компанія "</a:t>
            </a:r>
            <a:r>
              <a:rPr lang="uk-UA" sz="2800" dirty="0" err="1"/>
              <a:t>H&amp;M</a:t>
            </a:r>
            <a:r>
              <a:rPr lang="uk-UA" sz="2800" dirty="0"/>
              <a:t>" - програма збору старого одягу для переробки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dirty="0"/>
              <a:t>"</a:t>
            </a:r>
            <a:r>
              <a:rPr lang="uk-UA" sz="2800" dirty="0" err="1"/>
              <a:t>Interface</a:t>
            </a:r>
            <a:r>
              <a:rPr lang="uk-UA" sz="2800" dirty="0"/>
              <a:t>" - виробництво килимової плитки з переробленого пластику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dirty="0"/>
              <a:t>"</a:t>
            </a:r>
            <a:r>
              <a:rPr lang="uk-UA" sz="2800" dirty="0" err="1"/>
              <a:t>Patagonia</a:t>
            </a:r>
            <a:r>
              <a:rPr lang="uk-UA" sz="2800" dirty="0"/>
              <a:t>" - ремонт одягу та повторне використання матеріалів</a:t>
            </a:r>
          </a:p>
        </p:txBody>
      </p:sp>
    </p:spTree>
    <p:extLst>
      <p:ext uri="{BB962C8B-B14F-4D97-AF65-F5344CB8AC3E}">
        <p14:creationId xmlns:p14="http://schemas.microsoft.com/office/powerpoint/2010/main" val="3790932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A2160E6-5857-BE3C-2CEF-38D9BCE32049}"/>
              </a:ext>
            </a:extLst>
          </p:cNvPr>
          <p:cNvSpPr txBox="1"/>
          <p:nvPr/>
        </p:nvSpPr>
        <p:spPr>
          <a:xfrm>
            <a:off x="108154" y="444257"/>
            <a:ext cx="11975691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2438" algn="just"/>
            <a:r>
              <a:rPr lang="uk-UA" sz="3200" dirty="0"/>
              <a:t>Циркулярна економіка (замкнутий цикл виробництва) Уявіть собі природу – в ній немає відходів. Листя падає з дерев, розкладається і стає добривом. За цим самим принципом працює циркулярна економіка. Це як замкнене коло, де відходи одного процесу стають ресурсом для іншого.</a:t>
            </a:r>
          </a:p>
          <a:p>
            <a:pPr indent="452438" algn="just"/>
            <a:r>
              <a:rPr lang="uk-UA" sz="3200" dirty="0"/>
              <a:t>Наприклад, меблева компанія використовує деревину для виробництва столів. Тирса, що залишається, не викидається, а перетворюється на паливні брикети. Зламані або старі меблі не відправляються на звалище, а розбираються на частини: метал переплавляється, деревина подрібнюється для виробництва </a:t>
            </a:r>
            <a:r>
              <a:rPr lang="uk-UA" sz="3200" dirty="0" err="1"/>
              <a:t>ДСП</a:t>
            </a:r>
            <a:r>
              <a:rPr lang="uk-UA" sz="3200" dirty="0"/>
              <a:t>, оббивка переробляється на нові матеріали.</a:t>
            </a:r>
          </a:p>
        </p:txBody>
      </p:sp>
    </p:spTree>
    <p:extLst>
      <p:ext uri="{BB962C8B-B14F-4D97-AF65-F5344CB8AC3E}">
        <p14:creationId xmlns:p14="http://schemas.microsoft.com/office/powerpoint/2010/main" val="1766538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6F598E3-4400-6EA2-C354-DBDAAC02C9B7}"/>
              </a:ext>
            </a:extLst>
          </p:cNvPr>
          <p:cNvSpPr txBox="1"/>
          <p:nvPr/>
        </p:nvSpPr>
        <p:spPr>
          <a:xfrm>
            <a:off x="422787" y="286941"/>
            <a:ext cx="11316929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2. Продукт як послуга (</a:t>
            </a:r>
            <a:r>
              <a:rPr lang="uk-UA" sz="3200" b="1" dirty="0" err="1"/>
              <a:t>Product</a:t>
            </a:r>
            <a:r>
              <a:rPr lang="uk-UA" sz="3200" b="1" dirty="0"/>
              <a:t>-</a:t>
            </a:r>
            <a:r>
              <a:rPr lang="uk-UA" sz="3200" b="1" dirty="0" err="1"/>
              <a:t>as</a:t>
            </a:r>
            <a:r>
              <a:rPr lang="uk-UA" sz="3200" b="1" dirty="0"/>
              <a:t>-a-</a:t>
            </a:r>
            <a:r>
              <a:rPr lang="uk-UA" sz="3200" b="1" dirty="0" err="1"/>
              <a:t>Service</a:t>
            </a:r>
            <a:r>
              <a:rPr lang="uk-UA" sz="3200" b="1" dirty="0"/>
              <a:t>)</a:t>
            </a:r>
          </a:p>
          <a:p>
            <a:r>
              <a:rPr lang="uk-UA" sz="3200" b="1" dirty="0"/>
              <a:t>Сутність моделі: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Продаж не продукту, а результату його використання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Відповідальність виробника за весь життєвий цикл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Оптимізація використання ресурсів</a:t>
            </a:r>
          </a:p>
          <a:p>
            <a:r>
              <a:rPr lang="uk-UA" sz="3200" b="1" dirty="0"/>
              <a:t>Види </a:t>
            </a:r>
            <a:r>
              <a:rPr lang="uk-UA" sz="3200" b="1" dirty="0" err="1"/>
              <a:t>PaaS</a:t>
            </a:r>
            <a:r>
              <a:rPr lang="uk-UA" sz="3200" b="1" dirty="0"/>
              <a:t>:</a:t>
            </a:r>
          </a:p>
          <a:p>
            <a:pPr>
              <a:buFont typeface="+mj-lt"/>
              <a:buAutoNum type="arabicPeriod"/>
            </a:pPr>
            <a:r>
              <a:rPr lang="uk-UA" sz="3200" dirty="0"/>
              <a:t>Оплата за використання</a:t>
            </a:r>
          </a:p>
          <a:p>
            <a:pPr>
              <a:buFont typeface="+mj-lt"/>
              <a:buAutoNum type="arabicPeriod"/>
            </a:pPr>
            <a:r>
              <a:rPr lang="uk-UA" sz="3200" dirty="0"/>
              <a:t>Оренда/лізинг</a:t>
            </a:r>
          </a:p>
          <a:p>
            <a:pPr>
              <a:buFont typeface="+mj-lt"/>
              <a:buAutoNum type="arabicPeriod"/>
            </a:pPr>
            <a:r>
              <a:rPr lang="uk-UA" sz="3200" dirty="0"/>
              <a:t>Сервісні контракти</a:t>
            </a:r>
          </a:p>
          <a:p>
            <a:r>
              <a:rPr lang="uk-UA" sz="3200" b="1" dirty="0"/>
              <a:t>Приклади впровадження: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"</a:t>
            </a:r>
            <a:r>
              <a:rPr lang="uk-UA" sz="3200" dirty="0" err="1"/>
              <a:t>Philips</a:t>
            </a:r>
            <a:r>
              <a:rPr lang="uk-UA" sz="3200" dirty="0"/>
              <a:t>" - освітлення як послуга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"</a:t>
            </a:r>
            <a:r>
              <a:rPr lang="uk-UA" sz="3200" dirty="0" err="1"/>
              <a:t>Rolls-Royce</a:t>
            </a:r>
            <a:r>
              <a:rPr lang="uk-UA" sz="3200" dirty="0"/>
              <a:t>" - двигуни за погодинною оплатою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"</a:t>
            </a:r>
            <a:r>
              <a:rPr lang="uk-UA" sz="3200" dirty="0" err="1"/>
              <a:t>Michelin</a:t>
            </a:r>
            <a:r>
              <a:rPr lang="uk-UA" sz="3200" dirty="0"/>
              <a:t>" - шини як послуга для комерційного транспорту</a:t>
            </a:r>
          </a:p>
        </p:txBody>
      </p:sp>
    </p:spTree>
    <p:extLst>
      <p:ext uri="{BB962C8B-B14F-4D97-AF65-F5344CB8AC3E}">
        <p14:creationId xmlns:p14="http://schemas.microsoft.com/office/powerpoint/2010/main" val="2938964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4187EF0-FCFA-00A9-C8A1-D427EB54AADC}"/>
              </a:ext>
            </a:extLst>
          </p:cNvPr>
          <p:cNvSpPr txBox="1"/>
          <p:nvPr/>
        </p:nvSpPr>
        <p:spPr>
          <a:xfrm>
            <a:off x="103239" y="356615"/>
            <a:ext cx="11985522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uk-UA" sz="3200" dirty="0"/>
              <a:t>Продукт як послуга (</a:t>
            </a:r>
            <a:r>
              <a:rPr lang="uk-UA" sz="3200" dirty="0" err="1"/>
              <a:t>Product</a:t>
            </a:r>
            <a:r>
              <a:rPr lang="uk-UA" sz="3200" dirty="0"/>
              <a:t>-</a:t>
            </a:r>
            <a:r>
              <a:rPr lang="uk-UA" sz="3200" dirty="0" err="1"/>
              <a:t>as</a:t>
            </a:r>
            <a:r>
              <a:rPr lang="uk-UA" sz="3200" dirty="0"/>
              <a:t>-a-</a:t>
            </a:r>
            <a:r>
              <a:rPr lang="uk-UA" sz="3200" dirty="0" err="1"/>
              <a:t>Service</a:t>
            </a:r>
            <a:r>
              <a:rPr lang="uk-UA" sz="3200" dirty="0"/>
              <a:t>)</a:t>
            </a:r>
          </a:p>
          <a:p>
            <a:pPr indent="354013" algn="just"/>
            <a:r>
              <a:rPr lang="uk-UA" sz="3200" dirty="0"/>
              <a:t>Це як оренда, але на новому рівні. Замість купівлі продукту ви купуєте результат його роботи. Класичний приклад – компанія </a:t>
            </a:r>
            <a:r>
              <a:rPr lang="uk-UA" sz="3200" dirty="0" err="1"/>
              <a:t>Philips</a:t>
            </a:r>
            <a:r>
              <a:rPr lang="uk-UA" sz="3200" dirty="0"/>
              <a:t>, яка продає не лампи, а світло. Вони встановлюють, обслуговують та модернізують освітлення, а клієнт платить тільки за години освітлення.</a:t>
            </a:r>
          </a:p>
          <a:p>
            <a:pPr indent="354013" algn="just"/>
            <a:r>
              <a:rPr lang="uk-UA" sz="3200" dirty="0"/>
              <a:t>Або візьмемо принтери: замість покупки дорогого обладнання, компанії платять за кількість надрукованих сторінок. Постачальник відповідає за роботу техніки, заміну картриджів та ремонт. Це вигідно всім: клієнт отримує гарантований результат, а виробник зацікавлений робити обладнання максимально надійним і ремонтопридатним.</a:t>
            </a:r>
          </a:p>
        </p:txBody>
      </p:sp>
    </p:spTree>
    <p:extLst>
      <p:ext uri="{BB962C8B-B14F-4D97-AF65-F5344CB8AC3E}">
        <p14:creationId xmlns:p14="http://schemas.microsoft.com/office/powerpoint/2010/main" val="497422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6F23A90-D538-FB76-A4E8-24B771C87EF2}"/>
              </a:ext>
            </a:extLst>
          </p:cNvPr>
          <p:cNvSpPr txBox="1"/>
          <p:nvPr/>
        </p:nvSpPr>
        <p:spPr>
          <a:xfrm>
            <a:off x="924232" y="226142"/>
            <a:ext cx="11179277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800" b="1" dirty="0"/>
              <a:t>3. </a:t>
            </a:r>
            <a:r>
              <a:rPr lang="pl-PL" sz="3200" b="1" dirty="0"/>
              <a:t>Sharing</a:t>
            </a:r>
            <a:r>
              <a:rPr lang="pl-PL" sz="2800" b="1" dirty="0"/>
              <a:t> economy (</a:t>
            </a:r>
            <a:r>
              <a:rPr lang="ru-RU" sz="2800" b="1" dirty="0" err="1"/>
              <a:t>економіка</a:t>
            </a:r>
            <a:r>
              <a:rPr lang="ru-RU" sz="2800" b="1" dirty="0"/>
              <a:t> </a:t>
            </a:r>
            <a:r>
              <a:rPr lang="ru-RU" sz="2800" b="1" dirty="0" err="1"/>
              <a:t>спільного</a:t>
            </a:r>
            <a:r>
              <a:rPr lang="ru-RU" sz="2800" b="1" dirty="0"/>
              <a:t> </a:t>
            </a:r>
            <a:r>
              <a:rPr lang="ru-RU" sz="2800" b="1" dirty="0" err="1"/>
              <a:t>використання</a:t>
            </a:r>
            <a:r>
              <a:rPr lang="ru-RU" sz="2800" b="1" dirty="0"/>
              <a:t>)</a:t>
            </a:r>
          </a:p>
          <a:p>
            <a:r>
              <a:rPr lang="ru-RU" sz="2800" b="1" dirty="0" err="1"/>
              <a:t>Сутність</a:t>
            </a:r>
            <a:r>
              <a:rPr lang="ru-RU" sz="2800" b="1" dirty="0"/>
              <a:t> </a:t>
            </a:r>
            <a:r>
              <a:rPr lang="ru-RU" sz="2800" b="1" dirty="0" err="1"/>
              <a:t>моделі</a:t>
            </a:r>
            <a:r>
              <a:rPr lang="ru-RU" sz="2800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/>
              <a:t>Спільне</a:t>
            </a:r>
            <a:r>
              <a:rPr lang="ru-RU" sz="2800" dirty="0"/>
              <a:t> </a:t>
            </a:r>
            <a:r>
              <a:rPr lang="ru-RU" sz="2800" dirty="0" err="1"/>
              <a:t>використання</a:t>
            </a:r>
            <a:r>
              <a:rPr lang="ru-RU" sz="2800" dirty="0"/>
              <a:t> </a:t>
            </a:r>
            <a:r>
              <a:rPr lang="ru-RU" sz="2800" dirty="0" err="1"/>
              <a:t>ресурсів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/>
              <a:t>Максимізація</a:t>
            </a:r>
            <a:r>
              <a:rPr lang="ru-RU" sz="2800" dirty="0"/>
              <a:t> </a:t>
            </a:r>
            <a:r>
              <a:rPr lang="ru-RU" sz="2800" dirty="0" err="1"/>
              <a:t>ефективності</a:t>
            </a:r>
            <a:r>
              <a:rPr lang="ru-RU" sz="2800" dirty="0"/>
              <a:t> </a:t>
            </a:r>
            <a:r>
              <a:rPr lang="ru-RU" sz="2800" dirty="0" err="1"/>
              <a:t>використання</a:t>
            </a:r>
            <a:r>
              <a:rPr lang="ru-RU" sz="2800" dirty="0"/>
              <a:t> </a:t>
            </a:r>
            <a:r>
              <a:rPr lang="ru-RU" sz="2800" dirty="0" err="1"/>
              <a:t>активів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/>
              <a:t>Зменшення</a:t>
            </a:r>
            <a:r>
              <a:rPr lang="ru-RU" sz="2800" dirty="0"/>
              <a:t> потреби у </a:t>
            </a:r>
            <a:r>
              <a:rPr lang="ru-RU" sz="2800" dirty="0" err="1"/>
              <a:t>володінні</a:t>
            </a:r>
            <a:endParaRPr lang="ru-RU" sz="2800" dirty="0"/>
          </a:p>
          <a:p>
            <a:r>
              <a:rPr lang="ru-RU" sz="2800" b="1" dirty="0" err="1"/>
              <a:t>Ключові</a:t>
            </a:r>
            <a:r>
              <a:rPr lang="ru-RU" sz="2800" b="1" dirty="0"/>
              <a:t> </a:t>
            </a:r>
            <a:r>
              <a:rPr lang="ru-RU" sz="2800" b="1" dirty="0" err="1"/>
              <a:t>сектори</a:t>
            </a:r>
            <a:r>
              <a:rPr lang="ru-RU" sz="2800" b="1" dirty="0"/>
              <a:t>:</a:t>
            </a:r>
          </a:p>
          <a:p>
            <a:pPr>
              <a:buFont typeface="+mj-lt"/>
              <a:buAutoNum type="arabicPeriod"/>
            </a:pPr>
            <a:r>
              <a:rPr lang="ru-RU" sz="2800" dirty="0"/>
              <a:t>Транспорт</a:t>
            </a:r>
          </a:p>
          <a:p>
            <a:pPr>
              <a:buFont typeface="+mj-lt"/>
              <a:buAutoNum type="arabicPeriod"/>
            </a:pPr>
            <a:r>
              <a:rPr lang="ru-RU" sz="2800" dirty="0" err="1"/>
              <a:t>Житло</a:t>
            </a:r>
            <a:endParaRPr lang="ru-RU" sz="2800" dirty="0"/>
          </a:p>
          <a:p>
            <a:pPr>
              <a:buFont typeface="+mj-lt"/>
              <a:buAutoNum type="arabicPeriod"/>
            </a:pPr>
            <a:r>
              <a:rPr lang="ru-RU" sz="2800" dirty="0" err="1"/>
              <a:t>Робочі</a:t>
            </a:r>
            <a:r>
              <a:rPr lang="ru-RU" sz="2800" dirty="0"/>
              <a:t> </a:t>
            </a:r>
            <a:r>
              <a:rPr lang="ru-RU" sz="2800" dirty="0" err="1"/>
              <a:t>простори</a:t>
            </a:r>
            <a:endParaRPr lang="ru-RU" sz="2800" dirty="0"/>
          </a:p>
          <a:p>
            <a:pPr>
              <a:buFont typeface="+mj-lt"/>
              <a:buAutoNum type="arabicPeriod"/>
            </a:pPr>
            <a:r>
              <a:rPr lang="ru-RU" sz="2800" dirty="0" err="1"/>
              <a:t>Інструменти</a:t>
            </a:r>
            <a:r>
              <a:rPr lang="ru-RU" sz="2800" dirty="0"/>
              <a:t> та </a:t>
            </a:r>
            <a:r>
              <a:rPr lang="ru-RU" sz="2800" dirty="0" err="1"/>
              <a:t>обладнання</a:t>
            </a:r>
            <a:endParaRPr lang="ru-RU" sz="2800" dirty="0"/>
          </a:p>
          <a:p>
            <a:r>
              <a:rPr lang="ru-RU" sz="2800" b="1" dirty="0" err="1"/>
              <a:t>Приклади</a:t>
            </a:r>
            <a:r>
              <a:rPr lang="ru-RU" sz="2800" b="1" dirty="0"/>
              <a:t> </a:t>
            </a:r>
            <a:r>
              <a:rPr lang="ru-RU" sz="2800" b="1" dirty="0" err="1"/>
              <a:t>впровадження</a:t>
            </a:r>
            <a:r>
              <a:rPr lang="ru-RU" sz="2800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/>
              <a:t>"</a:t>
            </a:r>
            <a:r>
              <a:rPr lang="pl-PL" sz="2800" dirty="0"/>
              <a:t>Uber" - </a:t>
            </a:r>
            <a:r>
              <a:rPr lang="ru-RU" sz="2800" dirty="0" err="1"/>
              <a:t>спільне</a:t>
            </a:r>
            <a:r>
              <a:rPr lang="ru-RU" sz="2800" dirty="0"/>
              <a:t> </a:t>
            </a:r>
            <a:r>
              <a:rPr lang="ru-RU" sz="2800" dirty="0" err="1"/>
              <a:t>використання</a:t>
            </a:r>
            <a:r>
              <a:rPr lang="ru-RU" sz="2800" dirty="0"/>
              <a:t> транспорту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/>
              <a:t>"</a:t>
            </a:r>
            <a:r>
              <a:rPr lang="pl-PL" sz="2800" dirty="0"/>
              <a:t>Airbnb" - sharing </a:t>
            </a:r>
            <a:r>
              <a:rPr lang="ru-RU" sz="2800" dirty="0" err="1"/>
              <a:t>житлових</a:t>
            </a:r>
            <a:r>
              <a:rPr lang="ru-RU" sz="2800" dirty="0"/>
              <a:t> </a:t>
            </a:r>
            <a:r>
              <a:rPr lang="ru-RU" sz="2800" dirty="0" err="1"/>
              <a:t>приміщень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/>
              <a:t>"</a:t>
            </a:r>
            <a:r>
              <a:rPr lang="pl-PL" sz="2800" dirty="0"/>
              <a:t>WeWork" - </a:t>
            </a:r>
            <a:r>
              <a:rPr lang="ru-RU" sz="2800" dirty="0" err="1"/>
              <a:t>коворкінг</a:t>
            </a:r>
            <a:r>
              <a:rPr lang="ru-RU" sz="2800" dirty="0"/>
              <a:t> </a:t>
            </a:r>
            <a:r>
              <a:rPr lang="ru-RU" sz="2800" dirty="0" err="1"/>
              <a:t>простори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93363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DB0BD04-8079-D3AF-A957-6D00FFD158C9}"/>
              </a:ext>
            </a:extLst>
          </p:cNvPr>
          <p:cNvSpPr txBox="1"/>
          <p:nvPr/>
        </p:nvSpPr>
        <p:spPr>
          <a:xfrm>
            <a:off x="211393" y="976895"/>
            <a:ext cx="1176921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uk-UA" sz="3200" dirty="0" err="1"/>
              <a:t>Sharing</a:t>
            </a:r>
            <a:r>
              <a:rPr lang="uk-UA" sz="3200" dirty="0"/>
              <a:t> </a:t>
            </a:r>
            <a:r>
              <a:rPr lang="uk-UA" sz="3200" dirty="0" err="1"/>
              <a:t>economy</a:t>
            </a:r>
            <a:r>
              <a:rPr lang="uk-UA" sz="3200" dirty="0"/>
              <a:t> (економіка спільного використання) Це як сусідська взаємодопомога в масштабах міста чи країни. Навіщо кожному купувати дриль, якщо використовуєш її раз на рік? Чому машина має стояти на </a:t>
            </a:r>
            <a:r>
              <a:rPr lang="uk-UA" sz="3200" dirty="0" err="1"/>
              <a:t>парковці</a:t>
            </a:r>
            <a:r>
              <a:rPr lang="uk-UA" sz="3200" dirty="0"/>
              <a:t> 23 години на добу?</a:t>
            </a:r>
          </a:p>
          <a:p>
            <a:pPr indent="354013" algn="just"/>
            <a:r>
              <a:rPr lang="uk-UA" sz="3200" dirty="0"/>
              <a:t>Сервіси як </a:t>
            </a:r>
            <a:r>
              <a:rPr lang="uk-UA" sz="3200" dirty="0" err="1"/>
              <a:t>Uber</a:t>
            </a:r>
            <a:r>
              <a:rPr lang="uk-UA" sz="3200" dirty="0"/>
              <a:t> чи </a:t>
            </a:r>
            <a:r>
              <a:rPr lang="uk-UA" sz="3200" dirty="0" err="1"/>
              <a:t>BlaBlaCar</a:t>
            </a:r>
            <a:r>
              <a:rPr lang="uk-UA" sz="3200" dirty="0"/>
              <a:t> дозволяють ефективніше використовувати транспорт. </a:t>
            </a:r>
            <a:r>
              <a:rPr lang="uk-UA" sz="3200" dirty="0" err="1"/>
              <a:t>Коворкінги</a:t>
            </a:r>
            <a:r>
              <a:rPr lang="uk-UA" sz="3200" dirty="0"/>
              <a:t> дають можливість малому бізнесу працювати в хороших офісах без великих витрат. А такі платформи як </a:t>
            </a:r>
            <a:r>
              <a:rPr lang="uk-UA" sz="3200" dirty="0" err="1"/>
              <a:t>OLX</a:t>
            </a:r>
            <a:r>
              <a:rPr lang="uk-UA" sz="3200" dirty="0"/>
              <a:t> дозволяють речам знаходити нових власників замість того, щоб опинитися на смітнику.</a:t>
            </a:r>
          </a:p>
        </p:txBody>
      </p:sp>
    </p:spTree>
    <p:extLst>
      <p:ext uri="{BB962C8B-B14F-4D97-AF65-F5344CB8AC3E}">
        <p14:creationId xmlns:p14="http://schemas.microsoft.com/office/powerpoint/2010/main" val="1490531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2198</Words>
  <Application>Microsoft Office PowerPoint</Application>
  <PresentationFormat>Широкий екран</PresentationFormat>
  <Paragraphs>260</Paragraphs>
  <Slides>34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34</vt:i4>
      </vt:variant>
    </vt:vector>
  </HeadingPairs>
  <TitlesOfParts>
    <vt:vector size="38" baseType="lpstr">
      <vt:lpstr>Arial</vt:lpstr>
      <vt:lpstr>Calibri</vt:lpstr>
      <vt:lpstr>Calibri Light</vt:lpstr>
      <vt:lpstr>Тема Office</vt:lpstr>
      <vt:lpstr>Тема: Бізнес-моделі та розробка зелених продуктів</vt:lpstr>
      <vt:lpstr>План</vt:lpstr>
      <vt:lpstr>1. Бізнес-моделі в зеленому підприємництві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Критерії успішності зелених бізнес-моделей: </vt:lpstr>
      <vt:lpstr>Презентація PowerPoint</vt:lpstr>
      <vt:lpstr>Презентація PowerPoint</vt:lpstr>
      <vt:lpstr>Презентація PowerPoint</vt:lpstr>
      <vt:lpstr>2. Розробка зелених продуктів та послуг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Анна Кирейцева</dc:creator>
  <cp:lastModifiedBy>Анна Кирейцева</cp:lastModifiedBy>
  <cp:revision>14</cp:revision>
  <dcterms:created xsi:type="dcterms:W3CDTF">2024-11-22T05:24:22Z</dcterms:created>
  <dcterms:modified xsi:type="dcterms:W3CDTF">2024-11-22T06:08:03Z</dcterms:modified>
</cp:coreProperties>
</file>