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74" r:id="rId7"/>
    <p:sldId id="261" r:id="rId8"/>
    <p:sldId id="262" r:id="rId9"/>
    <p:sldId id="275" r:id="rId10"/>
    <p:sldId id="264" r:id="rId11"/>
    <p:sldId id="269" r:id="rId12"/>
  </p:sldIdLst>
  <p:sldSz cx="18288000" cy="10287000"/>
  <p:notesSz cx="6858000" cy="9144000"/>
  <p:embeddedFontLst>
    <p:embeddedFont>
      <p:font typeface="Vollkorn" panose="020B0604020202020204" charset="0"/>
      <p:regular r:id="rId14"/>
    </p:embeddedFont>
    <p:embeddedFont>
      <p:font typeface="Vollkorn Bold" panose="020B0604020202020204" charset="0"/>
      <p:regular r:id="rId15"/>
    </p:embeddedFont>
    <p:embeddedFont>
      <p:font typeface="SimSun" panose="02010600030101010101" pitchFamily="2" charset="-122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06.02.2026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2628900"/>
            <a:ext cx="18288000" cy="39174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80000"/>
              </a:lnSpc>
            </a:pPr>
            <a:endParaRPr lang="uk-UA" sz="2000" spc="-23" dirty="0" smtClean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uk-UA" sz="5940" spc="-23" dirty="0">
                <a:solidFill>
                  <a:srgbClr val="FFFFFF"/>
                </a:solidFill>
                <a:latin typeface="Vollkorn Bold"/>
              </a:rPr>
              <a:t>Теорія </a:t>
            </a:r>
            <a:r>
              <a:rPr lang="uk-UA" sz="5940" spc="-23" dirty="0" smtClean="0">
                <a:solidFill>
                  <a:srgbClr val="FFFFFF"/>
                </a:solidFill>
                <a:latin typeface="Vollkorn Bold"/>
              </a:rPr>
              <a:t>правотворчості</a:t>
            </a:r>
          </a:p>
          <a:p>
            <a:pPr algn="ctr">
              <a:lnSpc>
                <a:spcPct val="80000"/>
              </a:lnSpc>
            </a:pPr>
            <a:r>
              <a:rPr lang="en-US" sz="5940" spc="-23" dirty="0" smtClean="0">
                <a:solidFill>
                  <a:srgbClr val="FFFFFF"/>
                </a:solidFill>
                <a:latin typeface="Vollkorn Bold"/>
              </a:rPr>
              <a:t>(0</a:t>
            </a:r>
            <a:r>
              <a:rPr lang="en-US" sz="5940" spc="-23" dirty="0">
                <a:solidFill>
                  <a:srgbClr val="FFFFFF"/>
                </a:solidFill>
                <a:latin typeface="Vollkorn Bold"/>
              </a:rPr>
              <a:t>) </a:t>
            </a:r>
            <a:r>
              <a:rPr lang="en-US" sz="5940" spc="-23" dirty="0" err="1">
                <a:solidFill>
                  <a:srgbClr val="FFFFFF"/>
                </a:solidFill>
                <a:latin typeface="Vollkorn Bold"/>
              </a:rPr>
              <a:t>Вступ</a:t>
            </a:r>
            <a:r>
              <a:rPr lang="en-US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en-US" sz="5940" spc="-23" dirty="0" err="1">
                <a:solidFill>
                  <a:srgbClr val="FFFFFF"/>
                </a:solidFill>
                <a:latin typeface="Vollkorn Bold"/>
              </a:rPr>
              <a:t>до</a:t>
            </a:r>
            <a:r>
              <a:rPr lang="en-US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en-US" sz="5940" spc="-23" dirty="0" err="1" smtClean="0">
                <a:solidFill>
                  <a:srgbClr val="FFFFFF"/>
                </a:solidFill>
                <a:latin typeface="Vollkorn Bold"/>
              </a:rPr>
              <a:t>дисципліни</a:t>
            </a:r>
            <a:endParaRPr lang="uk-UA" sz="5940" spc="-23" dirty="0" smtClean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endParaRPr lang="en-US" sz="5940" spc="-23" dirty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д.ю.н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., проф., </a:t>
            </a: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професор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кафедри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 права та </a:t>
            </a: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правоохоронної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4000" spc="-23" dirty="0" err="1">
                <a:solidFill>
                  <a:srgbClr val="FFFFFF"/>
                </a:solidFill>
                <a:latin typeface="Vollkorn Bold"/>
              </a:rPr>
              <a:t>діяльності</a:t>
            </a:r>
            <a:r>
              <a:rPr lang="ru-RU" sz="4000" spc="-23" dirty="0">
                <a:solidFill>
                  <a:srgbClr val="FFFFFF"/>
                </a:solidFill>
                <a:latin typeface="Vollkorn Bold"/>
              </a:rPr>
              <a:t> Людмила АНДРУСІВ</a:t>
            </a:r>
            <a:endParaRPr lang="uk-UA" sz="4000" spc="-23" dirty="0" smtClean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endParaRPr lang="en-US" sz="4000" spc="-23" dirty="0">
              <a:solidFill>
                <a:srgbClr val="FFFFFF"/>
              </a:solidFill>
              <a:latin typeface="Vollkorn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2331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488600" y="781461"/>
            <a:ext cx="1331079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Розподіл </a:t>
            </a:r>
            <a:r>
              <a:rPr lang="uk-UA" altLang="zh-CN" sz="3000" spc="-20" dirty="0" smtClean="0">
                <a:solidFill>
                  <a:srgbClr val="17375E"/>
                </a:solidFill>
                <a:latin typeface="Vollkorn Bold"/>
              </a:rPr>
              <a:t>балів</a:t>
            </a:r>
            <a:endParaRPr lang="uk-UA" altLang="zh-CN" sz="3000" spc="-20" dirty="0">
              <a:solidFill>
                <a:srgbClr val="17375E"/>
              </a:solidFill>
              <a:latin typeface="Vollkorn Bold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908631" y="2864768"/>
            <a:ext cx="16535400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zh-CN" sz="3000" spc="-20" dirty="0">
              <a:solidFill>
                <a:srgbClr val="17375E"/>
              </a:solidFill>
              <a:latin typeface="Vollkorn Bold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086600" y="3635516"/>
            <a:ext cx="386099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96913" algn="l"/>
                <a:tab pos="828675" algn="ctr"/>
              </a:tabLst>
            </a:pPr>
            <a:r>
              <a:rPr lang="uk-UA" altLang="zh-CN" sz="3000" spc="-20" dirty="0" smtClean="0">
                <a:solidFill>
                  <a:srgbClr val="17375E"/>
                </a:solidFill>
                <a:latin typeface="Vollkorn Bold"/>
              </a:rPr>
              <a:t>Шкала оцінювання</a:t>
            </a:r>
            <a:endParaRPr lang="uk-UA" altLang="zh-CN" sz="30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638052"/>
              </p:ext>
            </p:extLst>
          </p:nvPr>
        </p:nvGraphicFramePr>
        <p:xfrm>
          <a:off x="3124199" y="1484368"/>
          <a:ext cx="12039599" cy="15783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9065">
                  <a:extLst>
                    <a:ext uri="{9D8B030D-6E8A-4147-A177-3AD203B41FA5}">
                      <a16:colId xmlns:a16="http://schemas.microsoft.com/office/drawing/2014/main" val="2214778685"/>
                    </a:ext>
                  </a:extLst>
                </a:gridCol>
                <a:gridCol w="692765">
                  <a:extLst>
                    <a:ext uri="{9D8B030D-6E8A-4147-A177-3AD203B41FA5}">
                      <a16:colId xmlns:a16="http://schemas.microsoft.com/office/drawing/2014/main" val="2743826169"/>
                    </a:ext>
                  </a:extLst>
                </a:gridCol>
                <a:gridCol w="690449">
                  <a:extLst>
                    <a:ext uri="{9D8B030D-6E8A-4147-A177-3AD203B41FA5}">
                      <a16:colId xmlns:a16="http://schemas.microsoft.com/office/drawing/2014/main" val="2287837890"/>
                    </a:ext>
                  </a:extLst>
                </a:gridCol>
                <a:gridCol w="690449">
                  <a:extLst>
                    <a:ext uri="{9D8B030D-6E8A-4147-A177-3AD203B41FA5}">
                      <a16:colId xmlns:a16="http://schemas.microsoft.com/office/drawing/2014/main" val="2794256120"/>
                    </a:ext>
                  </a:extLst>
                </a:gridCol>
                <a:gridCol w="692765">
                  <a:extLst>
                    <a:ext uri="{9D8B030D-6E8A-4147-A177-3AD203B41FA5}">
                      <a16:colId xmlns:a16="http://schemas.microsoft.com/office/drawing/2014/main" val="1855311089"/>
                    </a:ext>
                  </a:extLst>
                </a:gridCol>
                <a:gridCol w="692765">
                  <a:extLst>
                    <a:ext uri="{9D8B030D-6E8A-4147-A177-3AD203B41FA5}">
                      <a16:colId xmlns:a16="http://schemas.microsoft.com/office/drawing/2014/main" val="9399731"/>
                    </a:ext>
                  </a:extLst>
                </a:gridCol>
                <a:gridCol w="702035">
                  <a:extLst>
                    <a:ext uri="{9D8B030D-6E8A-4147-A177-3AD203B41FA5}">
                      <a16:colId xmlns:a16="http://schemas.microsoft.com/office/drawing/2014/main" val="2918872722"/>
                    </a:ext>
                  </a:extLst>
                </a:gridCol>
                <a:gridCol w="664962">
                  <a:extLst>
                    <a:ext uri="{9D8B030D-6E8A-4147-A177-3AD203B41FA5}">
                      <a16:colId xmlns:a16="http://schemas.microsoft.com/office/drawing/2014/main" val="3114057496"/>
                    </a:ext>
                  </a:extLst>
                </a:gridCol>
                <a:gridCol w="667280">
                  <a:extLst>
                    <a:ext uri="{9D8B030D-6E8A-4147-A177-3AD203B41FA5}">
                      <a16:colId xmlns:a16="http://schemas.microsoft.com/office/drawing/2014/main" val="1505930846"/>
                    </a:ext>
                  </a:extLst>
                </a:gridCol>
                <a:gridCol w="725203">
                  <a:extLst>
                    <a:ext uri="{9D8B030D-6E8A-4147-A177-3AD203B41FA5}">
                      <a16:colId xmlns:a16="http://schemas.microsoft.com/office/drawing/2014/main" val="2048014707"/>
                    </a:ext>
                  </a:extLst>
                </a:gridCol>
                <a:gridCol w="725203">
                  <a:extLst>
                    <a:ext uri="{9D8B030D-6E8A-4147-A177-3AD203B41FA5}">
                      <a16:colId xmlns:a16="http://schemas.microsoft.com/office/drawing/2014/main" val="2420069647"/>
                    </a:ext>
                  </a:extLst>
                </a:gridCol>
                <a:gridCol w="725203">
                  <a:extLst>
                    <a:ext uri="{9D8B030D-6E8A-4147-A177-3AD203B41FA5}">
                      <a16:colId xmlns:a16="http://schemas.microsoft.com/office/drawing/2014/main" val="2005007756"/>
                    </a:ext>
                  </a:extLst>
                </a:gridCol>
                <a:gridCol w="725203">
                  <a:extLst>
                    <a:ext uri="{9D8B030D-6E8A-4147-A177-3AD203B41FA5}">
                      <a16:colId xmlns:a16="http://schemas.microsoft.com/office/drawing/2014/main" val="2596805616"/>
                    </a:ext>
                  </a:extLst>
                </a:gridCol>
                <a:gridCol w="762274">
                  <a:extLst>
                    <a:ext uri="{9D8B030D-6E8A-4147-A177-3AD203B41FA5}">
                      <a16:colId xmlns:a16="http://schemas.microsoft.com/office/drawing/2014/main" val="74917015"/>
                    </a:ext>
                  </a:extLst>
                </a:gridCol>
                <a:gridCol w="829466">
                  <a:extLst>
                    <a:ext uri="{9D8B030D-6E8A-4147-A177-3AD203B41FA5}">
                      <a16:colId xmlns:a16="http://schemas.microsoft.com/office/drawing/2014/main" val="419068223"/>
                    </a:ext>
                  </a:extLst>
                </a:gridCol>
                <a:gridCol w="1104512">
                  <a:extLst>
                    <a:ext uri="{9D8B030D-6E8A-4147-A177-3AD203B41FA5}">
                      <a16:colId xmlns:a16="http://schemas.microsoft.com/office/drawing/2014/main" val="2417378830"/>
                    </a:ext>
                  </a:extLst>
                </a:gridCol>
              </a:tblGrid>
              <a:tr h="316491">
                <a:tc gridSpan="1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Поточне тестування та самостійна робота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Сума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675444"/>
                  </a:ext>
                </a:extLst>
              </a:tr>
              <a:tr h="316491">
                <a:tc gridSpan="7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1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2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0594894"/>
                  </a:ext>
                </a:extLst>
              </a:tr>
              <a:tr h="628871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Т2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Т3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Т4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Т5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Т6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Т7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Т8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Т9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Т10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Т11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Т12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Т13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Т14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Т15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100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511579"/>
                  </a:ext>
                </a:extLst>
              </a:tr>
              <a:tr h="316491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285310"/>
                  </a:ext>
                </a:extLst>
              </a:tr>
            </a:tbl>
          </a:graphicData>
        </a:graphic>
      </p:graphicFrame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18926"/>
              </p:ext>
            </p:extLst>
          </p:nvPr>
        </p:nvGraphicFramePr>
        <p:xfrm>
          <a:off x="3156531" y="4233376"/>
          <a:ext cx="12039600" cy="290676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018818">
                  <a:extLst>
                    <a:ext uri="{9D8B030D-6E8A-4147-A177-3AD203B41FA5}">
                      <a16:colId xmlns:a16="http://schemas.microsoft.com/office/drawing/2014/main" val="1037214582"/>
                    </a:ext>
                  </a:extLst>
                </a:gridCol>
                <a:gridCol w="4011595">
                  <a:extLst>
                    <a:ext uri="{9D8B030D-6E8A-4147-A177-3AD203B41FA5}">
                      <a16:colId xmlns:a16="http://schemas.microsoft.com/office/drawing/2014/main" val="3249638458"/>
                    </a:ext>
                  </a:extLst>
                </a:gridCol>
                <a:gridCol w="4009187">
                  <a:extLst>
                    <a:ext uri="{9D8B030D-6E8A-4147-A177-3AD203B41FA5}">
                      <a16:colId xmlns:a16="http://schemas.microsoft.com/office/drawing/2014/main" val="3690390541"/>
                    </a:ext>
                  </a:extLst>
                </a:gridCol>
              </a:tblGrid>
              <a:tr h="363346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 шкалою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Екзамен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Бали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416499"/>
                  </a:ext>
                </a:extLst>
              </a:tr>
              <a:tr h="363346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A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Відмінно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90-100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711053"/>
                  </a:ext>
                </a:extLst>
              </a:tr>
              <a:tr h="363346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Добре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82-89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66061"/>
                  </a:ext>
                </a:extLst>
              </a:tr>
              <a:tr h="363346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C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74-81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007388"/>
                  </a:ext>
                </a:extLst>
              </a:tr>
              <a:tr h="363346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D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Задовільно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64-73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274975"/>
                  </a:ext>
                </a:extLst>
              </a:tr>
              <a:tr h="363346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E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60-63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472578"/>
                  </a:ext>
                </a:extLst>
              </a:tr>
              <a:tr h="363346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FX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Незадовільно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35-59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185885"/>
                  </a:ext>
                </a:extLst>
              </a:tr>
              <a:tr h="363346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F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0-34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04156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95300" y="2628900"/>
            <a:ext cx="17297400" cy="53553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uk-UA" sz="32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Мета </a:t>
            </a:r>
            <a:r>
              <a:rPr lang="uk-UA" sz="3200" b="1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дисципліни </a:t>
            </a:r>
            <a:r>
              <a:rPr lang="uk-UA" sz="32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- </a:t>
            </a:r>
            <a:r>
              <a:rPr lang="uk-UA" sz="28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присвячена </a:t>
            </a: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дослідженню еволюції та актуального стану правотворчості як фундаментального виду юридичної діяльності. Дисципліна акцентує увагу на пошуку наукових шляхів оптимізації процесів творення права в умовах сучасної розбудови Української держави.</a:t>
            </a:r>
          </a:p>
          <a:p>
            <a:pPr algn="just"/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На відміну від застосування чи охорони права, правотворчість є первинною формою юридичної практики. Саме вона закладає фундамент, від якого залежить ефективність усіх подальших правових процесів.</a:t>
            </a:r>
          </a:p>
          <a:p>
            <a:pPr algn="just"/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Ключовим інструментом тут виступає правотворча (юридична) техніка. Вона є не лише технічним набором засобів, а й прямим показником рівня правової культури того, хто створює «право</a:t>
            </a:r>
            <a:r>
              <a:rPr lang="uk-UA" sz="28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».</a:t>
            </a:r>
            <a:r>
              <a:rPr lang="uk-UA" sz="32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</a:t>
            </a:r>
            <a:endParaRPr lang="uk-UA" sz="32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just"/>
            <a:endParaRPr lang="uk-UA" sz="32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just"/>
            <a:endParaRPr lang="ru-RU" sz="2800" b="1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just"/>
            <a:endParaRPr lang="ru-RU" sz="2800" b="1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just"/>
            <a:endParaRPr lang="uk-UA" sz="2800" b="1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38977" y="763667"/>
            <a:ext cx="15934623" cy="80893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 spc="-26" dirty="0" err="1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Завдання</a:t>
            </a:r>
            <a:r>
              <a:rPr lang="en-US" sz="4200" spc="-26" dirty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 </a:t>
            </a:r>
            <a:r>
              <a:rPr lang="en-US" sz="4200" spc="-26" dirty="0" err="1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вивчення</a:t>
            </a:r>
            <a:r>
              <a:rPr lang="en-US" sz="4200" spc="-26" dirty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 </a:t>
            </a:r>
            <a:r>
              <a:rPr lang="en-US" sz="4200" spc="-26" dirty="0" err="1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навчальної</a:t>
            </a:r>
            <a:r>
              <a:rPr lang="en-US" sz="4200" spc="-26" dirty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 </a:t>
            </a:r>
            <a:r>
              <a:rPr lang="en-US" sz="4200" spc="-26" dirty="0" err="1" smtClean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дисципліни</a:t>
            </a:r>
            <a:r>
              <a:rPr lang="uk-UA" sz="4200" spc="-26" dirty="0" smtClean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 спрямовані на</a:t>
            </a:r>
            <a:r>
              <a:rPr lang="en-US" sz="4200" spc="-26" dirty="0" smtClean="0">
                <a:solidFill>
                  <a:schemeClr val="accent1">
                    <a:lumMod val="50000"/>
                  </a:schemeClr>
                </a:solidFill>
                <a:latin typeface="Vollkorn Bold"/>
              </a:rPr>
              <a:t>:</a:t>
            </a:r>
            <a:endParaRPr lang="en-US" sz="4200" spc="-26" dirty="0">
              <a:solidFill>
                <a:schemeClr val="accent1">
                  <a:lumMod val="50000"/>
                </a:schemeClr>
              </a:solidFill>
              <a:latin typeface="Vollkorn Bold"/>
            </a:endParaRPr>
          </a:p>
          <a:p>
            <a:endParaRPr lang="uk-UA" dirty="0">
              <a:solidFill>
                <a:schemeClr val="accent1">
                  <a:lumMod val="50000"/>
                </a:schemeClr>
              </a:solidFill>
              <a:latin typeface="Vollkorn Bold" panose="020B0604020202020204" charset="0"/>
              <a:ea typeface="Vollkorn Bold" panose="020B0604020202020204" charset="0"/>
            </a:endParaRPr>
          </a:p>
          <a:p>
            <a:r>
              <a:rPr lang="uk-UA" dirty="0" smtClean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- </a:t>
            </a:r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переосмислення традицій: адаптація історичного досвіду України до сучасних реалій.</a:t>
            </a:r>
          </a:p>
          <a:p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-культурний розвиток: підвищення професійної етики та культури суб'єктів </a:t>
            </a:r>
            <a:r>
              <a:rPr lang="uk-UA" sz="32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правотворення</a:t>
            </a:r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.</a:t>
            </a:r>
          </a:p>
          <a:p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-інтеграція стандартів: впровадження європейських та міжнародних норм у національну практику.</a:t>
            </a:r>
          </a:p>
          <a:p>
            <a:endParaRPr lang="uk-UA" sz="3200" dirty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  <a:p>
            <a:r>
              <a:rPr lang="uk-UA" sz="3200" b="1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Крім того для здобувачів ступеня доктора філософії критично важливо: </a:t>
            </a:r>
          </a:p>
          <a:p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-розуміти динаміку правовідносин та вектори вдосконалення законодавства; </a:t>
            </a:r>
          </a:p>
          <a:p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-критично аналізувати існуючі доктрини та техніки </a:t>
            </a:r>
            <a:r>
              <a:rPr lang="uk-UA" sz="32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правотворення</a:t>
            </a:r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; </a:t>
            </a:r>
          </a:p>
          <a:p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-вміти синтезувати власні наукові підходи та обґрунтовувати їхню практичну цінність; </a:t>
            </a:r>
          </a:p>
          <a:p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-вміти самостійно розробляти концепції та повноцінні </a:t>
            </a:r>
            <a:r>
              <a:rPr lang="uk-UA" sz="32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проєкти</a:t>
            </a:r>
            <a:r>
              <a:rPr lang="uk-UA" sz="32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нормативно-правових актів.</a:t>
            </a:r>
          </a:p>
          <a:p>
            <a:endParaRPr lang="uk-UA" dirty="0" smtClean="0">
              <a:solidFill>
                <a:schemeClr val="accent1">
                  <a:lumMod val="50000"/>
                </a:schemeClr>
              </a:solidFill>
              <a:latin typeface="Vollkorn Bold" panose="020B0604020202020204" charset="0"/>
              <a:ea typeface="Vollkorn Bold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063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962400" y="197752"/>
            <a:ext cx="11863135" cy="570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-47" dirty="0" err="1">
                <a:solidFill>
                  <a:srgbClr val="17375E"/>
                </a:solidFill>
                <a:latin typeface="Vollkorn Bold"/>
              </a:rPr>
              <a:t>Структура</a:t>
            </a:r>
            <a:r>
              <a:rPr lang="en-US" sz="3600" spc="-47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3600" spc="-47" dirty="0" err="1">
                <a:solidFill>
                  <a:srgbClr val="17375E"/>
                </a:solidFill>
                <a:latin typeface="Vollkorn Bold"/>
              </a:rPr>
              <a:t>навчальної</a:t>
            </a:r>
            <a:r>
              <a:rPr lang="en-US" sz="3600" spc="-47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3600" spc="-47" dirty="0" err="1">
                <a:solidFill>
                  <a:srgbClr val="17375E"/>
                </a:solidFill>
                <a:latin typeface="Vollkorn Bold"/>
              </a:rPr>
              <a:t>дисципліни</a:t>
            </a:r>
            <a:endParaRPr lang="en-US" sz="3600" spc="-47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897272"/>
              </p:ext>
            </p:extLst>
          </p:nvPr>
        </p:nvGraphicFramePr>
        <p:xfrm>
          <a:off x="977536" y="952501"/>
          <a:ext cx="16306802" cy="67456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25057">
                  <a:extLst>
                    <a:ext uri="{9D8B030D-6E8A-4147-A177-3AD203B41FA5}">
                      <a16:colId xmlns:a16="http://schemas.microsoft.com/office/drawing/2014/main" val="1057279122"/>
                    </a:ext>
                  </a:extLst>
                </a:gridCol>
                <a:gridCol w="906597">
                  <a:extLst>
                    <a:ext uri="{9D8B030D-6E8A-4147-A177-3AD203B41FA5}">
                      <a16:colId xmlns:a16="http://schemas.microsoft.com/office/drawing/2014/main" val="902524566"/>
                    </a:ext>
                  </a:extLst>
                </a:gridCol>
                <a:gridCol w="798820">
                  <a:extLst>
                    <a:ext uri="{9D8B030D-6E8A-4147-A177-3AD203B41FA5}">
                      <a16:colId xmlns:a16="http://schemas.microsoft.com/office/drawing/2014/main" val="3981533363"/>
                    </a:ext>
                  </a:extLst>
                </a:gridCol>
                <a:gridCol w="1087284">
                  <a:extLst>
                    <a:ext uri="{9D8B030D-6E8A-4147-A177-3AD203B41FA5}">
                      <a16:colId xmlns:a16="http://schemas.microsoft.com/office/drawing/2014/main" val="3847119164"/>
                    </a:ext>
                  </a:extLst>
                </a:gridCol>
                <a:gridCol w="1087284">
                  <a:extLst>
                    <a:ext uri="{9D8B030D-6E8A-4147-A177-3AD203B41FA5}">
                      <a16:colId xmlns:a16="http://schemas.microsoft.com/office/drawing/2014/main" val="268719014"/>
                    </a:ext>
                  </a:extLst>
                </a:gridCol>
                <a:gridCol w="798820">
                  <a:extLst>
                    <a:ext uri="{9D8B030D-6E8A-4147-A177-3AD203B41FA5}">
                      <a16:colId xmlns:a16="http://schemas.microsoft.com/office/drawing/2014/main" val="1098845735"/>
                    </a:ext>
                  </a:extLst>
                </a:gridCol>
                <a:gridCol w="798820">
                  <a:extLst>
                    <a:ext uri="{9D8B030D-6E8A-4147-A177-3AD203B41FA5}">
                      <a16:colId xmlns:a16="http://schemas.microsoft.com/office/drawing/2014/main" val="1591434698"/>
                    </a:ext>
                  </a:extLst>
                </a:gridCol>
                <a:gridCol w="1036564">
                  <a:extLst>
                    <a:ext uri="{9D8B030D-6E8A-4147-A177-3AD203B41FA5}">
                      <a16:colId xmlns:a16="http://schemas.microsoft.com/office/drawing/2014/main" val="2430445852"/>
                    </a:ext>
                  </a:extLst>
                </a:gridCol>
                <a:gridCol w="967556">
                  <a:extLst>
                    <a:ext uri="{9D8B030D-6E8A-4147-A177-3AD203B41FA5}">
                      <a16:colId xmlns:a16="http://schemas.microsoft.com/office/drawing/2014/main" val="3753903672"/>
                    </a:ext>
                  </a:extLst>
                </a:gridCol>
              </a:tblGrid>
              <a:tr h="356269">
                <a:tc rowSpan="3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Змістові модулі і теми</a:t>
                      </a:r>
                    </a:p>
                  </a:txBody>
                  <a:tcPr marL="41593" marR="41593" marT="0" marB="0" anchor="ctr"/>
                </a:tc>
                <a:tc gridSpan="8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Кількість годин</a:t>
                      </a:r>
                    </a:p>
                  </a:txBody>
                  <a:tcPr marL="41593" marR="4159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095193"/>
                  </a:ext>
                </a:extLst>
              </a:tr>
              <a:tr h="28006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денна форма</a:t>
                      </a:r>
                    </a:p>
                  </a:txBody>
                  <a:tcPr marL="41593" marR="41593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заочна форма</a:t>
                      </a:r>
                    </a:p>
                  </a:txBody>
                  <a:tcPr marL="41593" marR="41593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1774045"/>
                  </a:ext>
                </a:extLst>
              </a:tr>
              <a:tr h="119246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усього</a:t>
                      </a:r>
                    </a:p>
                  </a:txBody>
                  <a:tcPr marL="41593" marR="41593" marT="0" marB="0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лекції</a:t>
                      </a:r>
                    </a:p>
                  </a:txBody>
                  <a:tcPr marL="41593" marR="41593" marT="0" marB="0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</a:t>
                      </a:r>
                    </a:p>
                  </a:txBody>
                  <a:tcPr marL="41593" marR="41593" marT="0" marB="0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самостійна робота</a:t>
                      </a:r>
                    </a:p>
                  </a:txBody>
                  <a:tcPr marL="41593" marR="41593" marT="0" marB="0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усього</a:t>
                      </a:r>
                    </a:p>
                  </a:txBody>
                  <a:tcPr marL="41593" marR="41593" marT="0" marB="0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лекції</a:t>
                      </a:r>
                    </a:p>
                  </a:txBody>
                  <a:tcPr marL="41593" marR="41593" marT="0" marB="0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</a:t>
                      </a:r>
                    </a:p>
                  </a:txBody>
                  <a:tcPr marL="41593" marR="41593" marT="0" marB="0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самостійна робота</a:t>
                      </a:r>
                    </a:p>
                  </a:txBody>
                  <a:tcPr marL="41593" marR="41593" marT="0" marB="0" vert="vert27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695886"/>
                  </a:ext>
                </a:extLst>
              </a:tr>
              <a:tr h="280069">
                <a:tc gridSpan="9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Модуль 1 </a:t>
                      </a:r>
                    </a:p>
                  </a:txBody>
                  <a:tcPr marL="41593" marR="41593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45569"/>
                  </a:ext>
                </a:extLst>
              </a:tr>
              <a:tr h="280069">
                <a:tc gridSpan="9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1. Поняття та загальна характеристика правотворчості</a:t>
                      </a:r>
                    </a:p>
                  </a:txBody>
                  <a:tcPr marL="41593" marR="41593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48320"/>
                  </a:ext>
                </a:extLst>
              </a:tr>
              <a:tr h="3397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1. Правотворчість в окремих країнах світу: історія та сучасність</a:t>
                      </a:r>
                    </a:p>
                  </a:txBody>
                  <a:tcPr marL="41593" marR="41593" marT="0" marB="0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13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986732"/>
                  </a:ext>
                </a:extLst>
              </a:tr>
              <a:tr h="3397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2. Правове регулювання і правотворча діяльність</a:t>
                      </a:r>
                    </a:p>
                  </a:txBody>
                  <a:tcPr marL="41593" marR="41593" marT="0" marB="0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13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079713"/>
                  </a:ext>
                </a:extLst>
              </a:tr>
              <a:tr h="3397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3. Правотворча діяльність серед видів юридичної діяльності</a:t>
                      </a:r>
                    </a:p>
                  </a:txBody>
                  <a:tcPr marL="41593" marR="41593" marT="0" marB="0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553876"/>
                  </a:ext>
                </a:extLst>
              </a:tr>
              <a:tr h="3397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4. Нормативно-правовий акт як основна форма (джерело) права в Україні</a:t>
                      </a:r>
                    </a:p>
                  </a:txBody>
                  <a:tcPr marL="41593" marR="41593" marT="0" marB="0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13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902887"/>
                  </a:ext>
                </a:extLst>
              </a:tr>
              <a:tr h="3397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5. Правотворча (юридична) техніка</a:t>
                      </a:r>
                    </a:p>
                  </a:txBody>
                  <a:tcPr marL="41593" marR="41593" marT="0" marB="0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583130"/>
                  </a:ext>
                </a:extLst>
              </a:tr>
              <a:tr h="339718"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за змістовий модуль 1</a:t>
                      </a:r>
                    </a:p>
                  </a:txBody>
                  <a:tcPr marL="41593" marR="415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62</a:t>
                      </a:r>
                    </a:p>
                  </a:txBody>
                  <a:tcPr marL="41593" marR="4159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16</a:t>
                      </a:r>
                    </a:p>
                  </a:txBody>
                  <a:tcPr marL="41593" marR="4159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16</a:t>
                      </a:r>
                    </a:p>
                  </a:txBody>
                  <a:tcPr marL="41593" marR="4159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38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67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585363"/>
                  </a:ext>
                </a:extLst>
              </a:tr>
              <a:tr h="280069">
                <a:tc gridSpan="9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2. Особливості правотворчості в Україні сьогодення</a:t>
                      </a:r>
                    </a:p>
                  </a:txBody>
                  <a:tcPr marL="41593" marR="4159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310824"/>
                  </a:ext>
                </a:extLst>
              </a:tr>
              <a:tr h="339718">
                <a:tc>
                  <a:txBody>
                    <a:bodyPr/>
                    <a:lstStyle/>
                    <a:p>
                      <a:pPr algn="l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6. Експертиза в правотворчій діяльності</a:t>
                      </a:r>
                    </a:p>
                  </a:txBody>
                  <a:tcPr marL="41593" marR="41593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13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287426"/>
                  </a:ext>
                </a:extLst>
              </a:tr>
              <a:tr h="3397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7. Гармонізація законодавства України з законодавством Європейського Союзу</a:t>
                      </a:r>
                    </a:p>
                  </a:txBody>
                  <a:tcPr marL="41593" marR="41593" marT="0" marB="0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13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527558"/>
                  </a:ext>
                </a:extLst>
              </a:tr>
              <a:tr h="3397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8. Законодавчий процес в Україні</a:t>
                      </a:r>
                    </a:p>
                  </a:txBody>
                  <a:tcPr marL="41593" marR="41593" marT="0" marB="0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936573"/>
                  </a:ext>
                </a:extLst>
              </a:tr>
              <a:tr h="3397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9. Підзаконна та локальна правотворчість</a:t>
                      </a:r>
                    </a:p>
                  </a:txBody>
                  <a:tcPr marL="41593" marR="41593" marT="0" marB="0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13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547200"/>
                  </a:ext>
                </a:extLst>
              </a:tr>
              <a:tr h="339718"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за змістовий модуль 2</a:t>
                      </a:r>
                    </a:p>
                  </a:txBody>
                  <a:tcPr marL="41593" marR="415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58</a:t>
                      </a:r>
                    </a:p>
                  </a:txBody>
                  <a:tcPr marL="41593" marR="4159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16</a:t>
                      </a:r>
                    </a:p>
                  </a:txBody>
                  <a:tcPr marL="41593" marR="4159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16</a:t>
                      </a:r>
                    </a:p>
                  </a:txBody>
                  <a:tcPr marL="41593" marR="4159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32</a:t>
                      </a:r>
                    </a:p>
                  </a:txBody>
                  <a:tcPr marL="41593" marR="41593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53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0918219"/>
                  </a:ext>
                </a:extLst>
              </a:tr>
              <a:tr h="339718"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ВСЬОГО</a:t>
                      </a:r>
                    </a:p>
                  </a:txBody>
                  <a:tcPr marL="41593" marR="41593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32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32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56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90</a:t>
                      </a:r>
                    </a:p>
                  </a:txBody>
                  <a:tcPr marL="41593" marR="4159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65035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35706" y="2057982"/>
            <a:ext cx="12986388" cy="3728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spc="-53" dirty="0" err="1">
                <a:solidFill>
                  <a:srgbClr val="17375E"/>
                </a:solidFill>
                <a:latin typeface="Vollkorn Bold"/>
              </a:rPr>
              <a:t>Індивідуальні</a:t>
            </a:r>
            <a:r>
              <a:rPr lang="en-US" sz="6000" spc="-53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6000" spc="-53" dirty="0" err="1">
                <a:solidFill>
                  <a:srgbClr val="17375E"/>
                </a:solidFill>
                <a:latin typeface="Vollkorn Bold"/>
              </a:rPr>
              <a:t>групові</a:t>
            </a:r>
            <a:r>
              <a:rPr lang="en-US" sz="6000" spc="-53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6000" spc="-53" dirty="0" err="1">
                <a:solidFill>
                  <a:srgbClr val="17375E"/>
                </a:solidFill>
                <a:latin typeface="Vollkorn Bold"/>
              </a:rPr>
              <a:t>завдання</a:t>
            </a:r>
            <a:endParaRPr lang="en-US" sz="6000" spc="-53" dirty="0">
              <a:solidFill>
                <a:srgbClr val="17375E"/>
              </a:solidFill>
              <a:latin typeface="Vollkorn Bold"/>
            </a:endParaRPr>
          </a:p>
          <a:p>
            <a:pPr algn="ctr">
              <a:lnSpc>
                <a:spcPts val="7200"/>
              </a:lnSpc>
            </a:pPr>
            <a:endParaRPr lang="en-US" sz="6000" spc="-53" dirty="0">
              <a:solidFill>
                <a:srgbClr val="17375E"/>
              </a:solidFill>
              <a:latin typeface="Vollkorn Bold"/>
            </a:endParaRPr>
          </a:p>
          <a:p>
            <a:pPr algn="ctr">
              <a:lnSpc>
                <a:spcPts val="7200"/>
              </a:lnSpc>
            </a:pPr>
            <a:r>
              <a:rPr lang="en-US" sz="6000" spc="-16" dirty="0" err="1" smtClean="0">
                <a:solidFill>
                  <a:srgbClr val="224D83"/>
                </a:solidFill>
                <a:latin typeface="Vollkorn"/>
              </a:rPr>
              <a:t>Розміщені</a:t>
            </a:r>
            <a:r>
              <a:rPr lang="en-US" sz="6000" spc="-16" dirty="0" smtClean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в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робочій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програмі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навчальної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дисципліни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в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розділі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 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48400" y="66669"/>
            <a:ext cx="7925372" cy="74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навчання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51983"/>
              </p:ext>
            </p:extLst>
          </p:nvPr>
        </p:nvGraphicFramePr>
        <p:xfrm>
          <a:off x="533400" y="1028700"/>
          <a:ext cx="17221200" cy="7010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39200">
                  <a:extLst>
                    <a:ext uri="{9D8B030D-6E8A-4147-A177-3AD203B41FA5}">
                      <a16:colId xmlns:a16="http://schemas.microsoft.com/office/drawing/2014/main" val="328505157"/>
                    </a:ext>
                  </a:extLst>
                </a:gridCol>
                <a:gridCol w="8382000">
                  <a:extLst>
                    <a:ext uri="{9D8B030D-6E8A-4147-A177-3AD203B41FA5}">
                      <a16:colId xmlns:a16="http://schemas.microsoft.com/office/drawing/2014/main" val="1512842448"/>
                    </a:ext>
                  </a:extLst>
                </a:gridCol>
              </a:tblGrid>
              <a:tr h="32200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навчання</a:t>
                      </a:r>
                      <a:endParaRPr lang="uk-UA" sz="2000" b="1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навчання </a:t>
                      </a:r>
                      <a:endParaRPr lang="uk-UA" sz="2000" b="1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510936"/>
                  </a:ext>
                </a:extLst>
              </a:tr>
              <a:tr h="1688668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РН01.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Мати передові концептуальні та методологічні знання у сфері права і на межі предметних галузей, а також дослідницькі навички, достатні для проведення наукових і прикладних досліджень, отримання нових знань та здійснення інновацій.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 fontAlgn="auto">
                        <a:lnSpc>
                          <a:spcPct val="9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kern="0" spc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методи (лекція, пояснення);</a:t>
                      </a:r>
                    </a:p>
                    <a:p>
                      <a:pPr marL="342900" lvl="0" indent="-342900" algn="just" fontAlgn="auto">
                        <a:lnSpc>
                          <a:spcPct val="9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kern="0" spc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 (виконання практичних завдань, опрацювання сайту https://zakon.rada.gov.ua);</a:t>
                      </a:r>
                    </a:p>
                    <a:p>
                      <a:pPr marL="342900" lvl="0" indent="-342900" algn="just" fontAlgn="auto">
                        <a:lnSpc>
                          <a:spcPct val="9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kern="0" spc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Ситуаційний метод, Case study;</a:t>
                      </a:r>
                    </a:p>
                    <a:p>
                      <a:pPr marL="342900" lvl="0" indent="-342900" algn="just" fontAlgn="auto">
                        <a:lnSpc>
                          <a:spcPct val="9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kern="0" spc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самостійної роботи (анотування опрацьованого матеріалу, написання есе, підготовка доповідей, написання наукових статей тощо)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418239"/>
                  </a:ext>
                </a:extLst>
              </a:tr>
              <a:tr h="1688668"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РН03.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Застосовувати у фаховій діяльності знання та розуміння системи права, історії світової та української правової думки, сучасної правової доктрини, а також основних напрямів та провідних тенденцій у розвитку права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 fontAlgn="auto">
                        <a:lnSpc>
                          <a:spcPct val="9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методи (лекція, пояснення);</a:t>
                      </a:r>
                    </a:p>
                    <a:p>
                      <a:pPr marL="342900" lvl="0" indent="-342900" algn="just" fontAlgn="auto">
                        <a:lnSpc>
                          <a:spcPct val="9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 (виконання практичних завдань, опрацювання сайту https://zakon.rada.gov.ua);</a:t>
                      </a:r>
                    </a:p>
                    <a:p>
                      <a:pPr marL="342900" lvl="0" indent="-342900" algn="just" fontAlgn="auto">
                        <a:lnSpc>
                          <a:spcPct val="9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Ситуаційний метод, </a:t>
                      </a:r>
                      <a:r>
                        <a:rPr lang="uk-UA" sz="1800" kern="0" spc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Case</a:t>
                      </a:r>
                      <a:r>
                        <a:rPr lang="uk-UA" sz="18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1800" kern="0" spc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study</a:t>
                      </a:r>
                      <a:r>
                        <a:rPr lang="uk-UA" sz="18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;</a:t>
                      </a:r>
                    </a:p>
                    <a:p>
                      <a:pPr marL="342900" lvl="0" indent="-342900" algn="just" fontAlgn="auto">
                        <a:lnSpc>
                          <a:spcPct val="9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самостійної роботи (анотування опрацьованого матеріалу, написання есе, підготовка доповідей, написання наукових статей тощо)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060291"/>
                  </a:ext>
                </a:extLst>
              </a:tr>
              <a:tr h="165552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РН06</a:t>
                      </a: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Розуміти загальні принципи та методи юридичної науки, а також методологію наукових досліджень, застосувати їх у власних дослідженнях у сфері права та у викладацькій практиці.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kern="0" spc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методи (лекція, пояснення);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kern="0" spc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 (виконання практичних завдань, опрацювання сайту https://zakon.rada.gov.ua);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kern="0" spc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Ситуаційний метод, Case study;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kern="0" spc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самостійної роботи (анотування опрацьованого матеріалу, написання есе, підготовка доповідей, написання наукових статей тощо)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035035"/>
                  </a:ext>
                </a:extLst>
              </a:tr>
              <a:tr h="165552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РН07.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Застосовувати сучасні інструменти і технології пошуку, оброблення, аналізу й збереження даних та інформації, статистичні методи аналізу даних великого обсягу та складної структури, спеціалізовані програмне забезпечення, бази даних та інформаційні системи у науковій, викладацькій, правотворчій та правозастосовній діяльності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методи (лекція, пояснення);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 (виконання практичних завдань, опрацювання сайту https://zakon.rada.gov.ua);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Ситуаційний метод, </a:t>
                      </a:r>
                      <a:r>
                        <a:rPr lang="uk-UA" sz="1800" kern="0" spc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Case</a:t>
                      </a:r>
                      <a:r>
                        <a:rPr lang="uk-UA" sz="18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1800" kern="0" spc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study</a:t>
                      </a:r>
                      <a:r>
                        <a:rPr lang="uk-UA" sz="18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самостійної роботи (анотування опрацьованого матеріалу, написання есе, підготовка доповідей, написання наукових статей тощо)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9063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514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48400" y="66669"/>
            <a:ext cx="7925372" cy="74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навчання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54664"/>
              </p:ext>
            </p:extLst>
          </p:nvPr>
        </p:nvGraphicFramePr>
        <p:xfrm>
          <a:off x="533400" y="1181100"/>
          <a:ext cx="17221200" cy="67383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39200">
                  <a:extLst>
                    <a:ext uri="{9D8B030D-6E8A-4147-A177-3AD203B41FA5}">
                      <a16:colId xmlns:a16="http://schemas.microsoft.com/office/drawing/2014/main" val="328505157"/>
                    </a:ext>
                  </a:extLst>
                </a:gridCol>
                <a:gridCol w="8382000">
                  <a:extLst>
                    <a:ext uri="{9D8B030D-6E8A-4147-A177-3AD203B41FA5}">
                      <a16:colId xmlns:a16="http://schemas.microsoft.com/office/drawing/2014/main" val="1512842448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навчання</a:t>
                      </a:r>
                      <a:endParaRPr lang="uk-UA" sz="2000" b="1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навчання </a:t>
                      </a:r>
                      <a:endParaRPr lang="uk-UA" sz="2000" b="1" dirty="0">
                        <a:effectLst/>
                        <a:latin typeface="Vollkorn" panose="020B0604020202020204" charset="0"/>
                        <a:ea typeface="Vollkorn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43519" marR="435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510936"/>
                  </a:ext>
                </a:extLst>
              </a:tr>
              <a:tr h="105605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РН08.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Розробляти, реалізовувати та здійснювати управління науковими та інноваційними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проєктами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, які дають можливість створювати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законопроєкт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-ну та правозастосовну практику і розв’язувати значущі наукові та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прик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-ладні правові проблеми з урахуванням етичних, соціально-управлінських, соціально-економічних, екологічних та духовно-культурних аспектів,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забезпе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-чувати реєстрацію прав інтелектуальної власності щодо наукових результатів.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b="0" kern="0" spc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методи (лекція, пояснення);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b="0" kern="0" spc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 (виконання практичних завдань, опрацювання сайту https://zakon.rada.gov.ua);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b="0" kern="0" spc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Ситуаційний метод, Case study;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b="0" kern="0" spc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самостійної роботи (анотування опрацьованого матеріалу, написання есе, підготовка доповідей, написання наукових статей тощо)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418239"/>
                  </a:ext>
                </a:extLst>
              </a:tr>
              <a:tr h="1328547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РН10.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Готувати правові висновки, пропозиції та рекомендації за результатами правового дослідження.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методи (лекція, пояснення);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 (виконання практичних завдань, опрацювання сайту https://zakon.rada.gov.ua);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Ситуаційний метод, </a:t>
                      </a:r>
                      <a:r>
                        <a:rPr lang="uk-UA" sz="1800" b="0" kern="0" spc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Case</a:t>
                      </a: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1800" b="0" kern="0" spc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study</a:t>
                      </a: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самостійної роботи (анотування опрацьованого матеріалу, написання есе, підготовка доповідей, написання наукових статей тощо)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060291"/>
                  </a:ext>
                </a:extLst>
              </a:tr>
              <a:tr h="1666494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РН11.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Здійснювати доктринальне тлумачення норм національного, міжнародного та права Європейського Союзу, здійснювати порівняльний аналіз правових явищ та процесів у різних правових системах.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методи (лекція, пояснення);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 (виконання практичних завдань, опрацювання сайту https://zakon.rada.gov.ua);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Ситуаційний метод, </a:t>
                      </a:r>
                      <a:r>
                        <a:rPr lang="uk-UA" sz="1800" b="0" kern="0" spc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Case</a:t>
                      </a: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1800" b="0" kern="0" spc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study</a:t>
                      </a: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самостійної роботи (анотування опрацьованого матеріалу, написання есе, підготовка доповідей, написання наукових статей тощо)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035035"/>
                  </a:ext>
                </a:extLst>
              </a:tr>
              <a:tr h="905193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РН12.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Обґрунтовувати напрями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розвит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-ку правової політики у сфері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забезпече-ння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та захисту національних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економіч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-них інтересів держави на основі аналізу трансформацій правової системи та сучасних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безпекових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викликів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методи (лекція, пояснення);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 (виконання практичних завдань, опрацювання сайту https://zakon.rada.gov.ua);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Ситуаційний метод, </a:t>
                      </a:r>
                      <a:r>
                        <a:rPr lang="uk-UA" sz="1800" b="0" kern="0" spc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Case</a:t>
                      </a: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1800" b="0" kern="0" spc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study</a:t>
                      </a: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;</a:t>
                      </a:r>
                    </a:p>
                    <a:p>
                      <a:pPr marL="342900" lvl="0" indent="-342900" algn="just" fontAlgn="auto">
                        <a:lnSpc>
                          <a:spcPct val="9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‒"/>
                        <a:tabLst>
                          <a:tab pos="118110" algn="l"/>
                        </a:tabLst>
                      </a:pPr>
                      <a:r>
                        <a:rPr lang="uk-UA" sz="1800" b="0" kern="0" spc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самостійної роботи (анотування опрацьованого матеріалу, написання есе, підготовка доповідей, написання наукових статей тощо)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90634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77908" y="354237"/>
            <a:ext cx="7925372" cy="74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контролю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773717"/>
              </p:ext>
            </p:extLst>
          </p:nvPr>
        </p:nvGraphicFramePr>
        <p:xfrm>
          <a:off x="990600" y="1181285"/>
          <a:ext cx="15925800" cy="66292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65629">
                  <a:extLst>
                    <a:ext uri="{9D8B030D-6E8A-4147-A177-3AD203B41FA5}">
                      <a16:colId xmlns:a16="http://schemas.microsoft.com/office/drawing/2014/main" val="971668461"/>
                    </a:ext>
                  </a:extLst>
                </a:gridCol>
                <a:gridCol w="6660171">
                  <a:extLst>
                    <a:ext uri="{9D8B030D-6E8A-4147-A177-3AD203B41FA5}">
                      <a16:colId xmlns:a16="http://schemas.microsoft.com/office/drawing/2014/main" val="3976351505"/>
                    </a:ext>
                  </a:extLst>
                </a:gridCol>
              </a:tblGrid>
              <a:tr h="4999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</a:t>
                      </a: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навчання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контролю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260940"/>
                  </a:ext>
                </a:extLst>
              </a:tr>
              <a:tr h="1384601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РН01.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Мати передові концептуальні та методологічні знання у сфері права і на межі предметних галузей, а також дослідницькі навички, достатні для проведення наукових і прикладних досліджень, отримання нових знань та здійснення інновацій.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відповіді на проблемні запитання, перевірка виконання домашніх завдань, тестування, перевірка виконання та захист індивідуальних завдань, перевірка виконання практичних робіт, екзамен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4530270"/>
                  </a:ext>
                </a:extLst>
              </a:tr>
              <a:tr h="1846135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РН03.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Застосовувати у фаховій діяльності знання та розуміння системи права, історії світової та української правової думки, сучасної правової доктрини, а також основних напрямів та провідних тенденцій у розвитку права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відповіді на проблемні запитання, перевірка виконання домашніх завдань, тестування, перевірка виконання та захист індивідуальних завдань, перевірка виконання практичних робіт, екзамен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9839089"/>
                  </a:ext>
                </a:extLst>
              </a:tr>
              <a:tr h="1288684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РН06.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Розуміти загальні принципи та методи юридичної науки, а також методологію наукових досліджень, застосувати їх у власних дослідженнях у сфері права та у викладацькій практиці.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відповіді на проблемні запитання, перевірка виконання домашніх завдань, тестування, перевірка виконання та захист індивідуальних завдань, перевірка виконання практичних робіт, екзамен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0597928"/>
                  </a:ext>
                </a:extLst>
              </a:tr>
              <a:tr h="1609799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РН07.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Застосовувати сучасні інструменти і технології пошуку, оброблення, аналізу й збереження даних та інформації, статистичні методи аналізу даних великого обсягу та складної структури, спеціалізовані програмне забезпечення, бази даних та інформаційні системи у науковій, викладацькій, правотворчій та правозастосовній діяльності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відповіді на проблемні запитання, перевірка виконання домашніх завдань, тестування, перевірка виконання та захист індивідуальних завдань, перевірка виконання практичних робіт, екзамен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094715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77908" y="354237"/>
            <a:ext cx="7925372" cy="74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контролю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591975"/>
              </p:ext>
            </p:extLst>
          </p:nvPr>
        </p:nvGraphicFramePr>
        <p:xfrm>
          <a:off x="990600" y="1181285"/>
          <a:ext cx="15925800" cy="6781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65629">
                  <a:extLst>
                    <a:ext uri="{9D8B030D-6E8A-4147-A177-3AD203B41FA5}">
                      <a16:colId xmlns:a16="http://schemas.microsoft.com/office/drawing/2014/main" val="971668461"/>
                    </a:ext>
                  </a:extLst>
                </a:gridCol>
                <a:gridCol w="6660171">
                  <a:extLst>
                    <a:ext uri="{9D8B030D-6E8A-4147-A177-3AD203B41FA5}">
                      <a16:colId xmlns:a16="http://schemas.microsoft.com/office/drawing/2014/main" val="3976351505"/>
                    </a:ext>
                  </a:extLst>
                </a:gridCol>
              </a:tblGrid>
              <a:tr h="4946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</a:t>
                      </a: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навчання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контролю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260940"/>
                  </a:ext>
                </a:extLst>
              </a:tr>
              <a:tr h="1910407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РН08.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Розробляти, реалізовувати та здійснювати управління науковими та інноваційними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проєктами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, які дають можливість створювати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законопроєктну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та правозастосовну практику і розв’язувати значущі наукові та прикладні правові проблеми з урахуванням етичних, соціально-управлінських, соціально-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еконо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мічних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, екологічних та духовно-культурних аспектів, забезпечувати реєстрацію прав інтелектуальної власності щодо наукових результатів.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відповіді на проблемні запитання, перевірка виконання домашніх завдань, тестування, перевірка виконання та захист індивідуальних завдань, перевірка виконання практичних робіт, екзамен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4530270"/>
                  </a:ext>
                </a:extLst>
              </a:tr>
              <a:tr h="1826528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РН10.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Готувати правові висновки, пропозиції та рекомендації за результатами правового дослідження.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відповіді на проблемні запитання, перевірка виконання домашніх завдань, тестування, перевірка виконання та захист індивідуальних завдань, перевірка виконання практичних робіт, екзамен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9839089"/>
                  </a:ext>
                </a:extLst>
              </a:tr>
              <a:tr h="1274998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uk-UA" sz="1800" b="1" dirty="0" smtClean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РН11</a:t>
                      </a: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Здійснювати доктринальне тлумачення норм національного, міжнародного та права Європейського Союзу, здійснювати порівняльний аналіз правових явищ та процесів у різних правових системах.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відповіді на проблемні запитання, перевірка виконання домашніх завдань, тестування, перевірка виконання та захист індивідуальних завдань, перевірка виконання практичних робіт, екзамен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0597928"/>
                  </a:ext>
                </a:extLst>
              </a:tr>
              <a:tr h="1274998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РН12. 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Обґрунтовувати напрями розвитку правової політики у сфері забезпечення та захисту національних економічних інтересів держави на основі аналізу трансформацій правової системи та сучасних </a:t>
                      </a:r>
                      <a:r>
                        <a:rPr lang="uk-UA" sz="18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безпекових</a:t>
                      </a: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викликів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відповіді на проблемні запитання, перевірка виконання домашніх завдань, тестування, перевірка виконання та захист індивідуальних завдань, перевірка виконання практичних робіт, екзамен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0947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515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1655</Words>
  <Application>Microsoft Office PowerPoint</Application>
  <PresentationFormat>Довільний</PresentationFormat>
  <Paragraphs>276</Paragraphs>
  <Slides>11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8" baseType="lpstr">
      <vt:lpstr>Vollkorn</vt:lpstr>
      <vt:lpstr>Vollkorn Bold</vt:lpstr>
      <vt:lpstr>Arial</vt:lpstr>
      <vt:lpstr>Times New Roman</vt:lpstr>
      <vt:lpstr>SimSun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Невмержицька Ангеліна Андріївна</cp:lastModifiedBy>
  <cp:revision>24</cp:revision>
  <dcterms:created xsi:type="dcterms:W3CDTF">2006-08-16T00:00:00Z</dcterms:created>
  <dcterms:modified xsi:type="dcterms:W3CDTF">2026-02-06T13:50:38Z</dcterms:modified>
  <dc:identifier>DAGCUslPLi8</dc:identifier>
</cp:coreProperties>
</file>