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5" r:id="rId10"/>
    <p:sldId id="264" r:id="rId11"/>
    <p:sldId id="269" r:id="rId12"/>
  </p:sldIdLst>
  <p:sldSz cx="18288000" cy="10287000"/>
  <p:notesSz cx="6858000" cy="9144000"/>
  <p:embeddedFontLst>
    <p:embeddedFont>
      <p:font typeface="Vollkorn" panose="020B0604020202020204" charset="0"/>
      <p:regular r:id="rId14"/>
    </p:embeddedFont>
    <p:embeddedFont>
      <p:font typeface="Vollkorn Bold" panose="020B0604020202020204" charset="0"/>
      <p:regular r:id="rId15"/>
    </p:embeddedFont>
    <p:embeddedFont>
      <p:font typeface="SimSun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628900"/>
            <a:ext cx="18288000" cy="3917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endParaRPr lang="uk-UA" sz="20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uk-UA" sz="5940" spc="-23" dirty="0">
                <a:solidFill>
                  <a:srgbClr val="FFFFFF"/>
                </a:solidFill>
                <a:latin typeface="Vollkorn Bold"/>
              </a:rPr>
              <a:t>Теорія </a:t>
            </a:r>
            <a:r>
              <a:rPr lang="uk-UA" sz="5940" spc="-23" dirty="0" smtClean="0">
                <a:solidFill>
                  <a:srgbClr val="FFFFFF"/>
                </a:solidFill>
                <a:latin typeface="Vollkorn Bold"/>
              </a:rPr>
              <a:t>правотворчості</a:t>
            </a:r>
          </a:p>
          <a:p>
            <a:pPr algn="ctr">
              <a:lnSpc>
                <a:spcPct val="80000"/>
              </a:lnSpc>
            </a:pPr>
            <a:r>
              <a:rPr lang="en-US" sz="5940" spc="-23" dirty="0" smtClean="0">
                <a:solidFill>
                  <a:srgbClr val="FFFFFF"/>
                </a:solidFill>
                <a:latin typeface="Vollkorn Bold"/>
              </a:rPr>
              <a:t>(0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)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Вступ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до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 smtClean="0">
                <a:solidFill>
                  <a:srgbClr val="FFFFFF"/>
                </a:solidFill>
                <a:latin typeface="Vollkorn Bold"/>
              </a:rPr>
              <a:t>дисципліни</a:t>
            </a:r>
            <a:endParaRPr lang="uk-UA" sz="594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594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д.ю.н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., проф.,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професор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кафедри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права та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правоохоронної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діяльності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Людмила АНДРУСІВ</a:t>
            </a:r>
            <a:endParaRPr lang="uk-UA" sz="40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4000" spc="-23" dirty="0">
              <a:solidFill>
                <a:srgbClr val="FFFFFF"/>
              </a:solidFill>
              <a:latin typeface="Vollkor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3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8600" y="781461"/>
            <a:ext cx="13310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</a:t>
            </a: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балів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08631" y="2864768"/>
            <a:ext cx="1653540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86600" y="3635516"/>
            <a:ext cx="38609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6913" algn="l"/>
                <a:tab pos="828675" algn="ctr"/>
              </a:tabLst>
            </a:pP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Шкала оцінювання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38052"/>
              </p:ext>
            </p:extLst>
          </p:nvPr>
        </p:nvGraphicFramePr>
        <p:xfrm>
          <a:off x="3124199" y="1484368"/>
          <a:ext cx="12039599" cy="1578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065">
                  <a:extLst>
                    <a:ext uri="{9D8B030D-6E8A-4147-A177-3AD203B41FA5}">
                      <a16:colId xmlns:a16="http://schemas.microsoft.com/office/drawing/2014/main" val="2214778685"/>
                    </a:ext>
                  </a:extLst>
                </a:gridCol>
                <a:gridCol w="692765">
                  <a:extLst>
                    <a:ext uri="{9D8B030D-6E8A-4147-A177-3AD203B41FA5}">
                      <a16:colId xmlns:a16="http://schemas.microsoft.com/office/drawing/2014/main" val="2743826169"/>
                    </a:ext>
                  </a:extLst>
                </a:gridCol>
                <a:gridCol w="690449">
                  <a:extLst>
                    <a:ext uri="{9D8B030D-6E8A-4147-A177-3AD203B41FA5}">
                      <a16:colId xmlns:a16="http://schemas.microsoft.com/office/drawing/2014/main" val="2287837890"/>
                    </a:ext>
                  </a:extLst>
                </a:gridCol>
                <a:gridCol w="690449">
                  <a:extLst>
                    <a:ext uri="{9D8B030D-6E8A-4147-A177-3AD203B41FA5}">
                      <a16:colId xmlns:a16="http://schemas.microsoft.com/office/drawing/2014/main" val="2794256120"/>
                    </a:ext>
                  </a:extLst>
                </a:gridCol>
                <a:gridCol w="692765">
                  <a:extLst>
                    <a:ext uri="{9D8B030D-6E8A-4147-A177-3AD203B41FA5}">
                      <a16:colId xmlns:a16="http://schemas.microsoft.com/office/drawing/2014/main" val="1855311089"/>
                    </a:ext>
                  </a:extLst>
                </a:gridCol>
                <a:gridCol w="692765">
                  <a:extLst>
                    <a:ext uri="{9D8B030D-6E8A-4147-A177-3AD203B41FA5}">
                      <a16:colId xmlns:a16="http://schemas.microsoft.com/office/drawing/2014/main" val="9399731"/>
                    </a:ext>
                  </a:extLst>
                </a:gridCol>
                <a:gridCol w="702035">
                  <a:extLst>
                    <a:ext uri="{9D8B030D-6E8A-4147-A177-3AD203B41FA5}">
                      <a16:colId xmlns:a16="http://schemas.microsoft.com/office/drawing/2014/main" val="2918872722"/>
                    </a:ext>
                  </a:extLst>
                </a:gridCol>
                <a:gridCol w="664962">
                  <a:extLst>
                    <a:ext uri="{9D8B030D-6E8A-4147-A177-3AD203B41FA5}">
                      <a16:colId xmlns:a16="http://schemas.microsoft.com/office/drawing/2014/main" val="3114057496"/>
                    </a:ext>
                  </a:extLst>
                </a:gridCol>
                <a:gridCol w="667280">
                  <a:extLst>
                    <a:ext uri="{9D8B030D-6E8A-4147-A177-3AD203B41FA5}">
                      <a16:colId xmlns:a16="http://schemas.microsoft.com/office/drawing/2014/main" val="1505930846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2048014707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2420069647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2005007756"/>
                    </a:ext>
                  </a:extLst>
                </a:gridCol>
                <a:gridCol w="725203">
                  <a:extLst>
                    <a:ext uri="{9D8B030D-6E8A-4147-A177-3AD203B41FA5}">
                      <a16:colId xmlns:a16="http://schemas.microsoft.com/office/drawing/2014/main" val="2596805616"/>
                    </a:ext>
                  </a:extLst>
                </a:gridCol>
                <a:gridCol w="762274">
                  <a:extLst>
                    <a:ext uri="{9D8B030D-6E8A-4147-A177-3AD203B41FA5}">
                      <a16:colId xmlns:a16="http://schemas.microsoft.com/office/drawing/2014/main" val="74917015"/>
                    </a:ext>
                  </a:extLst>
                </a:gridCol>
                <a:gridCol w="829466">
                  <a:extLst>
                    <a:ext uri="{9D8B030D-6E8A-4147-A177-3AD203B41FA5}">
                      <a16:colId xmlns:a16="http://schemas.microsoft.com/office/drawing/2014/main" val="419068223"/>
                    </a:ext>
                  </a:extLst>
                </a:gridCol>
                <a:gridCol w="1104512">
                  <a:extLst>
                    <a:ext uri="{9D8B030D-6E8A-4147-A177-3AD203B41FA5}">
                      <a16:colId xmlns:a16="http://schemas.microsoft.com/office/drawing/2014/main" val="2417378830"/>
                    </a:ext>
                  </a:extLst>
                </a:gridCol>
              </a:tblGrid>
              <a:tr h="316491">
                <a:tc gridSpan="1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Поточне тестування та самостійна робота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Сума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75444"/>
                  </a:ext>
                </a:extLst>
              </a:tr>
              <a:tr h="316491">
                <a:tc gridSpan="7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94894"/>
                  </a:ext>
                </a:extLst>
              </a:tr>
              <a:tr h="62887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Т2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Т3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Т4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Т5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Т6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Т7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Т8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Т9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Т10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Т11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Т12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Т14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Т15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511579"/>
                  </a:ext>
                </a:extLst>
              </a:tr>
              <a:tr h="31649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85310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8926"/>
              </p:ext>
            </p:extLst>
          </p:nvPr>
        </p:nvGraphicFramePr>
        <p:xfrm>
          <a:off x="3156531" y="4233376"/>
          <a:ext cx="12039600" cy="29067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18818">
                  <a:extLst>
                    <a:ext uri="{9D8B030D-6E8A-4147-A177-3AD203B41FA5}">
                      <a16:colId xmlns:a16="http://schemas.microsoft.com/office/drawing/2014/main" val="1037214582"/>
                    </a:ext>
                  </a:extLst>
                </a:gridCol>
                <a:gridCol w="4011595">
                  <a:extLst>
                    <a:ext uri="{9D8B030D-6E8A-4147-A177-3AD203B41FA5}">
                      <a16:colId xmlns:a16="http://schemas.microsoft.com/office/drawing/2014/main" val="3249638458"/>
                    </a:ext>
                  </a:extLst>
                </a:gridCol>
                <a:gridCol w="4009187">
                  <a:extLst>
                    <a:ext uri="{9D8B030D-6E8A-4147-A177-3AD203B41FA5}">
                      <a16:colId xmlns:a16="http://schemas.microsoft.com/office/drawing/2014/main" val="3690390541"/>
                    </a:ext>
                  </a:extLst>
                </a:gridCol>
              </a:tblGrid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шкалою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Екзамен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Бали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16499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Відмінно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90-100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11053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Добре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82-89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061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74-81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7388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Задовільно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64-73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74975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60-63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72578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FX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Незадовільно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35-59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85885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0-34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415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628900"/>
            <a:ext cx="17297400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Мета </a:t>
            </a:r>
            <a:r>
              <a:rPr lang="uk-UA" sz="32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дисципліни </a:t>
            </a:r>
            <a:r>
              <a:rPr lang="uk-UA" sz="32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присвячена </a:t>
            </a: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дослідженню еволюції та актуального стану правотворчості як фундаментального виду юридичної діяльності. Дисципліна акцентує увагу на пошуку наукових шляхів оптимізації процесів творення права в умовах сучасної розбудови Української держави.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 відміну від застосування чи охорони права, правотворчість є первинною формою юридичної практики. Саме вона закладає фундамент, від якого залежить ефективність усіх подальших правових процесів.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Ключовим інструментом тут виступає правотворча (юридична) техніка. Вона є не лише технічним набором засобів, а й прямим показником рівня правової культури того, хто створює «право</a:t>
            </a:r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».</a:t>
            </a:r>
            <a:r>
              <a:rPr lang="uk-UA" sz="32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32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uk-UA" sz="32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ru-RU" sz="28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ru-RU" sz="28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uk-UA" sz="28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8089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Завдання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вивчення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навчальної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дисципліни</a:t>
            </a:r>
            <a:r>
              <a:rPr lang="uk-UA" sz="4200" spc="-26" dirty="0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спрямовані на</a:t>
            </a:r>
            <a:r>
              <a:rPr lang="en-US" sz="4200" spc="-26" dirty="0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:</a:t>
            </a:r>
            <a:endParaRPr lang="en-US" sz="4200" spc="-26" dirty="0">
              <a:solidFill>
                <a:schemeClr val="accent1">
                  <a:lumMod val="50000"/>
                </a:schemeClr>
              </a:solidFill>
              <a:latin typeface="Vollkorn Bold"/>
            </a:endParaRPr>
          </a:p>
          <a:p>
            <a:endParaRPr lang="uk-UA" dirty="0">
              <a:solidFill>
                <a:schemeClr val="accent1">
                  <a:lumMod val="50000"/>
                </a:schemeClr>
              </a:solidFill>
              <a:latin typeface="Vollkorn Bold" panose="020B0604020202020204" charset="0"/>
              <a:ea typeface="Vollkorn Bold" panose="020B0604020202020204" charset="0"/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-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переосмислення традицій: адаптація історичного досвіду України до сучасних реалій.</a:t>
            </a:r>
          </a:p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-культурний розвиток: підвищення професійної етики та культури суб'єктів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правотворення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-інтеграція стандартів: впровадження європейських та міжнародних норм у національну практику.</a:t>
            </a:r>
          </a:p>
          <a:p>
            <a:endParaRPr lang="uk-UA" sz="32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Крім того для здобувачів ступеня доктора філософії критично важливо: </a:t>
            </a:r>
          </a:p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-розуміти динаміку правовідносин та вектори вдосконалення законодавства; </a:t>
            </a:r>
          </a:p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-критично аналізувати існуючі доктрини та техніки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правотворення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 </a:t>
            </a:r>
          </a:p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-вміти синтезувати власні наукові підходи та обґрунтовувати їхню практичну цінність; </a:t>
            </a:r>
          </a:p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-вміти самостійно розробляти концепції та повноцінні 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проєкти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нормативно-правових актів.</a:t>
            </a:r>
          </a:p>
          <a:p>
            <a:endParaRPr lang="uk-UA" dirty="0" smtClean="0">
              <a:solidFill>
                <a:schemeClr val="accent1">
                  <a:lumMod val="50000"/>
                </a:schemeClr>
              </a:solidFill>
              <a:latin typeface="Vollkorn Bold" panose="020B0604020202020204" charset="0"/>
              <a:ea typeface="Vollkorn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06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2400" y="197752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Структура</a:t>
            </a:r>
            <a:r>
              <a:rPr lang="en-US" sz="3600" spc="-47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навчальної</a:t>
            </a:r>
            <a:r>
              <a:rPr lang="en-US" sz="3600" spc="-47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дисципліни</a:t>
            </a:r>
            <a:endParaRPr lang="en-US" sz="3600" spc="-47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97272"/>
              </p:ext>
            </p:extLst>
          </p:nvPr>
        </p:nvGraphicFramePr>
        <p:xfrm>
          <a:off x="977536" y="952501"/>
          <a:ext cx="16306802" cy="6745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5057">
                  <a:extLst>
                    <a:ext uri="{9D8B030D-6E8A-4147-A177-3AD203B41FA5}">
                      <a16:colId xmlns:a16="http://schemas.microsoft.com/office/drawing/2014/main" val="1057279122"/>
                    </a:ext>
                  </a:extLst>
                </a:gridCol>
                <a:gridCol w="906597">
                  <a:extLst>
                    <a:ext uri="{9D8B030D-6E8A-4147-A177-3AD203B41FA5}">
                      <a16:colId xmlns:a16="http://schemas.microsoft.com/office/drawing/2014/main" val="902524566"/>
                    </a:ext>
                  </a:extLst>
                </a:gridCol>
                <a:gridCol w="798820">
                  <a:extLst>
                    <a:ext uri="{9D8B030D-6E8A-4147-A177-3AD203B41FA5}">
                      <a16:colId xmlns:a16="http://schemas.microsoft.com/office/drawing/2014/main" val="3981533363"/>
                    </a:ext>
                  </a:extLst>
                </a:gridCol>
                <a:gridCol w="1087284">
                  <a:extLst>
                    <a:ext uri="{9D8B030D-6E8A-4147-A177-3AD203B41FA5}">
                      <a16:colId xmlns:a16="http://schemas.microsoft.com/office/drawing/2014/main" val="3847119164"/>
                    </a:ext>
                  </a:extLst>
                </a:gridCol>
                <a:gridCol w="1087284">
                  <a:extLst>
                    <a:ext uri="{9D8B030D-6E8A-4147-A177-3AD203B41FA5}">
                      <a16:colId xmlns:a16="http://schemas.microsoft.com/office/drawing/2014/main" val="268719014"/>
                    </a:ext>
                  </a:extLst>
                </a:gridCol>
                <a:gridCol w="798820">
                  <a:extLst>
                    <a:ext uri="{9D8B030D-6E8A-4147-A177-3AD203B41FA5}">
                      <a16:colId xmlns:a16="http://schemas.microsoft.com/office/drawing/2014/main" val="1098845735"/>
                    </a:ext>
                  </a:extLst>
                </a:gridCol>
                <a:gridCol w="798820">
                  <a:extLst>
                    <a:ext uri="{9D8B030D-6E8A-4147-A177-3AD203B41FA5}">
                      <a16:colId xmlns:a16="http://schemas.microsoft.com/office/drawing/2014/main" val="1591434698"/>
                    </a:ext>
                  </a:extLst>
                </a:gridCol>
                <a:gridCol w="1036564">
                  <a:extLst>
                    <a:ext uri="{9D8B030D-6E8A-4147-A177-3AD203B41FA5}">
                      <a16:colId xmlns:a16="http://schemas.microsoft.com/office/drawing/2014/main" val="2430445852"/>
                    </a:ext>
                  </a:extLst>
                </a:gridCol>
                <a:gridCol w="967556">
                  <a:extLst>
                    <a:ext uri="{9D8B030D-6E8A-4147-A177-3AD203B41FA5}">
                      <a16:colId xmlns:a16="http://schemas.microsoft.com/office/drawing/2014/main" val="3753903672"/>
                    </a:ext>
                  </a:extLst>
                </a:gridCol>
              </a:tblGrid>
              <a:tr h="356269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Змістові модулі і теми</a:t>
                      </a:r>
                    </a:p>
                  </a:txBody>
                  <a:tcPr marL="41593" marR="41593" marT="0" marB="0" anchor="ctr"/>
                </a:tc>
                <a:tc gridSpan="8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</a:p>
                  </a:txBody>
                  <a:tcPr marL="41593" marR="4159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5193"/>
                  </a:ext>
                </a:extLst>
              </a:tr>
              <a:tr h="2800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</a:p>
                  </a:txBody>
                  <a:tcPr marL="41593" marR="415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</a:p>
                  </a:txBody>
                  <a:tcPr marL="41593" marR="4159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74045"/>
                  </a:ext>
                </a:extLst>
              </a:tr>
              <a:tr h="119246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41593" marR="41593" marT="0" marB="0" vert="vert27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95886"/>
                  </a:ext>
                </a:extLst>
              </a:tr>
              <a:tr h="280069">
                <a:tc gridSpan="9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 1 </a:t>
                      </a:r>
                    </a:p>
                  </a:txBody>
                  <a:tcPr marL="41593" marR="4159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45569"/>
                  </a:ext>
                </a:extLst>
              </a:tr>
              <a:tr h="280069">
                <a:tc gridSpan="9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1. Поняття та загальна характеристика правотворчості</a:t>
                      </a:r>
                    </a:p>
                  </a:txBody>
                  <a:tcPr marL="41593" marR="4159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8320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1. Правотворчість в окремих країнах світу: історія та сучасність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86732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2. Правове регулювання і правотворча діяльність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79713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3. Правотворча діяльність серед видів юридичної діяльності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553876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4. Нормативно-правовий акт як основна форма (джерело) права в Україні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02887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5. Правотворча (юридична) техніка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83130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1</a:t>
                      </a:r>
                    </a:p>
                  </a:txBody>
                  <a:tcPr marL="41593" marR="41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62</a:t>
                      </a:r>
                    </a:p>
                  </a:txBody>
                  <a:tcPr marL="41593" marR="415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41593" marR="415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41593" marR="415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38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67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85363"/>
                  </a:ext>
                </a:extLst>
              </a:tr>
              <a:tr h="280069">
                <a:tc grid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2. Особливості правотворчості в Україні сьогодення</a:t>
                      </a:r>
                    </a:p>
                  </a:txBody>
                  <a:tcPr marL="41593" marR="4159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10824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6. Експертиза в правотворчій діяльності</a:t>
                      </a:r>
                    </a:p>
                  </a:txBody>
                  <a:tcPr marL="41593" marR="41593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87426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7. Гармонізація законодавства України з законодавством Європейського Союзу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27558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8. Законодавчий процес в Україні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36573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9. Підзаконна та локальна правотворчість</a:t>
                      </a:r>
                    </a:p>
                  </a:txBody>
                  <a:tcPr marL="41593" marR="41593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47200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2</a:t>
                      </a:r>
                    </a:p>
                  </a:txBody>
                  <a:tcPr marL="41593" marR="41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58</a:t>
                      </a:r>
                    </a:p>
                  </a:txBody>
                  <a:tcPr marL="41593" marR="415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41593" marR="415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41593" marR="415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41593" marR="415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53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18219"/>
                  </a:ext>
                </a:extLst>
              </a:tr>
              <a:tr h="3397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ВСЬОГО</a:t>
                      </a:r>
                    </a:p>
                  </a:txBody>
                  <a:tcPr marL="41593" marR="41593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56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</a:t>
                      </a:r>
                    </a:p>
                  </a:txBody>
                  <a:tcPr marL="41593" marR="4159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5035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35706" y="2057982"/>
            <a:ext cx="12986388" cy="37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Індивідуальні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групові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завдання</a:t>
            </a: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Розміщені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робочій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програмі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навчальної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дисципліни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розділі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 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1983"/>
              </p:ext>
            </p:extLst>
          </p:nvPr>
        </p:nvGraphicFramePr>
        <p:xfrm>
          <a:off x="533400" y="1028700"/>
          <a:ext cx="17221200" cy="701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32200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68866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Case study;</a:t>
                      </a:r>
                    </a:p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68866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РН03.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у фаховій діяльності знання та розуміння системи права, історії світової та української правової думки, сучасної правової доктрини, а також основних напрямів та провідних тенденцій у розвитку права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</a:t>
                      </a:r>
                      <a:r>
                        <a:rPr lang="uk-UA" sz="180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Case</a:t>
                      </a: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180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study</a:t>
                      </a: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;</a:t>
                      </a:r>
                    </a:p>
                    <a:p>
                      <a:pPr marL="342900" lvl="0" indent="-342900" algn="just" fontAlgn="auto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165552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РН06</a:t>
                      </a: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Розуміти загальні принципи та методи юридичної науки, а також методологію наукових досліджень, застосувати їх у власних дослідженнях у сфері права та у викладацькій практиці.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Case study;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5035"/>
                  </a:ext>
                </a:extLst>
              </a:tr>
              <a:tr h="165552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РН07.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сучасні інструменти і технології пошуку, оброблення, аналізу й збереження даних та інформації, статистичні методи аналізу даних великого обсягу та складної структури, спеціалізовані програмне забезпечення, бази даних та інформаційні системи у науковій, викладацькій, правотворчій та правозастосовній діяльності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</a:t>
                      </a:r>
                      <a:r>
                        <a:rPr lang="uk-UA" sz="180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Case</a:t>
                      </a: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180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study</a:t>
                      </a: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06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1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4664"/>
              </p:ext>
            </p:extLst>
          </p:nvPr>
        </p:nvGraphicFramePr>
        <p:xfrm>
          <a:off x="533400" y="1181100"/>
          <a:ext cx="17221200" cy="6738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05605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Розробляти, реалізовувати та здійснювати управління науковими та інноваційними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-ну та правозастосовну практику і розв’язувати значущі наукові та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прик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-ладні правові проблеми з урахуванням етичних, соціально-управлінських, соціально-економічних, екологічних та духовно-культурних аспектів,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забезпе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-чувати реєстрацію прав інтелектуальної власності щодо наукових результатів.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Case study;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32854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РН10.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Готувати правові висновки, пропозиції та рекомендації за результатами правового дослідження.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</a:t>
                      </a:r>
                      <a:r>
                        <a:rPr lang="uk-UA" sz="1800" b="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Case</a:t>
                      </a: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1800" b="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study</a:t>
                      </a: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166649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РН11.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Здійснювати доктринальне тлумачення норм національного, міжнародного та права Європейського Союзу, здійснювати порівняльний аналіз правових явищ та процесів у різних правових системах.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</a:t>
                      </a:r>
                      <a:r>
                        <a:rPr lang="uk-UA" sz="1800" b="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Case</a:t>
                      </a: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1800" b="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study</a:t>
                      </a: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5035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РН12.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Обґрунтовувати напрями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розвит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-ку правової політики у сфері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забезпече-ння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захисту національних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економіч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-них інтересів держави на основі аналізу трансформацій правової системи та сучасних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безпекових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викликів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завдань, опрацювання сайту https://zakon.rada.gov.ua);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метод, </a:t>
                      </a:r>
                      <a:r>
                        <a:rPr lang="uk-UA" sz="1800" b="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Case</a:t>
                      </a: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1800" b="0" kern="0" spc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study</a:t>
                      </a: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;</a:t>
                      </a:r>
                    </a:p>
                    <a:p>
                      <a:pPr marL="342900" lvl="0" indent="-342900" algn="just" fontAlgn="auto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8110" algn="l"/>
                        </a:tabLst>
                      </a:pPr>
                      <a:r>
                        <a:rPr lang="uk-UA" sz="1800" b="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 тощо)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063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73717"/>
              </p:ext>
            </p:extLst>
          </p:nvPr>
        </p:nvGraphicFramePr>
        <p:xfrm>
          <a:off x="990600" y="1181285"/>
          <a:ext cx="15925800" cy="6629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5629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660171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99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38460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8461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РН03.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у фаховій діяльності знання та розуміння системи права, історії світової та української правової думки, сучасної правової доктрини, а також основних напрямів та провідних тенденцій у розвитку права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1288684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РН06.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Розуміти загальні принципи та методи юридичної науки, а також методологію наукових досліджень, застосувати їх у власних дослідженнях у сфері права та у викладацькій практиці.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  <a:tr h="160979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РН07.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сучасні інструменти і технології пошуку, оброблення, аналізу й збереження даних та інформації, статистичні методи аналізу даних великого обсягу та складної структури, спеціалізовані програмне забезпечення, бази даних та інформаційні системи у науковій, викладацькій, правотворчій та правозастосовній діяльності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9471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91975"/>
              </p:ext>
            </p:extLst>
          </p:nvPr>
        </p:nvGraphicFramePr>
        <p:xfrm>
          <a:off x="990600" y="1181285"/>
          <a:ext cx="15925800" cy="6781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5629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660171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94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910407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Розробляти, реалізовувати та здійснювати управління науковими та інноваційними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законопроєктну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правозастосовну практику і розв’язувати значущі наукові та прикладні правові проблеми з урахуванням етичних, соціально-управлінських, соціально-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еконо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мічних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екологічних та духовно-культурних аспектів, забезпечувати реєстрацію прав інтелектуальної власності щодо наукових результатів.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826528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РН10.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Готувати правові висновки, пропозиції та рекомендації за результатами правового дослідження.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1274998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РН11</a:t>
                      </a: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Здійснювати доктринальне тлумачення норм національного, міжнародного та права Європейського Союзу, здійснювати порівняльний аналіз правових явищ та процесів у різних правових системах.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  <a:tr h="1274998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РН12.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Обґрунтовувати напрями розвитку правової політики у сфері забезпечення та захисту національних економічних інтересів держави на основі аналізу трансформацій правової системи та сучасних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безпекових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викликів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перевірка виконання практичних робіт, екзамен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94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1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1655</Words>
  <Application>Microsoft Office PowerPoint</Application>
  <PresentationFormat>Довільний</PresentationFormat>
  <Paragraphs>276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Vollkorn</vt:lpstr>
      <vt:lpstr>Vollkorn Bold</vt:lpstr>
      <vt:lpstr>Arial</vt:lpstr>
      <vt:lpstr>Times New Roman</vt:lpstr>
      <vt:lpstr>SimSun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Невмержицька Ангеліна Андріївна</cp:lastModifiedBy>
  <cp:revision>24</cp:revision>
  <dcterms:created xsi:type="dcterms:W3CDTF">2006-08-16T00:00:00Z</dcterms:created>
  <dcterms:modified xsi:type="dcterms:W3CDTF">2026-02-06T13:50:38Z</dcterms:modified>
  <dc:identifier>DAGCUslPLi8</dc:identifier>
</cp:coreProperties>
</file>