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13.05.2025</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2709-15#Text" TargetMode="External"/><Relationship Id="rId2" Type="http://schemas.openxmlformats.org/officeDocument/2006/relationships/hyperlink" Target="https://zakon.rada.gov.ua/laws/show/959-12#Tex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anil-hristich.com/uk/inkoterms-202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2891A-BDD8-3996-E15C-F0A021C7113F}"/>
              </a:ext>
            </a:extLst>
          </p:cNvPr>
          <p:cNvSpPr>
            <a:spLocks noGrp="1"/>
          </p:cNvSpPr>
          <p:nvPr>
            <p:ph type="title"/>
          </p:nvPr>
        </p:nvSpPr>
        <p:spPr>
          <a:xfrm>
            <a:off x="0" y="1253067"/>
            <a:ext cx="12279086" cy="4986866"/>
          </a:xfrm>
        </p:spPr>
        <p:txBody>
          <a:bodyPr>
            <a:normAutofit fontScale="90000"/>
          </a:bodyPr>
          <a:lstStyle/>
          <a:p>
            <a:br>
              <a:rPr lang="uk-UA" sz="3000" b="1" dirty="0">
                <a:solidFill>
                  <a:srgbClr val="00B0F0"/>
                </a:solidFill>
                <a:latin typeface="Times New Roman" pitchFamily="18" charset="0"/>
                <a:cs typeface="Times New Roman" pitchFamily="18" charset="0"/>
              </a:rPr>
            </a:br>
            <a:br>
              <a:rPr lang="uk-UA" sz="3000" b="1" dirty="0">
                <a:solidFill>
                  <a:schemeClr val="accent1">
                    <a:lumMod val="60000"/>
                    <a:lumOff val="40000"/>
                  </a:schemeClr>
                </a:solidFill>
                <a:latin typeface="Times New Roman" pitchFamily="18" charset="0"/>
                <a:cs typeface="Times New Roman" pitchFamily="18" charset="0"/>
              </a:rPr>
            </a:br>
            <a:r>
              <a:rPr lang="uk-UA" sz="3000" b="1" dirty="0">
                <a:solidFill>
                  <a:srgbClr val="92D050"/>
                </a:solidFill>
                <a:latin typeface="Times New Roman" pitchFamily="18" charset="0"/>
                <a:cs typeface="Times New Roman" pitchFamily="18" charset="0"/>
              </a:rPr>
              <a:t>Тема 7. Структура і зміст зовнішньоекономічних контрактів.</a:t>
            </a:r>
            <a:br>
              <a:rPr lang="uk-UA" sz="3000" b="1" dirty="0">
                <a:solidFill>
                  <a:schemeClr val="accent1">
                    <a:lumMod val="60000"/>
                    <a:lumOff val="40000"/>
                  </a:schemeClr>
                </a:solidFill>
                <a:latin typeface="Times New Roman" pitchFamily="18" charset="0"/>
                <a:cs typeface="Times New Roman" pitchFamily="18" charset="0"/>
              </a:rPr>
            </a:br>
            <a:br>
              <a:rPr lang="uk-UA" sz="3000" b="1" dirty="0">
                <a:solidFill>
                  <a:schemeClr val="accent1">
                    <a:lumMod val="60000"/>
                    <a:lumOff val="40000"/>
                  </a:schemeClr>
                </a:solidFill>
                <a:latin typeface="Times New Roman" pitchFamily="18" charset="0"/>
                <a:cs typeface="Times New Roman" pitchFamily="18" charset="0"/>
              </a:rPr>
            </a:br>
            <a:r>
              <a:rPr lang="uk-UA" sz="3000" b="1" dirty="0">
                <a:solidFill>
                  <a:schemeClr val="accent1">
                    <a:lumMod val="60000"/>
                    <a:lumOff val="40000"/>
                  </a:schemeClr>
                </a:solidFill>
                <a:latin typeface="Times New Roman" pitchFamily="18" charset="0"/>
                <a:cs typeface="Times New Roman" pitchFamily="18" charset="0"/>
              </a:rPr>
              <a:t>1. Форми і зміст зовнішньоекономічних контрактів.</a:t>
            </a:r>
            <a:br>
              <a:rPr lang="uk-UA" sz="3000" b="1" dirty="0">
                <a:solidFill>
                  <a:schemeClr val="accent1">
                    <a:lumMod val="60000"/>
                    <a:lumOff val="40000"/>
                  </a:schemeClr>
                </a:solidFill>
                <a:latin typeface="Times New Roman" pitchFamily="18" charset="0"/>
                <a:cs typeface="Times New Roman" pitchFamily="18" charset="0"/>
              </a:rPr>
            </a:br>
            <a:r>
              <a:rPr lang="uk-UA" sz="3000" b="1" dirty="0">
                <a:solidFill>
                  <a:schemeClr val="accent1">
                    <a:lumMod val="60000"/>
                    <a:lumOff val="40000"/>
                  </a:schemeClr>
                </a:solidFill>
                <a:latin typeface="Times New Roman" pitchFamily="18" charset="0"/>
                <a:cs typeface="Times New Roman" pitchFamily="18" charset="0"/>
              </a:rPr>
              <a:t>2. Порядок укладання зовнішньоекономічних контрактів. </a:t>
            </a:r>
            <a:br>
              <a:rPr lang="uk-UA" sz="3000" b="1" dirty="0">
                <a:solidFill>
                  <a:schemeClr val="accent1">
                    <a:lumMod val="60000"/>
                    <a:lumOff val="40000"/>
                  </a:schemeClr>
                </a:solidFill>
                <a:latin typeface="Times New Roman" pitchFamily="18" charset="0"/>
                <a:cs typeface="Times New Roman" pitchFamily="18" charset="0"/>
              </a:rPr>
            </a:br>
            <a:r>
              <a:rPr lang="uk-UA" sz="3000" b="1" dirty="0">
                <a:solidFill>
                  <a:schemeClr val="accent1">
                    <a:lumMod val="60000"/>
                    <a:lumOff val="40000"/>
                  </a:schemeClr>
                </a:solidFill>
                <a:latin typeface="Times New Roman" pitchFamily="18" charset="0"/>
                <a:cs typeface="Times New Roman" pitchFamily="18" charset="0"/>
              </a:rPr>
              <a:t>3. Умови зовнішньоекономічних контрактів. </a:t>
            </a:r>
            <a:br>
              <a:rPr lang="uk-UA" sz="3000" b="1" dirty="0">
                <a:solidFill>
                  <a:schemeClr val="accent1">
                    <a:lumMod val="60000"/>
                    <a:lumOff val="40000"/>
                  </a:schemeClr>
                </a:solidFill>
                <a:latin typeface="Times New Roman" pitchFamily="18" charset="0"/>
                <a:cs typeface="Times New Roman" pitchFamily="18" charset="0"/>
              </a:rPr>
            </a:br>
            <a:r>
              <a:rPr lang="uk-UA" sz="3000" b="1" dirty="0">
                <a:solidFill>
                  <a:schemeClr val="accent1">
                    <a:lumMod val="60000"/>
                    <a:lumOff val="40000"/>
                  </a:schemeClr>
                </a:solidFill>
                <a:latin typeface="Times New Roman" pitchFamily="18" charset="0"/>
                <a:cs typeface="Times New Roman" pitchFamily="18" charset="0"/>
              </a:rPr>
              <a:t>4. Арбітражне застереження у зовнішньоекономічному контрактів.</a:t>
            </a:r>
            <a:br>
              <a:rPr lang="uk-UA" sz="3000" b="1" dirty="0">
                <a:solidFill>
                  <a:schemeClr val="accent1">
                    <a:lumMod val="60000"/>
                    <a:lumOff val="40000"/>
                  </a:schemeClr>
                </a:solidFill>
                <a:latin typeface="Times New Roman" pitchFamily="18" charset="0"/>
                <a:cs typeface="Times New Roman" pitchFamily="18" charset="0"/>
              </a:rPr>
            </a:br>
            <a:br>
              <a:rPr lang="uk-UA" sz="3000" b="1" dirty="0">
                <a:solidFill>
                  <a:srgbClr val="00B0F0"/>
                </a:solidFill>
                <a:latin typeface="Times New Roman" pitchFamily="18" charset="0"/>
                <a:cs typeface="Times New Roman" pitchFamily="18" charset="0"/>
              </a:rPr>
            </a:br>
            <a:br>
              <a:rPr lang="uk-UA" sz="2500" dirty="0">
                <a:solidFill>
                  <a:schemeClr val="tx2">
                    <a:lumMod val="95000"/>
                  </a:schemeClr>
                </a:solidFill>
                <a:latin typeface="Times New Roman" pitchFamily="18" charset="0"/>
                <a:cs typeface="Times New Roman" pitchFamily="18" charset="0"/>
              </a:rPr>
            </a:br>
            <a:br>
              <a:rPr lang="uk-UA" sz="3600" dirty="0"/>
            </a:br>
            <a:br>
              <a:rPr lang="uk-UA" sz="2000" dirty="0">
                <a:latin typeface="Times New Roman" pitchFamily="18" charset="0"/>
                <a:cs typeface="Times New Roman" pitchFamily="18" charset="0"/>
              </a:rPr>
            </a:br>
            <a:endParaRPr lang="uk-UA" sz="2000" dirty="0">
              <a:latin typeface="Times New Roman" pitchFamily="18" charset="0"/>
              <a:cs typeface="Times New Roman" pitchFamily="18" charset="0"/>
            </a:endParaRPr>
          </a:p>
        </p:txBody>
      </p:sp>
      <p:sp>
        <p:nvSpPr>
          <p:cNvPr id="3" name="Заголовок 1">
            <a:extLst>
              <a:ext uri="{FF2B5EF4-FFF2-40B4-BE49-F238E27FC236}">
                <a16:creationId xmlns:a16="http://schemas.microsoft.com/office/drawing/2014/main"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185738" y="270933"/>
            <a:ext cx="7231062" cy="5499630"/>
          </a:xfrm>
        </p:spPr>
        <p:txBody>
          <a:bodyPr/>
          <a:lstStyle/>
          <a:p>
            <a:pPr fontAlgn="base"/>
            <a:endParaRPr lang="uk-UA" sz="1500" b="0" dirty="0">
              <a:latin typeface="Times New Roman" pitchFamily="18" charset="0"/>
              <a:cs typeface="Times New Roman" pitchFamily="18" charset="0"/>
            </a:endParaRPr>
          </a:p>
          <a:p>
            <a:pPr marL="0" indent="0" algn="ctr" fontAlgn="base">
              <a:buNone/>
            </a:pPr>
            <a:r>
              <a:rPr lang="uk-UA" sz="2500" dirty="0">
                <a:solidFill>
                  <a:schemeClr val="tx1">
                    <a:lumMod val="75000"/>
                  </a:schemeClr>
                </a:solidFill>
                <a:latin typeface="Times New Roman" pitchFamily="18" charset="0"/>
                <a:cs typeface="Times New Roman" pitchFamily="18" charset="0"/>
              </a:rPr>
              <a:t>4. Арбітражне застереження у зовнішньоекономічному контрактів.</a:t>
            </a:r>
            <a:endParaRPr lang="uk-UA" sz="2500" b="0" dirty="0">
              <a:solidFill>
                <a:schemeClr val="tx1">
                  <a:lumMod val="75000"/>
                </a:schemeClr>
              </a:solidFill>
              <a:latin typeface="Times New Roman" pitchFamily="18" charset="0"/>
              <a:cs typeface="Times New Roman" pitchFamily="18" charset="0"/>
            </a:endParaRPr>
          </a:p>
          <a:p>
            <a:pPr marL="0" indent="228600" algn="just" fontAlgn="base">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Арбітражна угода виконує низку важливих функцій. Зокрема, вона є доказом згоди сторін на передачу спорів до арбітражу, встановлює компетенцію арбітражного суду на розгляд певного спору між сторонами та водночас виключає можливість розгляду цього спору державним судом, а також наділяє арбітрів повноваженнями на розгляд та остаточне вирішення спору і визначає обсяг таких повноважень.</a:t>
            </a:r>
          </a:p>
          <a:p>
            <a:pPr marL="0" indent="228600" algn="just" fontAlgn="base">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Закон України «Про міжнародний комерційний арбітраж» виходить з визнання корисності арбітражу (третейського суду) як методу, що широко застосовується для вирішення спорів, які виникають у сфері міжнародної торгівлі, і необхідності комплексного врегулювання міжнародного комерційного арбітражу в законодавчому порядку; враховує положення про такий арбітраж, які є в міжнародних договорах України, а також в типовому законі, прийнятому в 1985 році Комісією ООН з права міжнародної торгівлі і схваленому Генеральною Асамблеєю ООН для можливого використання державами у своєму законодавстві.</a:t>
            </a:r>
          </a:p>
          <a:p>
            <a:pPr marL="0" indent="228600" algn="just" fontAlgn="base">
              <a:lnSpc>
                <a:spcPct val="100000"/>
              </a:lnSpc>
              <a:spcBef>
                <a:spcPts val="0"/>
              </a:spcBef>
            </a:pPr>
            <a:r>
              <a:rPr lang="uk-UA" sz="1600" b="0" dirty="0">
                <a:solidFill>
                  <a:schemeClr val="tx1">
                    <a:lumMod val="50000"/>
                  </a:schemeClr>
                </a:solidFill>
                <a:latin typeface="Times New Roman" pitchFamily="18" charset="0"/>
                <a:cs typeface="Times New Roman" pitchFamily="18" charset="0"/>
              </a:rPr>
              <a:t>Отже, арбітражна угода в розумінні Закону –  це угода сторін про передачу до арбітражу спорів, які можуть виникнути між ними у зв’язку з договірними та іншими правовідносинами.</a:t>
            </a:r>
          </a:p>
          <a:p>
            <a:pPr marL="0" indent="0">
              <a:buNone/>
            </a:pPr>
            <a:endParaRPr lang="uk-UA" sz="1500" b="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6800" y="457200"/>
            <a:ext cx="4114800" cy="519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0415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9333" y="279400"/>
            <a:ext cx="11687705" cy="5491163"/>
          </a:xfrm>
        </p:spPr>
        <p:txBody>
          <a:bodyPr/>
          <a:lstStyle/>
          <a:p>
            <a:pPr marL="0" indent="457200" algn="just">
              <a:lnSpc>
                <a:spcPct val="100000"/>
              </a:lnSpc>
              <a:spcBef>
                <a:spcPts val="0"/>
              </a:spcBef>
              <a:buNone/>
            </a:pPr>
            <a:r>
              <a:rPr lang="ru-RU" sz="1700" b="0" dirty="0">
                <a:solidFill>
                  <a:schemeClr val="tx1">
                    <a:lumMod val="50000"/>
                  </a:schemeClr>
                </a:solidFill>
                <a:latin typeface="Times New Roman" pitchFamily="18" charset="0"/>
                <a:cs typeface="Times New Roman" pitchFamily="18" charset="0"/>
              </a:rPr>
              <a:t>У свою </a:t>
            </a:r>
            <a:r>
              <a:rPr lang="ru-RU" sz="1700" b="0" dirty="0" err="1">
                <a:solidFill>
                  <a:schemeClr val="tx1">
                    <a:lumMod val="50000"/>
                  </a:schemeClr>
                </a:solidFill>
                <a:latin typeface="Times New Roman" pitchFamily="18" charset="0"/>
                <a:cs typeface="Times New Roman" pitchFamily="18" charset="0"/>
              </a:rPr>
              <a:t>чергу</a:t>
            </a:r>
            <a:r>
              <a:rPr lang="ru-RU" sz="1700" b="0" dirty="0">
                <a:solidFill>
                  <a:schemeClr val="tx1">
                    <a:lumMod val="50000"/>
                  </a:schemeClr>
                </a:solidFill>
                <a:latin typeface="Times New Roman" pitchFamily="18" charset="0"/>
                <a:cs typeface="Times New Roman" pitchFamily="18" charset="0"/>
              </a:rPr>
              <a:t>, </a:t>
            </a:r>
            <a:r>
              <a:rPr lang="ru-RU" sz="1700" dirty="0" err="1">
                <a:solidFill>
                  <a:schemeClr val="tx1">
                    <a:lumMod val="50000"/>
                  </a:schemeClr>
                </a:solidFill>
                <a:latin typeface="Times New Roman" pitchFamily="18" charset="0"/>
                <a:cs typeface="Times New Roman" pitchFamily="18" charset="0"/>
              </a:rPr>
              <a:t>арбітражне</a:t>
            </a:r>
            <a:r>
              <a:rPr lang="ru-RU" sz="1700" dirty="0">
                <a:solidFill>
                  <a:schemeClr val="tx1">
                    <a:lumMod val="50000"/>
                  </a:schemeClr>
                </a:solidFill>
                <a:latin typeface="Times New Roman" pitchFamily="18" charset="0"/>
                <a:cs typeface="Times New Roman" pitchFamily="18" charset="0"/>
              </a:rPr>
              <a:t> </a:t>
            </a:r>
            <a:r>
              <a:rPr lang="ru-RU" sz="1700" dirty="0" err="1">
                <a:solidFill>
                  <a:schemeClr val="tx1">
                    <a:lumMod val="50000"/>
                  </a:schemeClr>
                </a:solidFill>
                <a:latin typeface="Times New Roman" pitchFamily="18" charset="0"/>
                <a:cs typeface="Times New Roman" pitchFamily="18" charset="0"/>
              </a:rPr>
              <a:t>застереження</a:t>
            </a:r>
            <a:r>
              <a:rPr lang="ru-RU" sz="1700" b="0" dirty="0">
                <a:solidFill>
                  <a:schemeClr val="tx1">
                    <a:lumMod val="50000"/>
                  </a:schemeClr>
                </a:solidFill>
                <a:latin typeface="Times New Roman" pitchFamily="18" charset="0"/>
                <a:cs typeface="Times New Roman" pitchFamily="18" charset="0"/>
              </a:rPr>
              <a:t> – </a:t>
            </a:r>
            <a:r>
              <a:rPr lang="ru-RU" sz="1700" b="0" dirty="0" err="1">
                <a:solidFill>
                  <a:schemeClr val="tx1">
                    <a:lumMod val="50000"/>
                  </a:schemeClr>
                </a:solidFill>
                <a:latin typeface="Times New Roman" pitchFamily="18" charset="0"/>
                <a:cs typeface="Times New Roman" pitchFamily="18" charset="0"/>
              </a:rPr>
              <a:t>це</a:t>
            </a:r>
            <a:r>
              <a:rPr lang="ru-RU" sz="1700" b="0" dirty="0">
                <a:solidFill>
                  <a:schemeClr val="tx1">
                    <a:lumMod val="50000"/>
                  </a:schemeClr>
                </a:solidFill>
                <a:latin typeface="Times New Roman" pitchFamily="18" charset="0"/>
                <a:cs typeface="Times New Roman" pitchFamily="18" charset="0"/>
              </a:rPr>
              <a:t> угода </a:t>
            </a:r>
            <a:r>
              <a:rPr lang="ru-RU" sz="1700" b="0" dirty="0" err="1">
                <a:solidFill>
                  <a:schemeClr val="tx1">
                    <a:lumMod val="50000"/>
                  </a:schemeClr>
                </a:solidFill>
                <a:latin typeface="Times New Roman" pitchFamily="18" charset="0"/>
                <a:cs typeface="Times New Roman" pitchFamily="18" charset="0"/>
              </a:rPr>
              <a:t>сторін</a:t>
            </a:r>
            <a:r>
              <a:rPr lang="ru-RU" sz="1700" b="0" dirty="0">
                <a:solidFill>
                  <a:schemeClr val="tx1">
                    <a:lumMod val="50000"/>
                  </a:schemeClr>
                </a:solidFill>
                <a:latin typeface="Times New Roman" pitchFamily="18" charset="0"/>
                <a:cs typeface="Times New Roman" pitchFamily="18" charset="0"/>
              </a:rPr>
              <a:t> про </a:t>
            </a:r>
            <a:r>
              <a:rPr lang="ru-RU" sz="1700" b="0" dirty="0" err="1">
                <a:solidFill>
                  <a:schemeClr val="tx1">
                    <a:lumMod val="50000"/>
                  </a:schemeClr>
                </a:solidFill>
                <a:latin typeface="Times New Roman" pitchFamily="18" charset="0"/>
                <a:cs typeface="Times New Roman" pitchFamily="18" charset="0"/>
              </a:rPr>
              <a:t>арбітражний</a:t>
            </a:r>
            <a:r>
              <a:rPr lang="ru-RU" sz="1700" b="0" dirty="0">
                <a:solidFill>
                  <a:schemeClr val="tx1">
                    <a:lumMod val="50000"/>
                  </a:schemeClr>
                </a:solidFill>
                <a:latin typeface="Times New Roman" pitchFamily="18" charset="0"/>
                <a:cs typeface="Times New Roman" pitchFamily="18" charset="0"/>
              </a:rPr>
              <a:t> порядок </a:t>
            </a:r>
            <a:r>
              <a:rPr lang="ru-RU" sz="1700" b="0" dirty="0" err="1">
                <a:solidFill>
                  <a:schemeClr val="tx1">
                    <a:lumMod val="50000"/>
                  </a:schemeClr>
                </a:solidFill>
                <a:latin typeface="Times New Roman" pitchFamily="18" charset="0"/>
                <a:cs typeface="Times New Roman" pitchFamily="18" charset="0"/>
              </a:rPr>
              <a:t>вирішення</a:t>
            </a:r>
            <a:r>
              <a:rPr lang="ru-RU" sz="1700" b="0" dirty="0">
                <a:solidFill>
                  <a:schemeClr val="tx1">
                    <a:lumMod val="50000"/>
                  </a:schemeClr>
                </a:solidFill>
                <a:latin typeface="Times New Roman" pitchFamily="18" charset="0"/>
                <a:cs typeface="Times New Roman" pitchFamily="18" charset="0"/>
              </a:rPr>
              <a:t> </a:t>
            </a:r>
            <a:r>
              <a:rPr lang="ru-RU" sz="1700" b="0" dirty="0" err="1">
                <a:solidFill>
                  <a:schemeClr val="tx1">
                    <a:lumMod val="50000"/>
                  </a:schemeClr>
                </a:solidFill>
                <a:latin typeface="Times New Roman" pitchFamily="18" charset="0"/>
                <a:cs typeface="Times New Roman" pitchFamily="18" charset="0"/>
              </a:rPr>
              <a:t>спорів</a:t>
            </a:r>
            <a:r>
              <a:rPr lang="ru-RU" sz="1700" b="0" dirty="0">
                <a:solidFill>
                  <a:schemeClr val="tx1">
                    <a:lumMod val="50000"/>
                  </a:schemeClr>
                </a:solidFill>
                <a:latin typeface="Times New Roman" pitchFamily="18" charset="0"/>
                <a:cs typeface="Times New Roman" pitchFamily="18" charset="0"/>
              </a:rPr>
              <a:t>, яка прямо включена в контракт і є </a:t>
            </a:r>
            <a:r>
              <a:rPr lang="ru-RU" sz="1700" b="0" dirty="0" err="1">
                <a:solidFill>
                  <a:schemeClr val="tx1">
                    <a:lumMod val="50000"/>
                  </a:schemeClr>
                </a:solidFill>
                <a:latin typeface="Times New Roman" pitchFamily="18" charset="0"/>
                <a:cs typeface="Times New Roman" pitchFamily="18" charset="0"/>
              </a:rPr>
              <a:t>його</a:t>
            </a:r>
            <a:r>
              <a:rPr lang="ru-RU" sz="1700" b="0" dirty="0">
                <a:solidFill>
                  <a:schemeClr val="tx1">
                    <a:lumMod val="50000"/>
                  </a:schemeClr>
                </a:solidFill>
                <a:latin typeface="Times New Roman" pitchFamily="18" charset="0"/>
                <a:cs typeface="Times New Roman" pitchFamily="18" charset="0"/>
              </a:rPr>
              <a:t> </a:t>
            </a:r>
            <a:r>
              <a:rPr lang="ru-RU" sz="1700" b="0" dirty="0" err="1">
                <a:solidFill>
                  <a:schemeClr val="tx1">
                    <a:lumMod val="50000"/>
                  </a:schemeClr>
                </a:solidFill>
                <a:latin typeface="Times New Roman" pitchFamily="18" charset="0"/>
                <a:cs typeface="Times New Roman" pitchFamily="18" charset="0"/>
              </a:rPr>
              <a:t>складовою</a:t>
            </a:r>
            <a:r>
              <a:rPr lang="ru-RU" sz="1700" b="0" dirty="0">
                <a:solidFill>
                  <a:schemeClr val="tx1">
                    <a:lumMod val="50000"/>
                  </a:schemeClr>
                </a:solidFill>
                <a:latin typeface="Times New Roman" pitchFamily="18" charset="0"/>
                <a:cs typeface="Times New Roman" pitchFamily="18" charset="0"/>
              </a:rPr>
              <a:t>. </a:t>
            </a:r>
            <a:r>
              <a:rPr lang="ru-RU" sz="1700" b="0" dirty="0" err="1">
                <a:solidFill>
                  <a:schemeClr val="tx1">
                    <a:lumMod val="50000"/>
                  </a:schemeClr>
                </a:solidFill>
                <a:latin typeface="Times New Roman" pitchFamily="18" charset="0"/>
                <a:cs typeface="Times New Roman" pitchFamily="18" charset="0"/>
              </a:rPr>
              <a:t>Підписант</a:t>
            </a:r>
            <a:r>
              <a:rPr lang="ru-RU" sz="1700" b="0" dirty="0">
                <a:solidFill>
                  <a:schemeClr val="tx1">
                    <a:lumMod val="50000"/>
                  </a:schemeClr>
                </a:solidFill>
                <a:latin typeface="Times New Roman" pitchFamily="18" charset="0"/>
                <a:cs typeface="Times New Roman" pitchFamily="18" charset="0"/>
              </a:rPr>
              <a:t> </a:t>
            </a:r>
            <a:r>
              <a:rPr lang="ru-RU" sz="1700" b="0" dirty="0" err="1">
                <a:solidFill>
                  <a:schemeClr val="tx1">
                    <a:lumMod val="50000"/>
                  </a:schemeClr>
                </a:solidFill>
                <a:latin typeface="Times New Roman" pitchFamily="18" charset="0"/>
                <a:cs typeface="Times New Roman" pitchFamily="18" charset="0"/>
              </a:rPr>
              <a:t>арбітражного</a:t>
            </a:r>
            <a:r>
              <a:rPr lang="ru-RU" sz="1700" b="0" dirty="0">
                <a:solidFill>
                  <a:schemeClr val="tx1">
                    <a:lumMod val="50000"/>
                  </a:schemeClr>
                </a:solidFill>
                <a:latin typeface="Times New Roman" pitchFamily="18" charset="0"/>
                <a:cs typeface="Times New Roman" pitchFamily="18" charset="0"/>
              </a:rPr>
              <a:t> </a:t>
            </a:r>
            <a:r>
              <a:rPr lang="ru-RU" sz="1700" b="0" dirty="0" err="1">
                <a:solidFill>
                  <a:schemeClr val="tx1">
                    <a:lumMod val="50000"/>
                  </a:schemeClr>
                </a:solidFill>
                <a:latin typeface="Times New Roman" pitchFamily="18" charset="0"/>
                <a:cs typeface="Times New Roman" pitchFamily="18" charset="0"/>
              </a:rPr>
              <a:t>застереження</a:t>
            </a:r>
            <a:r>
              <a:rPr lang="ru-RU" sz="1700" b="0" dirty="0">
                <a:solidFill>
                  <a:schemeClr val="tx1">
                    <a:lumMod val="50000"/>
                  </a:schemeClr>
                </a:solidFill>
                <a:latin typeface="Times New Roman" pitchFamily="18" charset="0"/>
                <a:cs typeface="Times New Roman" pitchFamily="18" charset="0"/>
              </a:rPr>
              <a:t> повинен бути </a:t>
            </a:r>
            <a:r>
              <a:rPr lang="ru-RU" sz="1700" b="0" dirty="0" err="1">
                <a:solidFill>
                  <a:schemeClr val="tx1">
                    <a:lumMod val="50000"/>
                  </a:schemeClr>
                </a:solidFill>
                <a:latin typeface="Times New Roman" pitchFamily="18" charset="0"/>
                <a:cs typeface="Times New Roman" pitchFamily="18" charset="0"/>
              </a:rPr>
              <a:t>уповноважений</a:t>
            </a:r>
            <a:r>
              <a:rPr lang="ru-RU" sz="1700" b="0" dirty="0">
                <a:solidFill>
                  <a:schemeClr val="tx1">
                    <a:lumMod val="50000"/>
                  </a:schemeClr>
                </a:solidFill>
                <a:latin typeface="Times New Roman" pitchFamily="18" charset="0"/>
                <a:cs typeface="Times New Roman" pitchFamily="18" charset="0"/>
              </a:rPr>
              <a:t> на </a:t>
            </a:r>
            <a:r>
              <a:rPr lang="ru-RU" sz="1700" b="0" dirty="0" err="1">
                <a:solidFill>
                  <a:schemeClr val="tx1">
                    <a:lumMod val="50000"/>
                  </a:schemeClr>
                </a:solidFill>
                <a:latin typeface="Times New Roman" pitchFamily="18" charset="0"/>
                <a:cs typeface="Times New Roman" pitchFamily="18" charset="0"/>
              </a:rPr>
              <a:t>вчинення</a:t>
            </a:r>
            <a:r>
              <a:rPr lang="ru-RU" sz="1700" b="0" dirty="0">
                <a:solidFill>
                  <a:schemeClr val="tx1">
                    <a:lumMod val="50000"/>
                  </a:schemeClr>
                </a:solidFill>
                <a:latin typeface="Times New Roman" pitchFamily="18" charset="0"/>
                <a:cs typeface="Times New Roman" pitchFamily="18" charset="0"/>
              </a:rPr>
              <a:t> </a:t>
            </a:r>
            <a:r>
              <a:rPr lang="ru-RU" sz="1700" b="0" dirty="0" err="1">
                <a:solidFill>
                  <a:schemeClr val="tx1">
                    <a:lumMod val="50000"/>
                  </a:schemeClr>
                </a:solidFill>
                <a:latin typeface="Times New Roman" pitchFamily="18" charset="0"/>
                <a:cs typeface="Times New Roman" pitchFamily="18" charset="0"/>
              </a:rPr>
              <a:t>саме</a:t>
            </a:r>
            <a:r>
              <a:rPr lang="ru-RU" sz="1700" b="0" dirty="0">
                <a:solidFill>
                  <a:schemeClr val="tx1">
                    <a:lumMod val="50000"/>
                  </a:schemeClr>
                </a:solidFill>
                <a:latin typeface="Times New Roman" pitchFamily="18" charset="0"/>
                <a:cs typeface="Times New Roman" pitchFamily="18" charset="0"/>
              </a:rPr>
              <a:t> такого </a:t>
            </a:r>
            <a:r>
              <a:rPr lang="ru-RU" sz="1700" b="0" dirty="0" err="1">
                <a:solidFill>
                  <a:schemeClr val="tx1">
                    <a:lumMod val="50000"/>
                  </a:schemeClr>
                </a:solidFill>
                <a:latin typeface="Times New Roman" pitchFamily="18" charset="0"/>
                <a:cs typeface="Times New Roman" pitchFamily="18" charset="0"/>
              </a:rPr>
              <a:t>правочину</a:t>
            </a:r>
            <a:r>
              <a:rPr lang="ru-RU" sz="17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Арбітражна угода укладається в письмовій формі у вигляді арбітражного застереження в договорі або окремої угоди підписаної сторонами. Така угода може бути укладена шляхом обміну листами, електронними повідомленнями, </a:t>
            </a:r>
            <a:r>
              <a:rPr lang="uk-UA" sz="1700" b="0" dirty="0" err="1">
                <a:solidFill>
                  <a:schemeClr val="tx1">
                    <a:lumMod val="50000"/>
                  </a:schemeClr>
                </a:solidFill>
                <a:latin typeface="Times New Roman" pitchFamily="18" charset="0"/>
                <a:cs typeface="Times New Roman" pitchFamily="18" charset="0"/>
              </a:rPr>
              <a:t>повідомленнями</a:t>
            </a:r>
            <a:r>
              <a:rPr lang="uk-UA" sz="1700" b="0" dirty="0">
                <a:solidFill>
                  <a:schemeClr val="tx1">
                    <a:lumMod val="50000"/>
                  </a:schemeClr>
                </a:solidFill>
                <a:latin typeface="Times New Roman" pitchFamily="18" charset="0"/>
                <a:cs typeface="Times New Roman" pitchFamily="18" charset="0"/>
              </a:rPr>
              <a:t> по телетайпу, телеграфу або з використанням інших засобів електрозв’язку, що забезпечують її фіксацію. Крім того, допускається укладення арбітражної угоди шляхом обміну позовною заявою та відзивом на позов, в яких одна із сторін стверджує наявність угоди, а інша проти цього не заперечує; або ж шляхом письмового посилання на документ, що містить арбітражне застереження, за умови, що це посилання робить вказане застереження частиною угоди.</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Загалом, арбітражна угода може мати місце у вигляді окремої угоди, однак, як правило, викладається у вигляді арбітражного застереження в основному договорі. Особливістю арбітражної угоди є те, що вона обов’язкова для її сторін і сторони не можуть ухилитися від передачі спору на розгляд третейського суду.</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Зміст арбітражної угоди складають умови, які стосуються різних аспектів розгляду спорів міжнародним комерційним арбітражем. Чітке юридичне формулювання умов арбітражної угоди дає змогу точно встановити наявність волевиявлення сторін на розгляд спору у міжнародному комерційному арбітражі, визначити арбітражний орган, компетентний розглядати спір, уникнути оспорювання компетенції арбітражу, а також уникнути проблем із виконанням арбітражного рішення.</a:t>
            </a:r>
          </a:p>
          <a:p>
            <a:pPr marL="0" indent="457200" algn="just">
              <a:lnSpc>
                <a:spcPct val="100000"/>
              </a:lnSpc>
              <a:spcBef>
                <a:spcPts val="0"/>
              </a:spcBef>
              <a:buNone/>
            </a:pPr>
            <a:r>
              <a:rPr lang="uk-UA" sz="1700" b="0" dirty="0">
                <a:solidFill>
                  <a:schemeClr val="tx1">
                    <a:lumMod val="50000"/>
                  </a:schemeClr>
                </a:solidFill>
                <a:latin typeface="Times New Roman" pitchFamily="18" charset="0"/>
                <a:cs typeface="Times New Roman" pitchFamily="18" charset="0"/>
              </a:rPr>
              <a:t>Вітчизняним суб'єктам зовнішньоекономічної діяльності слід порекомендувати підписання арбітражного застереження, що передбачає вирішення спорів у </a:t>
            </a:r>
            <a:r>
              <a:rPr lang="uk-UA" sz="1700" dirty="0">
                <a:solidFill>
                  <a:schemeClr val="tx1">
                    <a:lumMod val="50000"/>
                  </a:schemeClr>
                </a:solidFill>
                <a:latin typeface="Times New Roman" pitchFamily="18" charset="0"/>
                <a:cs typeface="Times New Roman" pitchFamily="18" charset="0"/>
              </a:rPr>
              <a:t>Міжнародному комерційному арбітражному суді або Морській арбітражній комісії при Торгово-промисловій  палаті України</a:t>
            </a:r>
            <a:r>
              <a:rPr lang="uk-UA" sz="1700" b="0" dirty="0">
                <a:solidFill>
                  <a:schemeClr val="tx1">
                    <a:lumMod val="50000"/>
                  </a:schemeClr>
                </a:solidFill>
                <a:latin typeface="Times New Roman" pitchFamily="18" charset="0"/>
                <a:cs typeface="Times New Roman" pitchFamily="18" charset="0"/>
              </a:rPr>
              <a:t>. Сформована практика показує, що процедура розгляду справ саме в цьому суді не є складною або дорогою, та забезпечує належний захист українських резидентів.</a:t>
            </a:r>
          </a:p>
          <a:p>
            <a:pPr marL="0" indent="457200" algn="just">
              <a:lnSpc>
                <a:spcPct val="100000"/>
              </a:lnSpc>
              <a:spcBef>
                <a:spcPts val="0"/>
              </a:spcBef>
              <a:buNone/>
            </a:pPr>
            <a:endParaRPr lang="uk-UA" sz="17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99401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000" b="1" i="1" u="sng" dirty="0">
                <a:solidFill>
                  <a:schemeClr val="tx1">
                    <a:lumMod val="75000"/>
                  </a:schemeClr>
                </a:solidFill>
                <a:latin typeface="Times New Roman" pitchFamily="18" charset="0"/>
                <a:cs typeface="Times New Roman" pitchFamily="18" charset="0"/>
              </a:rPr>
              <a:t>1. Форма зовнішньоекономічних контрактів.</a:t>
            </a:r>
            <a:endParaRPr lang="uk-UA" sz="3000" i="1" u="sng" dirty="0">
              <a:solidFill>
                <a:schemeClr val="tx1">
                  <a:lumMod val="75000"/>
                </a:schemeClr>
              </a:solidFill>
            </a:endParaRPr>
          </a:p>
        </p:txBody>
      </p:sp>
      <p:sp>
        <p:nvSpPr>
          <p:cNvPr id="3" name="Місце для тексту 2"/>
          <p:cNvSpPr>
            <a:spLocks noGrp="1"/>
          </p:cNvSpPr>
          <p:nvPr>
            <p:ph type="body" sz="quarter" idx="10"/>
          </p:nvPr>
        </p:nvSpPr>
        <p:spPr>
          <a:xfrm>
            <a:off x="1143000" y="1066800"/>
            <a:ext cx="10134600" cy="5008563"/>
          </a:xfrm>
        </p:spPr>
        <p:txBody>
          <a:bodyPr/>
          <a:lstStyle/>
          <a:p>
            <a:pPr marL="0" indent="457200" algn="just">
              <a:lnSpc>
                <a:spcPct val="100000"/>
              </a:lnSpc>
              <a:spcBef>
                <a:spcPts val="0"/>
              </a:spcBef>
              <a:buNone/>
            </a:pPr>
            <a:r>
              <a:rPr lang="uk-UA" sz="1800" dirty="0">
                <a:solidFill>
                  <a:schemeClr val="tx1">
                    <a:lumMod val="75000"/>
                  </a:schemeClr>
                </a:solidFill>
                <a:latin typeface="Times New Roman" pitchFamily="18" charset="0"/>
                <a:cs typeface="Times New Roman" pitchFamily="18" charset="0"/>
              </a:rPr>
              <a:t>Зовнішньоекономічний договір (контракт) </a:t>
            </a:r>
            <a:r>
              <a:rPr lang="uk-UA" sz="1800" b="0" dirty="0">
                <a:solidFill>
                  <a:schemeClr val="tx1">
                    <a:lumMod val="75000"/>
                  </a:schemeClr>
                </a:solidFill>
                <a:latin typeface="Times New Roman" pitchFamily="18" charset="0"/>
                <a:cs typeface="Times New Roman" pitchFamily="18" charset="0"/>
              </a:rPr>
              <a:t>– матеріально оформлена угода двох або більше суб’єктів ЗЕД і їхніх іноземних контрагентів, яка спрямована на встановлення, зміну або припинення їхніх взаємних прав і обов’язків у сфері ЗЕД (ст. 1 Закону “Про ЗЕД”).</a:t>
            </a:r>
          </a:p>
          <a:p>
            <a:pPr marL="0" indent="457200" algn="just">
              <a:lnSpc>
                <a:spcPct val="100000"/>
              </a:lnSpc>
              <a:spcBef>
                <a:spcPts val="0"/>
              </a:spcBef>
              <a:buNone/>
            </a:pPr>
            <a:r>
              <a:rPr lang="uk-UA" sz="1800" b="0" dirty="0">
                <a:solidFill>
                  <a:schemeClr val="tx1">
                    <a:lumMod val="75000"/>
                  </a:schemeClr>
                </a:solidFill>
                <a:latin typeface="Times New Roman" pitchFamily="18" charset="0"/>
                <a:cs typeface="Times New Roman" pitchFamily="18" charset="0"/>
              </a:rPr>
              <a:t>Основними законодавчими актами України, що регулюють форму, порядок укладання і виконання зовнішньоторговельних договорів (контрактів), є: ГК України, ЦК України, Митний кодекс України, Закон “Про ЗЕД”, закон України “Про регулювання товарообмінних (бартерних) операцій у галузі зовнішньоекономічної діяльності” від 23.12.98 р., Положення про форму зовнішньоекономічних договорів (контрактів) від 06.09.2001 р. </a:t>
            </a:r>
          </a:p>
          <a:p>
            <a:pPr marL="0" indent="457200" algn="just">
              <a:lnSpc>
                <a:spcPct val="100000"/>
              </a:lnSpc>
              <a:spcBef>
                <a:spcPts val="0"/>
              </a:spcBef>
              <a:buNone/>
            </a:pPr>
            <a:r>
              <a:rPr lang="uk-UA" sz="1800" b="0" dirty="0">
                <a:solidFill>
                  <a:schemeClr val="tx1">
                    <a:lumMod val="75000"/>
                  </a:schemeClr>
                </a:solidFill>
                <a:latin typeface="Times New Roman" pitchFamily="18" charset="0"/>
                <a:cs typeface="Times New Roman" pitchFamily="18" charset="0"/>
              </a:rPr>
              <a:t>Серед основних міжнародних актів, що регулюють питання укладання й виконання зовнішньоекономічних договорів (контрактів), необхідно відзначити:</a:t>
            </a:r>
          </a:p>
          <a:p>
            <a:pPr algn="just">
              <a:lnSpc>
                <a:spcPct val="100000"/>
              </a:lnSpc>
              <a:spcBef>
                <a:spcPts val="0"/>
              </a:spcBef>
              <a:buFont typeface="Wingdings" panose="05000000000000000000" pitchFamily="2" charset="2"/>
              <a:buChar char="v"/>
            </a:pPr>
            <a:r>
              <a:rPr lang="uk-UA" sz="1800" b="0" dirty="0">
                <a:solidFill>
                  <a:schemeClr val="tx1">
                    <a:lumMod val="75000"/>
                  </a:schemeClr>
                </a:solidFill>
                <a:latin typeface="Times New Roman" pitchFamily="18" charset="0"/>
                <a:cs typeface="Times New Roman" pitchFamily="18" charset="0"/>
              </a:rPr>
              <a:t>Віденську конвенцію 1980 р. про договори міжнародної купівлі-продажу товарів, </a:t>
            </a:r>
          </a:p>
          <a:p>
            <a:pPr algn="just">
              <a:lnSpc>
                <a:spcPct val="100000"/>
              </a:lnSpc>
              <a:spcBef>
                <a:spcPts val="0"/>
              </a:spcBef>
              <a:buFont typeface="Wingdings" panose="05000000000000000000" pitchFamily="2" charset="2"/>
              <a:buChar char="v"/>
            </a:pPr>
            <a:r>
              <a:rPr lang="uk-UA" sz="1800" b="0" dirty="0">
                <a:solidFill>
                  <a:schemeClr val="tx1">
                    <a:lumMod val="75000"/>
                  </a:schemeClr>
                </a:solidFill>
                <a:latin typeface="Times New Roman" pitchFamily="18" charset="0"/>
                <a:cs typeface="Times New Roman" pitchFamily="18" charset="0"/>
              </a:rPr>
              <a:t>Нью-Йоркську конвенцію про позовну давність в міжнародній купівлі-продажу товарів 1974 р., </a:t>
            </a:r>
          </a:p>
          <a:p>
            <a:pPr algn="just">
              <a:lnSpc>
                <a:spcPct val="100000"/>
              </a:lnSpc>
              <a:spcBef>
                <a:spcPts val="0"/>
              </a:spcBef>
              <a:buFont typeface="Wingdings" panose="05000000000000000000" pitchFamily="2" charset="2"/>
              <a:buChar char="v"/>
            </a:pPr>
            <a:r>
              <a:rPr lang="uk-UA" sz="1800" b="0" dirty="0">
                <a:solidFill>
                  <a:schemeClr val="tx1">
                    <a:lumMod val="75000"/>
                  </a:schemeClr>
                </a:solidFill>
                <a:latin typeface="Times New Roman" pitchFamily="18" charset="0"/>
                <a:cs typeface="Times New Roman" pitchFamily="18" charset="0"/>
              </a:rPr>
              <a:t>Європейську конвенцію про зовнішньоторговельний арбітраж 1961 р. та ін.</a:t>
            </a:r>
          </a:p>
        </p:txBody>
      </p:sp>
    </p:spTree>
    <p:extLst>
      <p:ext uri="{BB962C8B-B14F-4D97-AF65-F5344CB8AC3E}">
        <p14:creationId xmlns:p14="http://schemas.microsoft.com/office/powerpoint/2010/main" val="3356717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90625" y="755650"/>
            <a:ext cx="10267950" cy="5171017"/>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Практика міжнародної торгівлі передбачає чимало видів зовнішньоекономічних контрактів. Серед них основним </a:t>
            </a:r>
            <a:r>
              <a:rPr lang="uk-UA" sz="1800" i="1" u="sng" dirty="0">
                <a:solidFill>
                  <a:schemeClr val="tx1">
                    <a:lumMod val="50000"/>
                  </a:schemeClr>
                </a:solidFill>
                <a:latin typeface="Times New Roman" pitchFamily="18" charset="0"/>
                <a:cs typeface="Times New Roman" pitchFamily="18" charset="0"/>
              </a:rPr>
              <a:t>є контракт міжнародної купівлі-продажу </a:t>
            </a:r>
            <a:r>
              <a:rPr lang="uk-UA" sz="1800" b="0" dirty="0">
                <a:solidFill>
                  <a:schemeClr val="tx1">
                    <a:lumMod val="50000"/>
                  </a:schemeClr>
                </a:solidFill>
                <a:latin typeface="Times New Roman" pitchFamily="18" charset="0"/>
                <a:cs typeface="Times New Roman" pitchFamily="18" charset="0"/>
              </a:rPr>
              <a:t>— договір поставки товару, погоджений і підписаний експортером та імпортером. Обов'язковою умовою Договору купівлі-продажу є перехід права власності на товар від продавця до покупця. Цією умовою він відрізняється від усіх інших видів договорів — орендного, ліцензійного, страхування тощо. Контракт купівлі-продажу є основним засобом регулювання ділових відносин у сфері зовнішньоторговельного обігу, де діє принцип </a:t>
            </a:r>
            <a:r>
              <a:rPr lang="uk-UA" sz="1800" dirty="0">
                <a:solidFill>
                  <a:schemeClr val="tx1">
                    <a:lumMod val="50000"/>
                  </a:schemeClr>
                </a:solidFill>
                <a:latin typeface="Times New Roman" pitchFamily="18" charset="0"/>
                <a:cs typeface="Times New Roman" pitchFamily="18" charset="0"/>
              </a:rPr>
              <a:t>свободи договору</a:t>
            </a:r>
            <a:r>
              <a:rPr lang="uk-UA" sz="1800" b="0" dirty="0">
                <a:solidFill>
                  <a:schemeClr val="tx1">
                    <a:lumMod val="50000"/>
                  </a:schemeClr>
                </a:solidFill>
                <a:latin typeface="Times New Roman" pitchFamily="18" charset="0"/>
                <a:cs typeface="Times New Roman" pitchFamily="18" charset="0"/>
              </a:rPr>
              <a:t>. </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Формами міжнародних контрактів також є:</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зовнішньоторговельні агентські угоди та їх підвиди (контракти комісії й доручення);</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контракти, що оформляють операції зустрічної торгівлі, при яких продавець бере зобов'язання зустрічно придбати товари або продукцію у країни покупця;</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угоди типу “</a:t>
            </a:r>
            <a:r>
              <a:rPr lang="uk-UA" sz="1800" b="0" dirty="0" err="1">
                <a:solidFill>
                  <a:schemeClr val="tx1">
                    <a:lumMod val="50000"/>
                  </a:schemeClr>
                </a:solidFill>
                <a:latin typeface="Times New Roman" pitchFamily="18" charset="0"/>
                <a:cs typeface="Times New Roman" pitchFamily="18" charset="0"/>
              </a:rPr>
              <a:t>світч</a:t>
            </a:r>
            <a:r>
              <a:rPr lang="uk-UA" sz="1800" b="0" dirty="0">
                <a:solidFill>
                  <a:schemeClr val="tx1">
                    <a:lumMod val="50000"/>
                  </a:schemeClr>
                </a:solidFill>
                <a:latin typeface="Times New Roman" pitchFamily="18" charset="0"/>
                <a:cs typeface="Times New Roman" pitchFamily="18" charset="0"/>
              </a:rPr>
              <a:t>”</a:t>
            </a:r>
            <a:r>
              <a:rPr lang="uk-UA" sz="1800" dirty="0">
                <a:solidFill>
                  <a:schemeClr val="tx1">
                    <a:lumMod val="50000"/>
                  </a:schemeClr>
                </a:solidFill>
                <a:latin typeface="Times New Roman" pitchFamily="18" charset="0"/>
                <a:cs typeface="Times New Roman" pitchFamily="18" charset="0"/>
              </a:rPr>
              <a:t> зміст яких полягає у передачі експортером своїх зобов'язань із зустрічної закупівлі третій стороні, як правило, спеціалізованій торговій фірмі;</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операції промислового співробітництва;</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контракти міжнародного перевезення вантажів (пасажирів) та ін.</a:t>
            </a:r>
            <a:endParaRPr lang="uk-UA" sz="1800" dirty="0">
              <a:solidFill>
                <a:schemeClr val="tx1">
                  <a:lumMod val="50000"/>
                </a:schemeClr>
              </a:solidFill>
            </a:endParaRPr>
          </a:p>
          <a:p>
            <a:pPr marL="0" indent="457200" algn="just">
              <a:lnSpc>
                <a:spcPct val="100000"/>
              </a:lnSpc>
              <a:spcBef>
                <a:spcPts val="0"/>
              </a:spcBef>
              <a:buNone/>
            </a:pPr>
            <a:endParaRPr lang="uk-UA" sz="18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8948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800100" y="525993"/>
            <a:ext cx="10963276" cy="5635096"/>
          </a:xfrm>
        </p:spPr>
        <p:txBody>
          <a:bodyPr/>
          <a:lstStyle/>
          <a:p>
            <a:pPr marL="0" indent="0" algn="ctr">
              <a:buNone/>
            </a:pPr>
            <a:r>
              <a:rPr lang="uk-UA" sz="1800" i="1" u="sng" dirty="0">
                <a:solidFill>
                  <a:schemeClr val="tx1">
                    <a:lumMod val="75000"/>
                  </a:schemeClr>
                </a:solidFill>
                <a:latin typeface="Times New Roman" pitchFamily="18" charset="0"/>
                <a:cs typeface="Times New Roman" pitchFamily="18" charset="0"/>
              </a:rPr>
              <a:t>2. Порядок укладання зовнішньоекономічних контрактів.</a:t>
            </a:r>
          </a:p>
          <a:p>
            <a:pPr marL="0" indent="0" algn="ctr">
              <a:buNone/>
            </a:pPr>
            <a:endParaRPr lang="uk-UA" sz="1800" i="1" u="sng" dirty="0">
              <a:solidFill>
                <a:schemeClr val="tx1">
                  <a:lumMod val="75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dirty="0">
                <a:solidFill>
                  <a:schemeClr val="tx1">
                    <a:lumMod val="50000"/>
                  </a:schemeClr>
                </a:solidFill>
                <a:latin typeface="Times New Roman" pitchFamily="18" charset="0"/>
                <a:cs typeface="Times New Roman" pitchFamily="18" charset="0"/>
              </a:rPr>
              <a:t>Укладання зовнішньоекономічного договору (контракту) </a:t>
            </a:r>
            <a:r>
              <a:rPr lang="uk-UA" sz="1800" b="0" dirty="0">
                <a:solidFill>
                  <a:schemeClr val="tx1">
                    <a:lumMod val="50000"/>
                  </a:schemeClr>
                </a:solidFill>
                <a:latin typeface="Times New Roman" pitchFamily="18" charset="0"/>
                <a:cs typeface="Times New Roman" pitchFamily="18" charset="0"/>
              </a:rPr>
              <a:t>– це найважливіший елемент зовнішньоекономічної операції, який регламентує її умови, а також права і обов’язки сторін, відповідальність у разі невиконання договірних умов. </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Зовнішньоекономічний договір (контракт) </a:t>
            </a:r>
            <a:r>
              <a:rPr lang="uk-UA" sz="1800" b="0" i="1" dirty="0">
                <a:solidFill>
                  <a:schemeClr val="tx1">
                    <a:lumMod val="50000"/>
                  </a:schemeClr>
                </a:solidFill>
                <a:latin typeface="Times New Roman" pitchFamily="18" charset="0"/>
                <a:cs typeface="Times New Roman" pitchFamily="18" charset="0"/>
              </a:rPr>
              <a:t>укладається</a:t>
            </a:r>
            <a:r>
              <a:rPr lang="uk-UA" sz="1800" b="0" dirty="0">
                <a:solidFill>
                  <a:schemeClr val="tx1">
                    <a:lumMod val="50000"/>
                  </a:schemeClr>
                </a:solidFill>
                <a:latin typeface="Times New Roman" pitchFamily="18" charset="0"/>
                <a:cs typeface="Times New Roman" pitchFamily="18" charset="0"/>
              </a:rPr>
              <a:t> суб'єктом зовнішньоекономічної діяльності або його представником </a:t>
            </a:r>
            <a:r>
              <a:rPr lang="uk-UA" sz="1800" b="0" i="1" dirty="0">
                <a:solidFill>
                  <a:schemeClr val="tx1">
                    <a:lumMod val="50000"/>
                  </a:schemeClr>
                </a:solidFill>
                <a:latin typeface="Times New Roman" pitchFamily="18" charset="0"/>
                <a:cs typeface="Times New Roman" pitchFamily="18" charset="0"/>
              </a:rPr>
              <a:t>у простій письмовій</a:t>
            </a:r>
            <a:r>
              <a:rPr lang="uk-UA" sz="1800" b="0" dirty="0">
                <a:solidFill>
                  <a:schemeClr val="tx1">
                    <a:lumMod val="50000"/>
                  </a:schemeClr>
                </a:solidFill>
                <a:latin typeface="Times New Roman" pitchFamily="18" charset="0"/>
                <a:cs typeface="Times New Roman" pitchFamily="18" charset="0"/>
              </a:rPr>
              <a:t> або </a:t>
            </a:r>
            <a:r>
              <a:rPr lang="uk-UA" sz="1800" b="0" i="1" dirty="0">
                <a:solidFill>
                  <a:schemeClr val="tx1">
                    <a:lumMod val="50000"/>
                  </a:schemeClr>
                </a:solidFill>
                <a:latin typeface="Times New Roman" pitchFamily="18" charset="0"/>
                <a:cs typeface="Times New Roman" pitchFamily="18" charset="0"/>
              </a:rPr>
              <a:t>в електронній формі</a:t>
            </a:r>
            <a:r>
              <a:rPr lang="uk-UA" sz="1800" b="0" dirty="0">
                <a:solidFill>
                  <a:schemeClr val="tx1">
                    <a:lumMod val="50000"/>
                  </a:schemeClr>
                </a:solidFill>
                <a:latin typeface="Times New Roman" pitchFamily="18" charset="0"/>
                <a:cs typeface="Times New Roman" pitchFamily="18" charset="0"/>
              </a:rPr>
              <a:t>, якщо інше не передбачено міжнародним договором України чи законом. У разі експорту послуг (крім транспортних) зовнішньоекономічний договір (контракт) може укладатися шляхом прийняття публічної пропозиції про угоду (оферти) або шляхом обміну електронними повідомленнями, або в інший спосіб, зокрема шляхом виставлення рахунка (інвойсу), у тому числі в електронному вигляді, за надані послуги.  (ч.2 ст.6 </a:t>
            </a:r>
            <a:r>
              <a:rPr lang="uk-UA" sz="1800" b="0" dirty="0">
                <a:solidFill>
                  <a:schemeClr val="tx1">
                    <a:lumMod val="50000"/>
                  </a:schemeClr>
                </a:solidFill>
                <a:latin typeface="Times New Roman" pitchFamily="18" charset="0"/>
                <a:cs typeface="Times New Roman" pitchFamily="18" charset="0"/>
                <a:hlinkClick r:id="rId2"/>
              </a:rPr>
              <a:t>Закону України "Про зовнішньоекономічну діяльність"</a:t>
            </a:r>
            <a:r>
              <a:rPr lang="uk-UA" sz="1800" b="0" dirty="0">
                <a:solidFill>
                  <a:schemeClr val="tx1">
                    <a:lumMod val="50000"/>
                  </a:schemeClr>
                </a:solidFill>
                <a:latin typeface="Times New Roman" pitchFamily="18" charset="0"/>
                <a:cs typeface="Times New Roman" pitchFamily="18" charset="0"/>
              </a:rPr>
              <a:t>). Ч.3 ст. 31 </a:t>
            </a:r>
            <a:r>
              <a:rPr lang="uk-UA" sz="1800" b="0" dirty="0">
                <a:solidFill>
                  <a:schemeClr val="tx1">
                    <a:lumMod val="50000"/>
                  </a:schemeClr>
                </a:solidFill>
                <a:latin typeface="Times New Roman" pitchFamily="18" charset="0"/>
                <a:cs typeface="Times New Roman" pitchFamily="18" charset="0"/>
                <a:hlinkClick r:id="rId3"/>
              </a:rPr>
              <a:t>Закону України “Про міжнародне приватне право”</a:t>
            </a:r>
            <a:r>
              <a:rPr lang="uk-UA" sz="1800" b="0" dirty="0">
                <a:solidFill>
                  <a:schemeClr val="tx1">
                    <a:lumMod val="50000"/>
                  </a:schemeClr>
                </a:solidFill>
                <a:latin typeface="Times New Roman" pitchFamily="18" charset="0"/>
                <a:cs typeface="Times New Roman" pitchFamily="18" charset="0"/>
              </a:rPr>
              <a:t> встановлює, що зовнішньоекономічний договір, якщо хоча б однією стороною є громадянин України або юридична особа України, укладається у формі, передбаченій законом, незалежно від місця його укладення, якщо інше не встановлено міжнародним договором України.</a:t>
            </a:r>
          </a:p>
          <a:p>
            <a:pPr marL="0" indent="457200">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a:p>
            <a:pPr marL="0" indent="0" algn="just">
              <a:buNone/>
            </a:pPr>
            <a:endParaRPr lang="uk-UA" sz="1800" b="0" dirty="0">
              <a:solidFill>
                <a:schemeClr val="tx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70802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2401" y="203200"/>
            <a:ext cx="11704638" cy="5567363"/>
          </a:xfrm>
        </p:spPr>
        <p:txBody>
          <a:bodyPr/>
          <a:lstStyle/>
          <a:p>
            <a:pPr marL="0" indent="0" algn="ctr">
              <a:buNone/>
            </a:pPr>
            <a:r>
              <a:rPr lang="uk-UA" sz="1800" i="1" u="sng" dirty="0">
                <a:latin typeface="Times New Roman" pitchFamily="18" charset="0"/>
                <a:cs typeface="Times New Roman" pitchFamily="18" charset="0"/>
              </a:rPr>
              <a:t>Умови зовнішньоекономічного контракту</a:t>
            </a:r>
          </a:p>
          <a:p>
            <a:pPr marL="0" indent="457200" algn="just">
              <a:lnSpc>
                <a:spcPct val="100000"/>
              </a:lnSpc>
              <a:spcBef>
                <a:spcPts val="0"/>
              </a:spcBef>
              <a:buNone/>
            </a:pPr>
            <a:r>
              <a:rPr lang="uk-UA" sz="1800" i="1" dirty="0">
                <a:solidFill>
                  <a:schemeClr val="tx1">
                    <a:lumMod val="50000"/>
                  </a:schemeClr>
                </a:solidFill>
                <a:latin typeface="Times New Roman" pitchFamily="18" charset="0"/>
                <a:cs typeface="Times New Roman" pitchFamily="18" charset="0"/>
              </a:rPr>
              <a:t>Зміст договору складає:</a:t>
            </a: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b="0" dirty="0">
                <a:solidFill>
                  <a:schemeClr val="tx1">
                    <a:lumMod val="50000"/>
                  </a:schemeClr>
                </a:solidFill>
                <a:latin typeface="Times New Roman" pitchFamily="18" charset="0"/>
                <a:cs typeface="Times New Roman" pitchFamily="18" charset="0"/>
              </a:rPr>
              <a:t>Умови (пункти), визначені на розсуд сторін і погоджені ними.</a:t>
            </a:r>
          </a:p>
          <a:p>
            <a:pPr marL="0" indent="457200" algn="just">
              <a:lnSpc>
                <a:spcPct val="100000"/>
              </a:lnSpc>
              <a:spcBef>
                <a:spcPts val="0"/>
              </a:spcBef>
            </a:pPr>
            <a:r>
              <a:rPr lang="uk-UA" sz="1800" b="0" dirty="0">
                <a:solidFill>
                  <a:schemeClr val="tx1">
                    <a:lumMod val="50000"/>
                  </a:schemeClr>
                </a:solidFill>
                <a:latin typeface="Times New Roman" pitchFamily="18" charset="0"/>
                <a:cs typeface="Times New Roman" pitchFamily="18" charset="0"/>
              </a:rPr>
              <a:t>Умови, які є обов’язковими відповідно до актів цивільного законодавства.</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Д</a:t>
            </a:r>
            <a:r>
              <a:rPr lang="en-US" sz="1800" b="0" dirty="0">
                <a:solidFill>
                  <a:schemeClr val="tx1">
                    <a:lumMod val="50000"/>
                  </a:schemeClr>
                </a:solidFill>
                <a:latin typeface="Times New Roman" pitchFamily="18" charset="0"/>
                <a:cs typeface="Times New Roman" pitchFamily="18" charset="0"/>
              </a:rPr>
              <a:t>o 07.08.2020 </a:t>
            </a:r>
            <a:r>
              <a:rPr lang="uk-UA" sz="1800" b="0" dirty="0">
                <a:solidFill>
                  <a:schemeClr val="tx1">
                    <a:lumMod val="50000"/>
                  </a:schemeClr>
                </a:solidFill>
                <a:latin typeface="Times New Roman" pitchFamily="18" charset="0"/>
                <a:cs typeface="Times New Roman" pitchFamily="18" charset="0"/>
              </a:rPr>
              <a:t>зовнішньоекономічні договори, контракти повинні були відповідати вимогам Наказу Мінекономіки та євроінтеграції від 09 вересня 2001 </a:t>
            </a:r>
            <a:r>
              <a:rPr lang="en-US" sz="1800" b="0" dirty="0" err="1">
                <a:solidFill>
                  <a:schemeClr val="tx1">
                    <a:lumMod val="50000"/>
                  </a:schemeClr>
                </a:solidFill>
                <a:latin typeface="Times New Roman" pitchFamily="18" charset="0"/>
                <a:cs typeface="Times New Roman" pitchFamily="18" charset="0"/>
              </a:rPr>
              <a:t>po</a:t>
            </a:r>
            <a:r>
              <a:rPr lang="uk-UA" sz="1800" b="0" dirty="0">
                <a:solidFill>
                  <a:schemeClr val="tx1">
                    <a:lumMod val="50000"/>
                  </a:schemeClr>
                </a:solidFill>
                <a:latin typeface="Times New Roman" pitchFamily="18" charset="0"/>
                <a:cs typeface="Times New Roman" pitchFamily="18" charset="0"/>
              </a:rPr>
              <a:t>к</a:t>
            </a:r>
            <a:r>
              <a:rPr lang="en-US" sz="1800" b="0" dirty="0">
                <a:solidFill>
                  <a:schemeClr val="tx1">
                    <a:lumMod val="50000"/>
                  </a:schemeClr>
                </a:solidFill>
                <a:latin typeface="Times New Roman" pitchFamily="18" charset="0"/>
                <a:cs typeface="Times New Roman" pitchFamily="18" charset="0"/>
              </a:rPr>
              <a:t>y </a:t>
            </a:r>
            <a:r>
              <a:rPr lang="uk-UA" sz="1800" b="0" dirty="0">
                <a:solidFill>
                  <a:schemeClr val="tx1">
                    <a:lumMod val="50000"/>
                  </a:schemeClr>
                </a:solidFill>
                <a:latin typeface="Times New Roman" pitchFamily="18" charset="0"/>
                <a:cs typeface="Times New Roman" pitchFamily="18" charset="0"/>
              </a:rPr>
              <a:t>з</a:t>
            </a:r>
            <a:r>
              <a:rPr lang="en-US" sz="1800" b="0" dirty="0">
                <a:solidFill>
                  <a:schemeClr val="tx1">
                    <a:lumMod val="50000"/>
                  </a:schemeClr>
                </a:solidFill>
                <a:latin typeface="Times New Roman" pitchFamily="18" charset="0"/>
                <a:cs typeface="Times New Roman" pitchFamily="18" charset="0"/>
              </a:rPr>
              <a:t>a № 201 «</a:t>
            </a:r>
            <a:r>
              <a:rPr lang="uk-UA" sz="1800" b="0" dirty="0">
                <a:solidFill>
                  <a:schemeClr val="tx1">
                    <a:lumMod val="50000"/>
                  </a:schemeClr>
                </a:solidFill>
                <a:latin typeface="Times New Roman" pitchFamily="18" charset="0"/>
                <a:cs typeface="Times New Roman" pitchFamily="18" charset="0"/>
              </a:rPr>
              <a:t>П</a:t>
            </a:r>
            <a:r>
              <a:rPr lang="en-US" sz="1800" b="0" dirty="0" err="1">
                <a:solidFill>
                  <a:schemeClr val="tx1">
                    <a:lumMod val="50000"/>
                  </a:schemeClr>
                </a:solidFill>
                <a:latin typeface="Times New Roman" pitchFamily="18" charset="0"/>
                <a:cs typeface="Times New Roman" pitchFamily="18" charset="0"/>
              </a:rPr>
              <a:t>po</a:t>
            </a:r>
            <a:r>
              <a:rPr lang="en-US" sz="1800" b="0" dirty="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затвердження Положення п</a:t>
            </a:r>
            <a:r>
              <a:rPr lang="en-US" sz="1800" b="0" dirty="0" err="1">
                <a:solidFill>
                  <a:schemeClr val="tx1">
                    <a:lumMod val="50000"/>
                  </a:schemeClr>
                </a:solidFill>
                <a:latin typeface="Times New Roman" pitchFamily="18" charset="0"/>
                <a:cs typeface="Times New Roman" pitchFamily="18" charset="0"/>
              </a:rPr>
              <a:t>po</a:t>
            </a:r>
            <a:r>
              <a:rPr lang="en-US" sz="1800" b="0" dirty="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ф</a:t>
            </a:r>
            <a:r>
              <a:rPr lang="en-US" sz="1800" b="0" dirty="0">
                <a:solidFill>
                  <a:schemeClr val="tx1">
                    <a:lumMod val="50000"/>
                  </a:schemeClr>
                </a:solidFill>
                <a:latin typeface="Times New Roman" pitchFamily="18" charset="0"/>
                <a:cs typeface="Times New Roman" pitchFamily="18" charset="0"/>
              </a:rPr>
              <a:t>op</a:t>
            </a:r>
            <a:r>
              <a:rPr lang="uk-UA" sz="1800" b="0" dirty="0">
                <a:solidFill>
                  <a:schemeClr val="tx1">
                    <a:lumMod val="50000"/>
                  </a:schemeClr>
                </a:solidFill>
                <a:latin typeface="Times New Roman" pitchFamily="18" charset="0"/>
                <a:cs typeface="Times New Roman" pitchFamily="18" charset="0"/>
              </a:rPr>
              <a:t>м</a:t>
            </a:r>
            <a:r>
              <a:rPr lang="en-US" sz="1800" b="0" dirty="0">
                <a:solidFill>
                  <a:schemeClr val="tx1">
                    <a:lumMod val="50000"/>
                  </a:schemeClr>
                </a:solidFill>
                <a:latin typeface="Times New Roman" pitchFamily="18" charset="0"/>
                <a:cs typeface="Times New Roman" pitchFamily="18" charset="0"/>
              </a:rPr>
              <a:t>y </a:t>
            </a:r>
            <a:r>
              <a:rPr lang="uk-UA" sz="1800" b="0" dirty="0">
                <a:solidFill>
                  <a:schemeClr val="tx1">
                    <a:lumMod val="50000"/>
                  </a:schemeClr>
                </a:solidFill>
                <a:latin typeface="Times New Roman" pitchFamily="18" charset="0"/>
                <a:cs typeface="Times New Roman" pitchFamily="18" charset="0"/>
              </a:rPr>
              <a:t>зовнішньоекономічних договорів (контрактів)» П</a:t>
            </a:r>
            <a:r>
              <a:rPr lang="en-US" sz="1800" b="0" dirty="0" err="1">
                <a:solidFill>
                  <a:schemeClr val="tx1">
                    <a:lumMod val="50000"/>
                  </a:schemeClr>
                </a:solidFill>
                <a:latin typeface="Times New Roman" pitchFamily="18" charset="0"/>
                <a:cs typeface="Times New Roman" pitchFamily="18" charset="0"/>
              </a:rPr>
              <a:t>po</a:t>
            </a:r>
            <a:r>
              <a:rPr lang="uk-UA" sz="1800" b="0" dirty="0">
                <a:solidFill>
                  <a:schemeClr val="tx1">
                    <a:lumMod val="50000"/>
                  </a:schemeClr>
                </a:solidFill>
                <a:latin typeface="Times New Roman" pitchFamily="18" charset="0"/>
                <a:cs typeface="Times New Roman" pitchFamily="18" charset="0"/>
              </a:rPr>
              <a:t>т</a:t>
            </a:r>
            <a:r>
              <a:rPr lang="en-US" sz="1800" b="0" dirty="0">
                <a:solidFill>
                  <a:schemeClr val="tx1">
                    <a:lumMod val="50000"/>
                  </a:schemeClr>
                </a:solidFill>
                <a:latin typeface="Times New Roman" pitchFamily="18" charset="0"/>
                <a:cs typeface="Times New Roman" pitchFamily="18" charset="0"/>
              </a:rPr>
              <a:t>e </a:t>
            </a:r>
            <a:r>
              <a:rPr lang="uk-UA" sz="1800" b="0" dirty="0">
                <a:solidFill>
                  <a:schemeClr val="tx1">
                    <a:lumMod val="50000"/>
                  </a:schemeClr>
                </a:solidFill>
                <a:latin typeface="Times New Roman" pitchFamily="18" charset="0"/>
                <a:cs typeface="Times New Roman" pitchFamily="18" charset="0"/>
              </a:rPr>
              <a:t>ц</a:t>
            </a:r>
            <a:r>
              <a:rPr lang="en-US" sz="1800" b="0" dirty="0">
                <a:solidFill>
                  <a:schemeClr val="tx1">
                    <a:lumMod val="50000"/>
                  </a:schemeClr>
                </a:solidFill>
                <a:latin typeface="Times New Roman" pitchFamily="18" charset="0"/>
                <a:cs typeface="Times New Roman" pitchFamily="18" charset="0"/>
              </a:rPr>
              <a:t>e</a:t>
            </a:r>
            <a:r>
              <a:rPr lang="uk-UA" sz="1800" b="0" dirty="0">
                <a:solidFill>
                  <a:schemeClr val="tx1">
                    <a:lumMod val="50000"/>
                  </a:schemeClr>
                </a:solidFill>
                <a:latin typeface="Times New Roman" pitchFamily="18" charset="0"/>
                <a:cs typeface="Times New Roman" pitchFamily="18" charset="0"/>
              </a:rPr>
              <a:t>й документ втратив чинність. Іншого документу, який би встановлював вимоги до </a:t>
            </a:r>
            <a:r>
              <a:rPr lang="uk-UA" sz="1800" b="0" dirty="0" err="1">
                <a:solidFill>
                  <a:schemeClr val="tx1">
                    <a:lumMod val="50000"/>
                  </a:schemeClr>
                </a:solidFill>
                <a:latin typeface="Times New Roman" pitchFamily="18" charset="0"/>
                <a:cs typeface="Times New Roman" pitchFamily="18" charset="0"/>
              </a:rPr>
              <a:t>ЗЕД-д</a:t>
            </a:r>
            <a:r>
              <a:rPr lang="en-US" sz="1800" b="0" dirty="0">
                <a:solidFill>
                  <a:schemeClr val="tx1">
                    <a:lumMod val="50000"/>
                  </a:schemeClr>
                </a:solidFill>
                <a:latin typeface="Times New Roman" pitchFamily="18" charset="0"/>
                <a:cs typeface="Times New Roman" pitchFamily="18" charset="0"/>
              </a:rPr>
              <a:t>o</a:t>
            </a:r>
            <a:r>
              <a:rPr lang="uk-UA" sz="1800" b="0" dirty="0">
                <a:solidFill>
                  <a:schemeClr val="tx1">
                    <a:lumMod val="50000"/>
                  </a:schemeClr>
                </a:solidFill>
                <a:latin typeface="Times New Roman" pitchFamily="18" charset="0"/>
                <a:cs typeface="Times New Roman" pitchFamily="18" charset="0"/>
              </a:rPr>
              <a:t>г</a:t>
            </a:r>
            <a:r>
              <a:rPr lang="en-US" sz="1800" b="0" dirty="0">
                <a:solidFill>
                  <a:schemeClr val="tx1">
                    <a:lumMod val="50000"/>
                  </a:schemeClr>
                </a:solidFill>
                <a:latin typeface="Times New Roman" pitchFamily="18" charset="0"/>
                <a:cs typeface="Times New Roman" pitchFamily="18" charset="0"/>
              </a:rPr>
              <a:t>o</a:t>
            </a:r>
            <a:r>
              <a:rPr lang="uk-UA" sz="1800" b="0" dirty="0" err="1">
                <a:solidFill>
                  <a:schemeClr val="tx1">
                    <a:lumMod val="50000"/>
                  </a:schemeClr>
                </a:solidFill>
                <a:latin typeface="Times New Roman" pitchFamily="18" charset="0"/>
                <a:cs typeface="Times New Roman" pitchFamily="18" charset="0"/>
              </a:rPr>
              <a:t>ворів</a:t>
            </a:r>
            <a:r>
              <a:rPr lang="uk-UA" sz="1800" b="0" dirty="0">
                <a:solidFill>
                  <a:schemeClr val="tx1">
                    <a:lumMod val="50000"/>
                  </a:schemeClr>
                </a:solidFill>
                <a:latin typeface="Times New Roman" pitchFamily="18" charset="0"/>
                <a:cs typeface="Times New Roman" pitchFamily="18" charset="0"/>
              </a:rPr>
              <a:t>, п</a:t>
            </a:r>
            <a:r>
              <a:rPr lang="en-US" sz="1800" b="0" dirty="0">
                <a:solidFill>
                  <a:schemeClr val="tx1">
                    <a:lumMod val="50000"/>
                  </a:schemeClr>
                </a:solidFill>
                <a:latin typeface="Times New Roman" pitchFamily="18" charset="0"/>
                <a:cs typeface="Times New Roman" pitchFamily="18" charset="0"/>
              </a:rPr>
              <a:t>o</a:t>
            </a:r>
            <a:r>
              <a:rPr lang="uk-UA" sz="1800" b="0" dirty="0" err="1">
                <a:solidFill>
                  <a:schemeClr val="tx1">
                    <a:lumMod val="50000"/>
                  </a:schemeClr>
                </a:solidFill>
                <a:latin typeface="Times New Roman" pitchFamily="18" charset="0"/>
                <a:cs typeface="Times New Roman" pitchFamily="18" charset="0"/>
              </a:rPr>
              <a:t>ки</a:t>
            </a:r>
            <a:r>
              <a:rPr lang="uk-UA" sz="1800" b="0" dirty="0">
                <a:solidFill>
                  <a:schemeClr val="tx1">
                    <a:lumMod val="50000"/>
                  </a:schemeClr>
                </a:solidFill>
                <a:latin typeface="Times New Roman" pitchFamily="18" charset="0"/>
                <a:cs typeface="Times New Roman" pitchFamily="18" charset="0"/>
              </a:rPr>
              <a:t> н</a:t>
            </a:r>
            <a:r>
              <a:rPr lang="en-US" sz="1800" b="0" dirty="0">
                <a:solidFill>
                  <a:schemeClr val="tx1">
                    <a:lumMod val="50000"/>
                  </a:schemeClr>
                </a:solidFill>
                <a:latin typeface="Times New Roman" pitchFamily="18" charset="0"/>
                <a:cs typeface="Times New Roman" pitchFamily="18" charset="0"/>
              </a:rPr>
              <a:t>e </a:t>
            </a:r>
            <a:r>
              <a:rPr lang="uk-UA" sz="1800" b="0" dirty="0">
                <a:solidFill>
                  <a:schemeClr val="tx1">
                    <a:lumMod val="50000"/>
                  </a:schemeClr>
                </a:solidFill>
                <a:latin typeface="Times New Roman" pitchFamily="18" charset="0"/>
                <a:cs typeface="Times New Roman" pitchFamily="18" charset="0"/>
              </a:rPr>
              <a:t>п</a:t>
            </a:r>
            <a:r>
              <a:rPr lang="en-US" sz="1800" b="0" dirty="0">
                <a:solidFill>
                  <a:schemeClr val="tx1">
                    <a:lumMod val="50000"/>
                  </a:schemeClr>
                </a:solidFill>
                <a:latin typeface="Times New Roman" pitchFamily="18" charset="0"/>
                <a:cs typeface="Times New Roman" pitchFamily="18" charset="0"/>
              </a:rPr>
              <a:t>p</a:t>
            </a:r>
            <a:r>
              <a:rPr lang="uk-UA" sz="1800" b="0" dirty="0" err="1">
                <a:solidFill>
                  <a:schemeClr val="tx1">
                    <a:lumMod val="50000"/>
                  </a:schemeClr>
                </a:solidFill>
                <a:latin typeface="Times New Roman" pitchFamily="18" charset="0"/>
                <a:cs typeface="Times New Roman" pitchFamily="18" charset="0"/>
              </a:rPr>
              <a:t>ийнят</a:t>
            </a:r>
            <a:r>
              <a:rPr lang="en-US" sz="1800" b="0" dirty="0">
                <a:solidFill>
                  <a:schemeClr val="tx1">
                    <a:lumMod val="50000"/>
                  </a:schemeClr>
                </a:solidFill>
                <a:latin typeface="Times New Roman" pitchFamily="18" charset="0"/>
                <a:cs typeface="Times New Roman" pitchFamily="18" charset="0"/>
              </a:rPr>
              <a:t>o. </a:t>
            </a:r>
            <a:r>
              <a:rPr lang="uk-UA" sz="1800" b="0" u="sng" dirty="0">
                <a:solidFill>
                  <a:schemeClr val="tx1">
                    <a:lumMod val="50000"/>
                  </a:schemeClr>
                </a:solidFill>
                <a:latin typeface="Times New Roman" pitchFamily="18" charset="0"/>
                <a:cs typeface="Times New Roman" pitchFamily="18" charset="0"/>
              </a:rPr>
              <a:t>П</a:t>
            </a:r>
            <a:r>
              <a:rPr lang="en-US" sz="1800" b="0" u="sng" dirty="0" err="1">
                <a:solidFill>
                  <a:schemeClr val="tx1">
                    <a:lumMod val="50000"/>
                  </a:schemeClr>
                </a:solidFill>
                <a:latin typeface="Times New Roman" pitchFamily="18" charset="0"/>
                <a:cs typeface="Times New Roman" pitchFamily="18" charset="0"/>
              </a:rPr>
              <a:t>po</a:t>
            </a:r>
            <a:r>
              <a:rPr lang="uk-UA" sz="1800" b="0" u="sng" dirty="0">
                <a:solidFill>
                  <a:schemeClr val="tx1">
                    <a:lumMod val="50000"/>
                  </a:schemeClr>
                </a:solidFill>
                <a:latin typeface="Times New Roman" pitchFamily="18" charset="0"/>
                <a:cs typeface="Times New Roman" pitchFamily="18" charset="0"/>
              </a:rPr>
              <a:t>т</a:t>
            </a:r>
            <a:r>
              <a:rPr lang="en-US" sz="1800" b="0" u="sng" dirty="0">
                <a:solidFill>
                  <a:schemeClr val="tx1">
                    <a:lumMod val="50000"/>
                  </a:schemeClr>
                </a:solidFill>
                <a:latin typeface="Times New Roman" pitchFamily="18" charset="0"/>
                <a:cs typeface="Times New Roman" pitchFamily="18" charset="0"/>
              </a:rPr>
              <a:t>e, </a:t>
            </a:r>
            <a:r>
              <a:rPr lang="uk-UA" sz="1800" b="0" u="sng" dirty="0">
                <a:solidFill>
                  <a:schemeClr val="tx1">
                    <a:lumMod val="50000"/>
                  </a:schemeClr>
                </a:solidFill>
                <a:latin typeface="Times New Roman" pitchFamily="18" charset="0"/>
                <a:cs typeface="Times New Roman" pitchFamily="18" charset="0"/>
              </a:rPr>
              <a:t>п</a:t>
            </a:r>
            <a:r>
              <a:rPr lang="en-US" sz="1800" b="0" u="sng" dirty="0">
                <a:solidFill>
                  <a:schemeClr val="tx1">
                    <a:lumMod val="50000"/>
                  </a:schemeClr>
                </a:solidFill>
                <a:latin typeface="Times New Roman" pitchFamily="18" charset="0"/>
                <a:cs typeface="Times New Roman" pitchFamily="18" charset="0"/>
              </a:rPr>
              <a:t>p</a:t>
            </a:r>
            <a:r>
              <a:rPr lang="uk-UA" sz="1800" b="0" u="sng" dirty="0">
                <a:solidFill>
                  <a:schemeClr val="tx1">
                    <a:lumMod val="50000"/>
                  </a:schemeClr>
                </a:solidFill>
                <a:latin typeface="Times New Roman" pitchFamily="18" charset="0"/>
                <a:cs typeface="Times New Roman" pitchFamily="18" charset="0"/>
              </a:rPr>
              <a:t>и укладенні таких контрактів особливу увагу звертайте на наступне:</a:t>
            </a: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r>
              <a:rPr lang="uk-UA" sz="1800" i="1" u="sng" dirty="0">
                <a:solidFill>
                  <a:schemeClr val="tx1">
                    <a:lumMod val="50000"/>
                  </a:schemeClr>
                </a:solidFill>
                <a:latin typeface="Times New Roman" pitchFamily="18" charset="0"/>
                <a:cs typeface="Times New Roman" pitchFamily="18" charset="0"/>
              </a:rPr>
              <a:t>Найменування договору </a:t>
            </a:r>
            <a:r>
              <a:rPr lang="uk-UA" sz="1800" b="0" dirty="0">
                <a:solidFill>
                  <a:schemeClr val="tx1">
                    <a:lumMod val="50000"/>
                  </a:schemeClr>
                </a:solidFill>
                <a:latin typeface="Times New Roman" pitchFamily="18" charset="0"/>
                <a:cs typeface="Times New Roman" pitchFamily="18" charset="0"/>
              </a:rPr>
              <a:t>(договір купівлі-продажу, надання послуг, поставки тощо), його номер, а також дата укладення контракту.</a:t>
            </a:r>
          </a:p>
          <a:p>
            <a:pPr marL="0" indent="457200" algn="just">
              <a:lnSpc>
                <a:spcPct val="100000"/>
              </a:lnSpc>
              <a:spcBef>
                <a:spcPts val="0"/>
              </a:spcBef>
            </a:pPr>
            <a:r>
              <a:rPr lang="uk-UA" sz="1800" i="1" u="sng" dirty="0">
                <a:solidFill>
                  <a:schemeClr val="tx1">
                    <a:lumMod val="50000"/>
                  </a:schemeClr>
                </a:solidFill>
                <a:latin typeface="Times New Roman" pitchFamily="18" charset="0"/>
                <a:cs typeface="Times New Roman" pitchFamily="18" charset="0"/>
              </a:rPr>
              <a:t>Преамбула</a:t>
            </a:r>
            <a:r>
              <a:rPr lang="uk-UA" sz="1800" b="0" dirty="0">
                <a:solidFill>
                  <a:schemeClr val="tx1">
                    <a:lumMod val="50000"/>
                  </a:schemeClr>
                </a:solidFill>
                <a:latin typeface="Times New Roman" pitchFamily="18" charset="0"/>
                <a:cs typeface="Times New Roman" pitchFamily="18" charset="0"/>
              </a:rPr>
              <a:t>. Тут зазначаються повні найменування сторін </a:t>
            </a:r>
            <a:r>
              <a:rPr lang="uk-UA" sz="1800" b="0" dirty="0" err="1">
                <a:solidFill>
                  <a:schemeClr val="tx1">
                    <a:lumMod val="50000"/>
                  </a:schemeClr>
                </a:solidFill>
                <a:latin typeface="Times New Roman" pitchFamily="18" charset="0"/>
                <a:cs typeface="Times New Roman" pitchFamily="18" charset="0"/>
              </a:rPr>
              <a:t>ЗЕД-операції</a:t>
            </a:r>
            <a:r>
              <a:rPr lang="uk-UA" sz="1800" b="0" dirty="0">
                <a:solidFill>
                  <a:schemeClr val="tx1">
                    <a:lumMod val="50000"/>
                  </a:schemeClr>
                </a:solidFill>
                <a:latin typeface="Times New Roman" pitchFamily="18" charset="0"/>
                <a:cs typeface="Times New Roman" pitchFamily="18" charset="0"/>
              </a:rPr>
              <a:t> (згідно з відповідними реєстрами) із зазначенням країни, а також скорочене найменування сторін («Замовник», «Продавець», «Постачальник» тощо), уповноважена особа від імені якої укладається </a:t>
            </a:r>
            <a:r>
              <a:rPr lang="uk-UA" sz="1800" b="0" dirty="0" err="1">
                <a:solidFill>
                  <a:schemeClr val="tx1">
                    <a:lumMod val="50000"/>
                  </a:schemeClr>
                </a:solidFill>
                <a:latin typeface="Times New Roman" pitchFamily="18" charset="0"/>
                <a:cs typeface="Times New Roman" pitchFamily="18" charset="0"/>
              </a:rPr>
              <a:t>ЗЕД-контракт</a:t>
            </a:r>
            <a:r>
              <a:rPr lang="uk-UA" sz="1800" b="0" dirty="0">
                <a:solidFill>
                  <a:schemeClr val="tx1">
                    <a:lumMod val="50000"/>
                  </a:schemeClr>
                </a:solidFill>
                <a:latin typeface="Times New Roman" pitchFamily="18" charset="0"/>
                <a:cs typeface="Times New Roman" pitchFamily="18" charset="0"/>
              </a:rPr>
              <a:t>, найменування установчих або інших документів, на підставі яких діють установчі органи управління або представники контрагентів при укладенні </a:t>
            </a:r>
            <a:r>
              <a:rPr lang="uk-UA" sz="1800" b="0" dirty="0" err="1">
                <a:solidFill>
                  <a:schemeClr val="tx1">
                    <a:lumMod val="50000"/>
                  </a:schemeClr>
                </a:solidFill>
                <a:latin typeface="Times New Roman" pitchFamily="18" charset="0"/>
                <a:cs typeface="Times New Roman" pitchFamily="18" charset="0"/>
              </a:rPr>
              <a:t>ЗЕД-контракту</a:t>
            </a:r>
            <a:r>
              <a:rPr lang="uk-UA" sz="18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uk-UA" sz="1800" i="1" u="sng" dirty="0">
                <a:solidFill>
                  <a:schemeClr val="tx1">
                    <a:lumMod val="50000"/>
                  </a:schemeClr>
                </a:solidFill>
                <a:latin typeface="Times New Roman" pitchFamily="18" charset="0"/>
                <a:cs typeface="Times New Roman" pitchFamily="18" charset="0"/>
              </a:rPr>
              <a:t>Предмет </a:t>
            </a:r>
            <a:r>
              <a:rPr lang="uk-UA" sz="1800" i="1" u="sng" dirty="0" err="1">
                <a:solidFill>
                  <a:schemeClr val="tx1">
                    <a:lumMod val="50000"/>
                  </a:schemeClr>
                </a:solidFill>
                <a:latin typeface="Times New Roman" pitchFamily="18" charset="0"/>
                <a:cs typeface="Times New Roman" pitchFamily="18" charset="0"/>
              </a:rPr>
              <a:t>ЗЕД-контракту</a:t>
            </a:r>
            <a:r>
              <a:rPr lang="uk-UA" sz="1800" i="1" u="sng" dirty="0">
                <a:solidFill>
                  <a:schemeClr val="tx1">
                    <a:lumMod val="50000"/>
                  </a:schemeClr>
                </a:solidFill>
                <a:latin typeface="Times New Roman" pitchFamily="18" charset="0"/>
                <a:cs typeface="Times New Roman" pitchFamily="18" charset="0"/>
              </a:rPr>
              <a:t>. </a:t>
            </a:r>
            <a:r>
              <a:rPr lang="uk-UA" sz="1800" b="0" dirty="0">
                <a:solidFill>
                  <a:schemeClr val="tx1">
                    <a:lumMod val="50000"/>
                  </a:schemeClr>
                </a:solidFill>
                <a:latin typeface="Times New Roman" pitchFamily="18" charset="0"/>
                <a:cs typeface="Times New Roman" pitchFamily="18" charset="0"/>
              </a:rPr>
              <a:t>Тут зазначається, які товари (роботи, послуги) або інші </a:t>
            </a:r>
            <a:r>
              <a:rPr lang="uk-UA" sz="1800" b="0" dirty="0" err="1">
                <a:solidFill>
                  <a:schemeClr val="tx1">
                    <a:lumMod val="50000"/>
                  </a:schemeClr>
                </a:solidFill>
                <a:latin typeface="Times New Roman" pitchFamily="18" charset="0"/>
                <a:cs typeface="Times New Roman" pitchFamily="18" charset="0"/>
              </a:rPr>
              <a:t>обєкти</a:t>
            </a:r>
            <a:r>
              <a:rPr lang="uk-UA" sz="1800" b="0" dirty="0">
                <a:solidFill>
                  <a:schemeClr val="tx1">
                    <a:lumMod val="50000"/>
                  </a:schemeClr>
                </a:solidFill>
                <a:latin typeface="Times New Roman" pitchFamily="18" charset="0"/>
                <a:cs typeface="Times New Roman" pitchFamily="18" charset="0"/>
              </a:rPr>
              <a:t> цивільних прав, що один з контрагентів повинен поставити (здійснити) іншому, із зазначенням точного найменування, марки, зміст послуги або кінцевого результату роботи чи завершеного об’єкта. Якщо товар (роботи, послуги) потребує детальнішої характеристики або номенклатура товарів (роботи, послуги) є значною, то такі дані можуть зазначатися у додатку або специфікації і мають бути невід’ємною частиною </a:t>
            </a:r>
            <a:r>
              <a:rPr lang="uk-UA" sz="1800" b="0" dirty="0" err="1">
                <a:solidFill>
                  <a:schemeClr val="tx1">
                    <a:lumMod val="50000"/>
                  </a:schemeClr>
                </a:solidFill>
                <a:latin typeface="Times New Roman" pitchFamily="18" charset="0"/>
                <a:cs typeface="Times New Roman" pitchFamily="18" charset="0"/>
              </a:rPr>
              <a:t>ЗЕД-контракту</a:t>
            </a:r>
            <a:r>
              <a:rPr lang="uk-UA" sz="1800" b="0" dirty="0">
                <a:solidFill>
                  <a:schemeClr val="tx1">
                    <a:lumMod val="50000"/>
                  </a:schemeClr>
                </a:solidFill>
                <a:latin typeface="Times New Roman" pitchFamily="18" charset="0"/>
                <a:cs typeface="Times New Roman" pitchFamily="18" charset="0"/>
              </a:rPr>
              <a:t>, про що зазначається у тексті самого договору.</a:t>
            </a:r>
          </a:p>
        </p:txBody>
      </p:sp>
    </p:spTree>
    <p:extLst>
      <p:ext uri="{BB962C8B-B14F-4D97-AF65-F5344CB8AC3E}">
        <p14:creationId xmlns:p14="http://schemas.microsoft.com/office/powerpoint/2010/main" val="355090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9333" y="270934"/>
            <a:ext cx="11687705" cy="5499630"/>
          </a:xfrm>
        </p:spPr>
        <p:txBody>
          <a:bodyPr/>
          <a:lstStyle/>
          <a:p>
            <a:pPr marL="0" indent="457200" algn="just">
              <a:lnSpc>
                <a:spcPct val="100000"/>
              </a:lnSpc>
              <a:spcBef>
                <a:spcPts val="0"/>
              </a:spcBef>
            </a:pPr>
            <a:r>
              <a:rPr lang="uk-UA" sz="1800" i="1" u="sng" dirty="0">
                <a:solidFill>
                  <a:schemeClr val="tx1">
                    <a:lumMod val="50000"/>
                  </a:schemeClr>
                </a:solidFill>
                <a:latin typeface="Times New Roman" pitchFamily="18" charset="0"/>
                <a:cs typeface="Times New Roman" pitchFamily="18" charset="0"/>
              </a:rPr>
              <a:t>Ціна і загальна вартість.</a:t>
            </a:r>
            <a:r>
              <a:rPr lang="uk-UA" sz="1800" b="0" dirty="0">
                <a:solidFill>
                  <a:schemeClr val="tx1">
                    <a:lumMod val="50000"/>
                  </a:schemeClr>
                </a:solidFill>
                <a:latin typeface="Times New Roman" pitchFamily="18" charset="0"/>
                <a:cs typeface="Times New Roman" pitchFamily="18" charset="0"/>
              </a:rPr>
              <a:t> Тут зазначається ціна за одиницю виміру товару, а також загальна вартість товару (роботи, послуги), крім випадків, коли ціни розраховуються за формулою, і валюта контракту. Якщо поставляються товари різної якості та асортименту, ціна зазначається окремо за одиницю товару кожного сорту, виду, марки.</a:t>
            </a:r>
          </a:p>
          <a:p>
            <a:pPr marL="0" indent="457200" algn="just">
              <a:lnSpc>
                <a:spcPct val="100000"/>
              </a:lnSpc>
              <a:spcBef>
                <a:spcPts val="0"/>
              </a:spcBef>
            </a:pPr>
            <a:r>
              <a:rPr lang="uk-UA" sz="1800" b="0" dirty="0">
                <a:solidFill>
                  <a:schemeClr val="tx1">
                    <a:lumMod val="50000"/>
                  </a:schemeClr>
                </a:solidFill>
                <a:latin typeface="Times New Roman" pitchFamily="18" charset="0"/>
                <a:cs typeface="Times New Roman" pitchFamily="18" charset="0"/>
              </a:rPr>
              <a:t>Умови платежів. Умови про валюту платежу, способи, порядок і строки грошових або інших розрахунків та гарантії виконання сторонами зобов’язань з оплати. Також може зазначатися, на підставі яких документів здійснюється оплата, передплата та за чий рахунок здійснюється оплата комісій банків (Постанова Кабінету Міністрів України і Національного банку України від 21.06.1995 року №444 "Про типові платіжні умови зовнішньоекономічних договорів (контрактів) і типові форми захисних застережень до зовнішньоекономічних договорів (контрактів), які передбачають розрахунки в іноземній валюті").</a:t>
            </a:r>
          </a:p>
          <a:p>
            <a:pPr marL="0" indent="457200" algn="just">
              <a:lnSpc>
                <a:spcPct val="100000"/>
              </a:lnSpc>
              <a:spcBef>
                <a:spcPts val="0"/>
              </a:spcBef>
            </a:pPr>
            <a:r>
              <a:rPr lang="uk-UA" sz="1800" b="0" dirty="0">
                <a:solidFill>
                  <a:schemeClr val="tx1">
                    <a:lumMod val="50000"/>
                  </a:schemeClr>
                </a:solidFill>
                <a:latin typeface="Times New Roman" pitchFamily="18" charset="0"/>
                <a:cs typeface="Times New Roman" pitchFamily="18" charset="0"/>
              </a:rPr>
              <a:t>Термін дії договору. Може бути безстроковий, тобто до повного виконання сторонами зобов’язань за договором, або з фіксованою датою завершення дії контракту</a:t>
            </a:r>
          </a:p>
          <a:p>
            <a:pPr marL="0" indent="457200" algn="just">
              <a:lnSpc>
                <a:spcPct val="100000"/>
              </a:lnSpc>
              <a:spcBef>
                <a:spcPts val="0"/>
              </a:spcBef>
            </a:pPr>
            <a:r>
              <a:rPr lang="uk-UA" sz="1800" b="0" dirty="0">
                <a:solidFill>
                  <a:schemeClr val="tx1">
                    <a:lumMod val="50000"/>
                  </a:schemeClr>
                </a:solidFill>
                <a:latin typeface="Times New Roman" pitchFamily="18" charset="0"/>
                <a:cs typeface="Times New Roman" pitchFamily="18" charset="0"/>
              </a:rPr>
              <a:t>Реквізити сторін. Зазначається місце знаходження або місце проживання сторін (адреса, населений пункт, країна), повні поштові і платіжні реквізити контрагентів договору.</a:t>
            </a:r>
          </a:p>
          <a:p>
            <a:pPr marL="0" indent="457200" algn="just">
              <a:lnSpc>
                <a:spcPct val="100000"/>
              </a:lnSpc>
              <a:spcBef>
                <a:spcPts val="0"/>
              </a:spcBef>
            </a:pPr>
            <a:r>
              <a:rPr lang="uk-UA" sz="1800" b="0" dirty="0">
                <a:solidFill>
                  <a:schemeClr val="tx1">
                    <a:lumMod val="50000"/>
                  </a:schemeClr>
                </a:solidFill>
                <a:latin typeface="Times New Roman" pitchFamily="18" charset="0"/>
                <a:cs typeface="Times New Roman" pitchFamily="18" charset="0"/>
              </a:rPr>
              <a:t>Підписи уповноважених осіб та відбиток печатки (за її наявності).</a:t>
            </a:r>
          </a:p>
          <a:p>
            <a:pPr marL="0" indent="457200" algn="just">
              <a:lnSpc>
                <a:spcPct val="100000"/>
              </a:lnSpc>
              <a:spcBef>
                <a:spcPts val="0"/>
              </a:spcBef>
            </a:pPr>
            <a:endParaRPr lang="uk-UA" sz="1800" b="0" dirty="0">
              <a:solidFill>
                <a:schemeClr val="tx1">
                  <a:lumMod val="50000"/>
                </a:schemeClr>
              </a:solidFill>
              <a:latin typeface="Times New Roman" pitchFamily="18" charset="0"/>
              <a:cs typeface="Times New Roman" pitchFamily="18" charset="0"/>
            </a:endParaRPr>
          </a:p>
          <a:p>
            <a:pPr marL="0" indent="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80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pPr>
            <a:endParaRPr lang="uk-UA" sz="1800" dirty="0">
              <a:solidFill>
                <a:schemeClr val="tx1">
                  <a:lumMod val="50000"/>
                </a:schemeClr>
              </a:solidFill>
            </a:endParaRPr>
          </a:p>
        </p:txBody>
      </p:sp>
    </p:spTree>
    <p:extLst>
      <p:ext uri="{BB962C8B-B14F-4D97-AF65-F5344CB8AC3E}">
        <p14:creationId xmlns:p14="http://schemas.microsoft.com/office/powerpoint/2010/main" val="4154570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6267" y="304800"/>
            <a:ext cx="11670771" cy="5465763"/>
          </a:xfrm>
        </p:spPr>
        <p:txBody>
          <a:bodyPr/>
          <a:lstStyle/>
          <a:p>
            <a:pPr marL="0" indent="457200" algn="ctr">
              <a:lnSpc>
                <a:spcPct val="100000"/>
              </a:lnSpc>
              <a:spcBef>
                <a:spcPts val="0"/>
              </a:spcBef>
              <a:buNone/>
            </a:pPr>
            <a:r>
              <a:rPr lang="uk-UA" sz="2400" i="1" u="sng" dirty="0">
                <a:solidFill>
                  <a:schemeClr val="bg2">
                    <a:lumMod val="60000"/>
                    <a:lumOff val="40000"/>
                  </a:schemeClr>
                </a:solidFill>
                <a:latin typeface="Times New Roman" pitchFamily="18" charset="0"/>
                <a:cs typeface="Times New Roman" pitchFamily="18" charset="0"/>
              </a:rPr>
              <a:t>3. Умови зовнішньоекономічних контрактів.</a:t>
            </a:r>
            <a:r>
              <a:rPr lang="en-GB" sz="2400" i="1" u="sng" dirty="0">
                <a:solidFill>
                  <a:schemeClr val="bg2">
                    <a:lumMod val="60000"/>
                    <a:lumOff val="40000"/>
                  </a:schemeClr>
                </a:solidFill>
                <a:latin typeface="Times New Roman" pitchFamily="18" charset="0"/>
                <a:cs typeface="Times New Roman" pitchFamily="18" charset="0"/>
              </a:rPr>
              <a:t> </a:t>
            </a:r>
            <a:br>
              <a:rPr lang="uk-UA" sz="2400" i="1" u="sng" dirty="0">
                <a:solidFill>
                  <a:schemeClr val="bg2">
                    <a:lumMod val="60000"/>
                    <a:lumOff val="40000"/>
                  </a:schemeClr>
                </a:solidFill>
                <a:latin typeface="Times New Roman" pitchFamily="18" charset="0"/>
                <a:cs typeface="Times New Roman" pitchFamily="18" charset="0"/>
              </a:rPr>
            </a:br>
            <a:r>
              <a:rPr lang="en-GB" sz="1200" i="1" u="sng" dirty="0">
                <a:solidFill>
                  <a:schemeClr val="bg2">
                    <a:lumMod val="60000"/>
                    <a:lumOff val="40000"/>
                  </a:schemeClr>
                </a:solidFill>
                <a:latin typeface="Times New Roman" pitchFamily="18" charset="0"/>
                <a:cs typeface="Times New Roman" pitchFamily="18" charset="0"/>
              </a:rPr>
              <a:t>https://www.scribd.com/document/192336178/INTERNATIONAL-SALE-AGREEMENT-SAMPLE?utm_source</a:t>
            </a:r>
            <a:endParaRPr lang="ru-RU" sz="1200" i="1" u="sng" dirty="0">
              <a:solidFill>
                <a:schemeClr val="bg2">
                  <a:lumMod val="60000"/>
                  <a:lumOff val="40000"/>
                </a:schemeClr>
              </a:solidFill>
              <a:latin typeface="Times New Roman" pitchFamily="18" charset="0"/>
              <a:cs typeface="Times New Roman" pitchFamily="18" charset="0"/>
            </a:endParaRPr>
          </a:p>
          <a:p>
            <a:pPr marL="0" indent="457200" algn="just">
              <a:lnSpc>
                <a:spcPct val="100000"/>
              </a:lnSpc>
              <a:spcBef>
                <a:spcPts val="0"/>
              </a:spcBef>
              <a:buNone/>
            </a:pPr>
            <a:r>
              <a:rPr lang="ru-RU" sz="1600" dirty="0">
                <a:solidFill>
                  <a:schemeClr val="tx1">
                    <a:lumMod val="50000"/>
                  </a:schemeClr>
                </a:solidFill>
                <a:latin typeface="Times New Roman" pitchFamily="18" charset="0"/>
                <a:cs typeface="Times New Roman" pitchFamily="18" charset="0"/>
              </a:rPr>
              <a:t>До умов, </a:t>
            </a:r>
            <a:r>
              <a:rPr lang="ru-RU" sz="1600" dirty="0" err="1">
                <a:solidFill>
                  <a:schemeClr val="tx1">
                    <a:lumMod val="50000"/>
                  </a:schemeClr>
                </a:solidFill>
                <a:latin typeface="Times New Roman" pitchFamily="18" charset="0"/>
                <a:cs typeface="Times New Roman" pitchFamily="18" charset="0"/>
              </a:rPr>
              <a:t>які</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повинні</a:t>
            </a:r>
            <a:r>
              <a:rPr lang="ru-RU" sz="1600" dirty="0">
                <a:solidFill>
                  <a:schemeClr val="tx1">
                    <a:lumMod val="50000"/>
                  </a:schemeClr>
                </a:solidFill>
                <a:latin typeface="Times New Roman" pitchFamily="18" charset="0"/>
                <a:cs typeface="Times New Roman" pitchFamily="18" charset="0"/>
              </a:rPr>
              <a:t> бути </a:t>
            </a:r>
            <a:r>
              <a:rPr lang="ru-RU" sz="1600" dirty="0" err="1">
                <a:solidFill>
                  <a:schemeClr val="tx1">
                    <a:lumMod val="50000"/>
                  </a:schemeClr>
                </a:solidFill>
                <a:latin typeface="Times New Roman" pitchFamily="18" charset="0"/>
                <a:cs typeface="Times New Roman" pitchFamily="18" charset="0"/>
              </a:rPr>
              <a:t>передбачені</a:t>
            </a:r>
            <a:r>
              <a:rPr lang="ru-RU" sz="1600" dirty="0">
                <a:solidFill>
                  <a:schemeClr val="tx1">
                    <a:lumMod val="50000"/>
                  </a:schemeClr>
                </a:solidFill>
                <a:latin typeface="Times New Roman" pitchFamily="18" charset="0"/>
                <a:cs typeface="Times New Roman" pitchFamily="18" charset="0"/>
              </a:rPr>
              <a:t> в </a:t>
            </a:r>
            <a:r>
              <a:rPr lang="ru-RU" sz="1600" dirty="0" err="1">
                <a:solidFill>
                  <a:schemeClr val="tx1">
                    <a:lumMod val="50000"/>
                  </a:schemeClr>
                </a:solidFill>
                <a:latin typeface="Times New Roman" pitchFamily="18" charset="0"/>
                <a:cs typeface="Times New Roman" pitchFamily="18" charset="0"/>
              </a:rPr>
              <a:t>договорі</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або</a:t>
            </a:r>
            <a:r>
              <a:rPr lang="ru-RU" sz="160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контракті</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якщо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сторони</a:t>
            </a:r>
            <a:r>
              <a:rPr lang="ru-RU" sz="1600" b="0" dirty="0">
                <a:solidFill>
                  <a:schemeClr val="tx1">
                    <a:lumMod val="50000"/>
                  </a:schemeClr>
                </a:solidFill>
                <a:latin typeface="Times New Roman" pitchFamily="18" charset="0"/>
                <a:cs typeface="Times New Roman" pitchFamily="18" charset="0"/>
              </a:rPr>
              <a:t> такого договору (контракту) не </a:t>
            </a:r>
            <a:r>
              <a:rPr lang="ru-RU" sz="1600" b="0" dirty="0" err="1">
                <a:solidFill>
                  <a:schemeClr val="tx1">
                    <a:lumMod val="50000"/>
                  </a:schemeClr>
                </a:solidFill>
                <a:latin typeface="Times New Roman" pitchFamily="18" charset="0"/>
                <a:cs typeface="Times New Roman" pitchFamily="18" charset="0"/>
              </a:rPr>
              <a:t>погодилися</a:t>
            </a:r>
            <a:r>
              <a:rPr lang="ru-RU" sz="1600" b="0" dirty="0">
                <a:solidFill>
                  <a:schemeClr val="tx1">
                    <a:lumMod val="50000"/>
                  </a:schemeClr>
                </a:solidFill>
                <a:latin typeface="Times New Roman" pitchFamily="18" charset="0"/>
                <a:cs typeface="Times New Roman" pitchFamily="18" charset="0"/>
              </a:rPr>
              <a:t> про </a:t>
            </a:r>
            <a:r>
              <a:rPr lang="ru-RU" sz="1600" b="0" dirty="0" err="1">
                <a:solidFill>
                  <a:schemeClr val="tx1">
                    <a:lumMod val="50000"/>
                  </a:schemeClr>
                </a:solidFill>
                <a:latin typeface="Times New Roman" pitchFamily="18" charset="0"/>
                <a:cs typeface="Times New Roman" pitchFamily="18" charset="0"/>
              </a:rPr>
              <a:t>інше</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щодо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викладення</a:t>
            </a:r>
            <a:r>
              <a:rPr lang="ru-RU" sz="1600" b="0" dirty="0">
                <a:solidFill>
                  <a:schemeClr val="tx1">
                    <a:lumMod val="50000"/>
                  </a:schemeClr>
                </a:solidFill>
                <a:latin typeface="Times New Roman" pitchFamily="18" charset="0"/>
                <a:cs typeface="Times New Roman" pitchFamily="18" charset="0"/>
              </a:rPr>
              <a:t> умов договору і </a:t>
            </a:r>
            <a:r>
              <a:rPr lang="ru-RU" sz="1600" b="0" dirty="0" err="1">
                <a:solidFill>
                  <a:schemeClr val="tx1">
                    <a:lumMod val="50000"/>
                  </a:schemeClr>
                </a:solidFill>
                <a:latin typeface="Times New Roman" pitchFamily="18" charset="0"/>
                <a:cs typeface="Times New Roman" pitchFamily="18" charset="0"/>
              </a:rPr>
              <a:t>така</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домовленість</a:t>
            </a:r>
            <a:r>
              <a:rPr lang="ru-RU" sz="1600" b="0" dirty="0">
                <a:solidFill>
                  <a:schemeClr val="tx1">
                    <a:lumMod val="50000"/>
                  </a:schemeClr>
                </a:solidFill>
                <a:latin typeface="Times New Roman" pitchFamily="18" charset="0"/>
                <a:cs typeface="Times New Roman" pitchFamily="18" charset="0"/>
              </a:rPr>
              <a:t> не </a:t>
            </a:r>
            <a:r>
              <a:rPr lang="ru-RU" sz="1600" b="0" dirty="0" err="1">
                <a:solidFill>
                  <a:schemeClr val="tx1">
                    <a:lumMod val="50000"/>
                  </a:schemeClr>
                </a:solidFill>
                <a:latin typeface="Times New Roman" pitchFamily="18" charset="0"/>
                <a:cs typeface="Times New Roman" pitchFamily="18" charset="0"/>
              </a:rPr>
              <a:t>позбавляє</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договір</a:t>
            </a:r>
            <a:r>
              <a:rPr lang="ru-RU" sz="1600" b="0" dirty="0">
                <a:solidFill>
                  <a:schemeClr val="tx1">
                    <a:lumMod val="50000"/>
                  </a:schemeClr>
                </a:solidFill>
                <a:latin typeface="Times New Roman" pitchFamily="18" charset="0"/>
                <a:cs typeface="Times New Roman" pitchFamily="18" charset="0"/>
              </a:rPr>
              <a:t> предмета, </a:t>
            </a:r>
            <a:r>
              <a:rPr lang="ru-RU" sz="1600" b="0" dirty="0" err="1">
                <a:solidFill>
                  <a:schemeClr val="tx1">
                    <a:lumMod val="50000"/>
                  </a:schemeClr>
                </a:solidFill>
                <a:latin typeface="Times New Roman" pitchFamily="18" charset="0"/>
                <a:cs typeface="Times New Roman" pitchFamily="18" charset="0"/>
              </a:rPr>
              <a:t>об'єкта</a:t>
            </a:r>
            <a:r>
              <a:rPr lang="ru-RU" sz="1600" b="0" dirty="0">
                <a:solidFill>
                  <a:schemeClr val="tx1">
                    <a:lumMod val="50000"/>
                  </a:schemeClr>
                </a:solidFill>
                <a:latin typeface="Times New Roman" pitchFamily="18" charset="0"/>
                <a:cs typeface="Times New Roman" pitchFamily="18" charset="0"/>
              </a:rPr>
              <a:t>, мети та </a:t>
            </a:r>
            <a:r>
              <a:rPr lang="ru-RU" sz="1600" b="0" dirty="0" err="1">
                <a:solidFill>
                  <a:schemeClr val="tx1">
                    <a:lumMod val="50000"/>
                  </a:schemeClr>
                </a:solidFill>
                <a:latin typeface="Times New Roman" pitchFamily="18" charset="0"/>
                <a:cs typeface="Times New Roman" pitchFamily="18" charset="0"/>
              </a:rPr>
              <a:t>інших</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істотних</a:t>
            </a:r>
            <a:r>
              <a:rPr lang="ru-RU" sz="1600" b="0" dirty="0">
                <a:solidFill>
                  <a:schemeClr val="tx1">
                    <a:lumMod val="50000"/>
                  </a:schemeClr>
                </a:solidFill>
                <a:latin typeface="Times New Roman" pitchFamily="18" charset="0"/>
                <a:cs typeface="Times New Roman" pitchFamily="18" charset="0"/>
              </a:rPr>
              <a:t> умов, без </a:t>
            </a:r>
            <a:r>
              <a:rPr lang="ru-RU" sz="1600" b="0" dirty="0" err="1">
                <a:solidFill>
                  <a:schemeClr val="tx1">
                    <a:lumMod val="50000"/>
                  </a:schemeClr>
                </a:solidFill>
                <a:latin typeface="Times New Roman" pitchFamily="18" charset="0"/>
                <a:cs typeface="Times New Roman" pitchFamily="18" charset="0"/>
              </a:rPr>
              <a:t>погодження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яких</a:t>
            </a:r>
            <a:r>
              <a:rPr lang="ru-RU" sz="1600" b="0" dirty="0">
                <a:solidFill>
                  <a:schemeClr val="tx1">
                    <a:lumMod val="50000"/>
                  </a:schemeClr>
                </a:solidFill>
                <a:latin typeface="Times New Roman" pitchFamily="18" charset="0"/>
                <a:cs typeface="Times New Roman" pitchFamily="18" charset="0"/>
              </a:rPr>
              <a:t> сторонами </a:t>
            </a:r>
            <a:r>
              <a:rPr lang="ru-RU" sz="1600" b="0" dirty="0" err="1">
                <a:solidFill>
                  <a:schemeClr val="tx1">
                    <a:lumMod val="50000"/>
                  </a:schemeClr>
                </a:solidFill>
                <a:latin typeface="Times New Roman" pitchFamily="18" charset="0"/>
                <a:cs typeface="Times New Roman" pitchFamily="18" charset="0"/>
              </a:rPr>
              <a:t>договір</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може</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вважатися</a:t>
            </a:r>
            <a:r>
              <a:rPr lang="ru-RU" sz="1600" b="0" dirty="0">
                <a:solidFill>
                  <a:schemeClr val="tx1">
                    <a:lumMod val="50000"/>
                  </a:schemeClr>
                </a:solidFill>
                <a:latin typeface="Times New Roman" pitchFamily="18" charset="0"/>
                <a:cs typeface="Times New Roman" pitchFamily="18" charset="0"/>
              </a:rPr>
              <a:t> таким, </a:t>
            </a:r>
            <a:r>
              <a:rPr lang="ru-RU" sz="1600" b="0" dirty="0" err="1">
                <a:solidFill>
                  <a:schemeClr val="tx1">
                    <a:lumMod val="50000"/>
                  </a:schemeClr>
                </a:solidFill>
                <a:latin typeface="Times New Roman" pitchFamily="18" charset="0"/>
                <a:cs typeface="Times New Roman" pitchFamily="18" charset="0"/>
              </a:rPr>
              <a:t>що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неукладений</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або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його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може</a:t>
            </a:r>
            <a:r>
              <a:rPr lang="ru-RU" sz="1600" b="0" dirty="0">
                <a:solidFill>
                  <a:schemeClr val="tx1">
                    <a:lumMod val="50000"/>
                  </a:schemeClr>
                </a:solidFill>
                <a:latin typeface="Times New Roman" pitchFamily="18" charset="0"/>
                <a:cs typeface="Times New Roman" pitchFamily="18" charset="0"/>
              </a:rPr>
              <a:t> бути </a:t>
            </a:r>
            <a:r>
              <a:rPr lang="ru-RU" sz="1600" b="0" dirty="0" err="1">
                <a:solidFill>
                  <a:schemeClr val="tx1">
                    <a:lumMod val="50000"/>
                  </a:schemeClr>
                </a:solidFill>
                <a:latin typeface="Times New Roman" pitchFamily="18" charset="0"/>
                <a:cs typeface="Times New Roman" pitchFamily="18" charset="0"/>
              </a:rPr>
              <a:t>визнано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недійсним</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внаслідок</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недодержання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форми</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згідно</a:t>
            </a:r>
            <a:r>
              <a:rPr lang="ru-RU" sz="1600" b="0" dirty="0">
                <a:solidFill>
                  <a:schemeClr val="tx1">
                    <a:lumMod val="50000"/>
                  </a:schemeClr>
                </a:solidFill>
                <a:latin typeface="Times New Roman" pitchFamily="18" charset="0"/>
                <a:cs typeface="Times New Roman" pitchFamily="18" charset="0"/>
              </a:rPr>
              <a:t> з </a:t>
            </a:r>
            <a:r>
              <a:rPr lang="ru-RU" sz="1600" b="0" dirty="0" err="1">
                <a:solidFill>
                  <a:schemeClr val="tx1">
                    <a:lumMod val="50000"/>
                  </a:schemeClr>
                </a:solidFill>
                <a:latin typeface="Times New Roman" pitchFamily="18" charset="0"/>
                <a:cs typeface="Times New Roman" pitchFamily="18" charset="0"/>
              </a:rPr>
              <a:t>чинним</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законодавством</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України</a:t>
            </a:r>
            <a:r>
              <a:rPr lang="ru-RU" sz="1600" b="0" dirty="0">
                <a:solidFill>
                  <a:schemeClr val="tx1">
                    <a:lumMod val="50000"/>
                  </a:schemeClr>
                </a:solidFill>
                <a:latin typeface="Times New Roman" pitchFamily="18" charset="0"/>
                <a:cs typeface="Times New Roman" pitchFamily="18" charset="0"/>
              </a:rPr>
              <a:t>), </a:t>
            </a:r>
            <a:r>
              <a:rPr lang="ru-RU" sz="1600" dirty="0" err="1">
                <a:solidFill>
                  <a:schemeClr val="tx1">
                    <a:lumMod val="50000"/>
                  </a:schemeClr>
                </a:solidFill>
                <a:latin typeface="Times New Roman" pitchFamily="18" charset="0"/>
                <a:cs typeface="Times New Roman" pitchFamily="18" charset="0"/>
              </a:rPr>
              <a:t>відносяться</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Назва</a:t>
            </a:r>
            <a:r>
              <a:rPr lang="ru-RU" sz="1600" b="0" dirty="0">
                <a:solidFill>
                  <a:schemeClr val="tx1">
                    <a:lumMod val="50000"/>
                  </a:schemeClr>
                </a:solidFill>
                <a:latin typeface="Times New Roman" pitchFamily="18" charset="0"/>
                <a:cs typeface="Times New Roman" pitchFamily="18" charset="0"/>
              </a:rPr>
              <a:t>, номер договору (контракту), дата та </a:t>
            </a:r>
            <a:r>
              <a:rPr lang="ru-RU" sz="1600" b="0" dirty="0" err="1">
                <a:solidFill>
                  <a:schemeClr val="tx1">
                    <a:lumMod val="50000"/>
                  </a:schemeClr>
                </a:solidFill>
                <a:latin typeface="Times New Roman" pitchFamily="18" charset="0"/>
                <a:cs typeface="Times New Roman" pitchFamily="18" charset="0"/>
              </a:rPr>
              <a:t>місце</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його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укладення</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a:solidFill>
                  <a:schemeClr val="tx1">
                    <a:lumMod val="50000"/>
                  </a:schemeClr>
                </a:solidFill>
                <a:latin typeface="Times New Roman" pitchFamily="18" charset="0"/>
                <a:cs typeface="Times New Roman" pitchFamily="18" charset="0"/>
              </a:rPr>
              <a:t>Преамбула.</a:t>
            </a:r>
          </a:p>
          <a:p>
            <a:pPr marL="0" indent="457200" algn="just">
              <a:lnSpc>
                <a:spcPct val="100000"/>
              </a:lnSpc>
              <a:spcBef>
                <a:spcPts val="0"/>
              </a:spcBef>
            </a:pPr>
            <a:r>
              <a:rPr lang="ru-RU" sz="1600" b="0" dirty="0">
                <a:solidFill>
                  <a:schemeClr val="tx1">
                    <a:lumMod val="50000"/>
                  </a:schemeClr>
                </a:solidFill>
                <a:latin typeface="Times New Roman" pitchFamily="18" charset="0"/>
                <a:cs typeface="Times New Roman" pitchFamily="18" charset="0"/>
              </a:rPr>
              <a:t>Предмет договору (контракту).</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Кількість</a:t>
            </a:r>
            <a:r>
              <a:rPr lang="ru-RU" sz="1600" b="0" dirty="0">
                <a:solidFill>
                  <a:schemeClr val="tx1">
                    <a:lumMod val="50000"/>
                  </a:schemeClr>
                </a:solidFill>
                <a:latin typeface="Times New Roman" pitchFamily="18" charset="0"/>
                <a:cs typeface="Times New Roman" pitchFamily="18" charset="0"/>
              </a:rPr>
              <a:t> та </a:t>
            </a:r>
            <a:r>
              <a:rPr lang="ru-RU" sz="1600" b="0" dirty="0" err="1">
                <a:solidFill>
                  <a:schemeClr val="tx1">
                    <a:lumMod val="50000"/>
                  </a:schemeClr>
                </a:solidFill>
                <a:latin typeface="Times New Roman" pitchFamily="18" charset="0"/>
                <a:cs typeface="Times New Roman" pitchFamily="18" charset="0"/>
              </a:rPr>
              <a:t>якість</a:t>
            </a:r>
            <a:r>
              <a:rPr lang="ru-RU" sz="1600" b="0" dirty="0">
                <a:solidFill>
                  <a:schemeClr val="tx1">
                    <a:lumMod val="50000"/>
                  </a:schemeClr>
                </a:solidFill>
                <a:latin typeface="Times New Roman" pitchFamily="18" charset="0"/>
                <a:cs typeface="Times New Roman" pitchFamily="18" charset="0"/>
              </a:rPr>
              <a:t> товару (</a:t>
            </a:r>
            <a:r>
              <a:rPr lang="ru-RU" sz="1600" b="0" dirty="0" err="1">
                <a:solidFill>
                  <a:schemeClr val="tx1">
                    <a:lumMod val="50000"/>
                  </a:schemeClr>
                </a:solidFill>
                <a:latin typeface="Times New Roman" pitchFamily="18" charset="0"/>
                <a:cs typeface="Times New Roman" pitchFamily="18" charset="0"/>
              </a:rPr>
              <a:t>обсяги</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виконання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робіт</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надання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послуг</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Базисні</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умови</a:t>
            </a:r>
            <a:r>
              <a:rPr lang="ru-RU" sz="1600" b="0" dirty="0">
                <a:solidFill>
                  <a:schemeClr val="tx1">
                    <a:lumMod val="50000"/>
                  </a:schemeClr>
                </a:solidFill>
                <a:latin typeface="Times New Roman" pitchFamily="18" charset="0"/>
                <a:cs typeface="Times New Roman" pitchFamily="18" charset="0"/>
              </a:rPr>
              <a:t> поставки </a:t>
            </a:r>
            <a:r>
              <a:rPr lang="ru-RU" sz="1600" b="0" dirty="0" err="1">
                <a:solidFill>
                  <a:schemeClr val="tx1">
                    <a:lumMod val="50000"/>
                  </a:schemeClr>
                </a:solidFill>
                <a:latin typeface="Times New Roman" pitchFamily="18" charset="0"/>
                <a:cs typeface="Times New Roman" pitchFamily="18" charset="0"/>
              </a:rPr>
              <a:t>товарів</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приймання-здавання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виконаних</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робіт</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або</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послуг</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Ціна</a:t>
            </a:r>
            <a:r>
              <a:rPr lang="ru-RU" sz="1600" b="0" dirty="0">
                <a:solidFill>
                  <a:schemeClr val="tx1">
                    <a:lumMod val="50000"/>
                  </a:schemeClr>
                </a:solidFill>
                <a:latin typeface="Times New Roman" pitchFamily="18" charset="0"/>
                <a:cs typeface="Times New Roman" pitchFamily="18" charset="0"/>
              </a:rPr>
              <a:t> та </a:t>
            </a:r>
            <a:r>
              <a:rPr lang="ru-RU" sz="1600" b="0" dirty="0" err="1">
                <a:solidFill>
                  <a:schemeClr val="tx1">
                    <a:lumMod val="50000"/>
                  </a:schemeClr>
                </a:solidFill>
                <a:latin typeface="Times New Roman" pitchFamily="18" charset="0"/>
                <a:cs typeface="Times New Roman" pitchFamily="18" charset="0"/>
              </a:rPr>
              <a:t>загальна</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вартість</a:t>
            </a:r>
            <a:r>
              <a:rPr lang="ru-RU" sz="1600" b="0" dirty="0">
                <a:solidFill>
                  <a:schemeClr val="tx1">
                    <a:lumMod val="50000"/>
                  </a:schemeClr>
                </a:solidFill>
                <a:latin typeface="Times New Roman" pitchFamily="18" charset="0"/>
                <a:cs typeface="Times New Roman" pitchFamily="18" charset="0"/>
              </a:rPr>
              <a:t> договору (контракту).</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Умови</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платежів</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Умови</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приймання-здавання</a:t>
            </a:r>
            <a:r>
              <a:rPr lang="ru-RU" sz="1600" b="0" dirty="0">
                <a:solidFill>
                  <a:schemeClr val="tx1">
                    <a:lumMod val="50000"/>
                  </a:schemeClr>
                </a:solidFill>
                <a:latin typeface="Times New Roman" pitchFamily="18" charset="0"/>
                <a:cs typeface="Times New Roman" pitchFamily="18" charset="0"/>
              </a:rPr>
              <a:t> товару (</a:t>
            </a:r>
            <a:r>
              <a:rPr lang="ru-RU" sz="1600" b="0" dirty="0" err="1">
                <a:solidFill>
                  <a:schemeClr val="tx1">
                    <a:lumMod val="50000"/>
                  </a:schemeClr>
                </a:solidFill>
                <a:latin typeface="Times New Roman" pitchFamily="18" charset="0"/>
                <a:cs typeface="Times New Roman" pitchFamily="18" charset="0"/>
              </a:rPr>
              <a:t>робіт</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послуг</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a:solidFill>
                  <a:schemeClr val="tx1">
                    <a:lumMod val="50000"/>
                  </a:schemeClr>
                </a:solidFill>
                <a:latin typeface="Times New Roman" pitchFamily="18" charset="0"/>
                <a:cs typeface="Times New Roman" pitchFamily="18" charset="0"/>
              </a:rPr>
              <a:t>Упаковка та </a:t>
            </a:r>
            <a:r>
              <a:rPr lang="ru-RU" sz="1600" b="0" dirty="0" err="1">
                <a:solidFill>
                  <a:schemeClr val="tx1">
                    <a:lumMod val="50000"/>
                  </a:schemeClr>
                </a:solidFill>
                <a:latin typeface="Times New Roman" pitchFamily="18" charset="0"/>
                <a:cs typeface="Times New Roman" pitchFamily="18" charset="0"/>
              </a:rPr>
              <a:t>маркування</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a:solidFill>
                  <a:schemeClr val="tx1">
                    <a:lumMod val="50000"/>
                  </a:schemeClr>
                </a:solidFill>
                <a:latin typeface="Times New Roman" pitchFamily="18" charset="0"/>
                <a:cs typeface="Times New Roman" pitchFamily="18" charset="0"/>
              </a:rPr>
              <a:t>Форс-</a:t>
            </a:r>
            <a:r>
              <a:rPr lang="ru-RU" sz="1600" b="0" dirty="0" err="1">
                <a:solidFill>
                  <a:schemeClr val="tx1">
                    <a:lumMod val="50000"/>
                  </a:schemeClr>
                </a:solidFill>
                <a:latin typeface="Times New Roman" pitchFamily="18" charset="0"/>
                <a:cs typeface="Times New Roman" pitchFamily="18" charset="0"/>
              </a:rPr>
              <a:t>мажорні</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обставини</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Санкції</a:t>
            </a:r>
            <a:r>
              <a:rPr lang="ru-RU" sz="1600" b="0" dirty="0">
                <a:solidFill>
                  <a:schemeClr val="tx1">
                    <a:lumMod val="50000"/>
                  </a:schemeClr>
                </a:solidFill>
                <a:latin typeface="Times New Roman" pitchFamily="18" charset="0"/>
                <a:cs typeface="Times New Roman" pitchFamily="18" charset="0"/>
              </a:rPr>
              <a:t> та </a:t>
            </a:r>
            <a:r>
              <a:rPr lang="ru-RU" sz="1600" b="0" dirty="0" err="1">
                <a:solidFill>
                  <a:schemeClr val="tx1">
                    <a:lumMod val="50000"/>
                  </a:schemeClr>
                </a:solidFill>
                <a:latin typeface="Times New Roman" pitchFamily="18" charset="0"/>
                <a:cs typeface="Times New Roman" pitchFamily="18" charset="0"/>
              </a:rPr>
              <a:t>рекламації</a:t>
            </a:r>
            <a:r>
              <a:rPr lang="ru-RU" sz="16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Урегулювання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спорів</a:t>
            </a:r>
            <a:r>
              <a:rPr lang="ru-RU" sz="1600" b="0" dirty="0">
                <a:solidFill>
                  <a:schemeClr val="tx1">
                    <a:lumMod val="50000"/>
                  </a:schemeClr>
                </a:solidFill>
                <a:latin typeface="Times New Roman" pitchFamily="18" charset="0"/>
                <a:cs typeface="Times New Roman" pitchFamily="18" charset="0"/>
              </a:rPr>
              <a:t> у судовому порядку.</a:t>
            </a:r>
          </a:p>
          <a:p>
            <a:pPr marL="0" indent="457200" algn="just">
              <a:lnSpc>
                <a:spcPct val="100000"/>
              </a:lnSpc>
              <a:spcBef>
                <a:spcPts val="0"/>
              </a:spcBef>
            </a:pPr>
            <a:r>
              <a:rPr lang="ru-RU" sz="1600" b="0" dirty="0" err="1">
                <a:solidFill>
                  <a:schemeClr val="tx1">
                    <a:lumMod val="50000"/>
                  </a:schemeClr>
                </a:solidFill>
                <a:latin typeface="Times New Roman" pitchFamily="18" charset="0"/>
                <a:cs typeface="Times New Roman" pitchFamily="18" charset="0"/>
              </a:rPr>
              <a:t>Місцезнаходження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місце</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проживання</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поштові</a:t>
            </a:r>
            <a:r>
              <a:rPr lang="ru-RU" sz="1600" b="0" dirty="0">
                <a:solidFill>
                  <a:schemeClr val="tx1">
                    <a:lumMod val="50000"/>
                  </a:schemeClr>
                </a:solidFill>
                <a:latin typeface="Times New Roman" pitchFamily="18" charset="0"/>
                <a:cs typeface="Times New Roman" pitchFamily="18" charset="0"/>
              </a:rPr>
              <a:t> та </a:t>
            </a:r>
            <a:r>
              <a:rPr lang="ru-RU" sz="1600" b="0" dirty="0" err="1">
                <a:solidFill>
                  <a:schemeClr val="tx1">
                    <a:lumMod val="50000"/>
                  </a:schemeClr>
                </a:solidFill>
                <a:latin typeface="Times New Roman" pitchFamily="18" charset="0"/>
                <a:cs typeface="Times New Roman" pitchFamily="18" charset="0"/>
              </a:rPr>
              <a:t>платіжні</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реквізити</a:t>
            </a:r>
            <a:r>
              <a:rPr lang="ru-RU" sz="1600" b="0" dirty="0">
                <a:solidFill>
                  <a:schemeClr val="tx1">
                    <a:lumMod val="50000"/>
                  </a:schemeClr>
                </a:solidFill>
                <a:latin typeface="Times New Roman" pitchFamily="18" charset="0"/>
                <a:cs typeface="Times New Roman" pitchFamily="18" charset="0"/>
              </a:rPr>
              <a:t> </a:t>
            </a:r>
            <a:r>
              <a:rPr lang="ru-RU" sz="1600" b="0" dirty="0" err="1">
                <a:solidFill>
                  <a:schemeClr val="tx1">
                    <a:lumMod val="50000"/>
                  </a:schemeClr>
                </a:solidFill>
                <a:latin typeface="Times New Roman" pitchFamily="18" charset="0"/>
                <a:cs typeface="Times New Roman" pitchFamily="18" charset="0"/>
              </a:rPr>
              <a:t>сторін</a:t>
            </a:r>
            <a:r>
              <a:rPr lang="ru-RU" sz="1600" b="0" dirty="0">
                <a:solidFill>
                  <a:schemeClr val="tx1">
                    <a:lumMod val="50000"/>
                  </a:schemeClr>
                </a:solidFill>
                <a:latin typeface="Times New Roman" pitchFamily="18" charset="0"/>
                <a:cs typeface="Times New Roman" pitchFamily="18" charset="0"/>
              </a:rPr>
              <a:t>.</a:t>
            </a:r>
          </a:p>
          <a:p>
            <a:pPr marL="0" indent="0" algn="just">
              <a:lnSpc>
                <a:spcPct val="100000"/>
              </a:lnSpc>
              <a:spcBef>
                <a:spcPts val="0"/>
              </a:spcBef>
              <a:buNone/>
            </a:pPr>
            <a:r>
              <a:rPr lang="ru-RU" sz="1400" dirty="0">
                <a:solidFill>
                  <a:schemeClr val="tx1">
                    <a:lumMod val="50000"/>
                  </a:schemeClr>
                </a:solidFill>
                <a:latin typeface="Times New Roman" pitchFamily="18" charset="0"/>
                <a:cs typeface="Times New Roman" pitchFamily="18" charset="0"/>
              </a:rPr>
              <a:t>За </a:t>
            </a:r>
            <a:r>
              <a:rPr lang="ru-RU" sz="1400" dirty="0" err="1">
                <a:solidFill>
                  <a:schemeClr val="tx1">
                    <a:lumMod val="50000"/>
                  </a:schemeClr>
                </a:solidFill>
                <a:latin typeface="Times New Roman" pitchFamily="18" charset="0"/>
                <a:cs typeface="Times New Roman" pitchFamily="18" charset="0"/>
              </a:rPr>
              <a:t>домовленістю</a:t>
            </a:r>
            <a:r>
              <a:rPr lang="ru-RU" sz="1400" dirty="0">
                <a:solidFill>
                  <a:schemeClr val="tx1">
                    <a:lumMod val="50000"/>
                  </a:schemeClr>
                </a:solidFill>
                <a:latin typeface="Times New Roman" pitchFamily="18" charset="0"/>
                <a:cs typeface="Times New Roman" pitchFamily="18" charset="0"/>
              </a:rPr>
              <a:t> </a:t>
            </a:r>
            <a:r>
              <a:rPr lang="ru-RU" sz="1400" dirty="0" err="1">
                <a:solidFill>
                  <a:schemeClr val="tx1">
                    <a:lumMod val="50000"/>
                  </a:schemeClr>
                </a:solidFill>
                <a:latin typeface="Times New Roman" pitchFamily="18" charset="0"/>
                <a:cs typeface="Times New Roman" pitchFamily="18" charset="0"/>
              </a:rPr>
              <a:t>сторін</a:t>
            </a:r>
            <a:r>
              <a:rPr lang="ru-RU" sz="1400" dirty="0">
                <a:solidFill>
                  <a:schemeClr val="tx1">
                    <a:lumMod val="50000"/>
                  </a:schemeClr>
                </a:solidFill>
                <a:latin typeface="Times New Roman" pitchFamily="18" charset="0"/>
                <a:cs typeface="Times New Roman" pitchFamily="18" charset="0"/>
              </a:rPr>
              <a:t> у </a:t>
            </a:r>
            <a:r>
              <a:rPr lang="ru-RU" sz="1400" dirty="0" err="1">
                <a:solidFill>
                  <a:schemeClr val="tx1">
                    <a:lumMod val="50000"/>
                  </a:schemeClr>
                </a:solidFill>
                <a:latin typeface="Times New Roman" pitchFamily="18" charset="0"/>
                <a:cs typeface="Times New Roman" pitchFamily="18" charset="0"/>
              </a:rPr>
              <a:t>договорі</a:t>
            </a:r>
            <a:r>
              <a:rPr lang="ru-RU" sz="1400" dirty="0">
                <a:solidFill>
                  <a:schemeClr val="tx1">
                    <a:lumMod val="50000"/>
                  </a:schemeClr>
                </a:solidFill>
                <a:latin typeface="Times New Roman" pitchFamily="18" charset="0"/>
                <a:cs typeface="Times New Roman" pitchFamily="18" charset="0"/>
              </a:rPr>
              <a:t> (</a:t>
            </a:r>
            <a:r>
              <a:rPr lang="ru-RU" sz="1400" dirty="0" err="1">
                <a:solidFill>
                  <a:schemeClr val="tx1">
                    <a:lumMod val="50000"/>
                  </a:schemeClr>
                </a:solidFill>
                <a:latin typeface="Times New Roman" pitchFamily="18" charset="0"/>
                <a:cs typeface="Times New Roman" pitchFamily="18" charset="0"/>
              </a:rPr>
              <a:t>контракті</a:t>
            </a:r>
            <a:r>
              <a:rPr lang="ru-RU" sz="1400" dirty="0">
                <a:solidFill>
                  <a:schemeClr val="tx1">
                    <a:lumMod val="50000"/>
                  </a:schemeClr>
                </a:solidFill>
                <a:latin typeface="Times New Roman" pitchFamily="18" charset="0"/>
                <a:cs typeface="Times New Roman" pitchFamily="18" charset="0"/>
              </a:rPr>
              <a:t>) </a:t>
            </a:r>
            <a:r>
              <a:rPr lang="ru-RU" sz="1400" dirty="0" err="1">
                <a:solidFill>
                  <a:schemeClr val="tx1">
                    <a:lumMod val="50000"/>
                  </a:schemeClr>
                </a:solidFill>
                <a:latin typeface="Times New Roman" pitchFamily="18" charset="0"/>
                <a:cs typeface="Times New Roman" pitchFamily="18" charset="0"/>
              </a:rPr>
              <a:t>можуть</a:t>
            </a:r>
            <a:r>
              <a:rPr lang="ru-RU" sz="1400" dirty="0">
                <a:solidFill>
                  <a:schemeClr val="tx1">
                    <a:lumMod val="50000"/>
                  </a:schemeClr>
                </a:solidFill>
                <a:latin typeface="Times New Roman" pitchFamily="18" charset="0"/>
                <a:cs typeface="Times New Roman" pitchFamily="18" charset="0"/>
              </a:rPr>
              <a:t> </a:t>
            </a:r>
            <a:r>
              <a:rPr lang="ru-RU" sz="1400" dirty="0" err="1">
                <a:solidFill>
                  <a:schemeClr val="tx1">
                    <a:lumMod val="50000"/>
                  </a:schemeClr>
                </a:solidFill>
                <a:latin typeface="Times New Roman" pitchFamily="18" charset="0"/>
                <a:cs typeface="Times New Roman" pitchFamily="18" charset="0"/>
              </a:rPr>
              <a:t>визначатися</a:t>
            </a:r>
            <a:r>
              <a:rPr lang="ru-RU" sz="1400" dirty="0">
                <a:solidFill>
                  <a:schemeClr val="tx1">
                    <a:lumMod val="50000"/>
                  </a:schemeClr>
                </a:solidFill>
                <a:latin typeface="Times New Roman" pitchFamily="18" charset="0"/>
                <a:cs typeface="Times New Roman" pitchFamily="18" charset="0"/>
              </a:rPr>
              <a:t> </a:t>
            </a:r>
            <a:r>
              <a:rPr lang="ru-RU" sz="1400" dirty="0" err="1">
                <a:solidFill>
                  <a:schemeClr val="tx1">
                    <a:lumMod val="50000"/>
                  </a:schemeClr>
                </a:solidFill>
                <a:latin typeface="Times New Roman" pitchFamily="18" charset="0"/>
                <a:cs typeface="Times New Roman" pitchFamily="18" charset="0"/>
              </a:rPr>
              <a:t>додаткові</a:t>
            </a:r>
            <a:r>
              <a:rPr lang="ru-RU" sz="1400" dirty="0">
                <a:solidFill>
                  <a:schemeClr val="tx1">
                    <a:lumMod val="50000"/>
                  </a:schemeClr>
                </a:solidFill>
                <a:latin typeface="Times New Roman" pitchFamily="18" charset="0"/>
                <a:cs typeface="Times New Roman" pitchFamily="18" charset="0"/>
              </a:rPr>
              <a:t> </a:t>
            </a:r>
            <a:r>
              <a:rPr lang="ru-RU" sz="1400" dirty="0" err="1">
                <a:solidFill>
                  <a:schemeClr val="tx1">
                    <a:lumMod val="50000"/>
                  </a:schemeClr>
                </a:solidFill>
                <a:latin typeface="Times New Roman" pitchFamily="18" charset="0"/>
                <a:cs typeface="Times New Roman" pitchFamily="18" charset="0"/>
              </a:rPr>
              <a:t>умови</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страхування</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гарантії</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якості</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умови</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залучення</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субвиконавців</a:t>
            </a:r>
            <a:r>
              <a:rPr lang="ru-RU" sz="1400" b="0" dirty="0">
                <a:solidFill>
                  <a:schemeClr val="tx1">
                    <a:lumMod val="50000"/>
                  </a:schemeClr>
                </a:solidFill>
                <a:latin typeface="Times New Roman" pitchFamily="18" charset="0"/>
                <a:cs typeface="Times New Roman" pitchFamily="18" charset="0"/>
              </a:rPr>
              <a:t> договору (контракту), </a:t>
            </a:r>
            <a:r>
              <a:rPr lang="ru-RU" sz="1400" b="0" dirty="0" err="1">
                <a:solidFill>
                  <a:schemeClr val="tx1">
                    <a:lumMod val="50000"/>
                  </a:schemeClr>
                </a:solidFill>
                <a:latin typeface="Times New Roman" pitchFamily="18" charset="0"/>
                <a:cs typeface="Times New Roman" pitchFamily="18" charset="0"/>
              </a:rPr>
              <a:t>агентів</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перевізників</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визначення</a:t>
            </a:r>
            <a:r>
              <a:rPr lang="ru-RU" sz="1400" b="0" dirty="0">
                <a:solidFill>
                  <a:schemeClr val="tx1">
                    <a:lumMod val="50000"/>
                  </a:schemeClr>
                </a:solidFill>
                <a:latin typeface="Times New Roman" pitchFamily="18" charset="0"/>
                <a:cs typeface="Times New Roman" pitchFamily="18" charset="0"/>
              </a:rPr>
              <a:t> норм </a:t>
            </a:r>
            <a:r>
              <a:rPr lang="ru-RU" sz="1400" b="0" dirty="0" err="1">
                <a:solidFill>
                  <a:schemeClr val="tx1">
                    <a:lumMod val="50000"/>
                  </a:schemeClr>
                </a:solidFill>
                <a:latin typeface="Times New Roman" pitchFamily="18" charset="0"/>
                <a:cs typeface="Times New Roman" pitchFamily="18" charset="0"/>
              </a:rPr>
              <a:t>навантаження</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розвантаження</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умови</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передачі</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технічної</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документації</a:t>
            </a:r>
            <a:r>
              <a:rPr lang="ru-RU" sz="1400" b="0" dirty="0">
                <a:solidFill>
                  <a:schemeClr val="tx1">
                    <a:lumMod val="50000"/>
                  </a:schemeClr>
                </a:solidFill>
                <a:latin typeface="Times New Roman" pitchFamily="18" charset="0"/>
                <a:cs typeface="Times New Roman" pitchFamily="18" charset="0"/>
              </a:rPr>
              <a:t> на товар, </a:t>
            </a:r>
            <a:r>
              <a:rPr lang="ru-RU" sz="1400" b="0" dirty="0" err="1">
                <a:solidFill>
                  <a:schemeClr val="tx1">
                    <a:lumMod val="50000"/>
                  </a:schemeClr>
                </a:solidFill>
                <a:latin typeface="Times New Roman" pitchFamily="18" charset="0"/>
                <a:cs typeface="Times New Roman" pitchFamily="18" charset="0"/>
              </a:rPr>
              <a:t>збереження</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торгових</a:t>
            </a:r>
            <a:r>
              <a:rPr lang="ru-RU" sz="1400" b="0" dirty="0">
                <a:solidFill>
                  <a:schemeClr val="tx1">
                    <a:lumMod val="50000"/>
                  </a:schemeClr>
                </a:solidFill>
                <a:latin typeface="Times New Roman" pitchFamily="18" charset="0"/>
                <a:cs typeface="Times New Roman" pitchFamily="18" charset="0"/>
              </a:rPr>
              <a:t> марок, порядок </a:t>
            </a:r>
            <a:r>
              <a:rPr lang="ru-RU" sz="1400" b="0" dirty="0" err="1">
                <a:solidFill>
                  <a:schemeClr val="tx1">
                    <a:lumMod val="50000"/>
                  </a:schemeClr>
                </a:solidFill>
                <a:latin typeface="Times New Roman" pitchFamily="18" charset="0"/>
                <a:cs typeface="Times New Roman" pitchFamily="18" charset="0"/>
              </a:rPr>
              <a:t>сплати</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податків</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митних</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зборів</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різного</a:t>
            </a:r>
            <a:r>
              <a:rPr lang="ru-RU" sz="1400" b="0" dirty="0">
                <a:solidFill>
                  <a:schemeClr val="tx1">
                    <a:lumMod val="50000"/>
                  </a:schemeClr>
                </a:solidFill>
                <a:latin typeface="Times New Roman" pitchFamily="18" charset="0"/>
                <a:cs typeface="Times New Roman" pitchFamily="18" charset="0"/>
              </a:rPr>
              <a:t> роду </a:t>
            </a:r>
            <a:r>
              <a:rPr lang="ru-RU" sz="1400" b="0" dirty="0" err="1">
                <a:solidFill>
                  <a:schemeClr val="tx1">
                    <a:lumMod val="50000"/>
                  </a:schemeClr>
                </a:solidFill>
                <a:latin typeface="Times New Roman" pitchFamily="18" charset="0"/>
                <a:cs typeface="Times New Roman" pitchFamily="18" charset="0"/>
              </a:rPr>
              <a:t>захисні</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застереження</a:t>
            </a:r>
            <a:r>
              <a:rPr lang="ru-RU" sz="1400" b="0" dirty="0">
                <a:solidFill>
                  <a:schemeClr val="tx1">
                    <a:lumMod val="50000"/>
                  </a:schemeClr>
                </a:solidFill>
                <a:latin typeface="Times New Roman" pitchFamily="18" charset="0"/>
                <a:cs typeface="Times New Roman" pitchFamily="18" charset="0"/>
              </a:rPr>
              <a:t>, з </a:t>
            </a:r>
            <a:r>
              <a:rPr lang="ru-RU" sz="1400" b="0" dirty="0" err="1">
                <a:solidFill>
                  <a:schemeClr val="tx1">
                    <a:lumMod val="50000"/>
                  </a:schemeClr>
                </a:solidFill>
                <a:latin typeface="Times New Roman" pitchFamily="18" charset="0"/>
                <a:cs typeface="Times New Roman" pitchFamily="18" charset="0"/>
              </a:rPr>
              <a:t>якого</a:t>
            </a:r>
            <a:r>
              <a:rPr lang="ru-RU" sz="1400" b="0" dirty="0">
                <a:solidFill>
                  <a:schemeClr val="tx1">
                    <a:lumMod val="50000"/>
                  </a:schemeClr>
                </a:solidFill>
                <a:latin typeface="Times New Roman" pitchFamily="18" charset="0"/>
                <a:cs typeface="Times New Roman" pitchFamily="18" charset="0"/>
              </a:rPr>
              <a:t> моменту </a:t>
            </a:r>
            <a:r>
              <a:rPr lang="ru-RU" sz="1400" b="0" dirty="0" err="1">
                <a:solidFill>
                  <a:schemeClr val="tx1">
                    <a:lumMod val="50000"/>
                  </a:schemeClr>
                </a:solidFill>
                <a:latin typeface="Times New Roman" pitchFamily="18" charset="0"/>
                <a:cs typeface="Times New Roman" pitchFamily="18" charset="0"/>
              </a:rPr>
              <a:t>договір</a:t>
            </a:r>
            <a:r>
              <a:rPr lang="ru-RU" sz="1400" b="0" dirty="0">
                <a:solidFill>
                  <a:schemeClr val="tx1">
                    <a:lumMod val="50000"/>
                  </a:schemeClr>
                </a:solidFill>
                <a:latin typeface="Times New Roman" pitchFamily="18" charset="0"/>
                <a:cs typeface="Times New Roman" pitchFamily="18" charset="0"/>
              </a:rPr>
              <a:t> (контракт) </a:t>
            </a:r>
            <a:r>
              <a:rPr lang="ru-RU" sz="1400" b="0" dirty="0" err="1">
                <a:solidFill>
                  <a:schemeClr val="tx1">
                    <a:lumMod val="50000"/>
                  </a:schemeClr>
                </a:solidFill>
                <a:latin typeface="Times New Roman" pitchFamily="18" charset="0"/>
                <a:cs typeface="Times New Roman" pitchFamily="18" charset="0"/>
              </a:rPr>
              <a:t>починає</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діяти</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кількість</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підписаних</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примірників</a:t>
            </a:r>
            <a:r>
              <a:rPr lang="ru-RU" sz="1400" b="0" dirty="0">
                <a:solidFill>
                  <a:schemeClr val="tx1">
                    <a:lumMod val="50000"/>
                  </a:schemeClr>
                </a:solidFill>
                <a:latin typeface="Times New Roman" pitchFamily="18" charset="0"/>
                <a:cs typeface="Times New Roman" pitchFamily="18" charset="0"/>
              </a:rPr>
              <a:t> договору (контракту), </a:t>
            </a:r>
            <a:r>
              <a:rPr lang="ru-RU" sz="1400" b="0" dirty="0" err="1">
                <a:solidFill>
                  <a:schemeClr val="tx1">
                    <a:lumMod val="50000"/>
                  </a:schemeClr>
                </a:solidFill>
                <a:latin typeface="Times New Roman" pitchFamily="18" charset="0"/>
                <a:cs typeface="Times New Roman" pitchFamily="18" charset="0"/>
              </a:rPr>
              <a:t>можливість</a:t>
            </a:r>
            <a:r>
              <a:rPr lang="ru-RU" sz="1400" b="0" dirty="0">
                <a:solidFill>
                  <a:schemeClr val="tx1">
                    <a:lumMod val="50000"/>
                  </a:schemeClr>
                </a:solidFill>
                <a:latin typeface="Times New Roman" pitchFamily="18" charset="0"/>
                <a:cs typeface="Times New Roman" pitchFamily="18" charset="0"/>
              </a:rPr>
              <a:t> та порядок </a:t>
            </a:r>
            <a:r>
              <a:rPr lang="ru-RU" sz="1400" b="0" dirty="0" err="1">
                <a:solidFill>
                  <a:schemeClr val="tx1">
                    <a:lumMod val="50000"/>
                  </a:schemeClr>
                </a:solidFill>
                <a:latin typeface="Times New Roman" pitchFamily="18" charset="0"/>
                <a:cs typeface="Times New Roman" pitchFamily="18" charset="0"/>
              </a:rPr>
              <a:t>унесення</a:t>
            </a:r>
            <a:r>
              <a:rPr lang="ru-RU" sz="1400" b="0" dirty="0">
                <a:solidFill>
                  <a:schemeClr val="tx1">
                    <a:lumMod val="50000"/>
                  </a:schemeClr>
                </a:solidFill>
                <a:latin typeface="Times New Roman" pitchFamily="18" charset="0"/>
                <a:cs typeface="Times New Roman" pitchFamily="18" charset="0"/>
              </a:rPr>
              <a:t> </a:t>
            </a:r>
            <a:r>
              <a:rPr lang="ru-RU" sz="1400" b="0" dirty="0" err="1">
                <a:solidFill>
                  <a:schemeClr val="tx1">
                    <a:lumMod val="50000"/>
                  </a:schemeClr>
                </a:solidFill>
                <a:latin typeface="Times New Roman" pitchFamily="18" charset="0"/>
                <a:cs typeface="Times New Roman" pitchFamily="18" charset="0"/>
              </a:rPr>
              <a:t>змін</a:t>
            </a:r>
            <a:r>
              <a:rPr lang="ru-RU" sz="1400" b="0" dirty="0">
                <a:solidFill>
                  <a:schemeClr val="tx1">
                    <a:lumMod val="50000"/>
                  </a:schemeClr>
                </a:solidFill>
                <a:latin typeface="Times New Roman" pitchFamily="18" charset="0"/>
                <a:cs typeface="Times New Roman" pitchFamily="18" charset="0"/>
              </a:rPr>
              <a:t> до договору (контракту) та </a:t>
            </a:r>
            <a:r>
              <a:rPr lang="ru-RU" sz="1400" b="0" dirty="0" err="1">
                <a:solidFill>
                  <a:schemeClr val="tx1">
                    <a:lumMod val="50000"/>
                  </a:schemeClr>
                </a:solidFill>
                <a:latin typeface="Times New Roman" pitchFamily="18" charset="0"/>
                <a:cs typeface="Times New Roman" pitchFamily="18" charset="0"/>
              </a:rPr>
              <a:t>ін</a:t>
            </a:r>
            <a:r>
              <a:rPr lang="ru-RU" sz="14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endParaRPr lang="uk-UA" sz="14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952249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03200" y="313267"/>
            <a:ext cx="11653839" cy="5457297"/>
          </a:xfrm>
        </p:spPr>
        <p:txBody>
          <a:bodyPr/>
          <a:lstStyle/>
          <a:p>
            <a:pPr marL="0" indent="457200" algn="ctr">
              <a:lnSpc>
                <a:spcPct val="100000"/>
              </a:lnSpc>
              <a:spcBef>
                <a:spcPts val="0"/>
              </a:spcBef>
              <a:buNone/>
            </a:pPr>
            <a:r>
              <a:rPr lang="uk-UA" sz="1500" i="1" u="sng" dirty="0">
                <a:solidFill>
                  <a:schemeClr val="tx1">
                    <a:lumMod val="50000"/>
                  </a:schemeClr>
                </a:solidFill>
                <a:latin typeface="Times New Roman" pitchFamily="18" charset="0"/>
                <a:cs typeface="Times New Roman" pitchFamily="18" charset="0"/>
              </a:rPr>
              <a:t>Сторони зовнішньоекономічного договору</a:t>
            </a:r>
          </a:p>
          <a:p>
            <a:pPr marL="0" indent="457200" algn="just">
              <a:lnSpc>
                <a:spcPct val="100000"/>
              </a:lnSpc>
              <a:spcBef>
                <a:spcPts val="0"/>
              </a:spcBef>
              <a:buNone/>
            </a:pPr>
            <a:r>
              <a:rPr lang="uk-UA" sz="1500" b="0" dirty="0">
                <a:solidFill>
                  <a:schemeClr val="tx1">
                    <a:lumMod val="50000"/>
                  </a:schemeClr>
                </a:solidFill>
                <a:latin typeface="Times New Roman" pitchFamily="18" charset="0"/>
                <a:cs typeface="Times New Roman" pitchFamily="18" charset="0"/>
              </a:rPr>
              <a:t>Сторонами зовнішньоекономічного договору (контракту) є суб'єкти, які мають бути здатними до укладання договору (контракту) відповідно до законів України або закону місця укладання договору (контракту).</a:t>
            </a:r>
          </a:p>
          <a:p>
            <a:pPr marL="0" indent="457200" algn="just">
              <a:lnSpc>
                <a:spcPct val="100000"/>
              </a:lnSpc>
              <a:spcBef>
                <a:spcPts val="0"/>
              </a:spcBef>
              <a:buNone/>
            </a:pPr>
            <a:r>
              <a:rPr lang="uk-UA" sz="1500" b="0" dirty="0">
                <a:solidFill>
                  <a:schemeClr val="tx1">
                    <a:lumMod val="50000"/>
                  </a:schemeClr>
                </a:solidFill>
                <a:latin typeface="Times New Roman" pitchFamily="18" charset="0"/>
                <a:cs typeface="Times New Roman" pitchFamily="18" charset="0"/>
              </a:rPr>
              <a:t>Відповідно до статті 3 Закону України "Про зовнішньоекономічну діяльність" суб'єктами зовнішньоекономічної діяльності в Україні є:</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фізичні особи - громадяни України, іноземні громадяни та особи без громадянства, які мають цивільну правоздатність і дієздатність згідно з законами України і постійно проживають на території України;</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юридичні особи, зареєстровані як такі в Україні і які мають постійне місцезнаходження на території України (підприємства, організації та об'єднання всіх видів, включаючи акціонерні та інші види господарських товариств, асоціації, спілки, концерни, консорціуми, торговельні доми, посередницькі та консультаційні фірми, кооперативи , кредитно-фінансові установи, міжнародні об'єднання, організації та інші), в тому числі юридичні особи, майно та / або капітал яких повністю у власності іноземних суб'єктів господарської діяльності;</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об'єднання фізичних, юридичних, фізичних і юридичних осіб, які не є юридичними особами згідно з законами України, але які мають постійне місцезнаходження на території України і яким цивільно-правовими законами України не заборонено здійснювати господарську діяльність;</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структурні одиниці іноземних суб'єктів господарської діяльності, які не є юридичними особами згідно з законами України (філії, відділення тощо), але мають постійне місцезнаходження на території України;</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спільні підприємства за участю суб'єктів господарської діяльності України та іноземних суб'єктів господарської діяльності, зареєстровані як такі в Україні і які мають постійне місцезнаходження на території України;</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державні замовники з державного оборонного замовлення;</a:t>
            </a:r>
          </a:p>
          <a:p>
            <a:pPr algn="just">
              <a:lnSpc>
                <a:spcPct val="100000"/>
              </a:lnSpc>
              <a:spcBef>
                <a:spcPts val="0"/>
              </a:spcBef>
            </a:pPr>
            <a:r>
              <a:rPr lang="uk-UA" sz="1500" b="0" dirty="0">
                <a:solidFill>
                  <a:schemeClr val="tx1">
                    <a:lumMod val="50000"/>
                  </a:schemeClr>
                </a:solidFill>
                <a:latin typeface="Times New Roman" pitchFamily="18" charset="0"/>
                <a:cs typeface="Times New Roman" pitchFamily="18" charset="0"/>
              </a:rPr>
              <a:t>інші суб'єкти господарської діяльності, передбачені законами України.</a:t>
            </a:r>
          </a:p>
          <a:p>
            <a:pPr marL="0" indent="0" algn="just">
              <a:lnSpc>
                <a:spcPct val="100000"/>
              </a:lnSpc>
              <a:spcBef>
                <a:spcPts val="0"/>
              </a:spcBef>
              <a:buNone/>
            </a:pPr>
            <a:r>
              <a:rPr lang="uk-UA" sz="1500" b="0" dirty="0">
                <a:solidFill>
                  <a:schemeClr val="tx1">
                    <a:lumMod val="50000"/>
                  </a:schemeClr>
                </a:solidFill>
                <a:latin typeface="Times New Roman" pitchFamily="18" charset="0"/>
                <a:cs typeface="Times New Roman" pitchFamily="18" charset="0"/>
              </a:rPr>
              <a:t>Зовнішньоекономічний договір (контракт), укладений резидентом України, повинен бути складений двома мовами: державною мовою України і мовою другої сторони контракту. Виконувати цю вимогу закону потрібно незалежно від того, яке право сторони вибрали для свого договору.</a:t>
            </a:r>
          </a:p>
        </p:txBody>
      </p:sp>
    </p:spTree>
    <p:extLst>
      <p:ext uri="{BB962C8B-B14F-4D97-AF65-F5344CB8AC3E}">
        <p14:creationId xmlns:p14="http://schemas.microsoft.com/office/powerpoint/2010/main" val="186528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35467" y="110068"/>
            <a:ext cx="11721571" cy="5660496"/>
          </a:xfrm>
        </p:spPr>
        <p:txBody>
          <a:bodyPr/>
          <a:lstStyle/>
          <a:p>
            <a:pPr marL="0" indent="457200" algn="ctr">
              <a:lnSpc>
                <a:spcPct val="100000"/>
              </a:lnSpc>
              <a:spcBef>
                <a:spcPts val="0"/>
              </a:spcBef>
              <a:buNone/>
            </a:pPr>
            <a:r>
              <a:rPr lang="uk-UA" sz="1800" i="1" u="sng" dirty="0">
                <a:latin typeface="Times New Roman" pitchFamily="18" charset="0"/>
                <a:cs typeface="Times New Roman" pitchFamily="18" charset="0"/>
              </a:rPr>
              <a:t>Права та обов'язки сторін</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Відповідно до статей 627 і 628 Цивільного кодексу України сторони є вільними в укладенні договору, виборі контрагента та визначенні умов договору з урахуванням вимог цього Кодексу, інших актів цивільного законодавства, звичаїв ділового обороту, вимог розумності та справедливості.</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Суб'єкти зовнішньоекономічної діяльності при складанні тексту зовнішньоекономічного договору (контракту) мають право використовувати відомі міжнародні звичаї, рекомендації, правила міжнародних органів та організацій, якщо це не заборонено прямо та у виключній формі цим та іншими законами України.</a:t>
            </a:r>
          </a:p>
          <a:p>
            <a:pPr marL="0" indent="457200" algn="ctr">
              <a:lnSpc>
                <a:spcPct val="100000"/>
              </a:lnSpc>
              <a:spcBef>
                <a:spcPts val="0"/>
              </a:spcBef>
              <a:buNone/>
            </a:pPr>
            <a:r>
              <a:rPr lang="uk-UA" sz="1800" i="1" u="sng" dirty="0">
                <a:solidFill>
                  <a:schemeClr val="tx1">
                    <a:lumMod val="60000"/>
                    <a:lumOff val="40000"/>
                  </a:schemeClr>
                </a:solidFill>
                <a:latin typeface="Times New Roman" pitchFamily="18" charset="0"/>
                <a:cs typeface="Times New Roman" pitchFamily="18" charset="0"/>
              </a:rPr>
              <a:t>Характеристика Міжнародних правил інтерпретації комерційних термінів</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Правила </a:t>
            </a:r>
            <a:r>
              <a:rPr lang="uk-UA" sz="1600" i="1" u="sng" dirty="0">
                <a:solidFill>
                  <a:schemeClr val="tx1">
                    <a:lumMod val="50000"/>
                  </a:schemeClr>
                </a:solidFill>
                <a:latin typeface="Times New Roman" pitchFamily="18" charset="0"/>
                <a:cs typeface="Times New Roman" pitchFamily="18" charset="0"/>
              </a:rPr>
              <a:t>ІНКОТЕРМС</a:t>
            </a:r>
            <a:r>
              <a:rPr lang="uk-UA" sz="1600" b="0" dirty="0">
                <a:solidFill>
                  <a:schemeClr val="tx1">
                    <a:lumMod val="50000"/>
                  </a:schemeClr>
                </a:solidFill>
                <a:latin typeface="Times New Roman" pitchFamily="18" charset="0"/>
                <a:cs typeface="Times New Roman" pitchFamily="18" charset="0"/>
              </a:rPr>
              <a:t> (</a:t>
            </a:r>
            <a:r>
              <a:rPr lang="en-GB" sz="1600" b="0" dirty="0">
                <a:solidFill>
                  <a:schemeClr val="tx1">
                    <a:lumMod val="50000"/>
                  </a:schemeClr>
                </a:solidFill>
                <a:latin typeface="Times New Roman" pitchFamily="18" charset="0"/>
                <a:cs typeface="Times New Roman" pitchFamily="18" charset="0"/>
                <a:hlinkClick r:id="rId2"/>
              </a:rPr>
              <a:t>https://danil-hristich.com/uk/inkoterms-2020/</a:t>
            </a:r>
            <a:r>
              <a:rPr lang="uk-UA" sz="1600" b="0" dirty="0">
                <a:solidFill>
                  <a:schemeClr val="tx1">
                    <a:lumMod val="50000"/>
                  </a:schemeClr>
                </a:solidFill>
                <a:latin typeface="Times New Roman" pitchFamily="18" charset="0"/>
                <a:cs typeface="Times New Roman" pitchFamily="18" charset="0"/>
              </a:rPr>
              <a:t>) відомі в усьому світі і широко застосовуються в практиці міжнародної торгівлі. Правила видаються Міжнародною торговою палатою. Вони визначають умови </a:t>
            </a:r>
            <a:r>
              <a:rPr lang="uk-UA" sz="1600" b="0" dirty="0" err="1">
                <a:solidFill>
                  <a:schemeClr val="tx1">
                    <a:lumMod val="50000"/>
                  </a:schemeClr>
                </a:solidFill>
                <a:latin typeface="Times New Roman" pitchFamily="18" charset="0"/>
                <a:cs typeface="Times New Roman" pitchFamily="18" charset="0"/>
              </a:rPr>
              <a:t>доставлення</a:t>
            </a:r>
            <a:r>
              <a:rPr lang="uk-UA" sz="1600" b="0" dirty="0">
                <a:solidFill>
                  <a:schemeClr val="tx1">
                    <a:lumMod val="50000"/>
                  </a:schemeClr>
                </a:solidFill>
                <a:latin typeface="Times New Roman" pitchFamily="18" charset="0"/>
                <a:cs typeface="Times New Roman" pitchFamily="18" charset="0"/>
              </a:rPr>
              <a:t> товарів та ділять обов’язки, ризики та витрати, пов’язані з перевезенням та </a:t>
            </a:r>
            <a:r>
              <a:rPr lang="uk-UA" sz="1600" b="0" dirty="0" err="1">
                <a:solidFill>
                  <a:schemeClr val="tx1">
                    <a:lumMod val="50000"/>
                  </a:schemeClr>
                </a:solidFill>
                <a:latin typeface="Times New Roman" pitchFamily="18" charset="0"/>
                <a:cs typeface="Times New Roman" pitchFamily="18" charset="0"/>
              </a:rPr>
              <a:t>доставленням</a:t>
            </a:r>
            <a:r>
              <a:rPr lang="uk-UA" sz="1600" b="0" dirty="0">
                <a:solidFill>
                  <a:schemeClr val="tx1">
                    <a:lumMod val="50000"/>
                  </a:schemeClr>
                </a:solidFill>
                <a:latin typeface="Times New Roman" pitchFamily="18" charset="0"/>
                <a:cs typeface="Times New Roman" pitchFamily="18" charset="0"/>
              </a:rPr>
              <a:t> товарів між продавцем та покупцем. Ці правила стандартизують та уточнюють ключові терміни в міжнародній торгівлі, роблячи процес взаємодії між сторонами угоди більш прозорим та передбачуваним. Для торгівлі </a:t>
            </a:r>
            <a:r>
              <a:rPr lang="en-US" sz="1600" b="0" dirty="0">
                <a:solidFill>
                  <a:schemeClr val="tx1">
                    <a:lumMod val="50000"/>
                  </a:schemeClr>
                </a:solidFill>
                <a:latin typeface="Times New Roman" pitchFamily="18" charset="0"/>
                <a:cs typeface="Times New Roman" pitchFamily="18" charset="0"/>
              </a:rPr>
              <a:t>B2B (</a:t>
            </a:r>
            <a:r>
              <a:rPr lang="uk-UA" sz="1600" b="0" dirty="0">
                <a:solidFill>
                  <a:schemeClr val="tx1">
                    <a:lumMod val="50000"/>
                  </a:schemeClr>
                </a:solidFill>
                <a:latin typeface="Times New Roman" pitchFamily="18" charset="0"/>
                <a:cs typeface="Times New Roman" pitchFamily="18" charset="0"/>
              </a:rPr>
              <a:t>торгівлі між бізнесами) </a:t>
            </a:r>
            <a:r>
              <a:rPr lang="uk-UA" sz="1600" b="0" dirty="0" err="1">
                <a:solidFill>
                  <a:schemeClr val="tx1">
                    <a:lumMod val="50000"/>
                  </a:schemeClr>
                </a:solidFill>
                <a:latin typeface="Times New Roman" pitchFamily="18" charset="0"/>
                <a:cs typeface="Times New Roman" pitchFamily="18" charset="0"/>
              </a:rPr>
              <a:t>Інкотермс</a:t>
            </a:r>
            <a:r>
              <a:rPr lang="uk-UA" sz="1600" b="0" dirty="0">
                <a:solidFill>
                  <a:schemeClr val="tx1">
                    <a:lumMod val="50000"/>
                  </a:schemeClr>
                </a:solidFill>
                <a:latin typeface="Times New Roman" pitchFamily="18" charset="0"/>
                <a:cs typeface="Times New Roman" pitchFamily="18" charset="0"/>
              </a:rPr>
              <a:t> мають особливе значення. Під час укладання міжнародних угод часто виникають різні невизначеності, пов’язані з тим, хто і в який момент відповідає за товар, хто платить за перевезення, страхування, мита та інші витрати. </a:t>
            </a:r>
            <a:r>
              <a:rPr lang="uk-UA" sz="1600" b="0" dirty="0" err="1">
                <a:solidFill>
                  <a:schemeClr val="tx1">
                    <a:lumMod val="50000"/>
                  </a:schemeClr>
                </a:solidFill>
                <a:latin typeface="Times New Roman" pitchFamily="18" charset="0"/>
                <a:cs typeface="Times New Roman" pitchFamily="18" charset="0"/>
              </a:rPr>
              <a:t>Інкотермс</a:t>
            </a:r>
            <a:r>
              <a:rPr lang="uk-UA" sz="1600" b="0" dirty="0">
                <a:solidFill>
                  <a:schemeClr val="tx1">
                    <a:lumMod val="50000"/>
                  </a:schemeClr>
                </a:solidFill>
                <a:latin typeface="Times New Roman" pitchFamily="18" charset="0"/>
                <a:cs typeface="Times New Roman" pitchFamily="18" charset="0"/>
              </a:rPr>
              <a:t> допомагає врегулювати всі ці моменти, надаючи стандартний набір умов, зрозумілих для бізнес-спільноти всього світу.</a:t>
            </a: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Застосування Правил ІНКОТЕРМС спрощує складання і погодження договорів, сприяє однаковому розумінню і тлумаченню контрагентами різних країн умов поставки, оскільки вони застосовуються в зовнішньоекономічній діяльності суб’єктами господарювання більшості країн світу.</a:t>
            </a:r>
          </a:p>
          <a:p>
            <a:pPr marL="0" indent="457200" algn="just">
              <a:lnSpc>
                <a:spcPct val="100000"/>
              </a:lnSpc>
              <a:spcBef>
                <a:spcPts val="0"/>
              </a:spcBef>
              <a:buNone/>
            </a:pPr>
            <a:r>
              <a:rPr lang="uk-UA" sz="1600" b="0" dirty="0" err="1">
                <a:solidFill>
                  <a:schemeClr val="tx1">
                    <a:lumMod val="50000"/>
                  </a:schemeClr>
                </a:solidFill>
                <a:latin typeface="Times New Roman" pitchFamily="18" charset="0"/>
                <a:cs typeface="Times New Roman" pitchFamily="18" charset="0"/>
              </a:rPr>
              <a:t>Інкотермс</a:t>
            </a:r>
            <a:r>
              <a:rPr lang="uk-UA" sz="1600" b="0" dirty="0">
                <a:solidFill>
                  <a:schemeClr val="tx1">
                    <a:lumMod val="50000"/>
                  </a:schemeClr>
                </a:solidFill>
                <a:latin typeface="Times New Roman" pitchFamily="18" charset="0"/>
                <a:cs typeface="Times New Roman" pitchFamily="18" charset="0"/>
              </a:rPr>
              <a:t> можуть застосовувати лише та виключно для договорів постачання товарів, які мають матеріальну форму і можуть переміщуватись в просторі (</a:t>
            </a:r>
            <a:r>
              <a:rPr lang="uk-UA" sz="1600" b="0" dirty="0" err="1">
                <a:solidFill>
                  <a:schemeClr val="tx1">
                    <a:lumMod val="50000"/>
                  </a:schemeClr>
                </a:solidFill>
                <a:latin typeface="Times New Roman" pitchFamily="18" charset="0"/>
                <a:cs typeface="Times New Roman" pitchFamily="18" charset="0"/>
              </a:rPr>
              <a:t>Інкотермс</a:t>
            </a:r>
            <a:r>
              <a:rPr lang="uk-UA" sz="1600" b="0" dirty="0">
                <a:solidFill>
                  <a:schemeClr val="tx1">
                    <a:lumMod val="50000"/>
                  </a:schemeClr>
                </a:solidFill>
                <a:latin typeface="Times New Roman" pitchFamily="18" charset="0"/>
                <a:cs typeface="Times New Roman" pitchFamily="18" charset="0"/>
              </a:rPr>
              <a:t> Офіційні правила тлумачення торговельних термінів Міжнародної торгової палати).</a:t>
            </a:r>
          </a:p>
        </p:txBody>
      </p:sp>
    </p:spTree>
    <p:extLst>
      <p:ext uri="{BB962C8B-B14F-4D97-AF65-F5344CB8AC3E}">
        <p14:creationId xmlns:p14="http://schemas.microsoft.com/office/powerpoint/2010/main" val="2118207251"/>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2269</TotalTime>
  <Words>2456</Words>
  <Application>Microsoft Office PowerPoint</Application>
  <PresentationFormat>Широкий екран</PresentationFormat>
  <Paragraphs>79</Paragraphs>
  <Slides>11</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11</vt:i4>
      </vt:variant>
    </vt:vector>
  </HeadingPairs>
  <TitlesOfParts>
    <vt:vector size="18" baseType="lpstr">
      <vt:lpstr>Arial</vt:lpstr>
      <vt:lpstr>Calibri</vt:lpstr>
      <vt:lpstr>Montserrat</vt:lpstr>
      <vt:lpstr>Montserrat ExtraBold</vt:lpstr>
      <vt:lpstr>Times New Roman</vt:lpstr>
      <vt:lpstr>Wingdings</vt:lpstr>
      <vt:lpstr>Тема Office</vt:lpstr>
      <vt:lpstr>  Тема 7. Структура і зміст зовнішньоекономічних контрактів.  1. Форми і зміст зовнішньоекономічних контрактів. 2. Порядок укладання зовнішньоекономічних контрактів.  3. Умови зовнішньоекономічних контрактів.  4. Арбітражне застереження у зовнішньоекономічному контрактів.     </vt:lpstr>
      <vt:lpstr>1. Форма зовнішньоекономічних контрактів.</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Iryna Abramova</cp:lastModifiedBy>
  <cp:revision>135</cp:revision>
  <dcterms:created xsi:type="dcterms:W3CDTF">2023-01-12T09:20:21Z</dcterms:created>
  <dcterms:modified xsi:type="dcterms:W3CDTF">2025-05-13T07:52:00Z</dcterms:modified>
</cp:coreProperties>
</file>