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uk-UA" smtClean="0"/>
              <a:t>Зразок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smtClean="0"/>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uk-UA" smtClean="0"/>
              <a:t>Зразок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Редагувати стиль зразка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4/1/2021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uk-UA" smtClean="0"/>
              <a:t>Зразок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smtClean="0"/>
              <a:t>Редагувати стиль зразка тексту</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Редагувати стиль зразка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4/1/2021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uk-UA" smtClean="0"/>
              <a:t>Зразок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smtClean="0"/>
              <a:t>Редагувати стиль зразка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4/1/2021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цитат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uk-UA" smtClean="0"/>
              <a:t>Зразок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smtClean="0"/>
              <a:t>Редагувати стиль зразка тексту</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smtClean="0"/>
              <a:t>Редагувати стиль зразка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4/1/2021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Істина/хибніст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uk-UA" smtClean="0"/>
              <a:t>Зразок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smtClean="0"/>
              <a:t>Редагувати стиль зразка тексту</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smtClean="0"/>
              <a:t>Редагувати стиль зразка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4/1/2021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smtClean="0"/>
              <a:t>Зразок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uk-UA" smtClean="0"/>
              <a:t>Зразок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uk-UA" smtClean="0"/>
              <a:t>Зразок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uk-UA" smtClean="0"/>
              <a:t>Зразок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Редагувати стиль зразка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4/1/2021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uk-UA" smtClean="0"/>
              <a:t>Зразок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uk-UA" smtClean="0"/>
              <a:t>Зразок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Редагувати стиль зразка тексту</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Редагувати стиль зразка тексту</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smtClean="0"/>
              <a:t>Зразок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uk-UA" smtClean="0"/>
              <a:t>Зразок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Редагувати стиль зразка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4/1/2021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uk-UA" smtClean="0"/>
              <a:t>Зразок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smtClean="0"/>
              <a:t>Клацніть піктограму, щоб додати зображення</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Редагувати стиль зразка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4/1/2021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uk-UA" smtClean="0"/>
              <a:t>Зразок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4/1/2021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464522" y="1251065"/>
            <a:ext cx="8915399" cy="2262781"/>
          </a:xfrm>
        </p:spPr>
        <p:txBody>
          <a:bodyPr>
            <a:normAutofit/>
          </a:bodyPr>
          <a:lstStyle/>
          <a:p>
            <a:r>
              <a:rPr lang="uk-UA" sz="3000" b="1" dirty="0"/>
              <a:t>Лекція №6. Система управління формуванням і використанням трудового потенціалу підприємства</a:t>
            </a:r>
            <a:endParaRPr lang="uk-UA" sz="3000" dirty="0"/>
          </a:p>
        </p:txBody>
      </p:sp>
      <p:sp>
        <p:nvSpPr>
          <p:cNvPr id="3" name="Підзаголовок 2"/>
          <p:cNvSpPr>
            <a:spLocks noGrp="1"/>
          </p:cNvSpPr>
          <p:nvPr>
            <p:ph type="subTitle" idx="1"/>
          </p:nvPr>
        </p:nvSpPr>
        <p:spPr>
          <a:xfrm>
            <a:off x="2589213" y="3513847"/>
            <a:ext cx="8915399" cy="2389816"/>
          </a:xfrm>
        </p:spPr>
        <p:txBody>
          <a:bodyPr/>
          <a:lstStyle/>
          <a:p>
            <a:pPr marL="342900" lvl="0" indent="-342900">
              <a:buFont typeface="+mj-lt"/>
              <a:buAutoNum type="arabicPeriod"/>
            </a:pPr>
            <a:r>
              <a:rPr lang="uk-UA" dirty="0"/>
              <a:t>Сутність, мета і задачі управління трудовим (кадровим) потенціалом підприємства.</a:t>
            </a:r>
          </a:p>
          <a:p>
            <a:pPr marL="342900" lvl="0" indent="-342900">
              <a:buFont typeface="+mj-lt"/>
              <a:buAutoNum type="arabicPeriod"/>
            </a:pPr>
            <a:r>
              <a:rPr lang="uk-UA" dirty="0"/>
              <a:t>Аналіз забезпеченості підприємства трудовими ресурсами.</a:t>
            </a:r>
          </a:p>
          <a:p>
            <a:pPr marL="342900" lvl="0" indent="-342900">
              <a:buFont typeface="+mj-lt"/>
              <a:buAutoNum type="arabicPeriod"/>
            </a:pPr>
            <a:r>
              <a:rPr lang="uk-UA" dirty="0"/>
              <a:t>Шляхи підвищення трудового </a:t>
            </a:r>
            <a:r>
              <a:rPr lang="uk-UA"/>
              <a:t>потенціалу </a:t>
            </a:r>
            <a:r>
              <a:rPr lang="uk-UA" smtClean="0"/>
              <a:t>підприємства.</a:t>
            </a:r>
            <a:endParaRPr lang="uk-UA" dirty="0"/>
          </a:p>
          <a:p>
            <a:pPr marL="342900" indent="-342900">
              <a:buFont typeface="+mj-lt"/>
              <a:buAutoNum type="arabicPeriod"/>
            </a:pPr>
            <a:r>
              <a:rPr lang="uk-UA" dirty="0"/>
              <a:t>Роль мотивації в реалізації кадрового потенціалу підприємств.</a:t>
            </a:r>
          </a:p>
        </p:txBody>
      </p:sp>
    </p:spTree>
    <p:extLst>
      <p:ext uri="{BB962C8B-B14F-4D97-AF65-F5344CB8AC3E}">
        <p14:creationId xmlns:p14="http://schemas.microsoft.com/office/powerpoint/2010/main" val="12769307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dirty="0" smtClean="0">
                <a:solidFill>
                  <a:srgbClr val="0070C0"/>
                </a:solidFill>
              </a:rPr>
              <a:t>Одиниці </a:t>
            </a:r>
            <a:r>
              <a:rPr lang="uk-UA" b="1" dirty="0">
                <a:solidFill>
                  <a:srgbClr val="0070C0"/>
                </a:solidFill>
              </a:rPr>
              <a:t>виміру розміру трудового потенціалу </a:t>
            </a:r>
            <a:r>
              <a:rPr lang="uk-UA" b="1" dirty="0" smtClean="0">
                <a:solidFill>
                  <a:srgbClr val="0070C0"/>
                </a:solidFill>
              </a:rPr>
              <a:t>підприємства</a:t>
            </a:r>
            <a:r>
              <a:rPr lang="uk-UA" dirty="0">
                <a:solidFill>
                  <a:srgbClr val="0070C0"/>
                </a:solidFill>
              </a:rPr>
              <a:t/>
            </a:r>
            <a:br>
              <a:rPr lang="uk-UA" dirty="0">
                <a:solidFill>
                  <a:srgbClr val="0070C0"/>
                </a:solidFill>
              </a:rPr>
            </a:br>
            <a:endParaRPr lang="uk-UA" dirty="0">
              <a:solidFill>
                <a:srgbClr val="0070C0"/>
              </a:solidFill>
            </a:endParaRPr>
          </a:p>
        </p:txBody>
      </p:sp>
      <p:sp>
        <p:nvSpPr>
          <p:cNvPr id="3" name="Місце для вмісту 2"/>
          <p:cNvSpPr>
            <a:spLocks noGrp="1"/>
          </p:cNvSpPr>
          <p:nvPr>
            <p:ph idx="1"/>
          </p:nvPr>
        </p:nvSpPr>
        <p:spPr/>
        <p:txBody>
          <a:bodyPr>
            <a:normAutofit fontScale="85000" lnSpcReduction="20000"/>
          </a:bodyPr>
          <a:lstStyle/>
          <a:p>
            <a:pPr algn="just"/>
            <a:r>
              <a:rPr lang="uk-UA" b="1" i="1" dirty="0" smtClean="0">
                <a:solidFill>
                  <a:srgbClr val="0070C0"/>
                </a:solidFill>
              </a:rPr>
              <a:t>Часові </a:t>
            </a:r>
            <a:r>
              <a:rPr lang="uk-UA" b="1" i="1" dirty="0">
                <a:solidFill>
                  <a:srgbClr val="0070C0"/>
                </a:solidFill>
              </a:rPr>
              <a:t>одиниці </a:t>
            </a:r>
            <a:r>
              <a:rPr lang="uk-UA" b="1" dirty="0">
                <a:solidFill>
                  <a:srgbClr val="0070C0"/>
                </a:solidFill>
              </a:rPr>
              <a:t>виміру </a:t>
            </a:r>
            <a:r>
              <a:rPr lang="uk-UA" dirty="0"/>
              <a:t>базуються на використанні часових проміжків для характеристики рівня трудового потенціалу працівника чи підприємства. Часова оцінка трудового потенціалу працівника може свідчити, скільки часу йому потрібно на виконання звичайних професійних обов’язків (функцій) та вирішення екстраординарних завдань у рамках конкретної організації виходячи з наявних умов. </a:t>
            </a:r>
          </a:p>
          <a:p>
            <a:pPr algn="just"/>
            <a:r>
              <a:rPr lang="uk-UA" b="1" i="1" dirty="0">
                <a:solidFill>
                  <a:srgbClr val="0070C0"/>
                </a:solidFill>
              </a:rPr>
              <a:t>Натуральні одиниці</a:t>
            </a:r>
            <a:r>
              <a:rPr lang="uk-UA" b="1" dirty="0">
                <a:solidFill>
                  <a:srgbClr val="0070C0"/>
                </a:solidFill>
              </a:rPr>
              <a:t> виміру </a:t>
            </a:r>
            <a:r>
              <a:rPr lang="uk-UA" dirty="0"/>
              <a:t>(кількість виробів, обсяг виконаних робіт, чисельність обслужених клієнтів тощо) визначають трудовий потенціал на основі кількості генерованих і передбачуваних матеріальних економічних благ. Як приклад можна навести кількість виробів, які може виготовити працівник на своєму робочому місці (враховуючи його можливий професійний розвиток). </a:t>
            </a:r>
          </a:p>
          <a:p>
            <a:pPr algn="just"/>
            <a:r>
              <a:rPr lang="uk-UA" b="1" i="1" dirty="0">
                <a:solidFill>
                  <a:srgbClr val="0070C0"/>
                </a:solidFill>
              </a:rPr>
              <a:t>Вартісний вимір</a:t>
            </a:r>
            <a:r>
              <a:rPr lang="uk-UA" b="1" dirty="0">
                <a:solidFill>
                  <a:srgbClr val="0070C0"/>
                </a:solidFill>
              </a:rPr>
              <a:t> </a:t>
            </a:r>
            <a:r>
              <a:rPr lang="uk-UA" dirty="0"/>
              <a:t>трудового потенціалу дає змогу інтегрувати на цій основі всі фінансові витрати та результати від діяльності підприємства (організації1), але разом з цим передбачає врахування спектра обмежень. Найбільшими проблемами під час використання вартісних оцінок трудового потенціалу є уникнення зміни вартості грошей у часі, а також адекватний вираз вартості нефінансових складових. </a:t>
            </a:r>
          </a:p>
          <a:p>
            <a:pPr algn="just"/>
            <a:r>
              <a:rPr lang="uk-UA" b="1" i="1" dirty="0">
                <a:solidFill>
                  <a:srgbClr val="0070C0"/>
                </a:solidFill>
              </a:rPr>
              <a:t>Умовні одиниці</a:t>
            </a:r>
            <a:r>
              <a:rPr lang="uk-UA" b="1" dirty="0">
                <a:solidFill>
                  <a:srgbClr val="0070C0"/>
                </a:solidFill>
              </a:rPr>
              <a:t> виміру </a:t>
            </a:r>
            <a:r>
              <a:rPr lang="uk-UA" dirty="0"/>
              <a:t>трудового потенціалу по своїй суті відображають суб’єктивні судження щодо природи та чинників, що визначають розмір трудового потенціалу. До них відносять різноманітні синтетичні коефіцієнти, рейтинги, бальні оцінки тощо.</a:t>
            </a:r>
          </a:p>
        </p:txBody>
      </p:sp>
    </p:spTree>
    <p:extLst>
      <p:ext uri="{BB962C8B-B14F-4D97-AF65-F5344CB8AC3E}">
        <p14:creationId xmlns:p14="http://schemas.microsoft.com/office/powerpoint/2010/main" val="41814825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p:txBody>
          <a:bodyPr/>
          <a:lstStyle/>
          <a:p>
            <a:pPr marL="0" indent="0">
              <a:buNone/>
            </a:pPr>
            <a:r>
              <a:rPr lang="ru-RU" i="1" dirty="0" err="1">
                <a:solidFill>
                  <a:srgbClr val="0070C0"/>
                </a:solidFill>
              </a:rPr>
              <a:t>Трудовий</a:t>
            </a:r>
            <a:r>
              <a:rPr lang="ru-RU" i="1" dirty="0">
                <a:solidFill>
                  <a:srgbClr val="0070C0"/>
                </a:solidFill>
              </a:rPr>
              <a:t> </a:t>
            </a:r>
            <a:r>
              <a:rPr lang="ru-RU" i="1" dirty="0" err="1">
                <a:solidFill>
                  <a:srgbClr val="0070C0"/>
                </a:solidFill>
              </a:rPr>
              <a:t>потенціал</a:t>
            </a:r>
            <a:r>
              <a:rPr lang="ru-RU" i="1" dirty="0">
                <a:solidFill>
                  <a:srgbClr val="0070C0"/>
                </a:solidFill>
              </a:rPr>
              <a:t> </a:t>
            </a:r>
            <a:r>
              <a:rPr lang="ru-RU" i="1" dirty="0" err="1">
                <a:solidFill>
                  <a:srgbClr val="0070C0"/>
                </a:solidFill>
              </a:rPr>
              <a:t>підприємства</a:t>
            </a:r>
            <a:r>
              <a:rPr lang="ru-RU" dirty="0">
                <a:solidFill>
                  <a:srgbClr val="0070C0"/>
                </a:solidFill>
              </a:rPr>
              <a:t> </a:t>
            </a:r>
            <a:r>
              <a:rPr lang="ru-RU" dirty="0"/>
              <a:t>– </a:t>
            </a:r>
            <a:r>
              <a:rPr lang="ru-RU" dirty="0" err="1"/>
              <a:t>кількісні</a:t>
            </a:r>
            <a:r>
              <a:rPr lang="ru-RU" dirty="0"/>
              <a:t> та </a:t>
            </a:r>
            <a:r>
              <a:rPr lang="ru-RU" dirty="0" err="1"/>
              <a:t>якісні</a:t>
            </a:r>
            <a:r>
              <a:rPr lang="ru-RU" dirty="0"/>
              <a:t> характеристики </a:t>
            </a:r>
            <a:r>
              <a:rPr lang="ru-RU" dirty="0" err="1"/>
              <a:t>працівників</a:t>
            </a:r>
            <a:r>
              <a:rPr lang="ru-RU" dirty="0"/>
              <a:t> </a:t>
            </a:r>
            <a:r>
              <a:rPr lang="ru-RU" dirty="0" err="1"/>
              <a:t>підприємства</a:t>
            </a:r>
            <a:r>
              <a:rPr lang="ru-RU" dirty="0"/>
              <a:t>. </a:t>
            </a:r>
            <a:endParaRPr lang="ru-RU" dirty="0" smtClean="0"/>
          </a:p>
          <a:p>
            <a:pPr marL="0" indent="0">
              <a:buNone/>
            </a:pPr>
            <a:r>
              <a:rPr lang="ru-RU" dirty="0" err="1" smtClean="0">
                <a:solidFill>
                  <a:srgbClr val="0070C0"/>
                </a:solidFill>
              </a:rPr>
              <a:t>Основними</a:t>
            </a:r>
            <a:r>
              <a:rPr lang="ru-RU" dirty="0" smtClean="0">
                <a:solidFill>
                  <a:srgbClr val="0070C0"/>
                </a:solidFill>
              </a:rPr>
              <a:t> </a:t>
            </a:r>
            <a:r>
              <a:rPr lang="ru-RU" dirty="0" err="1">
                <a:solidFill>
                  <a:srgbClr val="0070C0"/>
                </a:solidFill>
              </a:rPr>
              <a:t>критеріями</a:t>
            </a:r>
            <a:r>
              <a:rPr lang="ru-RU" dirty="0"/>
              <a:t>, за </a:t>
            </a:r>
            <a:r>
              <a:rPr lang="ru-RU" dirty="0" err="1"/>
              <a:t>якими</a:t>
            </a:r>
            <a:r>
              <a:rPr lang="ru-RU" dirty="0"/>
              <a:t> </a:t>
            </a:r>
            <a:r>
              <a:rPr lang="ru-RU" dirty="0" err="1"/>
              <a:t>оцінюється</a:t>
            </a:r>
            <a:r>
              <a:rPr lang="ru-RU" dirty="0"/>
              <a:t> </a:t>
            </a:r>
            <a:r>
              <a:rPr lang="ru-RU" dirty="0" err="1"/>
              <a:t>трудовий</a:t>
            </a:r>
            <a:r>
              <a:rPr lang="ru-RU" dirty="0"/>
              <a:t> </a:t>
            </a:r>
            <a:r>
              <a:rPr lang="ru-RU" dirty="0" err="1"/>
              <a:t>потенціал</a:t>
            </a:r>
            <a:r>
              <a:rPr lang="ru-RU" dirty="0"/>
              <a:t> </a:t>
            </a:r>
            <a:r>
              <a:rPr lang="ru-RU" dirty="0" err="1"/>
              <a:t>підприємства</a:t>
            </a:r>
            <a:r>
              <a:rPr lang="ru-RU" dirty="0"/>
              <a:t> є: </a:t>
            </a:r>
            <a:endParaRPr lang="ru-RU" dirty="0" smtClean="0"/>
          </a:p>
          <a:p>
            <a:pPr marL="0" indent="0">
              <a:buNone/>
            </a:pPr>
            <a:r>
              <a:rPr lang="ru-RU" dirty="0" err="1" smtClean="0"/>
              <a:t>кількість</a:t>
            </a:r>
            <a:r>
              <a:rPr lang="ru-RU" dirty="0"/>
              <a:t>, </a:t>
            </a:r>
            <a:endParaRPr lang="ru-RU" dirty="0" smtClean="0"/>
          </a:p>
          <a:p>
            <a:pPr marL="0" indent="0">
              <a:buNone/>
            </a:pPr>
            <a:r>
              <a:rPr lang="ru-RU" dirty="0" err="1" smtClean="0"/>
              <a:t>віковий</a:t>
            </a:r>
            <a:r>
              <a:rPr lang="ru-RU" dirty="0" smtClean="0"/>
              <a:t> </a:t>
            </a:r>
            <a:r>
              <a:rPr lang="ru-RU" dirty="0"/>
              <a:t>склад, </a:t>
            </a:r>
            <a:endParaRPr lang="ru-RU" dirty="0" smtClean="0"/>
          </a:p>
          <a:p>
            <a:pPr marL="0" indent="0">
              <a:buNone/>
            </a:pPr>
            <a:r>
              <a:rPr lang="ru-RU" dirty="0" err="1" smtClean="0"/>
              <a:t>рівень</a:t>
            </a:r>
            <a:r>
              <a:rPr lang="ru-RU" dirty="0" smtClean="0"/>
              <a:t> </a:t>
            </a:r>
            <a:r>
              <a:rPr lang="ru-RU" dirty="0" err="1" smtClean="0"/>
              <a:t>освіти</a:t>
            </a:r>
            <a:endParaRPr lang="ru-RU" dirty="0" smtClean="0"/>
          </a:p>
          <a:p>
            <a:pPr marL="0" indent="0">
              <a:buNone/>
            </a:pPr>
            <a:r>
              <a:rPr lang="ru-RU" dirty="0" err="1" smtClean="0"/>
              <a:t>кваліфікації</a:t>
            </a:r>
            <a:r>
              <a:rPr lang="ru-RU" dirty="0" smtClean="0"/>
              <a:t> </a:t>
            </a:r>
            <a:r>
              <a:rPr lang="ru-RU" dirty="0"/>
              <a:t>персоналу та </a:t>
            </a:r>
            <a:r>
              <a:rPr lang="ru-RU" dirty="0" err="1"/>
              <a:t>ін</a:t>
            </a:r>
            <a:r>
              <a:rPr lang="ru-RU" dirty="0"/>
              <a:t>.</a:t>
            </a:r>
            <a:endParaRPr lang="uk-UA" dirty="0"/>
          </a:p>
        </p:txBody>
      </p:sp>
    </p:spTree>
    <p:extLst>
      <p:ext uri="{BB962C8B-B14F-4D97-AF65-F5344CB8AC3E}">
        <p14:creationId xmlns:p14="http://schemas.microsoft.com/office/powerpoint/2010/main" val="7607747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z="2500" dirty="0"/>
              <a:t>До </a:t>
            </a:r>
            <a:r>
              <a:rPr lang="uk-UA" sz="2500" b="1" dirty="0">
                <a:solidFill>
                  <a:srgbClr val="00B050"/>
                </a:solidFill>
              </a:rPr>
              <a:t>кількісних</a:t>
            </a:r>
            <a:r>
              <a:rPr lang="uk-UA" sz="2500" i="1" dirty="0"/>
              <a:t> </a:t>
            </a:r>
            <a:r>
              <a:rPr lang="uk-UA" sz="2500" dirty="0"/>
              <a:t>відносяться показники</a:t>
            </a:r>
            <a:r>
              <a:rPr lang="uk-UA" dirty="0"/>
              <a:t>:</a:t>
            </a:r>
            <a:br>
              <a:rPr lang="uk-UA" dirty="0"/>
            </a:br>
            <a:endParaRPr lang="uk-UA" dirty="0"/>
          </a:p>
        </p:txBody>
      </p:sp>
      <p:sp>
        <p:nvSpPr>
          <p:cNvPr id="3" name="Місце для вмісту 2"/>
          <p:cNvSpPr>
            <a:spLocks noGrp="1"/>
          </p:cNvSpPr>
          <p:nvPr>
            <p:ph idx="1"/>
          </p:nvPr>
        </p:nvSpPr>
        <p:spPr/>
        <p:txBody>
          <a:bodyPr/>
          <a:lstStyle/>
          <a:p>
            <a:pPr lvl="0"/>
            <a:r>
              <a:rPr lang="uk-UA" dirty="0" smtClean="0"/>
              <a:t>чисельності </a:t>
            </a:r>
            <a:r>
              <a:rPr lang="uk-UA" dirty="0"/>
              <a:t>працівників;</a:t>
            </a:r>
          </a:p>
          <a:p>
            <a:pPr lvl="0"/>
            <a:r>
              <a:rPr lang="uk-UA" dirty="0" err="1"/>
              <a:t>професійно</a:t>
            </a:r>
            <a:r>
              <a:rPr lang="uk-UA" dirty="0"/>
              <a:t>-кваліфікаційного складу кадрів;</a:t>
            </a:r>
          </a:p>
          <a:p>
            <a:pPr lvl="0"/>
            <a:r>
              <a:rPr lang="uk-UA" dirty="0" err="1"/>
              <a:t>статевікового</a:t>
            </a:r>
            <a:r>
              <a:rPr lang="uk-UA" dirty="0"/>
              <a:t> складу;</a:t>
            </a:r>
          </a:p>
          <a:p>
            <a:pPr lvl="0"/>
            <a:r>
              <a:rPr lang="uk-UA" dirty="0"/>
              <a:t>середнього віку працівників;</a:t>
            </a:r>
          </a:p>
          <a:p>
            <a:pPr lvl="0"/>
            <a:r>
              <a:rPr lang="uk-UA" dirty="0"/>
              <a:t>стажу роботи на підприємстві в цілому й у певній посаді;</a:t>
            </a:r>
          </a:p>
          <a:p>
            <a:pPr lvl="0"/>
            <a:r>
              <a:rPr lang="uk-UA" dirty="0"/>
              <a:t>рівня ротації (руху) кадрів;</a:t>
            </a:r>
          </a:p>
          <a:p>
            <a:r>
              <a:rPr lang="uk-UA" dirty="0"/>
              <a:t>укомплектованості підприємства кадрами (рівня заміщення посад) і ін.</a:t>
            </a:r>
          </a:p>
        </p:txBody>
      </p:sp>
    </p:spTree>
    <p:extLst>
      <p:ext uri="{BB962C8B-B14F-4D97-AF65-F5344CB8AC3E}">
        <p14:creationId xmlns:p14="http://schemas.microsoft.com/office/powerpoint/2010/main" val="8978712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z="2500" dirty="0"/>
              <a:t>До </a:t>
            </a:r>
            <a:r>
              <a:rPr lang="uk-UA" sz="2500" b="1" dirty="0">
                <a:solidFill>
                  <a:srgbClr val="00B050"/>
                </a:solidFill>
              </a:rPr>
              <a:t>якісних</a:t>
            </a:r>
            <a:r>
              <a:rPr lang="uk-UA" sz="2500" i="1" dirty="0"/>
              <a:t> </a:t>
            </a:r>
            <a:r>
              <a:rPr lang="uk-UA" sz="2500" dirty="0"/>
              <a:t>показників відносяться:</a:t>
            </a:r>
            <a:br>
              <a:rPr lang="uk-UA" sz="2500" dirty="0"/>
            </a:br>
            <a:endParaRPr lang="uk-UA" sz="2500" dirty="0"/>
          </a:p>
        </p:txBody>
      </p:sp>
      <p:sp>
        <p:nvSpPr>
          <p:cNvPr id="3" name="Місце для вмісту 2"/>
          <p:cNvSpPr>
            <a:spLocks noGrp="1"/>
          </p:cNvSpPr>
          <p:nvPr>
            <p:ph idx="1"/>
          </p:nvPr>
        </p:nvSpPr>
        <p:spPr/>
        <p:txBody>
          <a:bodyPr/>
          <a:lstStyle/>
          <a:p>
            <a:pPr lvl="0"/>
            <a:r>
              <a:rPr lang="uk-UA" dirty="0" smtClean="0"/>
              <a:t>індивідуально-кваліфікаційний </a:t>
            </a:r>
            <a:r>
              <a:rPr lang="uk-UA" dirty="0"/>
              <a:t>потенціал кожного працівника;</a:t>
            </a:r>
          </a:p>
          <a:p>
            <a:pPr lvl="0"/>
            <a:r>
              <a:rPr lang="uk-UA" dirty="0"/>
              <a:t>індивідуальні професійні характеристики;</a:t>
            </a:r>
          </a:p>
          <a:p>
            <a:r>
              <a:rPr lang="uk-UA" dirty="0"/>
              <a:t>соціально-психологічні й організаційні параметри групової динаміки: групова згуртованість, соціально-психологічний клімат, організаційна культура та цінності підприємства.</a:t>
            </a:r>
          </a:p>
        </p:txBody>
      </p:sp>
    </p:spTree>
    <p:extLst>
      <p:ext uri="{BB962C8B-B14F-4D97-AF65-F5344CB8AC3E}">
        <p14:creationId xmlns:p14="http://schemas.microsoft.com/office/powerpoint/2010/main" val="17661954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sz="1800" dirty="0"/>
              <a:t>Під </a:t>
            </a:r>
            <a:r>
              <a:rPr lang="uk-UA" sz="1800" i="1" dirty="0">
                <a:solidFill>
                  <a:srgbClr val="00B050"/>
                </a:solidFill>
              </a:rPr>
              <a:t>індивідуально-кваліфікаційним потенціалом працівника </a:t>
            </a:r>
            <a:r>
              <a:rPr lang="uk-UA" sz="1800" dirty="0"/>
              <a:t>розуміють його професійні характеристики, які визначаються відповідно до кваліфікаційних довідників посад керівників, фахівців, службовців і робітників. При цьому виділяють чотири рівні освоєння професійних знань, що впливають на рівень індивідуально-кваліфікаційного потенціалу працівника:</a:t>
            </a:r>
            <a:br>
              <a:rPr lang="uk-UA" sz="1800" dirty="0"/>
            </a:br>
            <a:endParaRPr lang="uk-UA" sz="1800" dirty="0"/>
          </a:p>
        </p:txBody>
      </p:sp>
      <p:sp>
        <p:nvSpPr>
          <p:cNvPr id="3" name="Місце для вмісту 2"/>
          <p:cNvSpPr>
            <a:spLocks noGrp="1"/>
          </p:cNvSpPr>
          <p:nvPr>
            <p:ph idx="1"/>
          </p:nvPr>
        </p:nvSpPr>
        <p:spPr/>
        <p:txBody>
          <a:bodyPr>
            <a:normAutofit/>
          </a:bodyPr>
          <a:lstStyle/>
          <a:p>
            <a:r>
              <a:rPr lang="uk-UA" dirty="0" smtClean="0"/>
              <a:t>1-й </a:t>
            </a:r>
            <a:r>
              <a:rPr lang="uk-UA" dirty="0"/>
              <a:t>рівень - працівник має загальне уявлення про предмет праці та професійних обов'язків;</a:t>
            </a:r>
          </a:p>
          <a:p>
            <a:r>
              <a:rPr lang="uk-UA" dirty="0"/>
              <a:t>2-й рівень - працівник знає основи тієї чи іншої профе­сійної діяльності та розуміє галузь застосування цих знань;</a:t>
            </a:r>
          </a:p>
          <a:p>
            <a:r>
              <a:rPr lang="uk-UA" dirty="0"/>
              <a:t>3-й рівень - працівник має необхідні знання та вміє застосовувати їх на практиці;</a:t>
            </a:r>
          </a:p>
          <a:p>
            <a:r>
              <a:rPr lang="uk-UA" dirty="0"/>
              <a:t>4-й рівень - працівник має необхідні знання, вміє засто­совувати їх на практиці та передавати ці знання іншим (уміє консультувати).</a:t>
            </a:r>
          </a:p>
        </p:txBody>
      </p:sp>
    </p:spTree>
    <p:extLst>
      <p:ext uri="{BB962C8B-B14F-4D97-AF65-F5344CB8AC3E}">
        <p14:creationId xmlns:p14="http://schemas.microsoft.com/office/powerpoint/2010/main" val="35514530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2500" dirty="0"/>
              <a:t>До </a:t>
            </a:r>
            <a:r>
              <a:rPr lang="uk-UA" sz="2500" b="1" i="1" dirty="0">
                <a:solidFill>
                  <a:srgbClr val="00B050"/>
                </a:solidFill>
              </a:rPr>
              <a:t>індивідуальних професійних характеристик </a:t>
            </a:r>
            <a:r>
              <a:rPr lang="uk-UA" sz="2500" dirty="0"/>
              <a:t>працівника також відносять:</a:t>
            </a:r>
            <a:br>
              <a:rPr lang="uk-UA" sz="2500" dirty="0"/>
            </a:br>
            <a:endParaRPr lang="uk-UA" sz="2500" dirty="0"/>
          </a:p>
        </p:txBody>
      </p:sp>
      <p:sp>
        <p:nvSpPr>
          <p:cNvPr id="3" name="Місце для вмісту 2"/>
          <p:cNvSpPr>
            <a:spLocks noGrp="1"/>
          </p:cNvSpPr>
          <p:nvPr>
            <p:ph idx="1"/>
          </p:nvPr>
        </p:nvSpPr>
        <p:spPr/>
        <p:txBody>
          <a:bodyPr>
            <a:normAutofit fontScale="92500" lnSpcReduction="10000"/>
          </a:bodyPr>
          <a:lstStyle/>
          <a:p>
            <a:r>
              <a:rPr lang="uk-UA" dirty="0" smtClean="0"/>
              <a:t>професійний </a:t>
            </a:r>
            <a:r>
              <a:rPr lang="uk-UA" dirty="0"/>
              <a:t>досвід, що накопичується протягом багатьох років;</a:t>
            </a:r>
          </a:p>
          <a:p>
            <a:pPr lvl="0"/>
            <a:r>
              <a:rPr lang="uk-UA" dirty="0"/>
              <a:t>соціально-психологічні властивості особистості, що мають безпосередній стосунок до професійної діяльності (контактність, самоконтроль, систематичність мислення та вчинків, ініціативність, здатність до навчання та розвитку, активність, гнучкість, переконаність, організаторські здібності та виконавські якості, рівень культури, система морально-етичних цінностей і ін.);</a:t>
            </a:r>
          </a:p>
          <a:p>
            <a:r>
              <a:rPr lang="uk-UA" dirty="0"/>
              <a:t>конкурентоспроможність працівника - ступінь розвитку здібностей працівника, які використовуються в його професійній діяльності, та його готовність до реалізації можливостей підприємства. Цей параметр показує, якою мірою фізіологічні, </a:t>
            </a:r>
            <a:r>
              <a:rPr lang="uk-UA" dirty="0" err="1"/>
              <a:t>професійно</a:t>
            </a:r>
            <a:r>
              <a:rPr lang="uk-UA" dirty="0"/>
              <a:t>-кваліфікаційні, соціально-психологічні характеристики конкретного працівника відповідають вимогам, що висуваються до даної категорії працівників на ринку праці й відображують кон'юнктуру попиту та пропозиції на робочу силу певної якості.</a:t>
            </a:r>
          </a:p>
        </p:txBody>
      </p:sp>
    </p:spTree>
    <p:extLst>
      <p:ext uri="{BB962C8B-B14F-4D97-AF65-F5344CB8AC3E}">
        <p14:creationId xmlns:p14="http://schemas.microsoft.com/office/powerpoint/2010/main" val="26004944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p:txBody>
          <a:bodyPr>
            <a:normAutofit fontScale="92500" lnSpcReduction="20000"/>
          </a:bodyPr>
          <a:lstStyle/>
          <a:p>
            <a:pPr marL="0" indent="0" algn="just">
              <a:buNone/>
            </a:pPr>
            <a:r>
              <a:rPr lang="uk-UA" dirty="0"/>
              <a:t>Трудовий потенціал характеризується мінливістю (нестабільністю), що закономірно пов'язана з його активністю як відповідною реакцією на зміну умов зовнішнього середовища (макроекономічних, політичних, соціальних, демографічних, правових, ринкових і т. ін.) і внутрішньої структури підприємства. </a:t>
            </a:r>
          </a:p>
          <a:p>
            <a:pPr marL="0" indent="0">
              <a:buNone/>
            </a:pPr>
            <a:r>
              <a:rPr lang="uk-UA" dirty="0">
                <a:solidFill>
                  <a:srgbClr val="0070C0"/>
                </a:solidFill>
              </a:rPr>
              <a:t>Зміна величини трудового потенціалу відбувається за рахунок:</a:t>
            </a:r>
          </a:p>
          <a:p>
            <a:pPr lvl="0"/>
            <a:r>
              <a:rPr lang="uk-UA" dirty="0"/>
              <a:t>руху кадрів (звільнення, додаткового прийому працівників);</a:t>
            </a:r>
          </a:p>
          <a:p>
            <a:pPr lvl="0"/>
            <a:r>
              <a:rPr lang="uk-UA" dirty="0"/>
              <a:t>зміни кваліфікації як через її підвищення, так і через зниження (</a:t>
            </a:r>
            <a:r>
              <a:rPr lang="uk-UA" dirty="0" err="1"/>
              <a:t>застарівання</a:t>
            </a:r>
            <a:r>
              <a:rPr lang="uk-UA" dirty="0"/>
              <a:t> знань, втрати вмінь);</a:t>
            </a:r>
          </a:p>
          <a:p>
            <a:pPr lvl="0"/>
            <a:r>
              <a:rPr lang="uk-UA" dirty="0"/>
              <a:t>зміни (підвищення або зниження) мотивації працівників;</a:t>
            </a:r>
          </a:p>
          <a:p>
            <a:r>
              <a:rPr lang="uk-UA" dirty="0" smtClean="0"/>
              <a:t>створення </a:t>
            </a:r>
            <a:r>
              <a:rPr lang="uk-UA" dirty="0"/>
              <a:t>умов, що сприяють прояву індивідуально-кваліфікаційного потенціалу і професійних характеристик працівника;</a:t>
            </a:r>
          </a:p>
          <a:p>
            <a:r>
              <a:rPr lang="uk-UA" dirty="0" smtClean="0"/>
              <a:t>виникнення </a:t>
            </a:r>
            <a:r>
              <a:rPr lang="uk-UA" dirty="0"/>
              <a:t>конфліктних ситуацій у колективі.</a:t>
            </a:r>
          </a:p>
        </p:txBody>
      </p:sp>
    </p:spTree>
    <p:extLst>
      <p:ext uri="{BB962C8B-B14F-4D97-AF65-F5344CB8AC3E}">
        <p14:creationId xmlns:p14="http://schemas.microsoft.com/office/powerpoint/2010/main" val="26183005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i="1" dirty="0">
                <a:solidFill>
                  <a:srgbClr val="0070C0"/>
                </a:solidFill>
              </a:rPr>
              <a:t>Управління трудовим потенціалом</a:t>
            </a:r>
            <a:endParaRPr lang="uk-UA" dirty="0">
              <a:solidFill>
                <a:srgbClr val="0070C0"/>
              </a:solidFill>
            </a:endParaRPr>
          </a:p>
        </p:txBody>
      </p:sp>
      <p:sp>
        <p:nvSpPr>
          <p:cNvPr id="3" name="Місце для вмісту 2"/>
          <p:cNvSpPr>
            <a:spLocks noGrp="1"/>
          </p:cNvSpPr>
          <p:nvPr>
            <p:ph idx="1"/>
          </p:nvPr>
        </p:nvSpPr>
        <p:spPr/>
        <p:txBody>
          <a:bodyPr>
            <a:normAutofit fontScale="92500"/>
          </a:bodyPr>
          <a:lstStyle/>
          <a:p>
            <a:r>
              <a:rPr lang="uk-UA" i="1" dirty="0"/>
              <a:t>Управління трудовим потенціалом</a:t>
            </a:r>
            <a:r>
              <a:rPr lang="uk-UA" dirty="0"/>
              <a:t> – це сукупність принципів, методів, засобів, і форм впливу на інтереси, поведінку і діяльність працівників підприємства спрямованих на підвищення кадрового потенціалу підприємства.</a:t>
            </a:r>
          </a:p>
          <a:p>
            <a:r>
              <a:rPr lang="ru-RU" dirty="0" err="1"/>
              <a:t>Управління</a:t>
            </a:r>
            <a:r>
              <a:rPr lang="ru-RU" dirty="0"/>
              <a:t> </a:t>
            </a:r>
            <a:r>
              <a:rPr lang="uk-UA" dirty="0"/>
              <a:t>трудовим</a:t>
            </a:r>
            <a:r>
              <a:rPr lang="ru-RU" dirty="0"/>
              <a:t> </a:t>
            </a:r>
            <a:r>
              <a:rPr lang="ru-RU" dirty="0" err="1"/>
              <a:t>потенціалом</a:t>
            </a:r>
            <a:r>
              <a:rPr lang="ru-RU" dirty="0"/>
              <a:t> є </a:t>
            </a:r>
            <a:r>
              <a:rPr lang="ru-RU" dirty="0" err="1"/>
              <a:t>складовою</a:t>
            </a:r>
            <a:r>
              <a:rPr lang="ru-RU" dirty="0"/>
              <a:t> </a:t>
            </a:r>
            <a:r>
              <a:rPr lang="ru-RU" dirty="0" err="1"/>
              <a:t>частиною</a:t>
            </a:r>
            <a:r>
              <a:rPr lang="ru-RU" dirty="0"/>
              <a:t> менеджменту, </a:t>
            </a:r>
            <a:r>
              <a:rPr lang="ru-RU" dirty="0" err="1"/>
              <a:t>воно</a:t>
            </a:r>
            <a:r>
              <a:rPr lang="ru-RU" dirty="0"/>
              <a:t> </a:t>
            </a:r>
            <a:r>
              <a:rPr lang="ru-RU" dirty="0" err="1"/>
              <a:t>пов’язано</a:t>
            </a:r>
            <a:r>
              <a:rPr lang="ru-RU" dirty="0"/>
              <a:t> з людьми і </a:t>
            </a:r>
            <a:r>
              <a:rPr lang="ru-RU" dirty="0" err="1"/>
              <a:t>їх</a:t>
            </a:r>
            <a:r>
              <a:rPr lang="ru-RU" dirty="0"/>
              <a:t> </a:t>
            </a:r>
            <a:r>
              <a:rPr lang="ru-RU" dirty="0" err="1"/>
              <a:t>відносинами</a:t>
            </a:r>
            <a:r>
              <a:rPr lang="ru-RU" dirty="0"/>
              <a:t> </a:t>
            </a:r>
            <a:r>
              <a:rPr lang="ru-RU" dirty="0" err="1"/>
              <a:t>всередині</a:t>
            </a:r>
            <a:r>
              <a:rPr lang="ru-RU" dirty="0"/>
              <a:t> </a:t>
            </a:r>
            <a:r>
              <a:rPr lang="ru-RU" dirty="0" err="1"/>
              <a:t>підприємства</a:t>
            </a:r>
            <a:r>
              <a:rPr lang="ru-RU" dirty="0"/>
              <a:t>. </a:t>
            </a:r>
            <a:r>
              <a:rPr lang="ru-RU" dirty="0" err="1"/>
              <a:t>Саме</a:t>
            </a:r>
            <a:r>
              <a:rPr lang="ru-RU" dirty="0"/>
              <a:t> люди – </a:t>
            </a:r>
            <a:r>
              <a:rPr lang="ru-RU" dirty="0" err="1"/>
              <a:t>джерело</a:t>
            </a:r>
            <a:r>
              <a:rPr lang="ru-RU" dirty="0"/>
              <a:t> </a:t>
            </a:r>
            <a:r>
              <a:rPr lang="ru-RU" dirty="0" err="1"/>
              <a:t>творчої</a:t>
            </a:r>
            <a:r>
              <a:rPr lang="ru-RU" dirty="0"/>
              <a:t> </a:t>
            </a:r>
            <a:r>
              <a:rPr lang="ru-RU" dirty="0" err="1"/>
              <a:t>ініціативи</a:t>
            </a:r>
            <a:r>
              <a:rPr lang="ru-RU" dirty="0"/>
              <a:t>, </a:t>
            </a:r>
            <a:r>
              <a:rPr lang="ru-RU" dirty="0" err="1"/>
              <a:t>енергія</a:t>
            </a:r>
            <a:r>
              <a:rPr lang="ru-RU" dirty="0"/>
              <a:t> </a:t>
            </a:r>
            <a:r>
              <a:rPr lang="ru-RU" dirty="0" err="1"/>
              <a:t>досягнення</a:t>
            </a:r>
            <a:r>
              <a:rPr lang="ru-RU" dirty="0"/>
              <a:t> </a:t>
            </a:r>
            <a:r>
              <a:rPr lang="ru-RU" dirty="0" err="1"/>
              <a:t>цілей</a:t>
            </a:r>
            <a:r>
              <a:rPr lang="ru-RU" dirty="0"/>
              <a:t>, </a:t>
            </a:r>
            <a:r>
              <a:rPr lang="ru-RU" dirty="0" err="1"/>
              <a:t>що</a:t>
            </a:r>
            <a:r>
              <a:rPr lang="ru-RU" dirty="0"/>
              <a:t> стоять перед </a:t>
            </a:r>
            <a:r>
              <a:rPr lang="ru-RU" dirty="0" err="1"/>
              <a:t>підприємством</a:t>
            </a:r>
            <a:r>
              <a:rPr lang="ru-RU" dirty="0"/>
              <a:t>. Без </a:t>
            </a:r>
            <a:r>
              <a:rPr lang="ru-RU" dirty="0" err="1"/>
              <a:t>управління</a:t>
            </a:r>
            <a:r>
              <a:rPr lang="ru-RU" dirty="0"/>
              <a:t> людьми не </a:t>
            </a:r>
            <a:r>
              <a:rPr lang="ru-RU" dirty="0" err="1"/>
              <a:t>може</a:t>
            </a:r>
            <a:r>
              <a:rPr lang="ru-RU" dirty="0"/>
              <a:t> </a:t>
            </a:r>
            <a:r>
              <a:rPr lang="ru-RU" dirty="0" err="1"/>
              <a:t>функціонувати</a:t>
            </a:r>
            <a:r>
              <a:rPr lang="ru-RU" dirty="0"/>
              <a:t> </a:t>
            </a:r>
            <a:r>
              <a:rPr lang="ru-RU" dirty="0" err="1"/>
              <a:t>ні</a:t>
            </a:r>
            <a:r>
              <a:rPr lang="ru-RU" dirty="0"/>
              <a:t> одна </a:t>
            </a:r>
            <a:r>
              <a:rPr lang="ru-RU" dirty="0" err="1"/>
              <a:t>організація</a:t>
            </a:r>
            <a:r>
              <a:rPr lang="ru-RU" dirty="0"/>
              <a:t> – велика </a:t>
            </a:r>
            <a:r>
              <a:rPr lang="ru-RU" dirty="0" err="1"/>
              <a:t>чи</a:t>
            </a:r>
            <a:r>
              <a:rPr lang="ru-RU" dirty="0"/>
              <a:t> мала, </a:t>
            </a:r>
            <a:r>
              <a:rPr lang="ru-RU" dirty="0" err="1"/>
              <a:t>комерційна</a:t>
            </a:r>
            <a:r>
              <a:rPr lang="ru-RU" dirty="0"/>
              <a:t> </a:t>
            </a:r>
            <a:r>
              <a:rPr lang="ru-RU" dirty="0" err="1"/>
              <a:t>чи</a:t>
            </a:r>
            <a:r>
              <a:rPr lang="ru-RU" dirty="0"/>
              <a:t> </a:t>
            </a:r>
            <a:r>
              <a:rPr lang="ru-RU" dirty="0" err="1"/>
              <a:t>некомерційна</a:t>
            </a:r>
            <a:r>
              <a:rPr lang="ru-RU" dirty="0"/>
              <a:t>. </a:t>
            </a:r>
            <a:endParaRPr lang="uk-UA" dirty="0"/>
          </a:p>
          <a:p>
            <a:r>
              <a:rPr lang="ru-RU" dirty="0"/>
              <a:t>Головна задача і </a:t>
            </a:r>
            <a:r>
              <a:rPr lang="ru-RU" dirty="0" err="1"/>
              <a:t>галузі</a:t>
            </a:r>
            <a:r>
              <a:rPr lang="ru-RU" dirty="0"/>
              <a:t> </a:t>
            </a:r>
            <a:r>
              <a:rPr lang="ru-RU" dirty="0" err="1"/>
              <a:t>управління</a:t>
            </a:r>
            <a:r>
              <a:rPr lang="ru-RU" dirty="0"/>
              <a:t> персоналом </a:t>
            </a:r>
            <a:r>
              <a:rPr lang="ru-RU" dirty="0" err="1"/>
              <a:t>полягає</a:t>
            </a:r>
            <a:r>
              <a:rPr lang="ru-RU" dirty="0"/>
              <a:t> в </a:t>
            </a:r>
            <a:r>
              <a:rPr lang="ru-RU" dirty="0" err="1"/>
              <a:t>здатності</a:t>
            </a:r>
            <a:r>
              <a:rPr lang="ru-RU" dirty="0"/>
              <a:t> </a:t>
            </a:r>
            <a:r>
              <a:rPr lang="ru-RU" dirty="0" err="1"/>
              <a:t>створити</a:t>
            </a:r>
            <a:r>
              <a:rPr lang="ru-RU" dirty="0"/>
              <a:t> </a:t>
            </a:r>
            <a:r>
              <a:rPr lang="ru-RU" dirty="0" err="1"/>
              <a:t>умови</a:t>
            </a:r>
            <a:r>
              <a:rPr lang="ru-RU" dirty="0"/>
              <a:t> для </a:t>
            </a:r>
            <a:r>
              <a:rPr lang="ru-RU" dirty="0" err="1"/>
              <a:t>реалізації</a:t>
            </a:r>
            <a:r>
              <a:rPr lang="ru-RU" dirty="0"/>
              <a:t> </a:t>
            </a:r>
            <a:r>
              <a:rPr lang="ru-RU" dirty="0" err="1"/>
              <a:t>кожним</a:t>
            </a:r>
            <a:r>
              <a:rPr lang="ru-RU" dirty="0"/>
              <a:t> </a:t>
            </a:r>
            <a:r>
              <a:rPr lang="ru-RU" dirty="0" err="1"/>
              <a:t>працівником</a:t>
            </a:r>
            <a:r>
              <a:rPr lang="ru-RU" dirty="0"/>
              <a:t> </a:t>
            </a:r>
            <a:r>
              <a:rPr lang="ru-RU" dirty="0" err="1"/>
              <a:t>своїх</a:t>
            </a:r>
            <a:r>
              <a:rPr lang="ru-RU" dirty="0"/>
              <a:t> </a:t>
            </a:r>
            <a:r>
              <a:rPr lang="ru-RU" dirty="0" err="1"/>
              <a:t>потенційних</a:t>
            </a:r>
            <a:r>
              <a:rPr lang="ru-RU" dirty="0"/>
              <a:t> </a:t>
            </a:r>
            <a:r>
              <a:rPr lang="ru-RU" dirty="0" err="1"/>
              <a:t>можливостей</a:t>
            </a:r>
            <a:r>
              <a:rPr lang="ru-RU" dirty="0"/>
              <a:t> і </a:t>
            </a:r>
            <a:r>
              <a:rPr lang="ru-RU" dirty="0" err="1"/>
              <a:t>знайти</a:t>
            </a:r>
            <a:r>
              <a:rPr lang="ru-RU" dirty="0"/>
              <a:t> в кожному конкретному </a:t>
            </a:r>
            <a:r>
              <a:rPr lang="ru-RU" dirty="0" err="1"/>
              <a:t>випадку</a:t>
            </a:r>
            <a:r>
              <a:rPr lang="ru-RU" dirty="0"/>
              <a:t> </a:t>
            </a:r>
            <a:r>
              <a:rPr lang="ru-RU" dirty="0" err="1"/>
              <a:t>інструмент</a:t>
            </a:r>
            <a:r>
              <a:rPr lang="ru-RU" dirty="0"/>
              <a:t> </a:t>
            </a:r>
            <a:r>
              <a:rPr lang="ru-RU" dirty="0" err="1"/>
              <a:t>впливу</a:t>
            </a:r>
            <a:r>
              <a:rPr lang="ru-RU" dirty="0"/>
              <a:t> на </a:t>
            </a:r>
            <a:r>
              <a:rPr lang="ru-RU" dirty="0" err="1"/>
              <a:t>людину</a:t>
            </a:r>
            <a:r>
              <a:rPr lang="ru-RU" dirty="0"/>
              <a:t> в </a:t>
            </a:r>
            <a:r>
              <a:rPr lang="ru-RU" dirty="0" err="1"/>
              <a:t>цілях</a:t>
            </a:r>
            <a:r>
              <a:rPr lang="ru-RU" dirty="0"/>
              <a:t> </a:t>
            </a:r>
            <a:r>
              <a:rPr lang="ru-RU" dirty="0" err="1"/>
              <a:t>вирішення</a:t>
            </a:r>
            <a:r>
              <a:rPr lang="ru-RU" dirty="0"/>
              <a:t> </a:t>
            </a:r>
            <a:r>
              <a:rPr lang="ru-RU" dirty="0" err="1"/>
              <a:t>поставлених</a:t>
            </a:r>
            <a:r>
              <a:rPr lang="ru-RU" dirty="0"/>
              <a:t> задач.</a:t>
            </a:r>
            <a:endParaRPr lang="uk-UA" dirty="0"/>
          </a:p>
        </p:txBody>
      </p:sp>
    </p:spTree>
    <p:extLst>
      <p:ext uri="{BB962C8B-B14F-4D97-AF65-F5344CB8AC3E}">
        <p14:creationId xmlns:p14="http://schemas.microsoft.com/office/powerpoint/2010/main" val="39728678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dirty="0"/>
              <a:t>2. Аналіз забезпеченості підприємства трудовими ресурсами</a:t>
            </a:r>
            <a:endParaRPr lang="uk-UA" dirty="0"/>
          </a:p>
        </p:txBody>
      </p:sp>
      <p:sp>
        <p:nvSpPr>
          <p:cNvPr id="3" name="Місце для вмісту 2"/>
          <p:cNvSpPr>
            <a:spLocks noGrp="1"/>
          </p:cNvSpPr>
          <p:nvPr>
            <p:ph idx="1"/>
          </p:nvPr>
        </p:nvSpPr>
        <p:spPr/>
        <p:txBody>
          <a:bodyPr>
            <a:normAutofit fontScale="92500"/>
          </a:bodyPr>
          <a:lstStyle/>
          <a:p>
            <a:pPr marL="0" indent="0">
              <a:buNone/>
            </a:pPr>
            <a:r>
              <a:rPr lang="uk-UA" b="1" dirty="0">
                <a:solidFill>
                  <a:srgbClr val="00B050"/>
                </a:solidFill>
              </a:rPr>
              <a:t>Вартісна оцінка </a:t>
            </a:r>
            <a:r>
              <a:rPr lang="uk-UA" dirty="0" smtClean="0"/>
              <a:t>трудового </a:t>
            </a:r>
            <a:r>
              <a:rPr lang="uk-UA" dirty="0"/>
              <a:t>потенціалу є необхідним етапом процесу формування й оцінки сукупного потенціалу підприємства і являє собою процес визначення величини кадрового потенціалу у вартісному вираженні.</a:t>
            </a:r>
          </a:p>
          <a:p>
            <a:pPr marL="0" indent="0">
              <a:buNone/>
            </a:pPr>
            <a:r>
              <a:rPr lang="uk-UA" dirty="0"/>
              <a:t>Цілі вартісної оцінки кадрового потенціалу можна роз­ділити на три групи:</a:t>
            </a:r>
          </a:p>
          <a:p>
            <a:pPr lvl="0"/>
            <a:r>
              <a:rPr lang="uk-UA" dirty="0"/>
              <a:t>визначення ступеня впливу кадрового потенціалу на підвищення або зниження ринкової ціни та сукупного потенціалу підприємства;</a:t>
            </a:r>
          </a:p>
          <a:p>
            <a:pPr lvl="0"/>
            <a:r>
              <a:rPr lang="uk-UA" dirty="0"/>
              <a:t>визначення ступеня впливу кадрового потенціалу на інвестиційну привабливість підприємства;</a:t>
            </a:r>
          </a:p>
          <a:p>
            <a:pPr lvl="0"/>
            <a:r>
              <a:rPr lang="uk-UA" dirty="0"/>
              <a:t>визначення обсягу витрат на реструктуризацію кадрового потенціалу у випадку передпродажної або постприватизаційної реструктуризації самого підприємства, а також при антикризовому управлінні або інноваційному проектуванні.</a:t>
            </a:r>
          </a:p>
          <a:p>
            <a:pPr marL="0" indent="0">
              <a:buNone/>
            </a:pPr>
            <a:endParaRPr lang="uk-UA" dirty="0"/>
          </a:p>
        </p:txBody>
      </p:sp>
    </p:spTree>
    <p:extLst>
      <p:ext uri="{BB962C8B-B14F-4D97-AF65-F5344CB8AC3E}">
        <p14:creationId xmlns:p14="http://schemas.microsoft.com/office/powerpoint/2010/main" val="21826030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p:txBody>
          <a:bodyPr>
            <a:normAutofit lnSpcReduction="10000"/>
          </a:bodyPr>
          <a:lstStyle/>
          <a:p>
            <a:pPr marL="0" indent="0">
              <a:buNone/>
            </a:pPr>
            <a:r>
              <a:rPr lang="uk-UA" dirty="0"/>
              <a:t>У найбільш загальному вигляді можна виділити два найпоширеніші </a:t>
            </a:r>
            <a:r>
              <a:rPr lang="uk-UA" b="1" dirty="0">
                <a:solidFill>
                  <a:srgbClr val="00B050"/>
                </a:solidFill>
              </a:rPr>
              <a:t>підходи до визначення вартості </a:t>
            </a:r>
            <a:r>
              <a:rPr lang="uk-UA" b="1" dirty="0" smtClean="0">
                <a:solidFill>
                  <a:srgbClr val="00B050"/>
                </a:solidFill>
              </a:rPr>
              <a:t>трудового </a:t>
            </a:r>
            <a:r>
              <a:rPr lang="uk-UA" b="1" dirty="0">
                <a:solidFill>
                  <a:srgbClr val="00B050"/>
                </a:solidFill>
              </a:rPr>
              <a:t>потенціалу:</a:t>
            </a:r>
          </a:p>
          <a:p>
            <a:pPr lvl="0"/>
            <a:r>
              <a:rPr lang="uk-UA" dirty="0"/>
              <a:t>витратний;</a:t>
            </a:r>
          </a:p>
          <a:p>
            <a:pPr lvl="0"/>
            <a:r>
              <a:rPr lang="uk-UA" dirty="0" smtClean="0"/>
              <a:t>доходний</a:t>
            </a:r>
            <a:r>
              <a:rPr lang="uk-UA" dirty="0"/>
              <a:t>.</a:t>
            </a:r>
          </a:p>
          <a:p>
            <a:pPr marL="0" indent="0">
              <a:buNone/>
            </a:pPr>
            <a:r>
              <a:rPr lang="uk-UA" dirty="0"/>
              <a:t>Відповідно</a:t>
            </a:r>
            <a:r>
              <a:rPr lang="uk-UA" cap="small" dirty="0"/>
              <a:t> </a:t>
            </a:r>
            <a:r>
              <a:rPr lang="uk-UA" dirty="0"/>
              <a:t>до</a:t>
            </a:r>
            <a:r>
              <a:rPr lang="uk-UA" cap="small" dirty="0"/>
              <a:t> </a:t>
            </a:r>
            <a:r>
              <a:rPr lang="uk-UA" i="1" dirty="0"/>
              <a:t>витратного підходу </a:t>
            </a:r>
            <a:r>
              <a:rPr lang="uk-UA" dirty="0"/>
              <a:t>вартість кадрового потенціалу являє собою сукупність фактичних витрат на його створення</a:t>
            </a:r>
            <a:r>
              <a:rPr lang="uk-UA" dirty="0" smtClean="0"/>
              <a:t>.</a:t>
            </a:r>
          </a:p>
          <a:p>
            <a:pPr marL="0" indent="0">
              <a:buNone/>
            </a:pPr>
            <a:r>
              <a:rPr lang="uk-UA" i="1" dirty="0" smtClean="0"/>
              <a:t>Доходний </a:t>
            </a:r>
            <a:r>
              <a:rPr lang="uk-UA" i="1" dirty="0"/>
              <a:t>підхід </a:t>
            </a:r>
            <a:r>
              <a:rPr lang="uk-UA" dirty="0"/>
              <a:t>до визначення вартості кадрового потенціалу пов'язаний з оцінкою реальної вигоди, яку має підприємство від праці працівників. У цьому випадку вартість кадрового потенціалу дорівнює капіталізації частини прибутку, що генерується цією працею, і у випадку, якщо показники ефективності підприємства перевищують середньогалузеві, то </a:t>
            </a:r>
            <a:r>
              <a:rPr lang="uk-UA" i="1" dirty="0"/>
              <a:t>ця </a:t>
            </a:r>
            <a:r>
              <a:rPr lang="uk-UA" dirty="0"/>
              <a:t>вартість певною мірою враховується через гудвіл.</a:t>
            </a:r>
          </a:p>
        </p:txBody>
      </p:sp>
    </p:spTree>
    <p:extLst>
      <p:ext uri="{BB962C8B-B14F-4D97-AF65-F5344CB8AC3E}">
        <p14:creationId xmlns:p14="http://schemas.microsoft.com/office/powerpoint/2010/main" val="13248226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2800" b="1" dirty="0"/>
              <a:t>1.</a:t>
            </a:r>
            <a:r>
              <a:rPr lang="uk-UA" sz="2800" b="1" i="1" dirty="0"/>
              <a:t> </a:t>
            </a:r>
            <a:r>
              <a:rPr lang="uk-UA" sz="2800" b="1" dirty="0"/>
              <a:t>Сутність, мета і задачі управління трудовим (кадровим) потенціалом підприємства</a:t>
            </a:r>
            <a:endParaRPr lang="uk-UA" sz="2800" dirty="0"/>
          </a:p>
        </p:txBody>
      </p:sp>
      <p:sp>
        <p:nvSpPr>
          <p:cNvPr id="3" name="Місце для вмісту 2"/>
          <p:cNvSpPr>
            <a:spLocks noGrp="1"/>
          </p:cNvSpPr>
          <p:nvPr>
            <p:ph idx="1"/>
          </p:nvPr>
        </p:nvSpPr>
        <p:spPr/>
        <p:txBody>
          <a:bodyPr>
            <a:normAutofit/>
          </a:bodyPr>
          <a:lstStyle/>
          <a:p>
            <a:pPr algn="just"/>
            <a:r>
              <a:rPr lang="uk-UA" dirty="0" smtClean="0"/>
              <a:t>Трудовий </a:t>
            </a:r>
            <a:r>
              <a:rPr lang="uk-UA" dirty="0"/>
              <a:t>потенціал суспільства визначається характером формування та реалізації здатності до праці кожної особи. Фактором, що сприяє професійному самовизначенню та реалізації здатності до праці особи, є дієва система професійної орієнтації населення. </a:t>
            </a:r>
            <a:endParaRPr lang="uk-UA" dirty="0" smtClean="0"/>
          </a:p>
          <a:p>
            <a:pPr algn="just"/>
            <a:r>
              <a:rPr lang="uk-UA" dirty="0" smtClean="0"/>
              <a:t>Трудовий </a:t>
            </a:r>
            <a:r>
              <a:rPr lang="uk-UA" dirty="0"/>
              <a:t>потенціал формується сукупною чисельністю громадян працездатного віку, які за певних ознак (стан здоров'я, психофізіологічні особливості, освітній, фаховий та інтелектуальний рівні, соціально-етнічний менталітет) здатні  та мають намір провадити трудову діяльність</a:t>
            </a:r>
            <a:r>
              <a:rPr lang="uk-UA" dirty="0" smtClean="0"/>
              <a:t>.</a:t>
            </a:r>
          </a:p>
          <a:p>
            <a:endParaRPr lang="uk-UA" dirty="0"/>
          </a:p>
        </p:txBody>
      </p:sp>
    </p:spTree>
    <p:extLst>
      <p:ext uri="{BB962C8B-B14F-4D97-AF65-F5344CB8AC3E}">
        <p14:creationId xmlns:p14="http://schemas.microsoft.com/office/powerpoint/2010/main" val="2178572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1800" b="1" i="1" dirty="0"/>
              <a:t>Якісні </a:t>
            </a:r>
            <a:r>
              <a:rPr lang="uk-UA" sz="1800" dirty="0"/>
              <a:t>характеристики кадрового потенціалу оцінюються, як правило, у балах або коефіцієнтах за допомогою </a:t>
            </a:r>
            <a:r>
              <a:rPr lang="uk-UA" sz="1800" i="1" dirty="0">
                <a:solidFill>
                  <a:srgbClr val="00B050"/>
                </a:solidFill>
              </a:rPr>
              <a:t>кадрового аудита, методів експертної оцінки або «</a:t>
            </a:r>
            <a:r>
              <a:rPr lang="uk-UA" sz="1800" i="1" dirty="0" err="1">
                <a:solidFill>
                  <a:srgbClr val="00B050"/>
                </a:solidFill>
              </a:rPr>
              <a:t>ассессмент</a:t>
            </a:r>
            <a:r>
              <a:rPr lang="uk-UA" sz="1800" i="1" dirty="0">
                <a:solidFill>
                  <a:srgbClr val="00B050"/>
                </a:solidFill>
              </a:rPr>
              <a:t>-центру».</a:t>
            </a:r>
            <a:endParaRPr lang="uk-UA" sz="1800" dirty="0">
              <a:solidFill>
                <a:srgbClr val="00B050"/>
              </a:solidFill>
            </a:endParaRPr>
          </a:p>
        </p:txBody>
      </p:sp>
      <p:sp>
        <p:nvSpPr>
          <p:cNvPr id="3" name="Місце для вмісту 2"/>
          <p:cNvSpPr>
            <a:spLocks noGrp="1"/>
          </p:cNvSpPr>
          <p:nvPr>
            <p:ph idx="1"/>
          </p:nvPr>
        </p:nvSpPr>
        <p:spPr>
          <a:xfrm>
            <a:off x="2589212" y="1587731"/>
            <a:ext cx="8915400" cy="4323491"/>
          </a:xfrm>
        </p:spPr>
        <p:txBody>
          <a:bodyPr>
            <a:normAutofit fontScale="70000" lnSpcReduction="20000"/>
          </a:bodyPr>
          <a:lstStyle/>
          <a:p>
            <a:pPr marL="0" indent="0">
              <a:buNone/>
            </a:pPr>
            <a:r>
              <a:rPr lang="uk-UA" b="1" i="1" dirty="0">
                <a:solidFill>
                  <a:srgbClr val="00B050"/>
                </a:solidFill>
              </a:rPr>
              <a:t>Кадровий аудит</a:t>
            </a:r>
            <a:r>
              <a:rPr lang="uk-UA" b="1" dirty="0">
                <a:solidFill>
                  <a:srgbClr val="00B050"/>
                </a:solidFill>
              </a:rPr>
              <a:t> </a:t>
            </a:r>
            <a:r>
              <a:rPr lang="uk-UA" dirty="0"/>
              <a:t>включає соціометричне обстеження, </a:t>
            </a:r>
            <a:r>
              <a:rPr lang="uk-UA" dirty="0" err="1"/>
              <a:t>психодіагностичні</a:t>
            </a:r>
            <a:r>
              <a:rPr lang="uk-UA" dirty="0"/>
              <a:t> процедури та кваліфікаційне тестування членів </a:t>
            </a:r>
            <a:r>
              <a:rPr lang="uk-UA" dirty="0" smtClean="0"/>
              <a:t>колективу. </a:t>
            </a:r>
            <a:r>
              <a:rPr lang="uk-UA" dirty="0"/>
              <a:t>Соціометричні методики обстеження дозволяють на основі кількісної оцінки характеру та рівня розвитку міжособистісних відносин у колективі виявити позитивних і негативних лідерів («зірок») за різними критеріями.</a:t>
            </a:r>
          </a:p>
          <a:p>
            <a:pPr marL="0" indent="0">
              <a:buNone/>
            </a:pPr>
            <a:r>
              <a:rPr lang="uk-UA" dirty="0"/>
              <a:t>Проведення комплексу </a:t>
            </a:r>
            <a:r>
              <a:rPr lang="uk-UA" dirty="0" err="1"/>
              <a:t>психодіагностичних</a:t>
            </a:r>
            <a:r>
              <a:rPr lang="uk-UA" dirty="0"/>
              <a:t> процедур (індивідуальне психологічне комп'ютерне тестування) дозволяє з достатньою точністю побудувати профіль особистості працівників, включаючи їх організаторські здібності.</a:t>
            </a:r>
          </a:p>
          <a:p>
            <a:pPr marL="0" indent="0">
              <a:buNone/>
            </a:pPr>
            <a:r>
              <a:rPr lang="uk-UA" dirty="0"/>
              <a:t>За допомогою кваліфікаційного тестування визначається рівень професійних знань, практичних умінь і навичок працівників:</a:t>
            </a:r>
          </a:p>
          <a:p>
            <a:pPr lvl="0"/>
            <a:r>
              <a:rPr lang="uk-UA" dirty="0" err="1"/>
              <a:t>внутрішньофірмова</a:t>
            </a:r>
            <a:r>
              <a:rPr lang="uk-UA" dirty="0"/>
              <a:t> управлінська еліта (команда професійних менеджерів);</a:t>
            </a:r>
          </a:p>
          <a:p>
            <a:pPr lvl="0"/>
            <a:r>
              <a:rPr lang="uk-UA" dirty="0"/>
              <a:t>висококваліфіковані працівники, результати праці яких є основним внеском у результати діяльності підприємства;</a:t>
            </a:r>
          </a:p>
          <a:p>
            <a:pPr lvl="0"/>
            <a:r>
              <a:rPr lang="uk-UA" dirty="0"/>
              <a:t>генератори ідей, особи, що мають високий рівень стратегічного й інноваційного мислення;</a:t>
            </a:r>
          </a:p>
          <a:p>
            <a:pPr lvl="0"/>
            <a:r>
              <a:rPr lang="uk-UA" dirty="0"/>
              <a:t>особи, що мають особисті зв'язки в інстанціях і здатні істотно відстоювати інтереси підприємства в органах влади, фінансово-кредитній сфері, засобах масової інформації і т. ін.;</a:t>
            </a:r>
          </a:p>
          <a:p>
            <a:pPr lvl="0"/>
            <a:r>
              <a:rPr lang="uk-UA" dirty="0"/>
              <a:t>конфліктуючі особистості, що є причиною погіршення морально-психологічного клімату та виникнення конфліктних ситуацій;</a:t>
            </a:r>
          </a:p>
          <a:p>
            <a:r>
              <a:rPr lang="uk-UA" dirty="0"/>
              <a:t>особи, що складають так званий кадровий баласт підприємства, тобто працівники, що не мають видимих перспектив розвитку та навчання до рівня, якого вимагає сучасне виробництво.</a:t>
            </a:r>
          </a:p>
        </p:txBody>
      </p:sp>
    </p:spTree>
    <p:extLst>
      <p:ext uri="{BB962C8B-B14F-4D97-AF65-F5344CB8AC3E}">
        <p14:creationId xmlns:p14="http://schemas.microsoft.com/office/powerpoint/2010/main" val="37411435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2273328" y="861753"/>
            <a:ext cx="8774287" cy="5364480"/>
          </a:xfrm>
        </p:spPr>
        <p:txBody>
          <a:bodyPr>
            <a:normAutofit/>
          </a:bodyPr>
          <a:lstStyle/>
          <a:p>
            <a:pPr marL="0" indent="0">
              <a:buNone/>
            </a:pPr>
            <a:r>
              <a:rPr lang="uk-UA" dirty="0"/>
              <a:t>Використання </a:t>
            </a:r>
            <a:r>
              <a:rPr lang="uk-UA" b="1" i="1" dirty="0">
                <a:solidFill>
                  <a:srgbClr val="00B050"/>
                </a:solidFill>
              </a:rPr>
              <a:t>методів експертної оцінки</a:t>
            </a:r>
            <a:r>
              <a:rPr lang="uk-UA" b="1" dirty="0">
                <a:solidFill>
                  <a:srgbClr val="00B050"/>
                </a:solidFill>
              </a:rPr>
              <a:t> </a:t>
            </a:r>
            <a:r>
              <a:rPr lang="uk-UA" dirty="0"/>
              <a:t>впливу якості кадрового потенціалу підприємства на його вартість означає, що в даному випадку відбирається група експертів, яким надається комплексна якісно-кількісна характеристика кадрового потенціалу підприємства. Кожен експерт анонімно формує на основі заданої градації свою індивідуальну цілісну оцінку впливу кадрового потенціалу на вартість підприємства. Потім здійснюється обробка індивідуальних оцінок і фор­мування групової оцінки експертів.</a:t>
            </a:r>
          </a:p>
          <a:p>
            <a:pPr marL="0" indent="0">
              <a:buNone/>
            </a:pPr>
            <a:endParaRPr lang="uk-UA" i="1" dirty="0" smtClean="0"/>
          </a:p>
          <a:p>
            <a:pPr marL="0" indent="0">
              <a:buNone/>
            </a:pPr>
            <a:r>
              <a:rPr lang="uk-UA" b="1" i="1" dirty="0" smtClean="0">
                <a:solidFill>
                  <a:srgbClr val="00B050"/>
                </a:solidFill>
              </a:rPr>
              <a:t>Метод </a:t>
            </a:r>
            <a:r>
              <a:rPr lang="uk-UA" b="1" i="1" dirty="0">
                <a:solidFill>
                  <a:srgbClr val="00B050"/>
                </a:solidFill>
              </a:rPr>
              <a:t>«</a:t>
            </a:r>
            <a:r>
              <a:rPr lang="uk-UA" b="1" i="1" dirty="0" err="1">
                <a:solidFill>
                  <a:srgbClr val="00B050"/>
                </a:solidFill>
              </a:rPr>
              <a:t>ассессмент</a:t>
            </a:r>
            <a:r>
              <a:rPr lang="uk-UA" b="1" i="1" dirty="0">
                <a:solidFill>
                  <a:srgbClr val="00B050"/>
                </a:solidFill>
              </a:rPr>
              <a:t>-центру»</a:t>
            </a:r>
            <a:r>
              <a:rPr lang="uk-UA" dirty="0"/>
              <a:t> заснований на спостереженні спеціально навчених </a:t>
            </a:r>
            <a:r>
              <a:rPr lang="uk-UA" dirty="0" err="1"/>
              <a:t>ассессорів</a:t>
            </a:r>
            <a:r>
              <a:rPr lang="uk-UA" dirty="0"/>
              <a:t> (оцінювачів) за поведінкою оцінюваних співробітників у реальних робочих ситуаціях або при виконанні ними різних завдань. Оцінювачі фіксують дії співробітників і кваліфікують їх як позитивні та негативні прояви тієї чи іншої компетенції. В результаті ці прояви зіставляються, і працівник одержує підсумкову бальну оцінку. На основі індивідуальних оцінок </a:t>
            </a:r>
            <a:r>
              <a:rPr lang="uk-UA" dirty="0" err="1"/>
              <a:t>формулюється</a:t>
            </a:r>
            <a:r>
              <a:rPr lang="uk-UA" dirty="0"/>
              <a:t> висновок про загальний рівень кадрового потенціалу підприємства, що враховується у вартості також за допомогою поправочних коефіцієнтів.</a:t>
            </a:r>
          </a:p>
          <a:p>
            <a:pPr marL="0" indent="0">
              <a:buNone/>
            </a:pPr>
            <a:endParaRPr lang="uk-UA" dirty="0"/>
          </a:p>
        </p:txBody>
      </p:sp>
    </p:spTree>
    <p:extLst>
      <p:ext uri="{BB962C8B-B14F-4D97-AF65-F5344CB8AC3E}">
        <p14:creationId xmlns:p14="http://schemas.microsoft.com/office/powerpoint/2010/main" val="3676351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2500" b="1" dirty="0">
                <a:solidFill>
                  <a:srgbClr val="00B050"/>
                </a:solidFill>
              </a:rPr>
              <a:t>Ефективність використання трудового потенціалу підприємства</a:t>
            </a:r>
            <a:endParaRPr lang="uk-UA" sz="2500" dirty="0">
              <a:solidFill>
                <a:srgbClr val="00B050"/>
              </a:solidFill>
            </a:endParaRPr>
          </a:p>
        </p:txBody>
      </p:sp>
      <p:sp>
        <p:nvSpPr>
          <p:cNvPr id="3" name="Місце для вмісту 2"/>
          <p:cNvSpPr>
            <a:spLocks noGrp="1"/>
          </p:cNvSpPr>
          <p:nvPr>
            <p:ph idx="1"/>
          </p:nvPr>
        </p:nvSpPr>
        <p:spPr/>
        <p:txBody>
          <a:bodyPr>
            <a:normAutofit fontScale="85000" lnSpcReduction="10000"/>
          </a:bodyPr>
          <a:lstStyle/>
          <a:p>
            <a:pPr lvl="0" algn="just"/>
            <a:r>
              <a:rPr lang="uk-UA" i="1" dirty="0" smtClean="0">
                <a:solidFill>
                  <a:srgbClr val="00B050"/>
                </a:solidFill>
              </a:rPr>
              <a:t>система</a:t>
            </a:r>
            <a:r>
              <a:rPr lang="uk-UA" i="1" dirty="0">
                <a:solidFill>
                  <a:srgbClr val="00B050"/>
                </a:solidFill>
              </a:rPr>
              <a:t>, заснована на кінцевих результатах діяльності підприємства</a:t>
            </a:r>
            <a:r>
              <a:rPr lang="uk-UA" i="1" dirty="0"/>
              <a:t>, </a:t>
            </a:r>
            <a:r>
              <a:rPr lang="uk-UA" dirty="0"/>
              <a:t>яка включає показники: прибуток до оподаткування, оподатковуваний, чистий прибуток, собівартість, рівень рентабельності, виручка від реалізації, обсяг виробництва, якість продукції, строк окупності інвестицій, рентабельність інвестицій і ін.;</a:t>
            </a:r>
          </a:p>
          <a:p>
            <a:pPr lvl="0" algn="just"/>
            <a:r>
              <a:rPr lang="uk-UA" i="1" dirty="0">
                <a:solidFill>
                  <a:srgbClr val="00B050"/>
                </a:solidFill>
              </a:rPr>
              <a:t>система, заснована на результативності, якості та складності трудової діяльності</a:t>
            </a:r>
            <a:r>
              <a:rPr lang="uk-UA" i="1" dirty="0"/>
              <a:t>, </a:t>
            </a:r>
            <a:r>
              <a:rPr lang="uk-UA" dirty="0"/>
              <a:t>яка включає показники: продуктивність праці, темпи зростання продуктивності і заробітної плати, частка фонду оплати праці в собівартості продукції, втрати робочого часу, процент браку, фондоозброєність праці, трудомісткість продукції, коефіцієнти складності праці, чисельність персоналу і т. ін.;</a:t>
            </a:r>
          </a:p>
          <a:p>
            <a:pPr algn="just"/>
            <a:r>
              <a:rPr lang="uk-UA" i="1" dirty="0" smtClean="0">
                <a:solidFill>
                  <a:srgbClr val="00B050"/>
                </a:solidFill>
              </a:rPr>
              <a:t>система</a:t>
            </a:r>
            <a:r>
              <a:rPr lang="uk-UA" i="1" dirty="0">
                <a:solidFill>
                  <a:srgbClr val="00B050"/>
                </a:solidFill>
              </a:rPr>
              <a:t>, заснована на формах і методах роботи з персоналом</a:t>
            </a:r>
            <a:r>
              <a:rPr lang="uk-UA" i="1" dirty="0"/>
              <a:t>,</a:t>
            </a:r>
            <a:r>
              <a:rPr lang="uk-UA" dirty="0"/>
              <a:t> яка включає показники: плинність кадрів, рівень кваліфікації персоналу, рівень трудової дисципліни, </a:t>
            </a:r>
            <a:r>
              <a:rPr lang="uk-UA" dirty="0" err="1"/>
              <a:t>професійно</a:t>
            </a:r>
            <a:r>
              <a:rPr lang="uk-UA" dirty="0"/>
              <a:t>-кваліфікаційна структура, співвідношення виробничого й адміністративно-управлінського персоналу, соціальна структура персоналу, рівномірність його завантаження, витрати на 1 працівника, витрати на управління, соціально-психологічний клімат у колективі, привабливість праці і т. ін.</a:t>
            </a:r>
          </a:p>
          <a:p>
            <a:pPr marL="0" indent="0" algn="just">
              <a:buNone/>
            </a:pPr>
            <a:endParaRPr lang="uk-UA" dirty="0"/>
          </a:p>
        </p:txBody>
      </p:sp>
    </p:spTree>
    <p:extLst>
      <p:ext uri="{BB962C8B-B14F-4D97-AF65-F5344CB8AC3E}">
        <p14:creationId xmlns:p14="http://schemas.microsoft.com/office/powerpoint/2010/main" val="21879395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sz="2000" dirty="0">
                <a:solidFill>
                  <a:schemeClr val="accent4">
                    <a:lumMod val="50000"/>
                  </a:schemeClr>
                </a:solidFill>
              </a:rPr>
              <a:t>Метою державної політики розвитку трудового потенціалу є створення правових, економічних, соціальних і організаційних засад щодо його збереження, відтворення та розвитку, спрямованих на створення умов для: </a:t>
            </a:r>
            <a:br>
              <a:rPr lang="uk-UA" sz="2000" dirty="0">
                <a:solidFill>
                  <a:schemeClr val="accent4">
                    <a:lumMod val="50000"/>
                  </a:schemeClr>
                </a:solidFill>
              </a:rPr>
            </a:br>
            <a:endParaRPr lang="uk-UA" sz="2000" dirty="0">
              <a:solidFill>
                <a:schemeClr val="accent4">
                  <a:lumMod val="50000"/>
                </a:schemeClr>
              </a:solidFill>
            </a:endParaRPr>
          </a:p>
        </p:txBody>
      </p:sp>
      <p:sp>
        <p:nvSpPr>
          <p:cNvPr id="3" name="Місце для вмісту 2"/>
          <p:cNvSpPr>
            <a:spLocks noGrp="1"/>
          </p:cNvSpPr>
          <p:nvPr>
            <p:ph idx="1"/>
          </p:nvPr>
        </p:nvSpPr>
        <p:spPr/>
        <p:txBody>
          <a:bodyPr>
            <a:normAutofit fontScale="85000" lnSpcReduction="10000"/>
          </a:bodyPr>
          <a:lstStyle/>
          <a:p>
            <a:pPr lvl="0"/>
            <a:r>
              <a:rPr lang="uk-UA" dirty="0" smtClean="0"/>
              <a:t>поліпшення </a:t>
            </a:r>
            <a:r>
              <a:rPr lang="uk-UA" dirty="0"/>
              <a:t>природної бази формування робочої сили; </a:t>
            </a:r>
          </a:p>
          <a:p>
            <a:pPr lvl="0"/>
            <a:r>
              <a:rPr lang="uk-UA" dirty="0"/>
              <a:t>отримання професійно-технічної та вищої освіти, професійних послуг з підготовки, перепідготовки  і  підвищення кваліфікації відповідно до суспільних потреб; </a:t>
            </a:r>
          </a:p>
          <a:p>
            <a:pPr lvl="0"/>
            <a:r>
              <a:rPr lang="uk-UA" dirty="0"/>
              <a:t>здійснення повної продуктивної зайнятості; </a:t>
            </a:r>
          </a:p>
          <a:p>
            <a:pPr lvl="0"/>
            <a:r>
              <a:rPr lang="uk-UA" dirty="0"/>
              <a:t>запобігання масовому безробіттю; </a:t>
            </a:r>
          </a:p>
          <a:p>
            <a:pPr lvl="0"/>
            <a:r>
              <a:rPr lang="uk-UA" dirty="0"/>
              <a:t>поліпшення охорони праці, зниження ризику втрати здоров'я  і життя працюючих на виробництві; </a:t>
            </a:r>
          </a:p>
          <a:p>
            <a:pPr lvl="0"/>
            <a:r>
              <a:rPr lang="uk-UA" dirty="0"/>
              <a:t>забезпечення соціального захисту працюючого і непрацюючого населення; </a:t>
            </a:r>
          </a:p>
          <a:p>
            <a:pPr lvl="0"/>
            <a:r>
              <a:rPr lang="uk-UA" dirty="0"/>
              <a:t>посилення відтворювальної, стимулюючої та регулюючої функцій заробітної плати; </a:t>
            </a:r>
          </a:p>
          <a:p>
            <a:pPr lvl="0"/>
            <a:r>
              <a:rPr lang="uk-UA" dirty="0"/>
              <a:t>забезпечення зростання реальних доходів населення; </a:t>
            </a:r>
          </a:p>
          <a:p>
            <a:r>
              <a:rPr lang="uk-UA" dirty="0"/>
              <a:t>забезпечення захисту прав і гарантій громадян у сфері </a:t>
            </a:r>
            <a:r>
              <a:rPr lang="uk-UA" dirty="0" smtClean="0"/>
              <a:t>соціально-</a:t>
            </a:r>
            <a:r>
              <a:rPr lang="uk-UA" dirty="0"/>
              <a:t>трудових відносин.</a:t>
            </a:r>
          </a:p>
        </p:txBody>
      </p:sp>
    </p:spTree>
    <p:extLst>
      <p:ext uri="{BB962C8B-B14F-4D97-AF65-F5344CB8AC3E}">
        <p14:creationId xmlns:p14="http://schemas.microsoft.com/office/powerpoint/2010/main" val="7716690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p:txBody>
          <a:bodyPr>
            <a:normAutofit fontScale="92500" lnSpcReduction="10000"/>
          </a:bodyPr>
          <a:lstStyle/>
          <a:p>
            <a:pPr algn="just"/>
            <a:r>
              <a:rPr lang="uk-UA" dirty="0"/>
              <a:t>Ефективна діяльність підприємства залежить не тільки від високого рівня конкурентоспроможності, достатнього май­нового потенціалу, але і від компетенції персоналу й ефек­тивності його внутрішньої організації. </a:t>
            </a:r>
            <a:endParaRPr lang="uk-UA" dirty="0" smtClean="0"/>
          </a:p>
          <a:p>
            <a:pPr algn="just"/>
            <a:r>
              <a:rPr lang="uk-UA" dirty="0" smtClean="0"/>
              <a:t>Для </a:t>
            </a:r>
            <a:r>
              <a:rPr lang="uk-UA" dirty="0"/>
              <a:t>успішного формування та реалізації будь-яких елементів потенціалу потрібні, насамперед, правильно підібрані кадри, якісне їх навчання, організаційна культура, тісне співробітництво, можливості для вияву ініціативи, база знань, матеріальне та нематеріальне стимулювання</a:t>
            </a:r>
            <a:r>
              <a:rPr lang="uk-UA" dirty="0" smtClean="0"/>
              <a:t>.</a:t>
            </a:r>
          </a:p>
          <a:p>
            <a:pPr algn="just"/>
            <a:r>
              <a:rPr lang="ru-RU" dirty="0" err="1" smtClean="0"/>
              <a:t>Під</a:t>
            </a:r>
            <a:r>
              <a:rPr lang="ru-RU" dirty="0" smtClean="0"/>
              <a:t> </a:t>
            </a:r>
            <a:r>
              <a:rPr lang="ru-RU" dirty="0">
                <a:solidFill>
                  <a:schemeClr val="accent4">
                    <a:lumMod val="50000"/>
                  </a:schemeClr>
                </a:solidFill>
              </a:rPr>
              <a:t>системою </a:t>
            </a:r>
            <a:r>
              <a:rPr lang="ru-RU" dirty="0" err="1">
                <a:solidFill>
                  <a:schemeClr val="accent4">
                    <a:lumMod val="50000"/>
                  </a:schemeClr>
                </a:solidFill>
              </a:rPr>
              <a:t>управління</a:t>
            </a:r>
            <a:r>
              <a:rPr lang="ru-RU" dirty="0">
                <a:solidFill>
                  <a:schemeClr val="accent4">
                    <a:lumMod val="50000"/>
                  </a:schemeClr>
                </a:solidFill>
              </a:rPr>
              <a:t> </a:t>
            </a:r>
            <a:r>
              <a:rPr lang="ru-RU" dirty="0" smtClean="0">
                <a:solidFill>
                  <a:schemeClr val="accent4">
                    <a:lumMod val="50000"/>
                  </a:schemeClr>
                </a:solidFill>
              </a:rPr>
              <a:t>персоналом </a:t>
            </a:r>
            <a:r>
              <a:rPr lang="ru-RU" dirty="0" err="1" smtClean="0"/>
              <a:t>розуміють</a:t>
            </a:r>
            <a:r>
              <a:rPr lang="ru-RU" dirty="0" smtClean="0"/>
              <a:t> </a:t>
            </a:r>
            <a:r>
              <a:rPr lang="ru-RU" dirty="0" err="1"/>
              <a:t>багатовекторну</a:t>
            </a:r>
            <a:r>
              <a:rPr lang="ru-RU" dirty="0"/>
              <a:t> </a:t>
            </a:r>
            <a:r>
              <a:rPr lang="ru-RU" dirty="0" err="1"/>
              <a:t>діяльність</a:t>
            </a:r>
            <a:r>
              <a:rPr lang="ru-RU" dirty="0"/>
              <a:t> </a:t>
            </a:r>
            <a:r>
              <a:rPr lang="ru-RU" dirty="0" err="1"/>
              <a:t>відповідних</a:t>
            </a:r>
            <a:r>
              <a:rPr lang="ru-RU" dirty="0"/>
              <a:t> </a:t>
            </a:r>
            <a:r>
              <a:rPr lang="ru-RU" dirty="0" err="1"/>
              <a:t>рівнів</a:t>
            </a:r>
            <a:r>
              <a:rPr lang="ru-RU" dirty="0"/>
              <a:t> (служб) </a:t>
            </a:r>
            <a:r>
              <a:rPr lang="ru-RU" dirty="0" err="1"/>
              <a:t>підприємства</a:t>
            </a:r>
            <a:r>
              <a:rPr lang="ru-RU" dirty="0"/>
              <a:t>, </a:t>
            </a:r>
            <a:r>
              <a:rPr lang="ru-RU" dirty="0" err="1"/>
              <a:t>галузевих</a:t>
            </a:r>
            <a:r>
              <a:rPr lang="ru-RU" dirty="0"/>
              <a:t> </a:t>
            </a:r>
            <a:r>
              <a:rPr lang="ru-RU" dirty="0" err="1"/>
              <a:t>органів</a:t>
            </a:r>
            <a:r>
              <a:rPr lang="ru-RU" dirty="0"/>
              <a:t> та </a:t>
            </a:r>
            <a:r>
              <a:rPr lang="ru-RU" dirty="0" err="1"/>
              <a:t>органів</a:t>
            </a:r>
            <a:r>
              <a:rPr lang="ru-RU" dirty="0"/>
              <a:t> </a:t>
            </a:r>
            <a:r>
              <a:rPr lang="ru-RU" dirty="0" err="1"/>
              <a:t>центральної</a:t>
            </a:r>
            <a:r>
              <a:rPr lang="ru-RU" dirty="0"/>
              <a:t> </a:t>
            </a:r>
            <a:r>
              <a:rPr lang="ru-RU" dirty="0" err="1"/>
              <a:t>виконавчої</a:t>
            </a:r>
            <a:r>
              <a:rPr lang="ru-RU" dirty="0"/>
              <a:t> </a:t>
            </a:r>
            <a:r>
              <a:rPr lang="ru-RU" dirty="0" err="1"/>
              <a:t>влади</a:t>
            </a:r>
            <a:r>
              <a:rPr lang="ru-RU" dirty="0"/>
              <a:t>; вона </a:t>
            </a:r>
            <a:r>
              <a:rPr lang="ru-RU" dirty="0" err="1"/>
              <a:t>охоплює</a:t>
            </a:r>
            <a:r>
              <a:rPr lang="ru-RU" dirty="0"/>
              <a:t> низку </a:t>
            </a:r>
            <a:r>
              <a:rPr lang="ru-RU" dirty="0" err="1"/>
              <a:t>функціональних</a:t>
            </a:r>
            <a:r>
              <a:rPr lang="ru-RU" dirty="0"/>
              <a:t> </a:t>
            </a:r>
            <a:r>
              <a:rPr lang="ru-RU" dirty="0" err="1"/>
              <a:t>підсистем</a:t>
            </a:r>
            <a:r>
              <a:rPr lang="ru-RU" dirty="0"/>
              <a:t>.</a:t>
            </a:r>
            <a:endParaRPr lang="uk-UA" dirty="0"/>
          </a:p>
          <a:p>
            <a:pPr algn="just"/>
            <a:r>
              <a:rPr lang="ru-RU" dirty="0" err="1"/>
              <a:t>Найбільший</a:t>
            </a:r>
            <a:r>
              <a:rPr lang="ru-RU" dirty="0"/>
              <a:t> </a:t>
            </a:r>
            <a:r>
              <a:rPr lang="ru-RU" dirty="0" err="1"/>
              <a:t>успіх</a:t>
            </a:r>
            <a:r>
              <a:rPr lang="ru-RU" dirty="0"/>
              <a:t> </a:t>
            </a:r>
            <a:r>
              <a:rPr lang="ru-RU" dirty="0" err="1"/>
              <a:t>господарювання</a:t>
            </a:r>
            <a:r>
              <a:rPr lang="ru-RU" dirty="0"/>
              <a:t> (</a:t>
            </a:r>
            <a:r>
              <a:rPr lang="ru-RU" dirty="0" err="1"/>
              <a:t>діяльності</a:t>
            </a:r>
            <a:r>
              <a:rPr lang="ru-RU" dirty="0"/>
              <a:t>) </a:t>
            </a:r>
            <a:r>
              <a:rPr lang="ru-RU" dirty="0" err="1"/>
              <a:t>досягається</a:t>
            </a:r>
            <a:r>
              <a:rPr lang="ru-RU" dirty="0"/>
              <a:t> </a:t>
            </a:r>
            <a:r>
              <a:rPr lang="ru-RU" dirty="0" err="1"/>
              <a:t>тоді</a:t>
            </a:r>
            <a:r>
              <a:rPr lang="ru-RU" dirty="0"/>
              <a:t>, коли </a:t>
            </a:r>
            <a:r>
              <a:rPr lang="ru-RU" dirty="0" err="1"/>
              <a:t>всі</a:t>
            </a:r>
            <a:r>
              <a:rPr lang="ru-RU" dirty="0"/>
              <a:t> </a:t>
            </a:r>
            <a:r>
              <a:rPr lang="ru-RU" dirty="0" err="1"/>
              <a:t>функціональні</a:t>
            </a:r>
            <a:r>
              <a:rPr lang="ru-RU" dirty="0"/>
              <a:t> </a:t>
            </a:r>
            <a:r>
              <a:rPr lang="ru-RU" dirty="0" err="1"/>
              <a:t>підсистеми</a:t>
            </a:r>
            <a:r>
              <a:rPr lang="ru-RU" dirty="0"/>
              <a:t> </a:t>
            </a:r>
            <a:r>
              <a:rPr lang="ru-RU" dirty="0" err="1"/>
              <a:t>управління</a:t>
            </a:r>
            <a:r>
              <a:rPr lang="ru-RU" dirty="0"/>
              <a:t> персоналом </a:t>
            </a:r>
            <a:r>
              <a:rPr lang="ru-RU" dirty="0" err="1"/>
              <a:t>узгоджені</a:t>
            </a:r>
            <a:r>
              <a:rPr lang="ru-RU" dirty="0"/>
              <a:t> в </a:t>
            </a:r>
            <a:r>
              <a:rPr lang="ru-RU" dirty="0" err="1"/>
              <a:t>часі</a:t>
            </a:r>
            <a:r>
              <a:rPr lang="ru-RU" dirty="0"/>
              <a:t> та </a:t>
            </a:r>
            <a:r>
              <a:rPr lang="ru-RU" dirty="0" err="1"/>
              <a:t>просторі</a:t>
            </a:r>
            <a:r>
              <a:rPr lang="ru-RU" dirty="0"/>
              <a:t> й </a:t>
            </a:r>
            <a:r>
              <a:rPr lang="ru-RU" dirty="0" err="1"/>
              <a:t>застосовуються</a:t>
            </a:r>
            <a:r>
              <a:rPr lang="ru-RU" dirty="0"/>
              <a:t> </a:t>
            </a:r>
            <a:r>
              <a:rPr lang="ru-RU" dirty="0" err="1"/>
              <a:t>одночасно</a:t>
            </a:r>
            <a:r>
              <a:rPr lang="ru-RU" dirty="0"/>
              <a:t>.</a:t>
            </a:r>
            <a:endParaRPr lang="uk-UA" dirty="0"/>
          </a:p>
        </p:txBody>
      </p:sp>
    </p:spTree>
    <p:extLst>
      <p:ext uri="{BB962C8B-B14F-4D97-AF65-F5344CB8AC3E}">
        <p14:creationId xmlns:p14="http://schemas.microsoft.com/office/powerpoint/2010/main" val="38337860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sz="2500" b="1" dirty="0"/>
              <a:t>Трудовий </a:t>
            </a:r>
            <a:r>
              <a:rPr lang="uk-UA" sz="2500" b="1" dirty="0" smtClean="0"/>
              <a:t>потенціал - </a:t>
            </a:r>
            <a:r>
              <a:rPr lang="uk-UA" sz="2500" dirty="0" smtClean="0"/>
              <a:t>сукупність </a:t>
            </a:r>
            <a:r>
              <a:rPr lang="uk-UA" sz="2500" dirty="0"/>
              <a:t>здібностей і можливостей кадрів забезпечувати досягнення цілей довгострокового (перспек­тивного) розвитку підприємства.</a:t>
            </a:r>
            <a:br>
              <a:rPr lang="uk-UA" sz="2500" dirty="0"/>
            </a:br>
            <a:endParaRPr lang="uk-UA" sz="2500" dirty="0"/>
          </a:p>
        </p:txBody>
      </p:sp>
      <p:sp>
        <p:nvSpPr>
          <p:cNvPr id="3" name="Місце для вмісту 2"/>
          <p:cNvSpPr>
            <a:spLocks noGrp="1"/>
          </p:cNvSpPr>
          <p:nvPr>
            <p:ph idx="1"/>
          </p:nvPr>
        </p:nvSpPr>
        <p:spPr>
          <a:xfrm>
            <a:off x="2206826" y="2424546"/>
            <a:ext cx="8915400" cy="3777622"/>
          </a:xfrm>
        </p:spPr>
        <p:txBody>
          <a:bodyPr>
            <a:normAutofit fontScale="85000" lnSpcReduction="10000"/>
          </a:bodyPr>
          <a:lstStyle/>
          <a:p>
            <a:pPr marL="0" indent="0">
              <a:buNone/>
            </a:pPr>
            <a:r>
              <a:rPr lang="ru-RU" b="1" dirty="0" err="1" smtClean="0">
                <a:solidFill>
                  <a:srgbClr val="00B050"/>
                </a:solidFill>
              </a:rPr>
              <a:t>Основними</a:t>
            </a:r>
            <a:r>
              <a:rPr lang="ru-RU" b="1" dirty="0" smtClean="0">
                <a:solidFill>
                  <a:srgbClr val="00B050"/>
                </a:solidFill>
              </a:rPr>
              <a:t> </a:t>
            </a:r>
            <a:r>
              <a:rPr lang="ru-RU" b="1" dirty="0" err="1">
                <a:solidFill>
                  <a:srgbClr val="00B050"/>
                </a:solidFill>
              </a:rPr>
              <a:t>складовими</a:t>
            </a:r>
            <a:r>
              <a:rPr lang="ru-RU" b="1" dirty="0">
                <a:solidFill>
                  <a:srgbClr val="00B050"/>
                </a:solidFill>
              </a:rPr>
              <a:t>, </a:t>
            </a:r>
            <a:r>
              <a:rPr lang="ru-RU" b="1" dirty="0" err="1">
                <a:solidFill>
                  <a:srgbClr val="00B050"/>
                </a:solidFill>
              </a:rPr>
              <a:t>що</a:t>
            </a:r>
            <a:r>
              <a:rPr lang="ru-RU" b="1" dirty="0">
                <a:solidFill>
                  <a:srgbClr val="00B050"/>
                </a:solidFill>
              </a:rPr>
              <a:t> </a:t>
            </a:r>
            <a:r>
              <a:rPr lang="ru-RU" b="1" dirty="0" err="1">
                <a:solidFill>
                  <a:srgbClr val="00B050"/>
                </a:solidFill>
              </a:rPr>
              <a:t>формують</a:t>
            </a:r>
            <a:r>
              <a:rPr lang="ru-RU" b="1" dirty="0">
                <a:solidFill>
                  <a:srgbClr val="00B050"/>
                </a:solidFill>
              </a:rPr>
              <a:t> </a:t>
            </a:r>
            <a:r>
              <a:rPr lang="ru-RU" b="1" dirty="0" err="1" smtClean="0">
                <a:solidFill>
                  <a:srgbClr val="00B050"/>
                </a:solidFill>
              </a:rPr>
              <a:t>трудовий</a:t>
            </a:r>
            <a:r>
              <a:rPr lang="ru-RU" b="1" dirty="0" smtClean="0">
                <a:solidFill>
                  <a:srgbClr val="00B050"/>
                </a:solidFill>
              </a:rPr>
              <a:t> </a:t>
            </a:r>
            <a:r>
              <a:rPr lang="ru-RU" b="1" dirty="0" err="1">
                <a:solidFill>
                  <a:srgbClr val="00B050"/>
                </a:solidFill>
              </a:rPr>
              <a:t>потенціал</a:t>
            </a:r>
            <a:r>
              <a:rPr lang="ru-RU" b="1" dirty="0">
                <a:solidFill>
                  <a:srgbClr val="00B050"/>
                </a:solidFill>
              </a:rPr>
              <a:t> </a:t>
            </a:r>
            <a:r>
              <a:rPr lang="uk-UA" b="1" dirty="0">
                <a:solidFill>
                  <a:srgbClr val="00B050"/>
                </a:solidFill>
              </a:rPr>
              <a:t>підприємства, є: </a:t>
            </a:r>
          </a:p>
          <a:p>
            <a:pPr algn="just"/>
            <a:r>
              <a:rPr lang="uk-UA" dirty="0" smtClean="0"/>
              <a:t>оплачувана </a:t>
            </a:r>
            <a:r>
              <a:rPr lang="uk-UA" dirty="0"/>
              <a:t>праця найманих працівників по створенню товарів (послуг), що реалізуються на ринку; </a:t>
            </a:r>
          </a:p>
          <a:p>
            <a:pPr algn="just"/>
            <a:r>
              <a:rPr lang="uk-UA" dirty="0" smtClean="0"/>
              <a:t>створювана </a:t>
            </a:r>
            <a:r>
              <a:rPr lang="uk-UA" dirty="0"/>
              <a:t>оплачуваною працею працівників інтелектуальна власність (секрети виробництва, технології, патенти і т. ін.), що відображується в балансі підприємства, але не призначена для продажу як товар; </a:t>
            </a:r>
          </a:p>
          <a:p>
            <a:pPr algn="just"/>
            <a:r>
              <a:rPr lang="uk-UA" dirty="0" smtClean="0"/>
              <a:t>створювана </a:t>
            </a:r>
            <a:r>
              <a:rPr lang="uk-UA" dirty="0"/>
              <a:t>працівниками підприємства, але не оплачувана і, відповідно, не відбивана в балансі інтелектуальна власність у вигляді бізнес-ідей, а також ділові зв'язки й особистий імідж співробітників; </a:t>
            </a:r>
          </a:p>
          <a:p>
            <a:pPr algn="just"/>
            <a:r>
              <a:rPr lang="uk-UA" dirty="0" smtClean="0"/>
              <a:t>організаційна </a:t>
            </a:r>
            <a:r>
              <a:rPr lang="uk-UA" dirty="0"/>
              <a:t>культура підприємства - унікальна для кожної організації сукупність формальних і неформальних норм або стандартів поведінки, яким підкоряються члени організації; структура влади та її компетентність; система винагород і способів їхнього розподілу; цінності, унікальні для даної організації; моделі комунікації; базисні переконання, що розділяються членами організації, які діють підсвідомо та визначають спосіб бачення себе й оточення. </a:t>
            </a:r>
          </a:p>
          <a:p>
            <a:endParaRPr lang="uk-UA" dirty="0"/>
          </a:p>
        </p:txBody>
      </p:sp>
    </p:spTree>
    <p:extLst>
      <p:ext uri="{BB962C8B-B14F-4D97-AF65-F5344CB8AC3E}">
        <p14:creationId xmlns:p14="http://schemas.microsoft.com/office/powerpoint/2010/main" val="20048041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2500" b="1" dirty="0">
                <a:solidFill>
                  <a:srgbClr val="00B050"/>
                </a:solidFill>
              </a:rPr>
              <a:t>1. За рівнем </a:t>
            </a:r>
            <a:r>
              <a:rPr lang="uk-UA" sz="2500" b="1" dirty="0" err="1">
                <a:solidFill>
                  <a:srgbClr val="00B050"/>
                </a:solidFill>
              </a:rPr>
              <a:t>агрегованості</a:t>
            </a:r>
            <a:r>
              <a:rPr lang="uk-UA" sz="2500" b="1" dirty="0">
                <a:solidFill>
                  <a:srgbClr val="00B050"/>
                </a:solidFill>
              </a:rPr>
              <a:t> оцінок:</a:t>
            </a:r>
            <a:br>
              <a:rPr lang="uk-UA" sz="2500" b="1" dirty="0">
                <a:solidFill>
                  <a:srgbClr val="00B050"/>
                </a:solidFill>
              </a:rPr>
            </a:br>
            <a:endParaRPr lang="uk-UA" sz="2500" b="1" dirty="0">
              <a:solidFill>
                <a:srgbClr val="00B050"/>
              </a:solidFill>
            </a:endParaRPr>
          </a:p>
        </p:txBody>
      </p:sp>
      <p:sp>
        <p:nvSpPr>
          <p:cNvPr id="3" name="Місце для вмісту 2"/>
          <p:cNvSpPr>
            <a:spLocks noGrp="1"/>
          </p:cNvSpPr>
          <p:nvPr>
            <p:ph idx="1"/>
          </p:nvPr>
        </p:nvSpPr>
        <p:spPr/>
        <p:txBody>
          <a:bodyPr>
            <a:normAutofit/>
          </a:bodyPr>
          <a:lstStyle/>
          <a:p>
            <a:pPr lvl="0"/>
            <a:r>
              <a:rPr lang="uk-UA" i="1" dirty="0" smtClean="0">
                <a:solidFill>
                  <a:srgbClr val="0070C0"/>
                </a:solidFill>
              </a:rPr>
              <a:t>Трудовий </a:t>
            </a:r>
            <a:r>
              <a:rPr lang="uk-UA" i="1" dirty="0">
                <a:solidFill>
                  <a:srgbClr val="0070C0"/>
                </a:solidFill>
              </a:rPr>
              <a:t>потенціал працівника</a:t>
            </a:r>
            <a:r>
              <a:rPr lang="uk-UA" dirty="0">
                <a:solidFill>
                  <a:srgbClr val="0070C0"/>
                </a:solidFill>
              </a:rPr>
              <a:t> </a:t>
            </a:r>
            <a:r>
              <a:rPr lang="uk-UA" dirty="0"/>
              <a:t>– це індивідуальні інтелектуальні, психологічні, фізіологічні, освітньо-кваліфікаційні та інші можливості особистості, які використовуються чи можуть бути використані для трудової діяльності.</a:t>
            </a:r>
          </a:p>
          <a:p>
            <a:pPr lvl="0"/>
            <a:r>
              <a:rPr lang="uk-UA" i="1" dirty="0">
                <a:solidFill>
                  <a:srgbClr val="0070C0"/>
                </a:solidFill>
              </a:rPr>
              <a:t>Груповий (бригадний) трудовий потенціал</a:t>
            </a:r>
            <a:r>
              <a:rPr lang="uk-UA" dirty="0">
                <a:solidFill>
                  <a:srgbClr val="0070C0"/>
                </a:solidFill>
              </a:rPr>
              <a:t> </a:t>
            </a:r>
            <a:r>
              <a:rPr lang="uk-UA" dirty="0"/>
              <a:t>крім трудового потенціалу окремих працівників включає додаткові можливості їх колективної діяльності на основі сумісності психофізіологічних і кваліфікаційно-професійних особливостей колективу.</a:t>
            </a:r>
          </a:p>
          <a:p>
            <a:r>
              <a:rPr lang="uk-UA" i="1" dirty="0" smtClean="0">
                <a:solidFill>
                  <a:srgbClr val="0070C0"/>
                </a:solidFill>
              </a:rPr>
              <a:t>Трудовий </a:t>
            </a:r>
            <a:r>
              <a:rPr lang="uk-UA" i="1" dirty="0">
                <a:solidFill>
                  <a:srgbClr val="0070C0"/>
                </a:solidFill>
              </a:rPr>
              <a:t>потенціал підприємства (організації)</a:t>
            </a:r>
            <a:r>
              <a:rPr lang="uk-UA" dirty="0"/>
              <a:t> – це сукупні можливості працівників підприємства активно чи пасивно брати участь у виробничому процесі в рамках конкретної організаційної структури виходячи з матеріально-технічних, технологічних та інших параметрів.</a:t>
            </a:r>
          </a:p>
        </p:txBody>
      </p:sp>
    </p:spTree>
    <p:extLst>
      <p:ext uri="{BB962C8B-B14F-4D97-AF65-F5344CB8AC3E}">
        <p14:creationId xmlns:p14="http://schemas.microsoft.com/office/powerpoint/2010/main" val="32260789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2500" b="1" dirty="0">
                <a:solidFill>
                  <a:srgbClr val="00B050"/>
                </a:solidFill>
              </a:rPr>
              <a:t>2. За спектром охоплення можливостей:</a:t>
            </a:r>
            <a:br>
              <a:rPr lang="uk-UA" sz="2500" b="1" dirty="0">
                <a:solidFill>
                  <a:srgbClr val="00B050"/>
                </a:solidFill>
              </a:rPr>
            </a:br>
            <a:endParaRPr lang="uk-UA" sz="2500" b="1" dirty="0">
              <a:solidFill>
                <a:srgbClr val="00B050"/>
              </a:solidFill>
            </a:endParaRPr>
          </a:p>
        </p:txBody>
      </p:sp>
      <p:sp>
        <p:nvSpPr>
          <p:cNvPr id="3" name="Місце для вмісту 2"/>
          <p:cNvSpPr>
            <a:spLocks noGrp="1"/>
          </p:cNvSpPr>
          <p:nvPr>
            <p:ph idx="1"/>
          </p:nvPr>
        </p:nvSpPr>
        <p:spPr/>
        <p:txBody>
          <a:bodyPr/>
          <a:lstStyle/>
          <a:p>
            <a:pPr lvl="0"/>
            <a:r>
              <a:rPr lang="uk-UA" i="1" dirty="0" smtClean="0">
                <a:solidFill>
                  <a:srgbClr val="0070C0"/>
                </a:solidFill>
              </a:rPr>
              <a:t>Індивідуальний </a:t>
            </a:r>
            <a:r>
              <a:rPr lang="uk-UA" i="1" dirty="0">
                <a:solidFill>
                  <a:srgbClr val="0070C0"/>
                </a:solidFill>
              </a:rPr>
              <a:t>трудовий потенціал</a:t>
            </a:r>
            <a:r>
              <a:rPr lang="uk-UA" dirty="0">
                <a:solidFill>
                  <a:srgbClr val="0070C0"/>
                </a:solidFill>
              </a:rPr>
              <a:t> </a:t>
            </a:r>
            <a:r>
              <a:rPr lang="uk-UA" dirty="0"/>
              <a:t>враховує індивідуальні можливості працівника.</a:t>
            </a:r>
          </a:p>
          <a:p>
            <a:r>
              <a:rPr lang="uk-UA" dirty="0"/>
              <a:t> </a:t>
            </a:r>
            <a:r>
              <a:rPr lang="uk-UA" i="1" dirty="0">
                <a:solidFill>
                  <a:srgbClr val="0070C0"/>
                </a:solidFill>
              </a:rPr>
              <a:t>Колективний (груповий) трудовий потенціал</a:t>
            </a:r>
            <a:r>
              <a:rPr lang="uk-UA" dirty="0">
                <a:solidFill>
                  <a:srgbClr val="0070C0"/>
                </a:solidFill>
              </a:rPr>
              <a:t> </a:t>
            </a:r>
            <a:r>
              <a:rPr lang="uk-UA" dirty="0"/>
              <a:t>враховує не тільки індивідуальні можливості членів колективу, а й можливості їхньої співпраці для досягнення суспільних цільових орієнтирів.</a:t>
            </a:r>
          </a:p>
        </p:txBody>
      </p:sp>
    </p:spTree>
    <p:extLst>
      <p:ext uri="{BB962C8B-B14F-4D97-AF65-F5344CB8AC3E}">
        <p14:creationId xmlns:p14="http://schemas.microsoft.com/office/powerpoint/2010/main" val="29932664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2500" b="1" dirty="0">
                <a:solidFill>
                  <a:srgbClr val="00B050"/>
                </a:solidFill>
              </a:rPr>
              <a:t>3. За характером участі у виробничо-господарському процесі:</a:t>
            </a:r>
            <a:br>
              <a:rPr lang="uk-UA" sz="2500" b="1" dirty="0">
                <a:solidFill>
                  <a:srgbClr val="00B050"/>
                </a:solidFill>
              </a:rPr>
            </a:br>
            <a:endParaRPr lang="uk-UA" sz="2500" b="1" dirty="0">
              <a:solidFill>
                <a:srgbClr val="00B050"/>
              </a:solidFill>
            </a:endParaRPr>
          </a:p>
        </p:txBody>
      </p:sp>
      <p:sp>
        <p:nvSpPr>
          <p:cNvPr id="3" name="Місце для вмісту 2"/>
          <p:cNvSpPr>
            <a:spLocks noGrp="1"/>
          </p:cNvSpPr>
          <p:nvPr>
            <p:ph idx="1"/>
          </p:nvPr>
        </p:nvSpPr>
        <p:spPr/>
        <p:txBody>
          <a:bodyPr/>
          <a:lstStyle/>
          <a:p>
            <a:pPr lvl="0"/>
            <a:r>
              <a:rPr lang="uk-UA" i="1" dirty="0" smtClean="0"/>
              <a:t>Потенціал </a:t>
            </a:r>
            <a:r>
              <a:rPr lang="uk-UA" i="1" dirty="0"/>
              <a:t>технологічного персоналу</a:t>
            </a:r>
            <a:r>
              <a:rPr lang="uk-UA" dirty="0"/>
              <a:t> – це сукупні можливості працівників підприємства, задіяних у профільному та суміжних виробничо-господарських процесах для виробництва продукції (роботи, послуг) встановленої якості та визначеної кількості, а також працівників, виконуючих технічні функції апарату управління.</a:t>
            </a:r>
          </a:p>
          <a:p>
            <a:r>
              <a:rPr lang="uk-UA" dirty="0"/>
              <a:t> </a:t>
            </a:r>
            <a:r>
              <a:rPr lang="uk-UA" i="1" dirty="0"/>
              <a:t>Управлінський потенціал</a:t>
            </a:r>
            <a:r>
              <a:rPr lang="uk-UA" dirty="0"/>
              <a:t> – це можливості окремих категорій персоналу підприємства щодо ефективної організації та управління виробничо-комерційними процесами підприємства (організації).</a:t>
            </a:r>
          </a:p>
        </p:txBody>
      </p:sp>
    </p:spTree>
    <p:extLst>
      <p:ext uri="{BB962C8B-B14F-4D97-AF65-F5344CB8AC3E}">
        <p14:creationId xmlns:p14="http://schemas.microsoft.com/office/powerpoint/2010/main" val="34622704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2500" b="1" dirty="0">
                <a:solidFill>
                  <a:srgbClr val="00B050"/>
                </a:solidFill>
              </a:rPr>
              <a:t>4. За місцем у соціально-економічній системі підприємства:</a:t>
            </a:r>
            <a:br>
              <a:rPr lang="uk-UA" sz="2500" b="1" dirty="0">
                <a:solidFill>
                  <a:srgbClr val="00B050"/>
                </a:solidFill>
              </a:rPr>
            </a:br>
            <a:endParaRPr lang="uk-UA" sz="2500" b="1" dirty="0">
              <a:solidFill>
                <a:srgbClr val="00B050"/>
              </a:solidFill>
            </a:endParaRPr>
          </a:p>
        </p:txBody>
      </p:sp>
      <p:sp>
        <p:nvSpPr>
          <p:cNvPr id="3" name="Місце для вмісту 2"/>
          <p:cNvSpPr>
            <a:spLocks noGrp="1"/>
          </p:cNvSpPr>
          <p:nvPr>
            <p:ph idx="1"/>
          </p:nvPr>
        </p:nvSpPr>
        <p:spPr/>
        <p:txBody>
          <a:bodyPr/>
          <a:lstStyle/>
          <a:p>
            <a:pPr lvl="0"/>
            <a:r>
              <a:rPr lang="uk-UA" i="1" dirty="0" smtClean="0">
                <a:solidFill>
                  <a:srgbClr val="0070C0"/>
                </a:solidFill>
              </a:rPr>
              <a:t>Структурно-формуючий </a:t>
            </a:r>
            <a:r>
              <a:rPr lang="uk-UA" i="1" dirty="0">
                <a:solidFill>
                  <a:srgbClr val="0070C0"/>
                </a:solidFill>
              </a:rPr>
              <a:t>трудовий потенціал</a:t>
            </a:r>
            <a:r>
              <a:rPr lang="uk-UA" dirty="0">
                <a:solidFill>
                  <a:srgbClr val="0070C0"/>
                </a:solidFill>
              </a:rPr>
              <a:t> </a:t>
            </a:r>
            <a:r>
              <a:rPr lang="uk-UA" dirty="0"/>
              <a:t>– це можливості частини працівників підприємства щодо раціональної та високоефективної організації виробничих процесів і побудови найбільш гнучкої, чіткої, простої структури організації.</a:t>
            </a:r>
          </a:p>
          <a:p>
            <a:pPr lvl="0"/>
            <a:r>
              <a:rPr lang="uk-UA" i="1" dirty="0">
                <a:solidFill>
                  <a:srgbClr val="0070C0"/>
                </a:solidFill>
              </a:rPr>
              <a:t>Підприємницький трудовий потенціал</a:t>
            </a:r>
            <a:r>
              <a:rPr lang="uk-UA" dirty="0">
                <a:solidFill>
                  <a:srgbClr val="0070C0"/>
                </a:solidFill>
              </a:rPr>
              <a:t> </a:t>
            </a:r>
            <a:r>
              <a:rPr lang="uk-UA" dirty="0"/>
              <a:t>– це наявність та розвиток підприємницьких здібностей певної частини працівників як передумови для досягнення економічного успіху за рахунок формування ініціативної й інноваційної моделі діяльності.</a:t>
            </a:r>
          </a:p>
          <a:p>
            <a:r>
              <a:rPr lang="uk-UA" dirty="0"/>
              <a:t> </a:t>
            </a:r>
            <a:r>
              <a:rPr lang="uk-UA" i="1" dirty="0">
                <a:solidFill>
                  <a:srgbClr val="0070C0"/>
                </a:solidFill>
              </a:rPr>
              <a:t>Продуктивний трудовий потенціал </a:t>
            </a:r>
            <a:r>
              <a:rPr lang="uk-UA" i="1" dirty="0"/>
              <a:t>–</a:t>
            </a:r>
            <a:r>
              <a:rPr lang="uk-UA" dirty="0"/>
              <a:t> це можливості працівника підприємства генерувати економічні й неекономічні результати виходячи з існуючих умов діяльності у рамках певної організації.</a:t>
            </a:r>
          </a:p>
        </p:txBody>
      </p:sp>
    </p:spTree>
    <p:extLst>
      <p:ext uri="{BB962C8B-B14F-4D97-AF65-F5344CB8AC3E}">
        <p14:creationId xmlns:p14="http://schemas.microsoft.com/office/powerpoint/2010/main" val="2966606680"/>
      </p:ext>
    </p:extLst>
  </p:cSld>
  <p:clrMapOvr>
    <a:masterClrMapping/>
  </p:clrMapOvr>
</p:sld>
</file>

<file path=ppt/theme/theme1.xml><?xml version="1.0" encoding="utf-8"?>
<a:theme xmlns:a="http://schemas.openxmlformats.org/drawingml/2006/main" name="Пасмо">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Wisp</Template>
  <TotalTime>53</TotalTime>
  <Words>2317</Words>
  <Application>Microsoft Office PowerPoint</Application>
  <PresentationFormat>Широкий екран</PresentationFormat>
  <Paragraphs>113</Paragraphs>
  <Slides>22</Slides>
  <Notes>0</Notes>
  <HiddenSlides>0</HiddenSlides>
  <MMClips>0</MMClips>
  <ScaleCrop>false</ScaleCrop>
  <HeadingPairs>
    <vt:vector size="6" baseType="variant">
      <vt:variant>
        <vt:lpstr>Використані шрифти</vt:lpstr>
      </vt:variant>
      <vt:variant>
        <vt:i4>3</vt:i4>
      </vt:variant>
      <vt:variant>
        <vt:lpstr>Тема</vt:lpstr>
      </vt:variant>
      <vt:variant>
        <vt:i4>1</vt:i4>
      </vt:variant>
      <vt:variant>
        <vt:lpstr>Заголовки слайдів</vt:lpstr>
      </vt:variant>
      <vt:variant>
        <vt:i4>22</vt:i4>
      </vt:variant>
    </vt:vector>
  </HeadingPairs>
  <TitlesOfParts>
    <vt:vector size="26" baseType="lpstr">
      <vt:lpstr>Arial</vt:lpstr>
      <vt:lpstr>Century Gothic</vt:lpstr>
      <vt:lpstr>Wingdings 3</vt:lpstr>
      <vt:lpstr>Пасмо</vt:lpstr>
      <vt:lpstr>Лекція №6. Система управління формуванням і використанням трудового потенціалу підприємства</vt:lpstr>
      <vt:lpstr>1. Сутність, мета і задачі управління трудовим (кадровим) потенціалом підприємства</vt:lpstr>
      <vt:lpstr>Метою державної політики розвитку трудового потенціалу є створення правових, економічних, соціальних і організаційних засад щодо його збереження, відтворення та розвитку, спрямованих на створення умов для:  </vt:lpstr>
      <vt:lpstr>Презентація PowerPoint</vt:lpstr>
      <vt:lpstr>Трудовий потенціал - сукупність здібностей і можливостей кадрів забезпечувати досягнення цілей довгострокового (перспек­тивного) розвитку підприємства. </vt:lpstr>
      <vt:lpstr>1. За рівнем агрегованості оцінок: </vt:lpstr>
      <vt:lpstr>2. За спектром охоплення можливостей: </vt:lpstr>
      <vt:lpstr>3. За характером участі у виробничо-господарському процесі: </vt:lpstr>
      <vt:lpstr>4. За місцем у соціально-економічній системі підприємства: </vt:lpstr>
      <vt:lpstr>Одиниці виміру розміру трудового потенціалу підприємства </vt:lpstr>
      <vt:lpstr>Презентація PowerPoint</vt:lpstr>
      <vt:lpstr>До кількісних відносяться показники: </vt:lpstr>
      <vt:lpstr>До якісних показників відносяться: </vt:lpstr>
      <vt:lpstr>Під індивідуально-кваліфікаційним потенціалом працівника розуміють його професійні характеристики, які визначаються відповідно до кваліфікаційних довідників посад керівників, фахівців, службовців і робітників. При цьому виділяють чотири рівні освоєння професійних знань, що впливають на рівень індивідуально-кваліфікаційного потенціалу працівника: </vt:lpstr>
      <vt:lpstr>До індивідуальних професійних характеристик працівника також відносять: </vt:lpstr>
      <vt:lpstr>Презентація PowerPoint</vt:lpstr>
      <vt:lpstr>Управління трудовим потенціалом</vt:lpstr>
      <vt:lpstr>2. Аналіз забезпеченості підприємства трудовими ресурсами</vt:lpstr>
      <vt:lpstr>Презентація PowerPoint</vt:lpstr>
      <vt:lpstr>Якісні характеристики кадрового потенціалу оцінюються, як правило, у балах або коефіцієнтах за допомогою кадрового аудита, методів експертної оцінки або «ассессмент-центру».</vt:lpstr>
      <vt:lpstr>Презентація PowerPoint</vt:lpstr>
      <vt:lpstr>Ефективність використання трудового потенціалу підприємства</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Лекція №6. Система управління формуванням і використанням трудового потенціалу підприємства</dc:title>
  <dc:creator>Денисюк Олена Григорівна</dc:creator>
  <cp:lastModifiedBy>Денисюк Олена Григорівна</cp:lastModifiedBy>
  <cp:revision>14</cp:revision>
  <dcterms:created xsi:type="dcterms:W3CDTF">2021-03-31T12:29:39Z</dcterms:created>
  <dcterms:modified xsi:type="dcterms:W3CDTF">2021-04-01T06:38:48Z</dcterms:modified>
</cp:coreProperties>
</file>