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92" r:id="rId16"/>
    <p:sldId id="293" r:id="rId17"/>
    <p:sldId id="294" r:id="rId18"/>
    <p:sldId id="271" r:id="rId19"/>
    <p:sldId id="272" r:id="rId20"/>
    <p:sldId id="273" r:id="rId21"/>
    <p:sldId id="285" r:id="rId22"/>
    <p:sldId id="274" r:id="rId23"/>
    <p:sldId id="275" r:id="rId24"/>
    <p:sldId id="276" r:id="rId25"/>
    <p:sldId id="277" r:id="rId26"/>
    <p:sldId id="278" r:id="rId27"/>
    <p:sldId id="286" r:id="rId28"/>
    <p:sldId id="287" r:id="rId29"/>
    <p:sldId id="280" r:id="rId30"/>
    <p:sldId id="284" r:id="rId31"/>
    <p:sldId id="288" r:id="rId32"/>
    <p:sldId id="289" r:id="rId33"/>
    <p:sldId id="283" r:id="rId34"/>
    <p:sldId id="290" r:id="rId35"/>
    <p:sldId id="282" r:id="rId36"/>
    <p:sldId id="291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363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06FF-185D-416A-8FDA-A6DD5FF5EE6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863-0DAF-4071-BA58-4E3AF7989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67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06FF-185D-416A-8FDA-A6DD5FF5EE6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863-0DAF-4071-BA58-4E3AF7989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68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06FF-185D-416A-8FDA-A6DD5FF5EE6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863-0DAF-4071-BA58-4E3AF7989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454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06FF-185D-416A-8FDA-A6DD5FF5EE6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863-0DAF-4071-BA58-4E3AF79893F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7567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06FF-185D-416A-8FDA-A6DD5FF5EE6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863-0DAF-4071-BA58-4E3AF7989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845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06FF-185D-416A-8FDA-A6DD5FF5EE6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863-0DAF-4071-BA58-4E3AF79893F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1712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06FF-185D-416A-8FDA-A6DD5FF5EE6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863-0DAF-4071-BA58-4E3AF7989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350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06FF-185D-416A-8FDA-A6DD5FF5EE6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863-0DAF-4071-BA58-4E3AF7989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857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06FF-185D-416A-8FDA-A6DD5FF5EE6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863-0DAF-4071-BA58-4E3AF7989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48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06FF-185D-416A-8FDA-A6DD5FF5EE6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863-0DAF-4071-BA58-4E3AF7989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316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06FF-185D-416A-8FDA-A6DD5FF5EE6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863-0DAF-4071-BA58-4E3AF7989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1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06FF-185D-416A-8FDA-A6DD5FF5EE6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863-0DAF-4071-BA58-4E3AF7989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98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06FF-185D-416A-8FDA-A6DD5FF5EE6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863-0DAF-4071-BA58-4E3AF7989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60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06FF-185D-416A-8FDA-A6DD5FF5EE6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863-0DAF-4071-BA58-4E3AF7989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65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06FF-185D-416A-8FDA-A6DD5FF5EE6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863-0DAF-4071-BA58-4E3AF7989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36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06FF-185D-416A-8FDA-A6DD5FF5EE6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863-0DAF-4071-BA58-4E3AF7989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869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B06FF-185D-416A-8FDA-A6DD5FF5EE6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63863-0DAF-4071-BA58-4E3AF7989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32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76B06FF-185D-416A-8FDA-A6DD5FF5EE62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9C63863-0DAF-4071-BA58-4E3AF79893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864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05307"/>
            <a:ext cx="5289100" cy="2459865"/>
          </a:xfrm>
        </p:spPr>
        <p:txBody>
          <a:bodyPr/>
          <a:lstStyle/>
          <a:p>
            <a:r>
              <a:rPr lang="ru-RU" b="1" dirty="0"/>
              <a:t>КАРТА ТА ІНШІ ГЕОЗОБРАЖЕННЯ</a:t>
            </a:r>
          </a:p>
        </p:txBody>
      </p:sp>
    </p:spTree>
    <p:extLst>
      <p:ext uri="{BB962C8B-B14F-4D97-AF65-F5344CB8AC3E}">
        <p14:creationId xmlns:p14="http://schemas.microsoft.com/office/powerpoint/2010/main" val="379878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399" y="198549"/>
            <a:ext cx="8172718" cy="1524000"/>
          </a:xfrm>
        </p:spPr>
        <p:txBody>
          <a:bodyPr>
            <a:normAutofit/>
          </a:bodyPr>
          <a:lstStyle/>
          <a:p>
            <a:r>
              <a:rPr lang="uk-UA" sz="2400" b="1" dirty="0" smtClean="0"/>
              <a:t>За об'єктом виділяють картографування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399" y="1390918"/>
            <a:ext cx="7928021" cy="2034386"/>
          </a:xfrm>
        </p:spPr>
        <p:txBody>
          <a:bodyPr/>
          <a:lstStyle/>
          <a:p>
            <a:r>
              <a:rPr lang="uk-UA" b="1" dirty="0"/>
              <a:t>А</a:t>
            </a:r>
            <a:r>
              <a:rPr lang="uk-UA" b="1" dirty="0" smtClean="0"/>
              <a:t>строномічне</a:t>
            </a:r>
            <a:r>
              <a:rPr lang="uk-UA" b="1" dirty="0"/>
              <a:t>, </a:t>
            </a:r>
            <a:endParaRPr lang="uk-UA" b="1" dirty="0" smtClean="0"/>
          </a:p>
          <a:p>
            <a:r>
              <a:rPr lang="uk-UA" b="1" dirty="0" smtClean="0"/>
              <a:t>Планетне,</a:t>
            </a:r>
          </a:p>
          <a:p>
            <a:r>
              <a:rPr lang="uk-UA" b="1" dirty="0" smtClean="0"/>
              <a:t>Земне</a:t>
            </a:r>
            <a:endParaRPr lang="uk-UA" b="1" dirty="0"/>
          </a:p>
          <a:p>
            <a:r>
              <a:rPr lang="uk-UA" b="1" dirty="0" smtClean="0"/>
              <a:t>Земне розділяють на картографування </a:t>
            </a:r>
            <a:r>
              <a:rPr lang="uk-UA" b="1" dirty="0"/>
              <a:t>суші і океанів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52" y="3519152"/>
            <a:ext cx="3175648" cy="31756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599" y="3645425"/>
            <a:ext cx="5215944" cy="292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399" y="198549"/>
            <a:ext cx="8172718" cy="1524000"/>
          </a:xfrm>
        </p:spPr>
        <p:txBody>
          <a:bodyPr>
            <a:normAutofit/>
          </a:bodyPr>
          <a:lstStyle/>
          <a:p>
            <a:r>
              <a:rPr lang="uk-UA" sz="2400" b="1" i="1" dirty="0"/>
              <a:t>за методом</a:t>
            </a:r>
            <a:r>
              <a:rPr lang="uk-UA" sz="2400" dirty="0"/>
              <a:t> </a:t>
            </a:r>
            <a:r>
              <a:rPr lang="uk-UA" sz="2400" b="1" dirty="0" smtClean="0"/>
              <a:t>виділяють картографування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399" y="1390918"/>
            <a:ext cx="7928021" cy="2034386"/>
          </a:xfrm>
        </p:spPr>
        <p:txBody>
          <a:bodyPr/>
          <a:lstStyle/>
          <a:p>
            <a:r>
              <a:rPr lang="uk-UA" b="1" dirty="0"/>
              <a:t>Н</a:t>
            </a:r>
            <a:r>
              <a:rPr lang="uk-UA" b="1" dirty="0" smtClean="0"/>
              <a:t>аземне</a:t>
            </a:r>
            <a:r>
              <a:rPr lang="uk-UA" b="1" dirty="0"/>
              <a:t>, </a:t>
            </a:r>
            <a:endParaRPr lang="uk-UA" b="1" dirty="0" smtClean="0"/>
          </a:p>
          <a:p>
            <a:r>
              <a:rPr lang="uk-UA" b="1" dirty="0" smtClean="0"/>
              <a:t>Аерокосмічне,</a:t>
            </a:r>
          </a:p>
          <a:p>
            <a:r>
              <a:rPr lang="uk-UA" b="1" dirty="0"/>
              <a:t>П</a:t>
            </a:r>
            <a:r>
              <a:rPr lang="uk-UA" b="1" dirty="0" smtClean="0"/>
              <a:t>ідводне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30" y="3855136"/>
            <a:ext cx="3066948" cy="20353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591" y="1558345"/>
            <a:ext cx="3451047" cy="18669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4591" y="3855136"/>
            <a:ext cx="3401815" cy="199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399" y="198549"/>
            <a:ext cx="8172718" cy="1524000"/>
          </a:xfrm>
        </p:spPr>
        <p:txBody>
          <a:bodyPr>
            <a:normAutofit/>
          </a:bodyPr>
          <a:lstStyle/>
          <a:p>
            <a:r>
              <a:rPr lang="ru-RU" sz="2400" b="1" dirty="0"/>
              <a:t>за </a:t>
            </a:r>
            <a:r>
              <a:rPr lang="ru-RU" sz="2400" b="1" dirty="0" err="1"/>
              <a:t>призначенням</a:t>
            </a:r>
            <a:r>
              <a:rPr lang="ru-RU" sz="2400" b="1" dirty="0"/>
              <a:t> та </a:t>
            </a:r>
            <a:r>
              <a:rPr lang="ru-RU" sz="2400" b="1" dirty="0" smtClean="0"/>
              <a:t>практичною </a:t>
            </a:r>
            <a:r>
              <a:rPr lang="ru-RU" sz="2400" b="1" dirty="0" err="1" smtClean="0"/>
              <a:t>орієнтацією</a:t>
            </a:r>
            <a:r>
              <a:rPr lang="ru-RU" sz="2400" b="1" dirty="0" smtClean="0"/>
              <a:t> </a:t>
            </a:r>
            <a:r>
              <a:rPr lang="uk-UA" sz="2400" b="1" dirty="0" smtClean="0"/>
              <a:t>виділяють картографування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399" y="1556734"/>
            <a:ext cx="7928021" cy="2034386"/>
          </a:xfrm>
        </p:spPr>
        <p:txBody>
          <a:bodyPr>
            <a:normAutofit lnSpcReduction="10000"/>
          </a:bodyPr>
          <a:lstStyle/>
          <a:p>
            <a:r>
              <a:rPr lang="ru-RU" b="1" dirty="0" err="1"/>
              <a:t>навчальне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ru-RU" b="1" dirty="0" err="1" smtClean="0"/>
              <a:t>наукове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ru-RU" b="1" dirty="0" err="1" smtClean="0"/>
              <a:t>туристичне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ru-RU" b="1" dirty="0" err="1" smtClean="0"/>
              <a:t>навігаційне</a:t>
            </a: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ru-RU" b="1" dirty="0" smtClean="0"/>
              <a:t>(</a:t>
            </a:r>
            <a:r>
              <a:rPr lang="ru-RU" b="1" dirty="0" err="1"/>
              <a:t>морське</a:t>
            </a:r>
            <a:r>
              <a:rPr lang="ru-RU" b="1" dirty="0"/>
              <a:t>, </a:t>
            </a:r>
            <a:r>
              <a:rPr lang="ru-RU" b="1" dirty="0" err="1"/>
              <a:t>аеронавігаційне</a:t>
            </a:r>
            <a:r>
              <a:rPr lang="ru-RU" b="1" dirty="0"/>
              <a:t>);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067" y="1556734"/>
            <a:ext cx="1543050" cy="29622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863" y="4115867"/>
            <a:ext cx="2571750" cy="1781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855" y="4058716"/>
            <a:ext cx="24193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9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399" y="198549"/>
            <a:ext cx="8172718" cy="1524000"/>
          </a:xfrm>
        </p:spPr>
        <p:txBody>
          <a:bodyPr>
            <a:normAutofit/>
          </a:bodyPr>
          <a:lstStyle/>
          <a:p>
            <a:r>
              <a:rPr lang="ru-RU" sz="2400" b="1" dirty="0"/>
              <a:t>за масштабом </a:t>
            </a:r>
            <a:r>
              <a:rPr lang="uk-UA" sz="2400" b="1" dirty="0" smtClean="0"/>
              <a:t>виділяють картографування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399" y="1556734"/>
            <a:ext cx="7928021" cy="2034386"/>
          </a:xfrm>
        </p:spPr>
        <p:txBody>
          <a:bodyPr>
            <a:normAutofit/>
          </a:bodyPr>
          <a:lstStyle/>
          <a:p>
            <a:r>
              <a:rPr lang="uk-UA" b="1" dirty="0" smtClean="0"/>
              <a:t>велико-</a:t>
            </a:r>
            <a:r>
              <a:rPr lang="uk-UA" b="1" dirty="0"/>
              <a:t>, </a:t>
            </a:r>
            <a:endParaRPr lang="uk-UA" b="1" dirty="0" smtClean="0"/>
          </a:p>
          <a:p>
            <a:r>
              <a:rPr lang="uk-UA" b="1" dirty="0" smtClean="0"/>
              <a:t>середньо- </a:t>
            </a:r>
          </a:p>
          <a:p>
            <a:r>
              <a:rPr lang="uk-UA" b="1" dirty="0" smtClean="0"/>
              <a:t>дрібномасштабне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758" y="1556734"/>
            <a:ext cx="4210050" cy="3657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34" y="3511998"/>
            <a:ext cx="3554435" cy="260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51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399" y="198549"/>
            <a:ext cx="8172718" cy="1524000"/>
          </a:xfrm>
        </p:spPr>
        <p:txBody>
          <a:bodyPr>
            <a:normAutofit/>
          </a:bodyPr>
          <a:lstStyle/>
          <a:p>
            <a:r>
              <a:rPr lang="ru-RU" sz="2400" b="1" dirty="0"/>
              <a:t>за принципом </a:t>
            </a:r>
            <a:r>
              <a:rPr lang="ru-RU" sz="2400" b="1" dirty="0" err="1"/>
              <a:t>складання</a:t>
            </a:r>
            <a:r>
              <a:rPr lang="ru-RU" sz="2400" b="1" dirty="0"/>
              <a:t> (</a:t>
            </a:r>
            <a:r>
              <a:rPr lang="ru-RU" sz="2400" b="1" dirty="0" err="1"/>
              <a:t>рівень</a:t>
            </a:r>
            <a:r>
              <a:rPr lang="ru-RU" sz="2400" b="1" dirty="0"/>
              <a:t> </a:t>
            </a:r>
            <a:r>
              <a:rPr lang="ru-RU" sz="2400" b="1" dirty="0" err="1"/>
              <a:t>узагальнення</a:t>
            </a:r>
            <a:r>
              <a:rPr lang="ru-RU" sz="2400" b="1" dirty="0"/>
              <a:t>) </a:t>
            </a:r>
            <a:r>
              <a:rPr lang="uk-UA" sz="2400" b="1" dirty="0" smtClean="0"/>
              <a:t>виділяють картографування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399" y="1394194"/>
            <a:ext cx="7928021" cy="2034386"/>
          </a:xfrm>
        </p:spPr>
        <p:txBody>
          <a:bodyPr>
            <a:normAutofit/>
          </a:bodyPr>
          <a:lstStyle/>
          <a:p>
            <a:r>
              <a:rPr lang="uk-UA" b="1" dirty="0"/>
              <a:t>аналітичне, </a:t>
            </a:r>
            <a:endParaRPr lang="uk-UA" b="1" dirty="0" smtClean="0"/>
          </a:p>
          <a:p>
            <a:r>
              <a:rPr lang="uk-UA" b="1" dirty="0"/>
              <a:t>с</a:t>
            </a:r>
            <a:r>
              <a:rPr lang="uk-UA" b="1" dirty="0" smtClean="0"/>
              <a:t>интетичне,</a:t>
            </a:r>
          </a:p>
          <a:p>
            <a:r>
              <a:rPr lang="uk-UA" b="1" dirty="0" smtClean="0"/>
              <a:t>комплексне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3219864"/>
            <a:ext cx="3799266" cy="32947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750" y="1394194"/>
            <a:ext cx="5738250" cy="491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1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652" y="171090"/>
            <a:ext cx="8144774" cy="2934419"/>
          </a:xfrm>
        </p:spPr>
        <p:txBody>
          <a:bodyPr/>
          <a:lstStyle/>
          <a:p>
            <a:r>
              <a:rPr lang="ru-RU" b="1" dirty="0" err="1">
                <a:solidFill>
                  <a:schemeClr val="tx1"/>
                </a:solidFill>
              </a:rPr>
              <a:t>Аналітичне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картографування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карт </a:t>
            </a:r>
            <a:r>
              <a:rPr lang="ru-RU" dirty="0" err="1"/>
              <a:t>неузагальнених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мало </a:t>
            </a:r>
            <a:r>
              <a:rPr lang="ru-RU" dirty="0" err="1"/>
              <a:t>узагальнених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певного</a:t>
            </a:r>
            <a:r>
              <a:rPr lang="ru-RU" dirty="0"/>
              <a:t> </a:t>
            </a:r>
            <a:r>
              <a:rPr lang="ru-RU" dirty="0" err="1"/>
              <a:t>явища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отримуються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поодиноких</a:t>
            </a:r>
            <a:r>
              <a:rPr lang="ru-RU" dirty="0"/>
              <a:t> </a:t>
            </a:r>
            <a:r>
              <a:rPr lang="ru-RU" dirty="0" err="1"/>
              <a:t>спостережень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карти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метеорологічних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величину в той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 момент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часу </a:t>
            </a:r>
            <a:r>
              <a:rPr lang="ru-RU" dirty="0" smtClean="0"/>
              <a:t>(</a:t>
            </a:r>
            <a:r>
              <a:rPr lang="ru-RU" dirty="0" err="1" smtClean="0"/>
              <a:t>температури</a:t>
            </a:r>
            <a:r>
              <a:rPr lang="ru-RU" dirty="0" smtClean="0"/>
              <a:t> </a:t>
            </a:r>
            <a:r>
              <a:rPr lang="ru-RU" dirty="0" err="1"/>
              <a:t>повітря</a:t>
            </a:r>
            <a:r>
              <a:rPr lang="ru-RU" dirty="0"/>
              <a:t>, атмосферного </a:t>
            </a:r>
            <a:r>
              <a:rPr lang="ru-RU" dirty="0" err="1"/>
              <a:t>тиску</a:t>
            </a:r>
            <a:r>
              <a:rPr lang="ru-RU" dirty="0"/>
              <a:t>, </a:t>
            </a:r>
            <a:r>
              <a:rPr lang="ru-RU" dirty="0" err="1"/>
              <a:t>опадів</a:t>
            </a:r>
            <a:r>
              <a:rPr lang="ru-RU" dirty="0"/>
              <a:t>, </a:t>
            </a:r>
            <a:r>
              <a:rPr lang="ru-RU" dirty="0" err="1"/>
              <a:t>вітрів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карти</a:t>
            </a:r>
            <a:r>
              <a:rPr lang="ru-RU" dirty="0"/>
              <a:t> </a:t>
            </a:r>
            <a:r>
              <a:rPr lang="ru-RU" dirty="0" err="1"/>
              <a:t>крутизни</a:t>
            </a:r>
            <a:r>
              <a:rPr lang="ru-RU" dirty="0"/>
              <a:t> </a:t>
            </a:r>
            <a:r>
              <a:rPr lang="ru-RU" dirty="0" err="1"/>
              <a:t>схилів</a:t>
            </a:r>
            <a:r>
              <a:rPr lang="ru-RU" dirty="0"/>
              <a:t>, </a:t>
            </a:r>
            <a:r>
              <a:rPr lang="ru-RU" dirty="0" err="1"/>
              <a:t>глибин</a:t>
            </a:r>
            <a:r>
              <a:rPr lang="ru-RU" dirty="0"/>
              <a:t>, </a:t>
            </a:r>
            <a:r>
              <a:rPr lang="ru-RU" dirty="0" err="1"/>
              <a:t>густини</a:t>
            </a:r>
            <a:r>
              <a:rPr lang="ru-RU" dirty="0"/>
              <a:t> </a:t>
            </a:r>
            <a:r>
              <a:rPr lang="ru-RU" dirty="0" err="1"/>
              <a:t>розчленування</a:t>
            </a:r>
            <a:r>
              <a:rPr lang="ru-RU" dirty="0"/>
              <a:t> </a:t>
            </a:r>
            <a:r>
              <a:rPr lang="ru-RU" dirty="0" err="1"/>
              <a:t>рельєфу</a:t>
            </a:r>
            <a:r>
              <a:rPr lang="ru-RU" dirty="0"/>
              <a:t> </a:t>
            </a:r>
            <a:r>
              <a:rPr lang="ru-RU" dirty="0" err="1" smtClean="0"/>
              <a:t>тощо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5" t="42848" r="20777" b="28576"/>
          <a:stretch/>
        </p:blipFill>
        <p:spPr bwMode="auto">
          <a:xfrm>
            <a:off x="852003" y="3300399"/>
            <a:ext cx="8009461" cy="3134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48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257" y="309113"/>
            <a:ext cx="8196532" cy="2485845"/>
          </a:xfrm>
        </p:spPr>
        <p:txBody>
          <a:bodyPr>
            <a:normAutofit lnSpcReduction="10000"/>
          </a:bodyPr>
          <a:lstStyle/>
          <a:p>
            <a:r>
              <a:rPr lang="ru-RU" b="1" dirty="0" err="1">
                <a:solidFill>
                  <a:schemeClr val="tx1"/>
                </a:solidFill>
              </a:rPr>
              <a:t>Синтетичне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картографування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карти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дають</a:t>
            </a:r>
            <a:r>
              <a:rPr lang="ru-RU" dirty="0"/>
              <a:t> </a:t>
            </a:r>
            <a:r>
              <a:rPr lang="ru-RU" dirty="0" err="1"/>
              <a:t>цілісне</a:t>
            </a:r>
            <a:r>
              <a:rPr lang="ru-RU" dirty="0"/>
              <a:t> </a:t>
            </a:r>
            <a:r>
              <a:rPr lang="ru-RU" dirty="0" err="1"/>
              <a:t>просторове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 у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інтерпретації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істотних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інтеграції</a:t>
            </a:r>
            <a:r>
              <a:rPr lang="ru-RU" dirty="0"/>
              <a:t> та </a:t>
            </a:r>
            <a:r>
              <a:rPr lang="ru-RU" dirty="0" err="1"/>
              <a:t>узагальнення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зв’язків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ними. Прикладом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слугувати</a:t>
            </a:r>
            <a:r>
              <a:rPr lang="ru-RU" dirty="0"/>
              <a:t> </a:t>
            </a:r>
            <a:r>
              <a:rPr lang="ru-RU" dirty="0" err="1"/>
              <a:t>карти</a:t>
            </a:r>
            <a:r>
              <a:rPr lang="ru-RU" dirty="0"/>
              <a:t> </a:t>
            </a:r>
            <a:r>
              <a:rPr lang="ru-RU" dirty="0" err="1"/>
              <a:t>кліматичного</a:t>
            </a:r>
            <a:r>
              <a:rPr lang="ru-RU" dirty="0"/>
              <a:t> </a:t>
            </a:r>
            <a:r>
              <a:rPr lang="ru-RU" dirty="0" err="1"/>
              <a:t>районування</a:t>
            </a:r>
            <a:r>
              <a:rPr lang="ru-RU" dirty="0"/>
              <a:t>, </a:t>
            </a:r>
            <a:r>
              <a:rPr lang="ru-RU" dirty="0" err="1"/>
              <a:t>сільсько-господарської</a:t>
            </a:r>
            <a:r>
              <a:rPr lang="ru-RU" dirty="0"/>
              <a:t> </a:t>
            </a:r>
            <a:r>
              <a:rPr lang="ru-RU" dirty="0" err="1"/>
              <a:t>спеціалізації</a:t>
            </a:r>
            <a:r>
              <a:rPr lang="ru-RU" dirty="0"/>
              <a:t> </a:t>
            </a:r>
            <a:r>
              <a:rPr lang="ru-RU" dirty="0" err="1" smtClean="0"/>
              <a:t>районів</a:t>
            </a:r>
            <a:r>
              <a:rPr lang="ru-RU" dirty="0" smtClean="0"/>
              <a:t>, </a:t>
            </a:r>
            <a:r>
              <a:rPr lang="ru-RU" dirty="0" err="1"/>
              <a:t>ландшафтні</a:t>
            </a:r>
            <a:r>
              <a:rPr lang="ru-RU" dirty="0"/>
              <a:t> </a:t>
            </a:r>
            <a:r>
              <a:rPr lang="ru-RU" dirty="0" err="1"/>
              <a:t>карти</a:t>
            </a:r>
            <a:r>
              <a:rPr lang="ru-RU" dirty="0"/>
              <a:t>, на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виділяються</a:t>
            </a:r>
            <a:r>
              <a:rPr lang="ru-RU" dirty="0" smtClean="0"/>
              <a:t> </a:t>
            </a:r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області</a:t>
            </a:r>
            <a:r>
              <a:rPr lang="ru-RU" dirty="0"/>
              <a:t> (</a:t>
            </a:r>
            <a:r>
              <a:rPr lang="ru-RU" dirty="0" err="1"/>
              <a:t>райони</a:t>
            </a:r>
            <a:r>
              <a:rPr lang="ru-RU" dirty="0"/>
              <a:t>) за </a:t>
            </a:r>
            <a:r>
              <a:rPr lang="ru-RU" dirty="0" err="1"/>
              <a:t>сукупністю</a:t>
            </a:r>
            <a:r>
              <a:rPr lang="ru-RU" dirty="0"/>
              <a:t>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2" t="19029" r="21869" b="37088"/>
          <a:stretch/>
        </p:blipFill>
        <p:spPr bwMode="auto">
          <a:xfrm>
            <a:off x="772357" y="2734321"/>
            <a:ext cx="6146027" cy="388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96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905" y="343619"/>
            <a:ext cx="8058509" cy="2563483"/>
          </a:xfrm>
        </p:spPr>
        <p:txBody>
          <a:bodyPr/>
          <a:lstStyle/>
          <a:p>
            <a:r>
              <a:rPr lang="ru-RU" b="1" dirty="0" err="1">
                <a:solidFill>
                  <a:schemeClr val="tx1"/>
                </a:solidFill>
              </a:rPr>
              <a:t>Комплексні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карти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 err="1"/>
              <a:t>поєднують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близької</a:t>
            </a:r>
            <a:r>
              <a:rPr lang="ru-RU" dirty="0"/>
              <a:t> тематики, </a:t>
            </a:r>
            <a:r>
              <a:rPr lang="ru-RU" dirty="0" err="1"/>
              <a:t>набір</a:t>
            </a:r>
            <a:r>
              <a:rPr lang="ru-RU" dirty="0"/>
              <a:t> характеристик (</a:t>
            </a:r>
            <a:r>
              <a:rPr lang="ru-RU" dirty="0" err="1"/>
              <a:t>показників</a:t>
            </a:r>
            <a:r>
              <a:rPr lang="ru-RU" dirty="0"/>
              <a:t>) одного </a:t>
            </a:r>
            <a:r>
              <a:rPr lang="ru-RU" dirty="0" err="1"/>
              <a:t>явища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на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карті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дати</a:t>
            </a:r>
            <a:r>
              <a:rPr lang="ru-RU" dirty="0"/>
              <a:t> </a:t>
            </a:r>
            <a:r>
              <a:rPr lang="ru-RU" dirty="0" smtClean="0"/>
              <a:t>на </a:t>
            </a:r>
            <a:r>
              <a:rPr lang="ru-RU" dirty="0" err="1"/>
              <a:t>карті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показати</a:t>
            </a:r>
            <a:r>
              <a:rPr lang="ru-RU" dirty="0"/>
              <a:t> </a:t>
            </a:r>
            <a:r>
              <a:rPr lang="ru-RU" dirty="0" err="1"/>
              <a:t>розораність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і </a:t>
            </a:r>
            <a:r>
              <a:rPr lang="ru-RU" dirty="0" err="1"/>
              <a:t>врожайність</a:t>
            </a:r>
            <a:r>
              <a:rPr lang="ru-RU" dirty="0"/>
              <a:t> </a:t>
            </a:r>
            <a:r>
              <a:rPr lang="ru-RU" dirty="0" err="1"/>
              <a:t>пшениці</a:t>
            </a:r>
            <a:r>
              <a:rPr lang="ru-RU" dirty="0"/>
              <a:t>, на </a:t>
            </a:r>
            <a:r>
              <a:rPr lang="ru-RU" dirty="0" err="1"/>
              <a:t>гідрологічній</a:t>
            </a:r>
            <a:r>
              <a:rPr lang="ru-RU" dirty="0"/>
              <a:t> </a:t>
            </a:r>
            <a:r>
              <a:rPr lang="ru-RU" dirty="0" err="1"/>
              <a:t>карті</a:t>
            </a:r>
            <a:r>
              <a:rPr lang="ru-RU" dirty="0"/>
              <a:t> – </a:t>
            </a:r>
            <a:r>
              <a:rPr lang="ru-RU" dirty="0" err="1"/>
              <a:t>річний</a:t>
            </a:r>
            <a:r>
              <a:rPr lang="ru-RU" dirty="0"/>
              <a:t> </a:t>
            </a:r>
            <a:r>
              <a:rPr lang="ru-RU" dirty="0" err="1"/>
              <a:t>розподіл</a:t>
            </a:r>
            <a:r>
              <a:rPr lang="ru-RU" dirty="0"/>
              <a:t> стоку в </a:t>
            </a:r>
            <a:r>
              <a:rPr lang="ru-RU" dirty="0" err="1"/>
              <a:t>річному</a:t>
            </a:r>
            <a:r>
              <a:rPr lang="ru-RU" dirty="0"/>
              <a:t> </a:t>
            </a:r>
            <a:r>
              <a:rPr lang="ru-RU" dirty="0" err="1"/>
              <a:t>басейні</a:t>
            </a:r>
            <a:r>
              <a:rPr lang="ru-RU" dirty="0"/>
              <a:t>, </a:t>
            </a:r>
            <a:r>
              <a:rPr lang="ru-RU" dirty="0" err="1"/>
              <a:t>водоносність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і </a:t>
            </a:r>
            <a:r>
              <a:rPr lang="ru-RU" dirty="0" err="1"/>
              <a:t>потенційні</a:t>
            </a:r>
            <a:r>
              <a:rPr lang="ru-RU" dirty="0"/>
              <a:t> </a:t>
            </a:r>
            <a:r>
              <a:rPr lang="ru-RU" dirty="0" err="1"/>
              <a:t>енергоресурси</a:t>
            </a:r>
            <a:r>
              <a:rPr lang="ru-RU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2" t="24854" r="21796" b="28155"/>
          <a:stretch/>
        </p:blipFill>
        <p:spPr bwMode="auto">
          <a:xfrm>
            <a:off x="3062378" y="2710878"/>
            <a:ext cx="5983968" cy="4045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13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399" y="198549"/>
            <a:ext cx="8172718" cy="1524000"/>
          </a:xfrm>
        </p:spPr>
        <p:txBody>
          <a:bodyPr>
            <a:normAutofit/>
          </a:bodyPr>
          <a:lstStyle/>
          <a:p>
            <a:r>
              <a:rPr lang="uk-UA" sz="2400" b="1" dirty="0"/>
              <a:t>за ступенем автоматизації</a:t>
            </a:r>
            <a:r>
              <a:rPr lang="uk-UA" sz="2400" dirty="0"/>
              <a:t> </a:t>
            </a:r>
            <a:r>
              <a:rPr lang="uk-UA" sz="2400" b="1" dirty="0" smtClean="0"/>
              <a:t>виділяють картографування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399" y="1394194"/>
            <a:ext cx="7928021" cy="2034386"/>
          </a:xfrm>
        </p:spPr>
        <p:txBody>
          <a:bodyPr>
            <a:normAutofit/>
          </a:bodyPr>
          <a:lstStyle/>
          <a:p>
            <a:r>
              <a:rPr lang="uk-UA" b="1" dirty="0"/>
              <a:t>ручне, </a:t>
            </a:r>
            <a:endParaRPr lang="uk-UA" b="1" dirty="0" smtClean="0"/>
          </a:p>
          <a:p>
            <a:r>
              <a:rPr lang="uk-UA" b="1" dirty="0"/>
              <a:t>а</a:t>
            </a:r>
            <a:r>
              <a:rPr lang="uk-UA" b="1" dirty="0" smtClean="0"/>
              <a:t>втоматизоване, </a:t>
            </a:r>
          </a:p>
          <a:p>
            <a:pPr marL="0" indent="0">
              <a:buNone/>
            </a:pPr>
            <a:r>
              <a:rPr lang="uk-UA" b="1" dirty="0" smtClean="0"/>
              <a:t>(</a:t>
            </a:r>
            <a:r>
              <a:rPr lang="uk-UA" b="1" dirty="0"/>
              <a:t>інтерактивне</a:t>
            </a:r>
            <a:r>
              <a:rPr lang="uk-UA" b="1" dirty="0" smtClean="0"/>
              <a:t>),</a:t>
            </a:r>
          </a:p>
          <a:p>
            <a:r>
              <a:rPr lang="uk-UA" b="1" dirty="0" smtClean="0"/>
              <a:t>автоматичне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507" y="1394194"/>
            <a:ext cx="5199718" cy="379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6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88628" cy="1524000"/>
          </a:xfrm>
        </p:spPr>
        <p:txBody>
          <a:bodyPr/>
          <a:lstStyle/>
          <a:p>
            <a:r>
              <a:rPr lang="ru-RU" b="1" dirty="0"/>
              <a:t>Карта (за </a:t>
            </a:r>
            <a:r>
              <a:rPr lang="ru-RU" b="1" dirty="0" err="1"/>
              <a:t>Держстандартом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692498"/>
            <a:ext cx="6554867" cy="2016617"/>
          </a:xfrm>
        </p:spPr>
        <p:txBody>
          <a:bodyPr/>
          <a:lstStyle/>
          <a:p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математично</a:t>
            </a:r>
            <a:r>
              <a:rPr lang="ru-RU" b="1" dirty="0"/>
              <a:t> </a:t>
            </a:r>
            <a:r>
              <a:rPr lang="ru-RU" b="1" dirty="0" err="1"/>
              <a:t>визначене</a:t>
            </a:r>
            <a:r>
              <a:rPr lang="ru-RU" b="1" dirty="0"/>
              <a:t>, </a:t>
            </a:r>
            <a:r>
              <a:rPr lang="ru-RU" b="1" dirty="0" err="1"/>
              <a:t>зменшене</a:t>
            </a:r>
            <a:r>
              <a:rPr lang="ru-RU" b="1" dirty="0"/>
              <a:t>, </a:t>
            </a:r>
            <a:r>
              <a:rPr lang="ru-RU" b="1" dirty="0" err="1"/>
              <a:t>генералізоване</a:t>
            </a:r>
            <a:r>
              <a:rPr lang="ru-RU" b="1" dirty="0"/>
              <a:t> </a:t>
            </a:r>
            <a:r>
              <a:rPr lang="ru-RU" b="1" dirty="0" err="1"/>
              <a:t>зображення</a:t>
            </a:r>
            <a:r>
              <a:rPr lang="ru-RU" b="1" dirty="0"/>
              <a:t> </a:t>
            </a:r>
            <a:r>
              <a:rPr lang="ru-RU" b="1" dirty="0" err="1"/>
              <a:t>поверхні</a:t>
            </a:r>
            <a:r>
              <a:rPr lang="ru-RU" b="1" dirty="0"/>
              <a:t> </a:t>
            </a:r>
            <a:r>
              <a:rPr lang="ru-RU" b="1" dirty="0" err="1"/>
              <a:t>Землі</a:t>
            </a:r>
            <a:r>
              <a:rPr lang="ru-RU" b="1" dirty="0"/>
              <a:t>, </a:t>
            </a:r>
            <a:r>
              <a:rPr lang="ru-RU" b="1" dirty="0" err="1"/>
              <a:t>іншого</a:t>
            </a:r>
            <a:r>
              <a:rPr lang="ru-RU" b="1" dirty="0"/>
              <a:t> небесного </a:t>
            </a:r>
            <a:r>
              <a:rPr lang="ru-RU" b="1" dirty="0" err="1"/>
              <a:t>тіла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космічного</a:t>
            </a:r>
            <a:r>
              <a:rPr lang="ru-RU" b="1" dirty="0"/>
              <a:t> простору,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показує</a:t>
            </a:r>
            <a:r>
              <a:rPr lang="ru-RU" b="1" dirty="0"/>
              <a:t> </a:t>
            </a:r>
            <a:r>
              <a:rPr lang="ru-RU" b="1" dirty="0" err="1"/>
              <a:t>розташовані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спроектовані</a:t>
            </a:r>
            <a:r>
              <a:rPr lang="ru-RU" b="1" dirty="0"/>
              <a:t> на них </a:t>
            </a:r>
            <a:r>
              <a:rPr lang="ru-RU" b="1" dirty="0" err="1"/>
              <a:t>об'єкти</a:t>
            </a:r>
            <a:r>
              <a:rPr lang="ru-RU" b="1" dirty="0"/>
              <a:t> в </a:t>
            </a:r>
            <a:r>
              <a:rPr lang="ru-RU" b="1" dirty="0" err="1"/>
              <a:t>прийнятій</a:t>
            </a:r>
            <a:r>
              <a:rPr lang="ru-RU" b="1" dirty="0"/>
              <a:t> </a:t>
            </a:r>
            <a:r>
              <a:rPr lang="ru-RU" b="1" dirty="0" err="1"/>
              <a:t>системі</a:t>
            </a:r>
            <a:r>
              <a:rPr lang="ru-RU" b="1" dirty="0"/>
              <a:t> </a:t>
            </a:r>
            <a:r>
              <a:rPr lang="ru-RU" b="1" dirty="0" err="1"/>
              <a:t>умовних</a:t>
            </a:r>
            <a:r>
              <a:rPr lang="ru-RU" b="1" dirty="0"/>
              <a:t> </a:t>
            </a:r>
            <a:r>
              <a:rPr lang="ru-RU" b="1" dirty="0" err="1"/>
              <a:t>знаків</a:t>
            </a:r>
            <a:r>
              <a:rPr lang="ru-RU" b="1" dirty="0"/>
              <a:t>.</a:t>
            </a:r>
          </a:p>
        </p:txBody>
      </p:sp>
      <p:pic>
        <p:nvPicPr>
          <p:cNvPr id="1026" name="Picture 2" descr="Фотошпалери Мапа України на стіну. Купити фотошпалери Мапа України в  інтернет-магазині Wall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962" y="3415629"/>
            <a:ext cx="4390534" cy="329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79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8992"/>
            <a:ext cx="7992414" cy="1524000"/>
          </a:xfrm>
        </p:spPr>
        <p:txBody>
          <a:bodyPr>
            <a:normAutofit/>
          </a:bodyPr>
          <a:lstStyle/>
          <a:p>
            <a:r>
              <a:rPr lang="uk-UA" b="1" dirty="0" smtClean="0"/>
              <a:t>Визначення </a:t>
            </a:r>
            <a:r>
              <a:rPr lang="uk-UA" b="1" dirty="0"/>
              <a:t>картографії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 smtClean="0"/>
              <a:t>Картографія - це </a:t>
            </a:r>
            <a:r>
              <a:rPr lang="uk-UA" b="1" i="1" dirty="0"/>
              <a:t>наука про відображення і дослідження явищ природи і суспільства - їх розміщення, властивостей, взаємозв'язків і змін у часі - за допомогою картографічних зображень, як просторових образно-знакових моделей</a:t>
            </a:r>
            <a:r>
              <a:rPr lang="uk-UA" i="1" dirty="0"/>
              <a:t>.</a:t>
            </a:r>
            <a:r>
              <a:rPr lang="uk-UA" dirty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052" y="3132584"/>
            <a:ext cx="39147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7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6554867" cy="1524000"/>
          </a:xfrm>
        </p:spPr>
        <p:txBody>
          <a:bodyPr/>
          <a:lstStyle/>
          <a:p>
            <a:r>
              <a:rPr lang="ru-RU" b="1" dirty="0" err="1"/>
              <a:t>Елементи</a:t>
            </a:r>
            <a:r>
              <a:rPr lang="ru-RU" b="1" dirty="0"/>
              <a:t> </a:t>
            </a:r>
            <a:r>
              <a:rPr lang="ru-RU" b="1" dirty="0" err="1"/>
              <a:t>карти</a:t>
            </a:r>
            <a:r>
              <a:rPr lang="ru-RU" b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399" y="1744014"/>
            <a:ext cx="6554867" cy="2415862"/>
          </a:xfrm>
        </p:spPr>
        <p:txBody>
          <a:bodyPr/>
          <a:lstStyle/>
          <a:p>
            <a:r>
              <a:rPr lang="ru-RU" b="1" dirty="0" err="1"/>
              <a:t>картографічне</a:t>
            </a:r>
            <a:r>
              <a:rPr lang="ru-RU" b="1" dirty="0"/>
              <a:t> </a:t>
            </a:r>
            <a:r>
              <a:rPr lang="ru-RU" b="1" dirty="0" err="1"/>
              <a:t>зображення</a:t>
            </a:r>
            <a:r>
              <a:rPr lang="ru-RU" b="1" dirty="0" smtClean="0"/>
              <a:t>,</a:t>
            </a:r>
          </a:p>
          <a:p>
            <a:r>
              <a:rPr lang="ru-RU" b="1" dirty="0" err="1" smtClean="0"/>
              <a:t>математична</a:t>
            </a:r>
            <a:r>
              <a:rPr lang="ru-RU" b="1" dirty="0" smtClean="0"/>
              <a:t> основа, </a:t>
            </a:r>
          </a:p>
          <a:p>
            <a:r>
              <a:rPr lang="ru-RU" b="1" dirty="0" err="1" smtClean="0"/>
              <a:t>допоміжне</a:t>
            </a:r>
            <a:r>
              <a:rPr lang="ru-RU" b="1" dirty="0" smtClean="0"/>
              <a:t> </a:t>
            </a:r>
            <a:r>
              <a:rPr lang="ru-RU" b="1" dirty="0" err="1" smtClean="0"/>
              <a:t>оснащення</a:t>
            </a:r>
            <a:r>
              <a:rPr lang="ru-RU" b="1" dirty="0" smtClean="0"/>
              <a:t>,</a:t>
            </a:r>
          </a:p>
          <a:p>
            <a:r>
              <a:rPr lang="ru-RU" b="1" dirty="0" err="1" smtClean="0"/>
              <a:t>додаткові</a:t>
            </a:r>
            <a:r>
              <a:rPr lang="ru-RU" b="1" dirty="0" smtClean="0"/>
              <a:t> </a:t>
            </a:r>
            <a:r>
              <a:rPr lang="ru-RU" b="1" dirty="0" err="1"/>
              <a:t>дані</a:t>
            </a:r>
            <a:r>
              <a:rPr lang="ru-RU" b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391" y="3694625"/>
            <a:ext cx="4505459" cy="25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2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399" y="407830"/>
            <a:ext cx="6554867" cy="1524000"/>
          </a:xfrm>
        </p:spPr>
        <p:txBody>
          <a:bodyPr/>
          <a:lstStyle/>
          <a:p>
            <a:r>
              <a:rPr lang="ru-RU" b="1" dirty="0" err="1"/>
              <a:t>Картографічне</a:t>
            </a:r>
            <a:r>
              <a:rPr lang="ru-RU" b="1" dirty="0"/>
              <a:t> </a:t>
            </a:r>
            <a:r>
              <a:rPr lang="ru-RU" b="1" dirty="0" err="1"/>
              <a:t>зображення</a:t>
            </a:r>
            <a:r>
              <a:rPr lang="ru-RU" b="1" dirty="0"/>
              <a:t> (рисунок </a:t>
            </a:r>
            <a:r>
              <a:rPr lang="ru-RU" b="1" dirty="0" err="1"/>
              <a:t>карти</a:t>
            </a:r>
            <a:r>
              <a:rPr lang="ru-RU" b="1" dirty="0"/>
              <a:t>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931830"/>
            <a:ext cx="6554867" cy="2369239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Ц</a:t>
            </a:r>
            <a:r>
              <a:rPr lang="ru-RU" dirty="0" err="1" smtClean="0"/>
              <a:t>е</a:t>
            </a:r>
            <a:r>
              <a:rPr lang="ru-RU" dirty="0" smtClean="0"/>
              <a:t> </a:t>
            </a:r>
            <a:r>
              <a:rPr lang="ru-RU" dirty="0" err="1"/>
              <a:t>основний</a:t>
            </a:r>
            <a:r>
              <a:rPr lang="ru-RU" dirty="0"/>
              <a:t> </a:t>
            </a:r>
            <a:r>
              <a:rPr lang="ru-RU" dirty="0" err="1"/>
              <a:t>елемент</a:t>
            </a:r>
            <a:r>
              <a:rPr lang="ru-RU" dirty="0"/>
              <a:t> будь-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карти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графічних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, </a:t>
            </a:r>
            <a:r>
              <a:rPr lang="ru-RU" dirty="0" err="1"/>
              <a:t>пояснювальних</a:t>
            </a:r>
            <a:r>
              <a:rPr lang="ru-RU" dirty="0"/>
              <a:t> </a:t>
            </a:r>
            <a:r>
              <a:rPr lang="ru-RU" dirty="0" err="1"/>
              <a:t>підписів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розкриває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.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картографічного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для </a:t>
            </a:r>
            <a:r>
              <a:rPr lang="ru-RU" dirty="0" err="1"/>
              <a:t>подання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</a:t>
            </a:r>
            <a:r>
              <a:rPr lang="ru-RU" dirty="0" err="1"/>
              <a:t>територію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та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карти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36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399" y="533400"/>
            <a:ext cx="6554867" cy="1524000"/>
          </a:xfrm>
        </p:spPr>
        <p:txBody>
          <a:bodyPr/>
          <a:lstStyle/>
          <a:p>
            <a:r>
              <a:rPr lang="ru-RU" b="1" dirty="0" err="1"/>
              <a:t>картографічне</a:t>
            </a:r>
            <a:r>
              <a:rPr lang="ru-RU" b="1" dirty="0"/>
              <a:t> </a:t>
            </a:r>
            <a:r>
              <a:rPr lang="ru-RU" b="1" dirty="0" err="1"/>
              <a:t>зображення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398" y="1738649"/>
            <a:ext cx="6554867" cy="2759898"/>
          </a:xfrm>
        </p:spPr>
        <p:txBody>
          <a:bodyPr/>
          <a:lstStyle/>
          <a:p>
            <a:r>
              <a:rPr lang="ru-RU" b="1" dirty="0" err="1"/>
              <a:t>сукупність</a:t>
            </a:r>
            <a:r>
              <a:rPr lang="ru-RU" b="1" dirty="0"/>
              <a:t> </a:t>
            </a:r>
            <a:r>
              <a:rPr lang="ru-RU" b="1" dirty="0" err="1"/>
              <a:t>відомостей</a:t>
            </a:r>
            <a:r>
              <a:rPr lang="ru-RU" b="1" dirty="0"/>
              <a:t> про </a:t>
            </a:r>
            <a:r>
              <a:rPr lang="ru-RU" b="1" dirty="0" err="1"/>
              <a:t>природні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соціально-економічні</a:t>
            </a:r>
            <a:r>
              <a:rPr lang="ru-RU" b="1" dirty="0"/>
              <a:t> </a:t>
            </a:r>
            <a:r>
              <a:rPr lang="ru-RU" b="1" dirty="0" err="1"/>
              <a:t>об'єкти</a:t>
            </a:r>
            <a:r>
              <a:rPr lang="ru-RU" b="1" dirty="0"/>
              <a:t> та </a:t>
            </a:r>
            <a:r>
              <a:rPr lang="ru-RU" b="1" dirty="0" err="1"/>
              <a:t>явища</a:t>
            </a:r>
            <a:r>
              <a:rPr lang="ru-RU" b="1" dirty="0"/>
              <a:t>,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розміщення</a:t>
            </a:r>
            <a:r>
              <a:rPr lang="ru-RU" b="1" dirty="0"/>
              <a:t>, </a:t>
            </a:r>
            <a:r>
              <a:rPr lang="ru-RU" b="1" dirty="0" err="1"/>
              <a:t>властивості</a:t>
            </a:r>
            <a:r>
              <a:rPr lang="ru-RU" b="1" dirty="0"/>
              <a:t>, </a:t>
            </a:r>
            <a:r>
              <a:rPr lang="ru-RU" b="1" dirty="0" err="1"/>
              <a:t>зв'язки</a:t>
            </a:r>
            <a:r>
              <a:rPr lang="ru-RU" b="1" dirty="0"/>
              <a:t>, </a:t>
            </a:r>
            <a:r>
              <a:rPr lang="ru-RU" b="1" dirty="0" err="1"/>
              <a:t>розвиток</a:t>
            </a:r>
            <a:r>
              <a:rPr lang="ru-RU" b="1" dirty="0"/>
              <a:t> </a:t>
            </a:r>
            <a:r>
              <a:rPr lang="ru-RU" b="1" dirty="0" err="1"/>
              <a:t>тощо</a:t>
            </a:r>
            <a:r>
              <a:rPr lang="ru-RU" b="1" dirty="0"/>
              <a:t>. </a:t>
            </a:r>
            <a:endParaRPr lang="ru-RU" b="1" dirty="0" smtClean="0"/>
          </a:p>
          <a:p>
            <a:r>
              <a:rPr lang="ru-RU" b="1" dirty="0" smtClean="0"/>
              <a:t>У </a:t>
            </a:r>
            <a:r>
              <a:rPr lang="ru-RU" b="1" dirty="0" err="1"/>
              <a:t>тематичних</a:t>
            </a:r>
            <a:r>
              <a:rPr lang="ru-RU" b="1" dirty="0"/>
              <a:t> картах </a:t>
            </a:r>
            <a:r>
              <a:rPr lang="ru-RU" b="1" dirty="0" err="1"/>
              <a:t>картографічне</a:t>
            </a:r>
            <a:r>
              <a:rPr lang="ru-RU" b="1" dirty="0"/>
              <a:t> </a:t>
            </a:r>
            <a:r>
              <a:rPr lang="ru-RU" b="1" dirty="0" err="1"/>
              <a:t>зображення</a:t>
            </a:r>
            <a:r>
              <a:rPr lang="ru-RU" b="1" dirty="0"/>
              <a:t> </a:t>
            </a:r>
            <a:r>
              <a:rPr lang="ru-RU" b="1" dirty="0" err="1"/>
              <a:t>поділяють</a:t>
            </a:r>
            <a:r>
              <a:rPr lang="ru-RU" b="1" dirty="0"/>
              <a:t> на </a:t>
            </a:r>
            <a:r>
              <a:rPr lang="ru-RU" b="1" dirty="0" err="1"/>
              <a:t>географічну</a:t>
            </a:r>
            <a:r>
              <a:rPr lang="ru-RU" b="1" dirty="0"/>
              <a:t> основу і </a:t>
            </a:r>
            <a:r>
              <a:rPr lang="ru-RU" b="1" dirty="0" err="1"/>
              <a:t>тематичний</a:t>
            </a:r>
            <a:r>
              <a:rPr lang="ru-RU" b="1" dirty="0"/>
              <a:t> </a:t>
            </a:r>
            <a:r>
              <a:rPr lang="ru-RU" b="1" dirty="0" err="1"/>
              <a:t>зміст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750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а настінна тематична &amp;quot;Корисні копалини України&amp;quot;. Ціна, фото, опис -  ElizLab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" y="227599"/>
            <a:ext cx="8694100" cy="634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326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399" y="220014"/>
            <a:ext cx="6554867" cy="1524000"/>
          </a:xfrm>
        </p:spPr>
        <p:txBody>
          <a:bodyPr/>
          <a:lstStyle/>
          <a:p>
            <a:r>
              <a:rPr lang="ru-RU" b="1" dirty="0" err="1"/>
              <a:t>Математична</a:t>
            </a:r>
            <a:r>
              <a:rPr lang="ru-RU" b="1" dirty="0"/>
              <a:t> основа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943" y="1193916"/>
            <a:ext cx="6554867" cy="3767670"/>
          </a:xfrm>
        </p:spPr>
        <p:txBody>
          <a:bodyPr/>
          <a:lstStyle/>
          <a:p>
            <a:r>
              <a:rPr lang="ru-RU" b="1" dirty="0" err="1" smtClean="0"/>
              <a:t>зумовлює</a:t>
            </a:r>
            <a:r>
              <a:rPr lang="ru-RU" b="1" dirty="0" smtClean="0"/>
              <a:t> </a:t>
            </a:r>
            <a:r>
              <a:rPr lang="ru-RU" b="1" dirty="0"/>
              <a:t>правила </a:t>
            </a:r>
            <a:r>
              <a:rPr lang="ru-RU" b="1" dirty="0" err="1"/>
              <a:t>побудови</a:t>
            </a:r>
            <a:r>
              <a:rPr lang="ru-RU" b="1" dirty="0"/>
              <a:t> на </a:t>
            </a:r>
            <a:r>
              <a:rPr lang="ru-RU" b="1" dirty="0" err="1"/>
              <a:t>площині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іншого</a:t>
            </a:r>
            <a:r>
              <a:rPr lang="ru-RU" b="1" dirty="0"/>
              <a:t> </a:t>
            </a:r>
            <a:r>
              <a:rPr lang="ru-RU" b="1" dirty="0" err="1"/>
              <a:t>картографічного</a:t>
            </a:r>
            <a:r>
              <a:rPr lang="ru-RU" b="1" dirty="0"/>
              <a:t> </a:t>
            </a:r>
            <a:r>
              <a:rPr lang="ru-RU" b="1" dirty="0" err="1"/>
              <a:t>зображення</a:t>
            </a:r>
            <a:r>
              <a:rPr lang="ru-RU" b="1" dirty="0"/>
              <a:t> </a:t>
            </a:r>
            <a:r>
              <a:rPr lang="ru-RU" b="1" dirty="0" err="1"/>
              <a:t>сферичної</a:t>
            </a:r>
            <a:r>
              <a:rPr lang="ru-RU" b="1" dirty="0"/>
              <a:t> </a:t>
            </a:r>
            <a:r>
              <a:rPr lang="ru-RU" b="1" dirty="0" err="1"/>
              <a:t>поверхні</a:t>
            </a:r>
            <a:r>
              <a:rPr lang="ru-RU" b="1" dirty="0"/>
              <a:t> </a:t>
            </a:r>
            <a:r>
              <a:rPr lang="ru-RU" b="1" dirty="0" err="1"/>
              <a:t>Землі</a:t>
            </a:r>
            <a:r>
              <a:rPr lang="ru-RU" b="1" dirty="0"/>
              <a:t>.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неї</a:t>
            </a:r>
            <a:r>
              <a:rPr lang="ru-RU" b="1" dirty="0"/>
              <a:t> </a:t>
            </a:r>
            <a:r>
              <a:rPr lang="ru-RU" b="1" dirty="0" err="1"/>
              <a:t>залежать</a:t>
            </a:r>
            <a:r>
              <a:rPr lang="ru-RU" b="1" dirty="0"/>
              <a:t> </a:t>
            </a:r>
            <a:r>
              <a:rPr lang="ru-RU" b="1" dirty="0" err="1"/>
              <a:t>особливості</a:t>
            </a:r>
            <a:r>
              <a:rPr lang="ru-RU" b="1" dirty="0"/>
              <a:t> </a:t>
            </a:r>
            <a:r>
              <a:rPr lang="ru-RU" b="1" dirty="0" err="1"/>
              <a:t>подання</a:t>
            </a:r>
            <a:r>
              <a:rPr lang="ru-RU" b="1" dirty="0"/>
              <a:t> </a:t>
            </a:r>
            <a:r>
              <a:rPr lang="ru-RU" b="1" dirty="0" err="1"/>
              <a:t>геометричних</a:t>
            </a:r>
            <a:r>
              <a:rPr lang="ru-RU" b="1" dirty="0"/>
              <a:t> </a:t>
            </a:r>
            <a:r>
              <a:rPr lang="ru-RU" b="1" dirty="0" err="1"/>
              <a:t>ознак</a:t>
            </a:r>
            <a:r>
              <a:rPr lang="ru-RU" b="1" dirty="0"/>
              <a:t> </a:t>
            </a:r>
            <a:r>
              <a:rPr lang="ru-RU" b="1" dirty="0" err="1"/>
              <a:t>складових</a:t>
            </a:r>
            <a:r>
              <a:rPr lang="ru-RU" b="1" dirty="0"/>
              <a:t> </a:t>
            </a:r>
            <a:r>
              <a:rPr lang="ru-RU" b="1" dirty="0" err="1"/>
              <a:t>об'єктів</a:t>
            </a:r>
            <a:r>
              <a:rPr lang="ru-RU" b="1" dirty="0"/>
              <a:t>, </a:t>
            </a:r>
            <a:r>
              <a:rPr lang="ru-RU" b="1" dirty="0" err="1"/>
              <a:t>якими</a:t>
            </a:r>
            <a:r>
              <a:rPr lang="ru-RU" b="1" dirty="0"/>
              <a:t> є </a:t>
            </a:r>
            <a:r>
              <a:rPr lang="ru-RU" b="1" dirty="0" err="1"/>
              <a:t>довжина</a:t>
            </a:r>
            <a:r>
              <a:rPr lang="ru-RU" b="1" dirty="0"/>
              <a:t>, ширина, </a:t>
            </a:r>
            <a:r>
              <a:rPr lang="ru-RU" b="1" dirty="0" err="1"/>
              <a:t>площа</a:t>
            </a:r>
            <a:r>
              <a:rPr lang="ru-RU" b="1" dirty="0"/>
              <a:t>, форма </a:t>
            </a:r>
            <a:r>
              <a:rPr lang="ru-RU" b="1" dirty="0" err="1"/>
              <a:t>окремих</a:t>
            </a:r>
            <a:r>
              <a:rPr lang="ru-RU" b="1" dirty="0"/>
              <a:t> </a:t>
            </a:r>
            <a:r>
              <a:rPr lang="ru-RU" b="1" dirty="0" err="1"/>
              <a:t>об'єктів</a:t>
            </a:r>
            <a:r>
              <a:rPr lang="ru-RU" b="1" dirty="0"/>
              <a:t>, а </a:t>
            </a:r>
            <a:r>
              <a:rPr lang="ru-RU" b="1" dirty="0" err="1"/>
              <a:t>також</a:t>
            </a:r>
            <a:r>
              <a:rPr lang="ru-RU" b="1" dirty="0"/>
              <a:t> </a:t>
            </a:r>
            <a:r>
              <a:rPr lang="ru-RU" b="1" dirty="0" err="1"/>
              <a:t>відстань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</a:t>
            </a:r>
            <a:r>
              <a:rPr lang="ru-RU" b="1" dirty="0" err="1"/>
              <a:t>об'єктами</a:t>
            </a:r>
            <a:r>
              <a:rPr lang="ru-RU" b="1" dirty="0"/>
              <a:t>, напрямки, кути,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утворюють</a:t>
            </a:r>
            <a:r>
              <a:rPr lang="ru-RU" b="1" dirty="0"/>
              <a:t> </a:t>
            </a:r>
            <a:r>
              <a:rPr lang="ru-RU" b="1" dirty="0" err="1"/>
              <a:t>між</a:t>
            </a:r>
            <a:r>
              <a:rPr lang="ru-RU" b="1" dirty="0"/>
              <a:t> собою </a:t>
            </a:r>
            <a:r>
              <a:rPr lang="ru-RU" b="1" dirty="0" err="1"/>
              <a:t>певні</a:t>
            </a:r>
            <a:r>
              <a:rPr lang="ru-RU" b="1" dirty="0"/>
              <a:t> напрямки </a:t>
            </a:r>
            <a:r>
              <a:rPr lang="ru-RU" b="1" dirty="0" err="1"/>
              <a:t>чи</a:t>
            </a:r>
            <a:r>
              <a:rPr lang="ru-RU" b="1" dirty="0"/>
              <a:t> </a:t>
            </a:r>
            <a:r>
              <a:rPr lang="ru-RU" b="1" dirty="0" err="1"/>
              <a:t>лінійні</a:t>
            </a:r>
            <a:r>
              <a:rPr lang="ru-RU" b="1" dirty="0"/>
              <a:t> </a:t>
            </a:r>
            <a:r>
              <a:rPr lang="ru-RU" b="1" dirty="0" err="1"/>
              <a:t>елементи</a:t>
            </a:r>
            <a:r>
              <a:rPr lang="ru-RU" b="1" dirty="0"/>
              <a:t> </a:t>
            </a:r>
            <a:r>
              <a:rPr lang="ru-RU" b="1" dirty="0" err="1"/>
              <a:t>об'єктів</a:t>
            </a:r>
            <a:r>
              <a:rPr lang="ru-RU" b="1" dirty="0"/>
              <a:t>, </a:t>
            </a:r>
            <a:r>
              <a:rPr lang="ru-RU" b="1" dirty="0" err="1"/>
              <a:t>тощо</a:t>
            </a:r>
            <a:r>
              <a:rPr lang="ru-RU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17574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резентація МАТЕМАТИЧНА ОСНОВА КАР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25" y="257175"/>
            <a:ext cx="8589182" cy="63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725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Математична основа карт - Підручник з Географії (рівень стандарту). 11  клас. Кобернік - Нова програма | Geography, Hist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Математична основа карт - Підручник з Географії (рівень стандарту). 11  клас. Кобернік - Нова програма | Geography, Histor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Математична основа карт - Підручник з Географії (рівень стандарту). 11  клас. Кобернік - Нова програма | Geography, Hi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089289"/>
            <a:ext cx="8407111" cy="407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065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975" y="207135"/>
            <a:ext cx="8365901" cy="1524000"/>
          </a:xfrm>
        </p:spPr>
        <p:txBody>
          <a:bodyPr/>
          <a:lstStyle/>
          <a:p>
            <a:r>
              <a:rPr lang="ru-RU" b="1" dirty="0" err="1"/>
              <a:t>Допоміжнє</a:t>
            </a:r>
            <a:r>
              <a:rPr lang="ru-RU" b="1" dirty="0"/>
              <a:t> </a:t>
            </a:r>
            <a:r>
              <a:rPr lang="ru-RU" b="1" dirty="0" err="1"/>
              <a:t>оснащення</a:t>
            </a:r>
            <a:r>
              <a:rPr lang="ru-RU" b="1" dirty="0"/>
              <a:t> </a:t>
            </a:r>
            <a:r>
              <a:rPr lang="ru-RU" b="1" dirty="0" err="1"/>
              <a:t>карти</a:t>
            </a:r>
            <a:r>
              <a:rPr lang="ru-RU" b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640983"/>
            <a:ext cx="7911860" cy="37676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err="1"/>
              <a:t>Д</a:t>
            </a:r>
            <a:r>
              <a:rPr lang="ru-RU" b="1" dirty="0" err="1" smtClean="0"/>
              <a:t>опоміжні</a:t>
            </a:r>
            <a:r>
              <a:rPr lang="ru-RU" b="1" dirty="0" smtClean="0"/>
              <a:t> </a:t>
            </a:r>
            <a:r>
              <a:rPr lang="ru-RU" b="1" dirty="0" err="1"/>
              <a:t>елементи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полегшують</a:t>
            </a:r>
            <a:r>
              <a:rPr lang="ru-RU" b="1" dirty="0"/>
              <a:t> </a:t>
            </a:r>
            <a:r>
              <a:rPr lang="ru-RU" b="1" dirty="0" err="1"/>
              <a:t>користування</a:t>
            </a:r>
            <a:r>
              <a:rPr lang="ru-RU" b="1" dirty="0"/>
              <a:t> картою. До них належать:</a:t>
            </a:r>
          </a:p>
          <a:p>
            <a:r>
              <a:rPr lang="ru-RU" b="1" dirty="0"/>
              <a:t>    - </a:t>
            </a:r>
            <a:r>
              <a:rPr lang="ru-RU" b="1" dirty="0" err="1"/>
              <a:t>вихідні</a:t>
            </a:r>
            <a:r>
              <a:rPr lang="ru-RU" b="1" dirty="0"/>
              <a:t> </a:t>
            </a:r>
            <a:r>
              <a:rPr lang="ru-RU" b="1" dirty="0" err="1"/>
              <a:t>дані</a:t>
            </a:r>
            <a:r>
              <a:rPr lang="ru-RU" b="1" dirty="0"/>
              <a:t> </a:t>
            </a:r>
            <a:r>
              <a:rPr lang="ru-RU" b="1" dirty="0" err="1"/>
              <a:t>карти</a:t>
            </a:r>
            <a:r>
              <a:rPr lang="ru-RU" b="1" dirty="0" smtClean="0"/>
              <a:t>;</a:t>
            </a:r>
          </a:p>
          <a:p>
            <a:r>
              <a:rPr lang="ru-RU" b="1" dirty="0" smtClean="0"/>
              <a:t>    - </a:t>
            </a:r>
            <a:r>
              <a:rPr lang="ru-RU" b="1" dirty="0" err="1" smtClean="0"/>
              <a:t>координатні</a:t>
            </a:r>
            <a:r>
              <a:rPr lang="ru-RU" b="1" dirty="0" smtClean="0"/>
              <a:t> </a:t>
            </a:r>
            <a:r>
              <a:rPr lang="ru-RU" b="1" dirty="0" err="1"/>
              <a:t>сітки</a:t>
            </a:r>
            <a:r>
              <a:rPr lang="ru-RU" b="1" dirty="0"/>
              <a:t>, </a:t>
            </a:r>
            <a:endParaRPr lang="ru-RU" b="1" dirty="0" smtClean="0"/>
          </a:p>
          <a:p>
            <a:r>
              <a:rPr lang="ru-RU" b="1" dirty="0" smtClean="0"/>
              <a:t>    - </a:t>
            </a:r>
            <a:r>
              <a:rPr lang="ru-RU" b="1" dirty="0" err="1" smtClean="0"/>
              <a:t>чисельний</a:t>
            </a:r>
            <a:r>
              <a:rPr lang="ru-RU" b="1" dirty="0"/>
              <a:t>, </a:t>
            </a:r>
            <a:r>
              <a:rPr lang="ru-RU" b="1" dirty="0" err="1"/>
              <a:t>графічний</a:t>
            </a:r>
            <a:r>
              <a:rPr lang="ru-RU" b="1" dirty="0"/>
              <a:t> та </a:t>
            </a:r>
            <a:r>
              <a:rPr lang="ru-RU" b="1" dirty="0" err="1"/>
              <a:t>іменований</a:t>
            </a:r>
            <a:r>
              <a:rPr lang="ru-RU" b="1" dirty="0"/>
              <a:t> </a:t>
            </a:r>
            <a:r>
              <a:rPr lang="ru-RU" b="1" dirty="0" err="1"/>
              <a:t>масштаби</a:t>
            </a:r>
            <a:r>
              <a:rPr lang="ru-RU" b="1" dirty="0"/>
              <a:t>; </a:t>
            </a:r>
          </a:p>
          <a:p>
            <a:r>
              <a:rPr lang="ru-RU" b="1" dirty="0" smtClean="0"/>
              <a:t>    </a:t>
            </a:r>
            <a:r>
              <a:rPr lang="ru-RU" b="1" dirty="0"/>
              <a:t>- легенда </a:t>
            </a:r>
            <a:r>
              <a:rPr lang="ru-RU" b="1" dirty="0" err="1"/>
              <a:t>карти</a:t>
            </a:r>
            <a:r>
              <a:rPr lang="ru-RU" b="1" dirty="0"/>
              <a:t>;</a:t>
            </a:r>
          </a:p>
          <a:p>
            <a:r>
              <a:rPr lang="ru-RU" b="1" dirty="0"/>
              <a:t>   </a:t>
            </a:r>
            <a:r>
              <a:rPr lang="ru-RU" b="1" dirty="0" smtClean="0"/>
              <a:t>- </a:t>
            </a:r>
            <a:r>
              <a:rPr lang="ru-RU" b="1" dirty="0"/>
              <a:t>схему </a:t>
            </a:r>
            <a:r>
              <a:rPr lang="ru-RU" b="1" dirty="0" err="1"/>
              <a:t>магнітного</a:t>
            </a:r>
            <a:r>
              <a:rPr lang="ru-RU" b="1" dirty="0"/>
              <a:t> </a:t>
            </a:r>
            <a:r>
              <a:rPr lang="ru-RU" b="1" dirty="0" err="1"/>
              <a:t>відхилення</a:t>
            </a:r>
            <a:r>
              <a:rPr lang="ru-RU" b="1" dirty="0"/>
              <a:t> і схему </a:t>
            </a:r>
            <a:r>
              <a:rPr lang="ru-RU" b="1" dirty="0" err="1"/>
              <a:t>зближення</a:t>
            </a:r>
            <a:r>
              <a:rPr lang="ru-RU" b="1" dirty="0"/>
              <a:t> </a:t>
            </a:r>
            <a:r>
              <a:rPr lang="ru-RU" b="1" dirty="0" err="1"/>
              <a:t>меридіанів</a:t>
            </a:r>
            <a:r>
              <a:rPr lang="ru-RU" b="1" dirty="0"/>
              <a:t>; 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83984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40406"/>
            <a:ext cx="6554867" cy="1524000"/>
          </a:xfrm>
        </p:spPr>
        <p:txBody>
          <a:bodyPr/>
          <a:lstStyle/>
          <a:p>
            <a:r>
              <a:rPr lang="ru-RU" b="1" dirty="0" err="1"/>
              <a:t>Вихідні</a:t>
            </a:r>
            <a:r>
              <a:rPr lang="ru-RU" b="1" dirty="0"/>
              <a:t> </a:t>
            </a:r>
            <a:r>
              <a:rPr lang="ru-RU" b="1" dirty="0" err="1"/>
              <a:t>дані</a:t>
            </a:r>
            <a:r>
              <a:rPr lang="ru-RU" b="1" dirty="0"/>
              <a:t> </a:t>
            </a:r>
            <a:r>
              <a:rPr lang="ru-RU" b="1" dirty="0" err="1"/>
              <a:t>карти</a:t>
            </a:r>
            <a:r>
              <a:rPr lang="ru-RU" b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764406"/>
            <a:ext cx="6554867" cy="2536664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Д</a:t>
            </a:r>
            <a:r>
              <a:rPr lang="ru-RU" b="1" dirty="0" err="1" smtClean="0"/>
              <a:t>ані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переважно</a:t>
            </a:r>
            <a:r>
              <a:rPr lang="ru-RU" b="1" dirty="0"/>
              <a:t> </a:t>
            </a:r>
            <a:r>
              <a:rPr lang="ru-RU" b="1" dirty="0" err="1"/>
              <a:t>подаються</a:t>
            </a:r>
            <a:r>
              <a:rPr lang="ru-RU" b="1" dirty="0"/>
              <a:t> за </a:t>
            </a:r>
            <a:r>
              <a:rPr lang="ru-RU" b="1" dirty="0" err="1"/>
              <a:t>рамкою</a:t>
            </a:r>
            <a:r>
              <a:rPr lang="ru-RU" b="1" dirty="0"/>
              <a:t> </a:t>
            </a:r>
            <a:r>
              <a:rPr lang="ru-RU" b="1" dirty="0" err="1"/>
              <a:t>карти</a:t>
            </a:r>
            <a:r>
              <a:rPr lang="ru-RU" b="1" dirty="0"/>
              <a:t> і </a:t>
            </a:r>
            <a:r>
              <a:rPr lang="ru-RU" b="1" dirty="0" err="1"/>
              <a:t>містять</a:t>
            </a:r>
            <a:r>
              <a:rPr lang="ru-RU" b="1" dirty="0"/>
              <a:t> </a:t>
            </a:r>
            <a:r>
              <a:rPr lang="ru-RU" b="1" dirty="0" err="1"/>
              <a:t>інформацію</a:t>
            </a:r>
            <a:r>
              <a:rPr lang="ru-RU" b="1" dirty="0"/>
              <a:t> про автора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назву</a:t>
            </a:r>
            <a:r>
              <a:rPr lang="ru-RU" b="1" dirty="0"/>
              <a:t> установи,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склала</a:t>
            </a:r>
            <a:r>
              <a:rPr lang="ru-RU" b="1" dirty="0"/>
              <a:t> карту, </a:t>
            </a:r>
            <a:r>
              <a:rPr lang="ru-RU" b="1" dirty="0" err="1"/>
              <a:t>назву</a:t>
            </a:r>
            <a:r>
              <a:rPr lang="ru-RU" b="1" dirty="0"/>
              <a:t> установи,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друкувала</a:t>
            </a:r>
            <a:r>
              <a:rPr lang="ru-RU" b="1" dirty="0"/>
              <a:t> карту,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адреси</a:t>
            </a:r>
            <a:r>
              <a:rPr lang="ru-RU" b="1" dirty="0"/>
              <a:t>, </a:t>
            </a:r>
            <a:r>
              <a:rPr lang="ru-RU" b="1" dirty="0" err="1"/>
              <a:t>замовника</a:t>
            </a:r>
            <a:r>
              <a:rPr lang="ru-RU" b="1" dirty="0"/>
              <a:t> та номер </a:t>
            </a:r>
            <a:r>
              <a:rPr lang="ru-RU" b="1" dirty="0" err="1"/>
              <a:t>замовлення</a:t>
            </a:r>
            <a:r>
              <a:rPr lang="ru-RU" b="1" dirty="0"/>
              <a:t>, формат </a:t>
            </a:r>
            <a:r>
              <a:rPr lang="ru-RU" b="1" dirty="0" err="1"/>
              <a:t>карти</a:t>
            </a:r>
            <a:r>
              <a:rPr lang="ru-RU" b="1" dirty="0"/>
              <a:t>, номер </a:t>
            </a:r>
            <a:r>
              <a:rPr lang="ru-RU" b="1" dirty="0" err="1"/>
              <a:t>видання</a:t>
            </a:r>
            <a:r>
              <a:rPr lang="ru-RU" b="1" dirty="0"/>
              <a:t> за порядком (</a:t>
            </a:r>
            <a:r>
              <a:rPr lang="ru-RU" b="1" dirty="0" err="1"/>
              <a:t>якщо</a:t>
            </a:r>
            <a:r>
              <a:rPr lang="ru-RU" b="1" dirty="0"/>
              <a:t> карта </a:t>
            </a:r>
            <a:r>
              <a:rPr lang="ru-RU" b="1" dirty="0" err="1"/>
              <a:t>видається</a:t>
            </a:r>
            <a:r>
              <a:rPr lang="ru-RU" b="1" dirty="0"/>
              <a:t> повторно) та </a:t>
            </a:r>
            <a:r>
              <a:rPr lang="ru-RU" b="1" dirty="0" err="1"/>
              <a:t>інше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0776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vchys.com.ua/geography/images/42/images_files/image0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61" y="149469"/>
            <a:ext cx="4862478" cy="660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73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6554867" cy="1524000"/>
          </a:xfrm>
        </p:spPr>
        <p:txBody>
          <a:bodyPr/>
          <a:lstStyle/>
          <a:p>
            <a:r>
              <a:rPr lang="ru-RU" b="1" dirty="0" err="1"/>
              <a:t>Географічна</a:t>
            </a:r>
            <a:r>
              <a:rPr lang="ru-RU" b="1" dirty="0"/>
              <a:t> </a:t>
            </a:r>
            <a:r>
              <a:rPr lang="ru-RU" b="1" dirty="0" err="1"/>
              <a:t>картографія</a:t>
            </a:r>
            <a:r>
              <a:rPr lang="ru-RU" b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853" y="1738647"/>
            <a:ext cx="6554867" cy="1532112"/>
          </a:xfrm>
        </p:spPr>
        <p:txBody>
          <a:bodyPr/>
          <a:lstStyle/>
          <a:p>
            <a:r>
              <a:rPr lang="ru-RU" b="1" dirty="0" err="1"/>
              <a:t>відображає</a:t>
            </a:r>
            <a:r>
              <a:rPr lang="ru-RU" b="1" dirty="0"/>
              <a:t> і </a:t>
            </a:r>
            <a:r>
              <a:rPr lang="ru-RU" b="1" dirty="0" err="1"/>
              <a:t>досліджує</a:t>
            </a:r>
            <a:r>
              <a:rPr lang="ru-RU" b="1" dirty="0"/>
              <a:t> </a:t>
            </a:r>
            <a:r>
              <a:rPr lang="ru-RU" b="1" dirty="0" err="1"/>
              <a:t>географічні</a:t>
            </a:r>
            <a:r>
              <a:rPr lang="ru-RU" b="1" dirty="0"/>
              <a:t> </a:t>
            </a:r>
            <a:r>
              <a:rPr lang="ru-RU" b="1" dirty="0" err="1"/>
              <a:t>системи</a:t>
            </a:r>
            <a:r>
              <a:rPr lang="ru-RU" b="1" dirty="0"/>
              <a:t> (</a:t>
            </a:r>
            <a:r>
              <a:rPr lang="ru-RU" b="1" dirty="0" err="1"/>
              <a:t>геосистеми</a:t>
            </a:r>
            <a:r>
              <a:rPr lang="ru-RU" b="1" dirty="0"/>
              <a:t>) в </a:t>
            </a:r>
            <a:r>
              <a:rPr lang="ru-RU" b="1" dirty="0" err="1"/>
              <a:t>цілому</a:t>
            </a:r>
            <a:r>
              <a:rPr lang="ru-RU" b="1" dirty="0"/>
              <a:t> та </a:t>
            </a:r>
            <a:r>
              <a:rPr lang="ru-RU" b="1" dirty="0" err="1"/>
              <a:t>окремих</a:t>
            </a:r>
            <a:r>
              <a:rPr lang="ru-RU" b="1" dirty="0"/>
              <a:t>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компонентів</a:t>
            </a:r>
            <a:r>
              <a:rPr lang="ru-RU" b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815" y="2901530"/>
            <a:ext cx="4672146" cy="349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3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399" y="340217"/>
            <a:ext cx="6554867" cy="1524000"/>
          </a:xfrm>
        </p:spPr>
        <p:txBody>
          <a:bodyPr/>
          <a:lstStyle/>
          <a:p>
            <a:r>
              <a:rPr lang="ru-RU" b="1" dirty="0"/>
              <a:t>Рамка </a:t>
            </a:r>
            <a:r>
              <a:rPr lang="ru-RU" b="1" dirty="0" err="1"/>
              <a:t>карти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399" y="1521853"/>
            <a:ext cx="4154512" cy="37676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 err="1"/>
              <a:t>це</a:t>
            </a:r>
            <a:r>
              <a:rPr lang="ru-RU" b="1" dirty="0"/>
              <a:t> система </a:t>
            </a:r>
            <a:r>
              <a:rPr lang="ru-RU" b="1" dirty="0" err="1"/>
              <a:t>ліній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оконтурюють</a:t>
            </a:r>
            <a:r>
              <a:rPr lang="ru-RU" b="1" dirty="0"/>
              <a:t> весь рисунок </a:t>
            </a:r>
            <a:r>
              <a:rPr lang="ru-RU" b="1" dirty="0" err="1"/>
              <a:t>карти</a:t>
            </a:r>
            <a:r>
              <a:rPr lang="ru-RU" b="1" dirty="0"/>
              <a:t>.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Рамка </a:t>
            </a:r>
            <a:r>
              <a:rPr lang="ru-RU" b="1" dirty="0" err="1"/>
              <a:t>карти</a:t>
            </a:r>
            <a:r>
              <a:rPr lang="ru-RU" b="1" dirty="0"/>
              <a:t> </a:t>
            </a:r>
            <a:r>
              <a:rPr lang="ru-RU" b="1" dirty="0" err="1"/>
              <a:t>складається</a:t>
            </a:r>
            <a:r>
              <a:rPr lang="ru-RU" b="1" dirty="0"/>
              <a:t> з </a:t>
            </a:r>
            <a:r>
              <a:rPr lang="ru-RU" b="1" dirty="0" err="1"/>
              <a:t>внутрішньої</a:t>
            </a:r>
            <a:r>
              <a:rPr lang="ru-RU" b="1" dirty="0"/>
              <a:t> рамки, </a:t>
            </a:r>
            <a:r>
              <a:rPr lang="ru-RU" b="1" dirty="0" err="1"/>
              <a:t>градусної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мінутної</a:t>
            </a:r>
            <a:r>
              <a:rPr lang="ru-RU" b="1" dirty="0"/>
              <a:t> рамки, </a:t>
            </a:r>
            <a:r>
              <a:rPr lang="ru-RU" b="1" dirty="0" err="1"/>
              <a:t>зовнішньої</a:t>
            </a:r>
            <a:r>
              <a:rPr lang="ru-RU" b="1" dirty="0"/>
              <a:t> рамки </a:t>
            </a:r>
            <a:r>
              <a:rPr lang="ru-RU" b="1" dirty="0" err="1" smtClean="0"/>
              <a:t>карти</a:t>
            </a:r>
            <a:r>
              <a:rPr lang="ru-RU" b="1" dirty="0" smtClean="0"/>
              <a:t>. </a:t>
            </a:r>
          </a:p>
          <a:p>
            <a:pPr marL="0" indent="0">
              <a:buNone/>
            </a:pPr>
            <a:r>
              <a:rPr lang="ru-RU" b="1" dirty="0" smtClean="0"/>
              <a:t>Цифрами </a:t>
            </a:r>
            <a:r>
              <a:rPr lang="ru-RU" b="1" dirty="0"/>
              <a:t>на рисунку </a:t>
            </a:r>
            <a:r>
              <a:rPr lang="ru-RU" b="1" dirty="0" err="1"/>
              <a:t>позначені</a:t>
            </a:r>
            <a:r>
              <a:rPr lang="ru-RU" b="1" dirty="0"/>
              <a:t>: 1 - </a:t>
            </a:r>
            <a:r>
              <a:rPr lang="ru-RU" b="1" dirty="0" err="1"/>
              <a:t>внутрішня</a:t>
            </a:r>
            <a:r>
              <a:rPr lang="ru-RU" b="1" dirty="0"/>
              <a:t> рамка, 2 - </a:t>
            </a:r>
            <a:r>
              <a:rPr lang="ru-RU" b="1" dirty="0" err="1"/>
              <a:t>градусна</a:t>
            </a:r>
            <a:r>
              <a:rPr lang="ru-RU" b="1" dirty="0"/>
              <a:t> рамка, 3 - </a:t>
            </a:r>
            <a:r>
              <a:rPr lang="ru-RU" b="1" dirty="0" err="1"/>
              <a:t>зовнішня</a:t>
            </a:r>
            <a:r>
              <a:rPr lang="ru-RU" b="1" dirty="0"/>
              <a:t> рамка, 4 - </a:t>
            </a:r>
            <a:r>
              <a:rPr lang="ru-RU" b="1" dirty="0" err="1"/>
              <a:t>виходи</a:t>
            </a:r>
            <a:r>
              <a:rPr lang="ru-RU" b="1" dirty="0"/>
              <a:t> </a:t>
            </a:r>
            <a:r>
              <a:rPr lang="ru-RU" b="1" dirty="0" err="1"/>
              <a:t>ліній</a:t>
            </a:r>
            <a:r>
              <a:rPr lang="ru-RU" b="1" dirty="0"/>
              <a:t> </a:t>
            </a:r>
            <a:r>
              <a:rPr lang="ru-RU" b="1" dirty="0" err="1"/>
              <a:t>прямокутної</a:t>
            </a:r>
            <a:r>
              <a:rPr lang="ru-RU" b="1" dirty="0"/>
              <a:t> </a:t>
            </a:r>
            <a:r>
              <a:rPr lang="ru-RU" b="1" dirty="0" err="1"/>
              <a:t>сітки</a:t>
            </a:r>
            <a:r>
              <a:rPr lang="ru-RU" b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911" y="727856"/>
            <a:ext cx="3959983" cy="528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964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521" y="314459"/>
            <a:ext cx="6554867" cy="914400"/>
          </a:xfrm>
        </p:spPr>
        <p:txBody>
          <a:bodyPr/>
          <a:lstStyle/>
          <a:p>
            <a:r>
              <a:rPr lang="ru-RU" b="1" dirty="0"/>
              <a:t>Легенда </a:t>
            </a:r>
            <a:r>
              <a:rPr lang="ru-RU" b="1" dirty="0" err="1"/>
              <a:t>карти</a:t>
            </a:r>
            <a:r>
              <a:rPr lang="ru-RU" b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520" y="771659"/>
            <a:ext cx="6554867" cy="3767670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/>
              <a:t>С</a:t>
            </a:r>
            <a:r>
              <a:rPr lang="ru-RU" b="1" dirty="0" err="1" smtClean="0"/>
              <a:t>укупність</a:t>
            </a:r>
            <a:r>
              <a:rPr lang="ru-RU" b="1" dirty="0" smtClean="0"/>
              <a:t> </a:t>
            </a:r>
            <a:r>
              <a:rPr lang="ru-RU" b="1" dirty="0" err="1"/>
              <a:t>умовних</a:t>
            </a:r>
            <a:r>
              <a:rPr lang="ru-RU" b="1" dirty="0"/>
              <a:t> </a:t>
            </a:r>
            <a:r>
              <a:rPr lang="ru-RU" b="1" dirty="0" err="1"/>
              <a:t>знаків</a:t>
            </a:r>
            <a:r>
              <a:rPr lang="ru-RU" b="1" dirty="0"/>
              <a:t>, </a:t>
            </a:r>
            <a:r>
              <a:rPr lang="ru-RU" b="1" dirty="0" err="1"/>
              <a:t>палітри</a:t>
            </a:r>
            <a:r>
              <a:rPr lang="ru-RU" b="1" dirty="0"/>
              <a:t> </a:t>
            </a:r>
            <a:r>
              <a:rPr lang="ru-RU" b="1" dirty="0" err="1"/>
              <a:t>кольорів</a:t>
            </a:r>
            <a:r>
              <a:rPr lang="ru-RU" b="1" dirty="0"/>
              <a:t>, </a:t>
            </a:r>
            <a:r>
              <a:rPr lang="ru-RU" b="1" dirty="0" err="1"/>
              <a:t>зразків</a:t>
            </a:r>
            <a:r>
              <a:rPr lang="ru-RU" b="1" dirty="0"/>
              <a:t> </a:t>
            </a:r>
            <a:r>
              <a:rPr lang="ru-RU" b="1" dirty="0" err="1"/>
              <a:t>штрихування</a:t>
            </a:r>
            <a:r>
              <a:rPr lang="ru-RU" b="1" dirty="0"/>
              <a:t> та </a:t>
            </a:r>
            <a:r>
              <a:rPr lang="ru-RU" b="1" dirty="0" err="1"/>
              <a:t>їх</a:t>
            </a:r>
            <a:r>
              <a:rPr lang="ru-RU" b="1" dirty="0"/>
              <a:t> </a:t>
            </a:r>
            <a:r>
              <a:rPr lang="ru-RU" b="1" dirty="0" err="1"/>
              <a:t>текстових</a:t>
            </a:r>
            <a:r>
              <a:rPr lang="ru-RU" b="1" dirty="0"/>
              <a:t> </a:t>
            </a:r>
            <a:r>
              <a:rPr lang="ru-RU" b="1" dirty="0" err="1"/>
              <a:t>пояснень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розкривають</a:t>
            </a:r>
            <a:r>
              <a:rPr lang="ru-RU" b="1" dirty="0"/>
              <a:t> </a:t>
            </a:r>
            <a:r>
              <a:rPr lang="ru-RU" b="1" dirty="0" err="1"/>
              <a:t>зміст</a:t>
            </a:r>
            <a:r>
              <a:rPr lang="ru-RU" b="1" dirty="0"/>
              <a:t> </a:t>
            </a:r>
            <a:r>
              <a:rPr lang="ru-RU" b="1" dirty="0" err="1"/>
              <a:t>карти</a:t>
            </a:r>
            <a:r>
              <a:rPr lang="ru-RU" b="1" dirty="0"/>
              <a:t>. В </a:t>
            </a:r>
            <a:r>
              <a:rPr lang="ru-RU" b="1" dirty="0" err="1"/>
              <a:t>легенді</a:t>
            </a:r>
            <a:r>
              <a:rPr lang="ru-RU" b="1" dirty="0"/>
              <a:t> не </a:t>
            </a:r>
            <a:r>
              <a:rPr lang="ru-RU" b="1" dirty="0" err="1"/>
              <a:t>тільки</a:t>
            </a:r>
            <a:r>
              <a:rPr lang="ru-RU" b="1" dirty="0"/>
              <a:t> </a:t>
            </a:r>
            <a:r>
              <a:rPr lang="ru-RU" b="1" dirty="0" err="1"/>
              <a:t>подаються</a:t>
            </a:r>
            <a:r>
              <a:rPr lang="ru-RU" b="1" dirty="0"/>
              <a:t> </a:t>
            </a:r>
            <a:r>
              <a:rPr lang="ru-RU" b="1" dirty="0" err="1"/>
              <a:t>всі</a:t>
            </a:r>
            <a:r>
              <a:rPr lang="ru-RU" b="1" dirty="0"/>
              <a:t> </a:t>
            </a:r>
            <a:r>
              <a:rPr lang="ru-RU" b="1" dirty="0" err="1"/>
              <a:t>умовні</a:t>
            </a:r>
            <a:r>
              <a:rPr lang="ru-RU" b="1" dirty="0"/>
              <a:t> </a:t>
            </a:r>
            <a:r>
              <a:rPr lang="ru-RU" b="1" dirty="0" err="1"/>
              <a:t>позначення</a:t>
            </a:r>
            <a:r>
              <a:rPr lang="ru-RU" b="1" dirty="0"/>
              <a:t> (в </a:t>
            </a:r>
            <a:r>
              <a:rPr lang="ru-RU" b="1" dirty="0" err="1"/>
              <a:t>деяких</a:t>
            </a:r>
            <a:r>
              <a:rPr lang="ru-RU" b="1" dirty="0"/>
              <a:t> </a:t>
            </a:r>
            <a:r>
              <a:rPr lang="ru-RU" b="1" dirty="0" err="1"/>
              <a:t>випадках</a:t>
            </a:r>
            <a:r>
              <a:rPr lang="ru-RU" b="1" dirty="0"/>
              <a:t> </a:t>
            </a:r>
            <a:r>
              <a:rPr lang="ru-RU" b="1" dirty="0" err="1"/>
              <a:t>лише</a:t>
            </a:r>
            <a:r>
              <a:rPr lang="ru-RU" b="1" dirty="0"/>
              <a:t> </a:t>
            </a:r>
            <a:r>
              <a:rPr lang="ru-RU" b="1" dirty="0" err="1"/>
              <a:t>окремі</a:t>
            </a:r>
            <a:r>
              <a:rPr lang="ru-RU" b="1" dirty="0"/>
              <a:t>), </a:t>
            </a:r>
            <a:r>
              <a:rPr lang="ru-RU" b="1" dirty="0" err="1"/>
              <a:t>палітра</a:t>
            </a:r>
            <a:r>
              <a:rPr lang="ru-RU" b="1" dirty="0"/>
              <a:t> </a:t>
            </a:r>
            <a:r>
              <a:rPr lang="ru-RU" b="1" dirty="0" err="1"/>
              <a:t>кольорів</a:t>
            </a:r>
            <a:r>
              <a:rPr lang="ru-RU" b="1" dirty="0"/>
              <a:t>, </a:t>
            </a:r>
            <a:r>
              <a:rPr lang="ru-RU" b="1" dirty="0" err="1"/>
              <a:t>приклади</a:t>
            </a:r>
            <a:r>
              <a:rPr lang="ru-RU" b="1" dirty="0"/>
              <a:t> штриховки, </a:t>
            </a:r>
            <a:r>
              <a:rPr lang="ru-RU" b="1" dirty="0" err="1"/>
              <a:t>які</a:t>
            </a:r>
            <a:r>
              <a:rPr lang="ru-RU" b="1" dirty="0"/>
              <a:t> є на </a:t>
            </a:r>
            <a:r>
              <a:rPr lang="ru-RU" b="1" dirty="0" err="1"/>
              <a:t>карті</a:t>
            </a:r>
            <a:r>
              <a:rPr lang="ru-RU" b="1" dirty="0"/>
              <a:t>, а </a:t>
            </a:r>
            <a:r>
              <a:rPr lang="ru-RU" b="1" dirty="0" err="1"/>
              <a:t>також</a:t>
            </a:r>
            <a:r>
              <a:rPr lang="ru-RU" b="1" dirty="0"/>
              <a:t> коротко й точно </a:t>
            </a:r>
            <a:r>
              <a:rPr lang="ru-RU" b="1" dirty="0" err="1"/>
              <a:t>тлумачиться</a:t>
            </a:r>
            <a:r>
              <a:rPr lang="ru-RU" b="1" dirty="0"/>
              <a:t> </a:t>
            </a:r>
            <a:r>
              <a:rPr lang="ru-RU" b="1" dirty="0" err="1"/>
              <a:t>їхній</a:t>
            </a:r>
            <a:r>
              <a:rPr lang="ru-RU" b="1" dirty="0"/>
              <a:t> </a:t>
            </a:r>
            <a:r>
              <a:rPr lang="ru-RU" b="1" dirty="0" err="1"/>
              <a:t>зміст</a:t>
            </a:r>
            <a:r>
              <a:rPr lang="ru-RU" b="1" dirty="0"/>
              <a:t>. Таким чином, легенда </a:t>
            </a:r>
            <a:r>
              <a:rPr lang="ru-RU" b="1" dirty="0" err="1"/>
              <a:t>карти</a:t>
            </a:r>
            <a:r>
              <a:rPr lang="ru-RU" b="1" dirty="0"/>
              <a:t> </a:t>
            </a:r>
            <a:r>
              <a:rPr lang="ru-RU" b="1" dirty="0" err="1"/>
              <a:t>відображає</a:t>
            </a:r>
            <a:r>
              <a:rPr lang="ru-RU" b="1" dirty="0"/>
              <a:t> </a:t>
            </a:r>
            <a:r>
              <a:rPr lang="ru-RU" b="1" dirty="0" err="1"/>
              <a:t>логічну</a:t>
            </a:r>
            <a:r>
              <a:rPr lang="ru-RU" b="1" dirty="0"/>
              <a:t> основу </a:t>
            </a:r>
            <a:r>
              <a:rPr lang="ru-RU" b="1" dirty="0" err="1"/>
              <a:t>картографічного</a:t>
            </a:r>
            <a:r>
              <a:rPr lang="ru-RU" b="1" dirty="0"/>
              <a:t> </a:t>
            </a:r>
            <a:r>
              <a:rPr lang="ru-RU" b="1" dirty="0" err="1"/>
              <a:t>зображення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78315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36" y="338669"/>
            <a:ext cx="8439955" cy="62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099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430" y="463640"/>
            <a:ext cx="6554867" cy="821028"/>
          </a:xfrm>
        </p:spPr>
        <p:txBody>
          <a:bodyPr/>
          <a:lstStyle/>
          <a:p>
            <a:r>
              <a:rPr lang="uk-UA" b="1" dirty="0" smtClean="0"/>
              <a:t>Масштаб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6430" y="1284668"/>
            <a:ext cx="8031052" cy="2965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На </a:t>
            </a:r>
            <a:r>
              <a:rPr lang="ru-RU" b="1" dirty="0" err="1"/>
              <a:t>карті</a:t>
            </a:r>
            <a:r>
              <a:rPr lang="ru-RU" b="1" dirty="0"/>
              <a:t> масштаб </a:t>
            </a:r>
            <a:r>
              <a:rPr lang="ru-RU" b="1" dirty="0" err="1"/>
              <a:t>вказується</a:t>
            </a:r>
            <a:r>
              <a:rPr lang="ru-RU" b="1" dirty="0"/>
              <a:t> </a:t>
            </a:r>
            <a:r>
              <a:rPr lang="ru-RU" b="1" dirty="0" err="1"/>
              <a:t>кількома</a:t>
            </a:r>
            <a:r>
              <a:rPr lang="ru-RU" b="1" dirty="0"/>
              <a:t> </a:t>
            </a:r>
            <a:r>
              <a:rPr lang="ru-RU" b="1" dirty="0" smtClean="0"/>
              <a:t>способами:</a:t>
            </a:r>
            <a:endParaRPr lang="ru-RU" b="1" dirty="0"/>
          </a:p>
          <a:p>
            <a:r>
              <a:rPr lang="ru-RU" b="1" dirty="0" smtClean="0"/>
              <a:t>за </a:t>
            </a:r>
            <a:r>
              <a:rPr lang="ru-RU" b="1" dirty="0" err="1"/>
              <a:t>допомогою</a:t>
            </a:r>
            <a:r>
              <a:rPr lang="ru-RU" b="1" dirty="0"/>
              <a:t> числового </a:t>
            </a:r>
            <a:r>
              <a:rPr lang="ru-RU" b="1" dirty="0" err="1"/>
              <a:t>відношення</a:t>
            </a:r>
            <a:r>
              <a:rPr lang="ru-RU" b="1" dirty="0"/>
              <a:t>, </a:t>
            </a:r>
            <a:r>
              <a:rPr lang="ru-RU" b="1" dirty="0" err="1"/>
              <a:t>наприклад</a:t>
            </a:r>
            <a:r>
              <a:rPr lang="ru-RU" b="1" dirty="0"/>
              <a:t>, 1:100000 (</a:t>
            </a:r>
            <a:r>
              <a:rPr lang="ru-RU" b="1" dirty="0" err="1"/>
              <a:t>числовий</a:t>
            </a:r>
            <a:r>
              <a:rPr lang="ru-RU" b="1" dirty="0"/>
              <a:t> масштаб </a:t>
            </a:r>
            <a:r>
              <a:rPr lang="ru-RU" b="1" dirty="0" err="1"/>
              <a:t>карти</a:t>
            </a:r>
            <a:r>
              <a:rPr lang="ru-RU" b="1" dirty="0"/>
              <a:t>);</a:t>
            </a:r>
          </a:p>
          <a:p>
            <a:r>
              <a:rPr lang="ru-RU" b="1" dirty="0" err="1"/>
              <a:t>формулюється</a:t>
            </a:r>
            <a:r>
              <a:rPr lang="ru-RU" b="1" dirty="0"/>
              <a:t> словами, </a:t>
            </a:r>
            <a:r>
              <a:rPr lang="ru-RU" b="1" dirty="0" err="1"/>
              <a:t>наприклад</a:t>
            </a:r>
            <a:r>
              <a:rPr lang="ru-RU" b="1" dirty="0"/>
              <a:t>: "1 см на </a:t>
            </a:r>
            <a:r>
              <a:rPr lang="ru-RU" b="1" dirty="0" err="1"/>
              <a:t>карті</a:t>
            </a:r>
            <a:r>
              <a:rPr lang="ru-RU" b="1" dirty="0"/>
              <a:t> </a:t>
            </a:r>
            <a:r>
              <a:rPr lang="ru-RU" b="1" dirty="0" err="1"/>
              <a:t>відповідає</a:t>
            </a:r>
            <a:r>
              <a:rPr lang="ru-RU" b="1" dirty="0"/>
              <a:t> 100 км на </a:t>
            </a:r>
            <a:r>
              <a:rPr lang="ru-RU" b="1" dirty="0" err="1"/>
              <a:t>місцевості</a:t>
            </a:r>
            <a:r>
              <a:rPr lang="ru-RU" b="1" dirty="0"/>
              <a:t>" (</a:t>
            </a:r>
            <a:r>
              <a:rPr lang="ru-RU" b="1" dirty="0" err="1"/>
              <a:t>словесний</a:t>
            </a:r>
            <a:r>
              <a:rPr lang="ru-RU" b="1" dirty="0"/>
              <a:t> масштаб </a:t>
            </a:r>
            <a:r>
              <a:rPr lang="ru-RU" b="1" dirty="0" err="1"/>
              <a:t>карти</a:t>
            </a:r>
            <a:r>
              <a:rPr lang="ru-RU" b="1" dirty="0"/>
              <a:t>);</a:t>
            </a:r>
          </a:p>
          <a:p>
            <a:r>
              <a:rPr lang="ru-RU" b="1" dirty="0" err="1"/>
              <a:t>відображається</a:t>
            </a:r>
            <a:r>
              <a:rPr lang="ru-RU" b="1" dirty="0"/>
              <a:t> </a:t>
            </a:r>
            <a:r>
              <a:rPr lang="ru-RU" b="1" dirty="0" err="1"/>
              <a:t>графічно</a:t>
            </a:r>
            <a:r>
              <a:rPr lang="ru-RU" b="1" dirty="0"/>
              <a:t> у </a:t>
            </a:r>
            <a:r>
              <a:rPr lang="ru-RU" b="1" dirty="0" err="1"/>
              <a:t>вигляді</a:t>
            </a:r>
            <a:r>
              <a:rPr lang="ru-RU" b="1" dirty="0"/>
              <a:t> </a:t>
            </a:r>
            <a:r>
              <a:rPr lang="ru-RU" b="1" dirty="0" err="1"/>
              <a:t>відрізка</a:t>
            </a:r>
            <a:r>
              <a:rPr lang="ru-RU" b="1" dirty="0"/>
              <a:t> </a:t>
            </a:r>
            <a:r>
              <a:rPr lang="ru-RU" b="1" dirty="0" err="1"/>
              <a:t>прямої</a:t>
            </a:r>
            <a:r>
              <a:rPr lang="ru-RU" b="1" dirty="0"/>
              <a:t>, </a:t>
            </a:r>
            <a:r>
              <a:rPr lang="ru-RU" b="1" dirty="0" err="1"/>
              <a:t>поділеного</a:t>
            </a:r>
            <a:r>
              <a:rPr lang="ru-RU" b="1" dirty="0"/>
              <a:t> на </a:t>
            </a:r>
            <a:r>
              <a:rPr lang="ru-RU" b="1" dirty="0" err="1"/>
              <a:t>рівні</a:t>
            </a:r>
            <a:r>
              <a:rPr lang="ru-RU" b="1" dirty="0"/>
              <a:t> </a:t>
            </a:r>
            <a:r>
              <a:rPr lang="ru-RU" b="1" dirty="0" err="1"/>
              <a:t>частини</a:t>
            </a:r>
            <a:r>
              <a:rPr lang="ru-RU" b="1" dirty="0"/>
              <a:t> з </a:t>
            </a:r>
            <a:r>
              <a:rPr lang="ru-RU" b="1" dirty="0" err="1"/>
              <a:t>підписаними</a:t>
            </a:r>
            <a:r>
              <a:rPr lang="ru-RU" b="1" dirty="0"/>
              <a:t> величинами </a:t>
            </a:r>
            <a:r>
              <a:rPr lang="ru-RU" b="1" dirty="0" err="1"/>
              <a:t>відповідних</a:t>
            </a:r>
            <a:r>
              <a:rPr lang="ru-RU" b="1" dirty="0"/>
              <a:t> </a:t>
            </a:r>
            <a:r>
              <a:rPr lang="ru-RU" b="1" dirty="0" err="1"/>
              <a:t>їм</a:t>
            </a:r>
            <a:r>
              <a:rPr lang="ru-RU" b="1" dirty="0"/>
              <a:t> </a:t>
            </a:r>
            <a:r>
              <a:rPr lang="ru-RU" b="1" dirty="0" err="1"/>
              <a:t>дійсних</a:t>
            </a:r>
            <a:r>
              <a:rPr lang="ru-RU" b="1" dirty="0"/>
              <a:t> </a:t>
            </a:r>
            <a:r>
              <a:rPr lang="ru-RU" b="1" dirty="0" err="1"/>
              <a:t>розмірів</a:t>
            </a:r>
            <a:r>
              <a:rPr lang="ru-RU" b="1" dirty="0"/>
              <a:t> </a:t>
            </a:r>
            <a:r>
              <a:rPr lang="ru-RU" b="1" dirty="0" err="1"/>
              <a:t>цих</a:t>
            </a:r>
            <a:r>
              <a:rPr lang="ru-RU" b="1" dirty="0"/>
              <a:t> </a:t>
            </a:r>
            <a:r>
              <a:rPr lang="ru-RU" b="1" dirty="0" err="1"/>
              <a:t>відрізків</a:t>
            </a:r>
            <a:r>
              <a:rPr lang="ru-RU" b="1" dirty="0"/>
              <a:t> на </a:t>
            </a:r>
            <a:r>
              <a:rPr lang="ru-RU" b="1" dirty="0" err="1"/>
              <a:t>місцевості</a:t>
            </a:r>
            <a:r>
              <a:rPr lang="ru-RU" b="1" dirty="0"/>
              <a:t> (</a:t>
            </a:r>
            <a:r>
              <a:rPr lang="ru-RU" b="1" dirty="0" err="1"/>
              <a:t>графічний</a:t>
            </a:r>
            <a:r>
              <a:rPr lang="ru-RU" b="1" dirty="0"/>
              <a:t> масштаб </a:t>
            </a:r>
            <a:r>
              <a:rPr lang="ru-RU" b="1" dirty="0" err="1"/>
              <a:t>карти</a:t>
            </a:r>
            <a:r>
              <a:rPr lang="ru-RU" b="1" dirty="0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10" y="4250028"/>
            <a:ext cx="7417158" cy="250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658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42" y="413197"/>
            <a:ext cx="6554867" cy="1524000"/>
          </a:xfrm>
        </p:spPr>
        <p:txBody>
          <a:bodyPr/>
          <a:lstStyle/>
          <a:p>
            <a:r>
              <a:rPr lang="ru-RU" b="1" dirty="0" err="1"/>
              <a:t>Довідкові</a:t>
            </a:r>
            <a:r>
              <a:rPr lang="ru-RU" b="1" dirty="0"/>
              <a:t> </a:t>
            </a:r>
            <a:r>
              <a:rPr lang="ru-RU" b="1" dirty="0" err="1"/>
              <a:t>дані</a:t>
            </a:r>
            <a:r>
              <a:rPr lang="ru-RU" b="1" dirty="0"/>
              <a:t> </a:t>
            </a:r>
            <a:r>
              <a:rPr lang="ru-RU" b="1" dirty="0" err="1"/>
              <a:t>карти</a:t>
            </a:r>
            <a:r>
              <a:rPr lang="ru-RU" b="1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096" y="572037"/>
            <a:ext cx="6554867" cy="376767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інформація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розміщується</a:t>
            </a:r>
            <a:r>
              <a:rPr lang="ru-RU" dirty="0"/>
              <a:t> на </a:t>
            </a:r>
            <a:r>
              <a:rPr lang="ru-RU" dirty="0" err="1"/>
              <a:t>карті</a:t>
            </a:r>
            <a:r>
              <a:rPr lang="ru-RU" dirty="0"/>
              <a:t> для </a:t>
            </a:r>
            <a:r>
              <a:rPr lang="ru-RU" dirty="0" err="1"/>
              <a:t>доповнення</a:t>
            </a:r>
            <a:r>
              <a:rPr lang="ru-RU" dirty="0"/>
              <a:t> основного </a:t>
            </a:r>
            <a:r>
              <a:rPr lang="ru-RU" dirty="0" err="1"/>
              <a:t>картографічного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карти</a:t>
            </a:r>
            <a:r>
              <a:rPr lang="ru-RU" dirty="0"/>
              <a:t> і </a:t>
            </a:r>
            <a:r>
              <a:rPr lang="ru-RU" dirty="0" err="1"/>
              <a:t>графічні</a:t>
            </a:r>
            <a:r>
              <a:rPr lang="ru-RU" dirty="0"/>
              <a:t> </a:t>
            </a:r>
            <a:r>
              <a:rPr lang="ru-RU" dirty="0" err="1"/>
              <a:t>побудови</a:t>
            </a:r>
            <a:r>
              <a:rPr lang="ru-RU" dirty="0"/>
              <a:t> (</a:t>
            </a:r>
            <a:r>
              <a:rPr lang="ru-RU" dirty="0" err="1"/>
              <a:t>профілі</a:t>
            </a:r>
            <a:r>
              <a:rPr lang="ru-RU" dirty="0"/>
              <a:t>, </a:t>
            </a:r>
            <a:r>
              <a:rPr lang="ru-RU" dirty="0" err="1"/>
              <a:t>діаграми</a:t>
            </a:r>
            <a:r>
              <a:rPr lang="ru-RU" dirty="0"/>
              <a:t>), </a:t>
            </a:r>
            <a:r>
              <a:rPr lang="ru-RU" dirty="0" err="1"/>
              <a:t>таблиці</a:t>
            </a:r>
            <a:r>
              <a:rPr lang="ru-RU" dirty="0"/>
              <a:t>, </a:t>
            </a:r>
            <a:r>
              <a:rPr lang="ru-RU" dirty="0" err="1"/>
              <a:t>тексти</a:t>
            </a:r>
            <a:r>
              <a:rPr lang="ru-RU" dirty="0"/>
              <a:t>, </a:t>
            </a:r>
            <a:r>
              <a:rPr lang="ru-RU" dirty="0" err="1"/>
              <a:t>фотографії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966" y="3087313"/>
            <a:ext cx="4824748" cy="350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87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3095" y="185334"/>
            <a:ext cx="3729508" cy="583446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1 - </a:t>
            </a:r>
            <a:r>
              <a:rPr lang="ru-RU" b="1" dirty="0" err="1"/>
              <a:t>елементи</a:t>
            </a:r>
            <a:r>
              <a:rPr lang="ru-RU" b="1" dirty="0"/>
              <a:t> </a:t>
            </a:r>
            <a:r>
              <a:rPr lang="ru-RU" b="1" dirty="0" err="1"/>
              <a:t>математичної</a:t>
            </a:r>
            <a:r>
              <a:rPr lang="ru-RU" b="1" dirty="0"/>
              <a:t> </a:t>
            </a:r>
            <a:r>
              <a:rPr lang="ru-RU" b="1" dirty="0" err="1"/>
              <a:t>основи</a:t>
            </a:r>
            <a:r>
              <a:rPr lang="ru-RU" b="1" dirty="0"/>
              <a:t> </a:t>
            </a:r>
            <a:r>
              <a:rPr lang="ru-RU" b="1" dirty="0" err="1"/>
              <a:t>карти</a:t>
            </a:r>
            <a:r>
              <a:rPr lang="ru-RU" b="1" dirty="0"/>
              <a:t>: </a:t>
            </a:r>
            <a:r>
              <a:rPr lang="ru-RU" b="1" dirty="0" err="1"/>
              <a:t>градусна</a:t>
            </a:r>
            <a:r>
              <a:rPr lang="ru-RU" b="1" dirty="0"/>
              <a:t> рамка, </a:t>
            </a:r>
            <a:r>
              <a:rPr lang="ru-RU" b="1" dirty="0" err="1"/>
              <a:t>виходи</a:t>
            </a:r>
            <a:r>
              <a:rPr lang="ru-RU" b="1" dirty="0"/>
              <a:t> </a:t>
            </a:r>
            <a:r>
              <a:rPr lang="ru-RU" b="1" dirty="0" err="1"/>
              <a:t>прямокутної</a:t>
            </a:r>
            <a:r>
              <a:rPr lang="ru-RU" b="1" dirty="0"/>
              <a:t> </a:t>
            </a:r>
            <a:r>
              <a:rPr lang="ru-RU" b="1" dirty="0" err="1"/>
              <a:t>сітки</a:t>
            </a:r>
            <a:r>
              <a:rPr lang="ru-RU" b="1" dirty="0"/>
              <a:t>, </a:t>
            </a:r>
            <a:r>
              <a:rPr lang="ru-RU" b="1" dirty="0" err="1"/>
              <a:t>паралелі</a:t>
            </a:r>
            <a:r>
              <a:rPr lang="ru-RU" b="1" dirty="0"/>
              <a:t> та </a:t>
            </a:r>
            <a:r>
              <a:rPr lang="ru-RU" b="1" dirty="0" err="1"/>
              <a:t>меридіани</a:t>
            </a:r>
            <a:r>
              <a:rPr lang="ru-RU" b="1" dirty="0"/>
              <a:t>;</a:t>
            </a:r>
          </a:p>
          <a:p>
            <a:r>
              <a:rPr lang="ru-RU" b="1" dirty="0"/>
              <a:t>2 - </a:t>
            </a:r>
            <a:r>
              <a:rPr lang="ru-RU" b="1" dirty="0" err="1"/>
              <a:t>власне</a:t>
            </a:r>
            <a:r>
              <a:rPr lang="ru-RU" b="1" dirty="0"/>
              <a:t> </a:t>
            </a:r>
            <a:r>
              <a:rPr lang="ru-RU" b="1" dirty="0" err="1"/>
              <a:t>картографічне</a:t>
            </a:r>
            <a:r>
              <a:rPr lang="ru-RU" b="1" dirty="0"/>
              <a:t> </a:t>
            </a:r>
            <a:r>
              <a:rPr lang="ru-RU" b="1" dirty="0" err="1"/>
              <a:t>зображення</a:t>
            </a:r>
            <a:r>
              <a:rPr lang="ru-RU" b="1" dirty="0"/>
              <a:t>;</a:t>
            </a:r>
          </a:p>
          <a:p>
            <a:r>
              <a:rPr lang="ru-RU" b="1" dirty="0"/>
              <a:t>3, 4, 5 - </a:t>
            </a:r>
            <a:r>
              <a:rPr lang="ru-RU" b="1" dirty="0" err="1"/>
              <a:t>елементи</a:t>
            </a:r>
            <a:r>
              <a:rPr lang="ru-RU" b="1" dirty="0"/>
              <a:t> </a:t>
            </a:r>
            <a:r>
              <a:rPr lang="ru-RU" b="1" dirty="0" err="1"/>
              <a:t>допоміжнього</a:t>
            </a:r>
            <a:r>
              <a:rPr lang="ru-RU" b="1" dirty="0"/>
              <a:t> </a:t>
            </a:r>
            <a:r>
              <a:rPr lang="ru-RU" b="1" dirty="0" err="1"/>
              <a:t>оснащення</a:t>
            </a:r>
            <a:r>
              <a:rPr lang="ru-RU" b="1" dirty="0"/>
              <a:t> </a:t>
            </a:r>
            <a:r>
              <a:rPr lang="ru-RU" b="1" dirty="0" err="1"/>
              <a:t>карти</a:t>
            </a:r>
            <a:r>
              <a:rPr lang="ru-RU" b="1" dirty="0"/>
              <a:t> (3- </a:t>
            </a:r>
            <a:r>
              <a:rPr lang="ru-RU" b="1" dirty="0" err="1"/>
              <a:t>вихідні</a:t>
            </a:r>
            <a:r>
              <a:rPr lang="ru-RU" b="1" dirty="0"/>
              <a:t> </a:t>
            </a:r>
            <a:r>
              <a:rPr lang="ru-RU" b="1" dirty="0" err="1"/>
              <a:t>дані</a:t>
            </a:r>
            <a:r>
              <a:rPr lang="ru-RU" b="1" dirty="0"/>
              <a:t>, 4 та 5 - легенда </a:t>
            </a:r>
            <a:r>
              <a:rPr lang="ru-RU" b="1" dirty="0" err="1"/>
              <a:t>карти</a:t>
            </a:r>
            <a:r>
              <a:rPr lang="ru-RU" b="1" dirty="0"/>
              <a:t>);</a:t>
            </a:r>
          </a:p>
          <a:p>
            <a:r>
              <a:rPr lang="ru-RU" b="1" dirty="0"/>
              <a:t>6 - </a:t>
            </a:r>
            <a:r>
              <a:rPr lang="ru-RU" b="1" dirty="0" err="1"/>
              <a:t>довідкові</a:t>
            </a:r>
            <a:r>
              <a:rPr lang="ru-RU" b="1" dirty="0"/>
              <a:t> </a:t>
            </a:r>
            <a:r>
              <a:rPr lang="ru-RU" b="1" dirty="0" err="1"/>
              <a:t>дані</a:t>
            </a:r>
            <a:r>
              <a:rPr lang="ru-RU" b="1" dirty="0"/>
              <a:t> </a:t>
            </a:r>
            <a:r>
              <a:rPr lang="ru-RU" b="1" dirty="0" err="1"/>
              <a:t>карти</a:t>
            </a:r>
            <a:r>
              <a:rPr lang="ru-RU" b="1" dirty="0"/>
              <a:t> - </a:t>
            </a:r>
            <a:r>
              <a:rPr lang="ru-RU" b="1" dirty="0" err="1"/>
              <a:t>розподіл</a:t>
            </a:r>
            <a:r>
              <a:rPr lang="ru-RU" b="1" dirty="0"/>
              <a:t> </a:t>
            </a:r>
            <a:r>
              <a:rPr lang="ru-RU" b="1" dirty="0" err="1"/>
              <a:t>лісів</a:t>
            </a:r>
            <a:r>
              <a:rPr lang="ru-RU" b="1" dirty="0"/>
              <a:t> </a:t>
            </a:r>
            <a:r>
              <a:rPr lang="ru-RU" b="1" dirty="0" err="1"/>
              <a:t>комерційного</a:t>
            </a:r>
            <a:r>
              <a:rPr lang="ru-RU" b="1" dirty="0"/>
              <a:t> </a:t>
            </a:r>
            <a:r>
              <a:rPr lang="ru-RU" b="1" dirty="0" err="1"/>
              <a:t>призначення</a:t>
            </a:r>
            <a:r>
              <a:rPr lang="ru-RU" b="1" dirty="0"/>
              <a:t> по </a:t>
            </a:r>
            <a:r>
              <a:rPr lang="ru-RU" b="1" dirty="0" err="1"/>
              <a:t>регіонам</a:t>
            </a:r>
            <a:r>
              <a:rPr lang="ru-RU" b="1" dirty="0"/>
              <a:t>;</a:t>
            </a:r>
          </a:p>
          <a:p>
            <a:r>
              <a:rPr lang="ru-RU" b="1" dirty="0"/>
              <a:t>7 та 8 - </a:t>
            </a:r>
            <a:r>
              <a:rPr lang="ru-RU" b="1" dirty="0" err="1"/>
              <a:t>окремі</a:t>
            </a:r>
            <a:r>
              <a:rPr lang="ru-RU" b="1" dirty="0"/>
              <a:t> </a:t>
            </a:r>
            <a:r>
              <a:rPr lang="ru-RU" b="1" dirty="0" err="1"/>
              <a:t>території</a:t>
            </a:r>
            <a:r>
              <a:rPr lang="ru-RU" b="1" dirty="0"/>
              <a:t> </a:t>
            </a:r>
            <a:r>
              <a:rPr lang="ru-RU" b="1" dirty="0" err="1"/>
              <a:t>відображені</a:t>
            </a:r>
            <a:r>
              <a:rPr lang="ru-RU" b="1" dirty="0"/>
              <a:t> на </a:t>
            </a:r>
            <a:r>
              <a:rPr lang="ru-RU" b="1" dirty="0" err="1"/>
              <a:t>окремих</a:t>
            </a:r>
            <a:r>
              <a:rPr lang="ru-RU" b="1" dirty="0"/>
              <a:t> картах-</a:t>
            </a:r>
            <a:r>
              <a:rPr lang="ru-RU" b="1" dirty="0" err="1"/>
              <a:t>врізках</a:t>
            </a:r>
            <a:r>
              <a:rPr lang="ru-RU" b="1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959" y="185335"/>
            <a:ext cx="4664211" cy="649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1802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859" y="2525332"/>
            <a:ext cx="6554867" cy="1524000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/>
              <a:t>Дякую за увагу !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710381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6554867" cy="1524000"/>
          </a:xfrm>
        </p:spPr>
        <p:txBody>
          <a:bodyPr/>
          <a:lstStyle/>
          <a:p>
            <a:r>
              <a:rPr lang="uk-UA" b="1" dirty="0"/>
              <a:t>інженерної картографії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8853" y="1506828"/>
            <a:ext cx="6554867" cy="1532112"/>
          </a:xfrm>
        </p:spPr>
        <p:txBody>
          <a:bodyPr/>
          <a:lstStyle/>
          <a:p>
            <a:r>
              <a:rPr lang="uk-UA" b="1" dirty="0" smtClean="0"/>
              <a:t>Дотримуються поглядів </a:t>
            </a:r>
            <a:r>
              <a:rPr lang="uk-UA" b="1" dirty="0"/>
              <a:t>на картографію як на науково-технічну науку (переважно виробничу) і більш пов'язані з геодезичними науками. 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730" y="2768959"/>
            <a:ext cx="6308873" cy="375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9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15533"/>
            <a:ext cx="6554867" cy="1524000"/>
          </a:xfrm>
        </p:spPr>
        <p:txBody>
          <a:bodyPr/>
          <a:lstStyle/>
          <a:p>
            <a:r>
              <a:rPr lang="uk-UA" b="1" dirty="0" smtClean="0"/>
              <a:t>Концепції картографії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189" y="1442434"/>
            <a:ext cx="7992414" cy="4751831"/>
          </a:xfrm>
        </p:spPr>
        <p:txBody>
          <a:bodyPr>
            <a:normAutofit/>
          </a:bodyPr>
          <a:lstStyle/>
          <a:p>
            <a:r>
              <a:rPr lang="uk-UA" b="1" i="1" dirty="0"/>
              <a:t>Пізнавальна або </a:t>
            </a:r>
            <a:r>
              <a:rPr lang="uk-UA" b="1" i="1" dirty="0" err="1"/>
              <a:t>модельно</a:t>
            </a:r>
            <a:r>
              <a:rPr lang="uk-UA" b="1" i="1" dirty="0"/>
              <a:t>-пізнавальна концепція</a:t>
            </a:r>
            <a:r>
              <a:rPr lang="uk-UA" b="1" dirty="0"/>
              <a:t> </a:t>
            </a:r>
            <a:r>
              <a:rPr lang="uk-UA" dirty="0"/>
              <a:t>трактує картографію як пізнавальну науку, тісно пов'язану з науками про Землю, природними і соціально-економічними науками, теорією пізнання і віддає перевагу у вивченні дійсності картографічного моделювання, розглядаючи карту як модель дійсності. </a:t>
            </a:r>
            <a:endParaRPr lang="ru-RU" dirty="0"/>
          </a:p>
          <a:p>
            <a:r>
              <a:rPr lang="uk-UA" b="1" i="1" dirty="0"/>
              <a:t>Комунікативна концепція</a:t>
            </a:r>
            <a:r>
              <a:rPr lang="uk-UA" b="1" dirty="0"/>
              <a:t> </a:t>
            </a:r>
            <a:r>
              <a:rPr lang="uk-UA" dirty="0"/>
              <a:t>розглядає картографію як галузь інформатики, а карту як засіб комунікації, канал інформації. </a:t>
            </a:r>
            <a:endParaRPr lang="ru-RU" dirty="0"/>
          </a:p>
          <a:p>
            <a:r>
              <a:rPr lang="uk-UA" b="1" i="1" dirty="0" err="1"/>
              <a:t>Мовна</a:t>
            </a:r>
            <a:r>
              <a:rPr lang="uk-UA" b="1" i="1" dirty="0"/>
              <a:t> (</a:t>
            </a:r>
            <a:r>
              <a:rPr lang="uk-UA" b="1" i="1" dirty="0" err="1"/>
              <a:t>картомовна</a:t>
            </a:r>
            <a:r>
              <a:rPr lang="uk-UA" b="1" i="1" dirty="0"/>
              <a:t>) концепція</a:t>
            </a:r>
            <a:r>
              <a:rPr lang="uk-UA" b="1" dirty="0"/>
              <a:t> </a:t>
            </a:r>
            <a:r>
              <a:rPr lang="uk-UA" dirty="0"/>
              <a:t>вважає картографію як науку про мову карти, а карту - як особливий текст, виконаний за допомогою умовних знаків. Картографія розглядається тут як галузь лінгвістики і семіотики (науки про мови).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5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398" y="275823"/>
            <a:ext cx="6554867" cy="1524000"/>
          </a:xfrm>
        </p:spPr>
        <p:txBody>
          <a:bodyPr/>
          <a:lstStyle/>
          <a:p>
            <a:r>
              <a:rPr lang="ru-RU" b="1" dirty="0" err="1" smtClean="0"/>
              <a:t>Розділи</a:t>
            </a:r>
            <a:r>
              <a:rPr lang="ru-RU" b="1" dirty="0" smtClean="0"/>
              <a:t> </a:t>
            </a:r>
            <a:r>
              <a:rPr lang="ru-RU" b="1" dirty="0" err="1"/>
              <a:t>картографії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397" y="1576590"/>
            <a:ext cx="8018175" cy="5004514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 err="1"/>
              <a:t>Загальна</a:t>
            </a:r>
            <a:r>
              <a:rPr lang="ru-RU" sz="2600" b="1" dirty="0"/>
              <a:t> </a:t>
            </a:r>
            <a:r>
              <a:rPr lang="ru-RU" sz="2600" b="1" dirty="0" err="1"/>
              <a:t>теорія</a:t>
            </a:r>
            <a:r>
              <a:rPr lang="ru-RU" sz="2600" b="1" dirty="0"/>
              <a:t> </a:t>
            </a:r>
            <a:r>
              <a:rPr lang="ru-RU" sz="2600" b="1" dirty="0" err="1"/>
              <a:t>картографії</a:t>
            </a:r>
            <a:r>
              <a:rPr lang="ru-RU" sz="2600" b="1" dirty="0"/>
              <a:t> </a:t>
            </a:r>
            <a:r>
              <a:rPr lang="ru-RU" sz="2600" dirty="0"/>
              <a:t>- </a:t>
            </a:r>
            <a:r>
              <a:rPr lang="ru-RU" sz="2600" dirty="0" err="1"/>
              <a:t>включає</a:t>
            </a:r>
            <a:r>
              <a:rPr lang="ru-RU" sz="2600" dirty="0"/>
              <a:t> </a:t>
            </a:r>
            <a:r>
              <a:rPr lang="ru-RU" sz="2600" dirty="0" err="1"/>
              <a:t>поняття</a:t>
            </a:r>
            <a:r>
              <a:rPr lang="ru-RU" sz="2600" dirty="0"/>
              <a:t> про предмет і метод </a:t>
            </a:r>
            <a:r>
              <a:rPr lang="ru-RU" sz="2600" dirty="0" err="1"/>
              <a:t>картографії</a:t>
            </a:r>
            <a:r>
              <a:rPr lang="ru-RU" sz="2600" dirty="0"/>
              <a:t>, </a:t>
            </a:r>
            <a:r>
              <a:rPr lang="ru-RU" sz="2600" dirty="0" err="1"/>
              <a:t>вивчає</a:t>
            </a:r>
            <a:r>
              <a:rPr lang="ru-RU" sz="2600" dirty="0"/>
              <a:t> </a:t>
            </a:r>
            <a:r>
              <a:rPr lang="ru-RU" sz="2600" dirty="0" err="1"/>
              <a:t>питання</a:t>
            </a:r>
            <a:r>
              <a:rPr lang="ru-RU" sz="2600" dirty="0"/>
              <a:t> </a:t>
            </a:r>
            <a:r>
              <a:rPr lang="ru-RU" sz="2600" dirty="0" err="1"/>
              <a:t>методології</a:t>
            </a:r>
            <a:r>
              <a:rPr lang="ru-RU" sz="2600" dirty="0"/>
              <a:t> </a:t>
            </a:r>
            <a:r>
              <a:rPr lang="ru-RU" sz="2600" dirty="0" err="1"/>
              <a:t>створення</a:t>
            </a:r>
            <a:r>
              <a:rPr lang="ru-RU" sz="2600" dirty="0"/>
              <a:t> та </a:t>
            </a:r>
            <a:r>
              <a:rPr lang="ru-RU" sz="2600" dirty="0" err="1"/>
              <a:t>використання</a:t>
            </a:r>
            <a:r>
              <a:rPr lang="ru-RU" sz="2600" dirty="0"/>
              <a:t> карт, </a:t>
            </a:r>
            <a:r>
              <a:rPr lang="ru-RU" sz="2600" dirty="0" err="1"/>
              <a:t>картознавство</a:t>
            </a:r>
            <a:r>
              <a:rPr lang="ru-RU" sz="2600" dirty="0"/>
              <a:t> - </a:t>
            </a:r>
            <a:r>
              <a:rPr lang="ru-RU" sz="2600" dirty="0" err="1"/>
              <a:t>загальне</a:t>
            </a:r>
            <a:r>
              <a:rPr lang="ru-RU" sz="2600" dirty="0"/>
              <a:t> </a:t>
            </a:r>
            <a:r>
              <a:rPr lang="ru-RU" sz="2600" dirty="0" err="1"/>
              <a:t>вчення</a:t>
            </a:r>
            <a:r>
              <a:rPr lang="ru-RU" sz="2600" dirty="0"/>
              <a:t> про </a:t>
            </a:r>
            <a:r>
              <a:rPr lang="ru-RU" sz="2600" dirty="0" err="1"/>
              <a:t>картографічних</a:t>
            </a:r>
            <a:r>
              <a:rPr lang="ru-RU" sz="2600" dirty="0"/>
              <a:t> </a:t>
            </a:r>
            <a:r>
              <a:rPr lang="ru-RU" sz="2600" dirty="0" err="1"/>
              <a:t>творах</a:t>
            </a:r>
            <a:r>
              <a:rPr lang="ru-RU" sz="2600" dirty="0"/>
              <a:t>.</a:t>
            </a:r>
          </a:p>
          <a:p>
            <a:r>
              <a:rPr lang="ru-RU" sz="2600" b="1" dirty="0" err="1"/>
              <a:t>Історія</a:t>
            </a:r>
            <a:r>
              <a:rPr lang="ru-RU" sz="2600" b="1" dirty="0"/>
              <a:t> </a:t>
            </a:r>
            <a:r>
              <a:rPr lang="ru-RU" sz="2600" b="1" dirty="0" err="1"/>
              <a:t>картографії</a:t>
            </a:r>
            <a:r>
              <a:rPr lang="ru-RU" sz="2600" b="1" dirty="0"/>
              <a:t> </a:t>
            </a:r>
            <a:r>
              <a:rPr lang="ru-RU" sz="2600" dirty="0"/>
              <a:t>- </a:t>
            </a:r>
            <a:r>
              <a:rPr lang="ru-RU" sz="2600" dirty="0" err="1"/>
              <a:t>вивчення</a:t>
            </a:r>
            <a:r>
              <a:rPr lang="ru-RU" sz="2600" dirty="0"/>
              <a:t> </a:t>
            </a:r>
            <a:r>
              <a:rPr lang="ru-RU" sz="2600" dirty="0" err="1"/>
              <a:t>основних</a:t>
            </a:r>
            <a:r>
              <a:rPr lang="ru-RU" sz="2600" dirty="0"/>
              <a:t> </a:t>
            </a:r>
            <a:r>
              <a:rPr lang="ru-RU" sz="2600" dirty="0" err="1"/>
              <a:t>етапів</a:t>
            </a:r>
            <a:r>
              <a:rPr lang="ru-RU" sz="2600" dirty="0"/>
              <a:t> і </a:t>
            </a:r>
            <a:r>
              <a:rPr lang="ru-RU" sz="2600" dirty="0" err="1"/>
              <a:t>закономірностей</a:t>
            </a:r>
            <a:r>
              <a:rPr lang="ru-RU" sz="2600" dirty="0"/>
              <a:t> у </a:t>
            </a:r>
            <a:r>
              <a:rPr lang="ru-RU" sz="2600" dirty="0" err="1"/>
              <a:t>розвитку</a:t>
            </a:r>
            <a:r>
              <a:rPr lang="ru-RU" sz="2600" dirty="0"/>
              <a:t> </a:t>
            </a:r>
            <a:r>
              <a:rPr lang="ru-RU" sz="2600" dirty="0" err="1"/>
              <a:t>картографічної</a:t>
            </a:r>
            <a:r>
              <a:rPr lang="ru-RU" sz="2600" dirty="0"/>
              <a:t> науки і </a:t>
            </a:r>
            <a:r>
              <a:rPr lang="ru-RU" sz="2600" dirty="0" err="1"/>
              <a:t>виробництва</a:t>
            </a:r>
            <a:r>
              <a:rPr lang="ru-RU" sz="2600" dirty="0"/>
              <a:t>.</a:t>
            </a:r>
          </a:p>
          <a:p>
            <a:r>
              <a:rPr lang="ru-RU" sz="2600" b="1" dirty="0" err="1"/>
              <a:t>Математична</a:t>
            </a:r>
            <a:r>
              <a:rPr lang="ru-RU" sz="2600" b="1" dirty="0"/>
              <a:t> </a:t>
            </a:r>
            <a:r>
              <a:rPr lang="ru-RU" sz="2600" b="1" dirty="0" err="1"/>
              <a:t>картографія</a:t>
            </a:r>
            <a:r>
              <a:rPr lang="ru-RU" sz="2600" b="1" dirty="0"/>
              <a:t> </a:t>
            </a:r>
            <a:r>
              <a:rPr lang="ru-RU" sz="2600" dirty="0"/>
              <a:t>- </a:t>
            </a:r>
            <a:r>
              <a:rPr lang="ru-RU" sz="2600" dirty="0" err="1"/>
              <a:t>вивчає</a:t>
            </a:r>
            <a:r>
              <a:rPr lang="ru-RU" sz="2600" dirty="0"/>
              <a:t> </a:t>
            </a:r>
            <a:r>
              <a:rPr lang="ru-RU" sz="2600" dirty="0" err="1"/>
              <a:t>математичну</a:t>
            </a:r>
            <a:r>
              <a:rPr lang="ru-RU" sz="2600" dirty="0"/>
              <a:t> основу карт: масштаб, </a:t>
            </a:r>
            <a:r>
              <a:rPr lang="ru-RU" sz="2600" dirty="0" err="1"/>
              <a:t>координатні</a:t>
            </a:r>
            <a:r>
              <a:rPr lang="ru-RU" sz="2600" dirty="0"/>
              <a:t> </a:t>
            </a:r>
            <a:r>
              <a:rPr lang="ru-RU" sz="2600" dirty="0" err="1"/>
              <a:t>сітки</a:t>
            </a:r>
            <a:r>
              <a:rPr lang="ru-RU" sz="2600" dirty="0"/>
              <a:t>, </a:t>
            </a:r>
            <a:r>
              <a:rPr lang="ru-RU" sz="2600" dirty="0" err="1"/>
              <a:t>картографічні</a:t>
            </a:r>
            <a:r>
              <a:rPr lang="ru-RU" sz="2600" dirty="0"/>
              <a:t> </a:t>
            </a:r>
            <a:r>
              <a:rPr lang="ru-RU" sz="2600" dirty="0" err="1"/>
              <a:t>проекції</a:t>
            </a:r>
            <a:r>
              <a:rPr lang="ru-RU" sz="2600" dirty="0"/>
              <a:t>, </a:t>
            </a:r>
            <a:r>
              <a:rPr lang="ru-RU" sz="2600" dirty="0" err="1"/>
              <a:t>тобто</a:t>
            </a:r>
            <a:r>
              <a:rPr lang="ru-RU" sz="2600" dirty="0"/>
              <a:t> </a:t>
            </a:r>
            <a:r>
              <a:rPr lang="ru-RU" sz="2600" dirty="0" err="1"/>
              <a:t>вчення</a:t>
            </a:r>
            <a:r>
              <a:rPr lang="ru-RU" sz="2600" dirty="0"/>
              <a:t> про </a:t>
            </a:r>
            <a:r>
              <a:rPr lang="ru-RU" sz="2600" dirty="0" err="1"/>
              <a:t>їх</a:t>
            </a:r>
            <a:r>
              <a:rPr lang="ru-RU" sz="2600" dirty="0"/>
              <a:t> </a:t>
            </a:r>
            <a:r>
              <a:rPr lang="ru-RU" sz="2600" dirty="0" err="1"/>
              <a:t>властивості</a:t>
            </a:r>
            <a:r>
              <a:rPr lang="ru-RU" sz="2600" dirty="0"/>
              <a:t>, видах, методах, </a:t>
            </a:r>
            <a:r>
              <a:rPr lang="ru-RU" sz="2600" dirty="0" err="1"/>
              <a:t>оцінки</a:t>
            </a:r>
            <a:r>
              <a:rPr lang="ru-RU" sz="2600" dirty="0"/>
              <a:t> </a:t>
            </a:r>
            <a:r>
              <a:rPr lang="ru-RU" sz="2600" dirty="0" err="1"/>
              <a:t>спотворень</a:t>
            </a:r>
            <a:r>
              <a:rPr lang="ru-RU" sz="2600" dirty="0"/>
              <a:t>, про </a:t>
            </a:r>
            <a:r>
              <a:rPr lang="ru-RU" sz="2600" dirty="0" err="1"/>
              <a:t>вибір</a:t>
            </a:r>
            <a:r>
              <a:rPr lang="ru-RU" sz="2600" dirty="0"/>
              <a:t> і </a:t>
            </a:r>
            <a:r>
              <a:rPr lang="ru-RU" sz="2600" dirty="0" err="1"/>
              <a:t>вишукуванні</a:t>
            </a:r>
            <a:r>
              <a:rPr lang="ru-RU" sz="2600" dirty="0"/>
              <a:t> </a:t>
            </a:r>
            <a:r>
              <a:rPr lang="ru-RU" sz="2600" dirty="0" err="1"/>
              <a:t>проекцій</a:t>
            </a:r>
            <a:r>
              <a:rPr lang="ru-RU" sz="2600" dirty="0"/>
              <a:t> для </a:t>
            </a:r>
            <a:r>
              <a:rPr lang="ru-RU" sz="2600" dirty="0" err="1"/>
              <a:t>різних</a:t>
            </a:r>
            <a:r>
              <a:rPr lang="ru-RU" sz="2600" dirty="0"/>
              <a:t> карт; компоновка і </a:t>
            </a:r>
            <a:r>
              <a:rPr lang="ru-RU" sz="2600" dirty="0" err="1"/>
              <a:t>орієнтування</a:t>
            </a:r>
            <a:r>
              <a:rPr lang="ru-RU" sz="2600" dirty="0"/>
              <a:t> карт.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02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398" y="275823"/>
            <a:ext cx="6554867" cy="1524000"/>
          </a:xfrm>
        </p:spPr>
        <p:txBody>
          <a:bodyPr/>
          <a:lstStyle/>
          <a:p>
            <a:r>
              <a:rPr lang="ru-RU" b="1" dirty="0" err="1" smtClean="0"/>
              <a:t>Розділи</a:t>
            </a:r>
            <a:r>
              <a:rPr lang="ru-RU" b="1" dirty="0" smtClean="0"/>
              <a:t> </a:t>
            </a:r>
            <a:r>
              <a:rPr lang="ru-RU" b="1" dirty="0" err="1"/>
              <a:t>картографії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731" y="1434922"/>
            <a:ext cx="8018175" cy="5004514"/>
          </a:xfrm>
        </p:spPr>
        <p:txBody>
          <a:bodyPr>
            <a:noAutofit/>
          </a:bodyPr>
          <a:lstStyle/>
          <a:p>
            <a:r>
              <a:rPr lang="uk-UA" sz="2400" b="1" i="1" dirty="0"/>
              <a:t>Картографічні способи зображення</a:t>
            </a:r>
            <a:r>
              <a:rPr lang="uk-UA" sz="2400" dirty="0"/>
              <a:t> - вивчає і розробляє теорію і методи побудови картографічних знаків, способи зображення явищ на тематичних картах.</a:t>
            </a:r>
            <a:endParaRPr lang="ru-RU" sz="2400" dirty="0"/>
          </a:p>
          <a:p>
            <a:r>
              <a:rPr lang="uk-UA" sz="2400" b="1" i="1" dirty="0"/>
              <a:t>Проектування і складання карт</a:t>
            </a:r>
            <a:r>
              <a:rPr lang="uk-UA" sz="2400" dirty="0"/>
              <a:t> - розділ, що вивчає методи і процеси камерального виготовлення оригіналів карт і питання науково-технічного керівництва виготовленням карт на всіх етапах роботи над ними. </a:t>
            </a:r>
            <a:endParaRPr lang="uk-UA" sz="2400" dirty="0" smtClean="0"/>
          </a:p>
          <a:p>
            <a:r>
              <a:rPr lang="ru-RU" sz="2400" b="1" dirty="0" err="1"/>
              <a:t>Оформлення</a:t>
            </a:r>
            <a:r>
              <a:rPr lang="ru-RU" sz="2400" b="1" dirty="0"/>
              <a:t> карт </a:t>
            </a:r>
            <a:r>
              <a:rPr lang="ru-RU" sz="2400" dirty="0"/>
              <a:t>- </a:t>
            </a:r>
            <a:r>
              <a:rPr lang="ru-RU" sz="2400" dirty="0" err="1"/>
              <a:t>розробляє</a:t>
            </a:r>
            <a:r>
              <a:rPr lang="ru-RU" sz="2400" dirty="0"/>
              <a:t> </a:t>
            </a:r>
            <a:r>
              <a:rPr lang="ru-RU" sz="2400" dirty="0" err="1"/>
              <a:t>способи</a:t>
            </a:r>
            <a:r>
              <a:rPr lang="ru-RU" sz="2400" dirty="0"/>
              <a:t> </a:t>
            </a:r>
            <a:r>
              <a:rPr lang="ru-RU" sz="2400" dirty="0" err="1"/>
              <a:t>графічного</a:t>
            </a:r>
            <a:r>
              <a:rPr lang="ru-RU" sz="2400" dirty="0"/>
              <a:t> </a:t>
            </a:r>
            <a:r>
              <a:rPr lang="ru-RU" sz="2400" dirty="0" err="1"/>
              <a:t>відображення</a:t>
            </a:r>
            <a:r>
              <a:rPr lang="ru-RU" sz="2400" dirty="0"/>
              <a:t> </a:t>
            </a:r>
            <a:r>
              <a:rPr lang="ru-RU" sz="2400" dirty="0" err="1"/>
              <a:t>змісту</a:t>
            </a:r>
            <a:r>
              <a:rPr lang="ru-RU" sz="2400" dirty="0"/>
              <a:t> карт, </a:t>
            </a:r>
            <a:r>
              <a:rPr lang="ru-RU" sz="2400" dirty="0" err="1"/>
              <a:t>їх</a:t>
            </a:r>
            <a:r>
              <a:rPr lang="ru-RU" sz="2400" dirty="0"/>
              <a:t> штрихового і </a:t>
            </a:r>
            <a:r>
              <a:rPr lang="ru-RU" sz="2400" dirty="0" err="1"/>
              <a:t>барвистого</a:t>
            </a:r>
            <a:r>
              <a:rPr lang="ru-RU" sz="2400" dirty="0"/>
              <a:t> </a:t>
            </a:r>
            <a:r>
              <a:rPr lang="ru-RU" sz="2400" dirty="0" err="1"/>
              <a:t>оформлення</a:t>
            </a:r>
            <a:r>
              <a:rPr lang="ru-RU" sz="2400" dirty="0"/>
              <a:t>, </a:t>
            </a:r>
            <a:r>
              <a:rPr lang="ru-RU" sz="2400" dirty="0" err="1"/>
              <a:t>включаючи</a:t>
            </a:r>
            <a:r>
              <a:rPr lang="ru-RU" sz="2400" dirty="0"/>
              <a:t> і </a:t>
            </a:r>
            <a:r>
              <a:rPr lang="ru-RU" sz="2400" dirty="0" err="1"/>
              <a:t>засоби</a:t>
            </a:r>
            <a:r>
              <a:rPr lang="ru-RU" sz="2400" dirty="0"/>
              <a:t> </a:t>
            </a:r>
            <a:r>
              <a:rPr lang="ru-RU" sz="2400" dirty="0" err="1"/>
              <a:t>комп'ютерної</a:t>
            </a:r>
            <a:r>
              <a:rPr lang="ru-RU" sz="2400" dirty="0"/>
              <a:t> </a:t>
            </a:r>
            <a:r>
              <a:rPr lang="ru-RU" sz="2400" dirty="0" err="1"/>
              <a:t>графіки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4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398" y="275823"/>
            <a:ext cx="6554867" cy="1524000"/>
          </a:xfrm>
        </p:spPr>
        <p:txBody>
          <a:bodyPr/>
          <a:lstStyle/>
          <a:p>
            <a:r>
              <a:rPr lang="ru-RU" b="1" dirty="0" err="1" smtClean="0"/>
              <a:t>Розділи</a:t>
            </a:r>
            <a:r>
              <a:rPr lang="ru-RU" b="1" dirty="0" smtClean="0"/>
              <a:t> </a:t>
            </a:r>
            <a:r>
              <a:rPr lang="ru-RU" b="1" dirty="0" err="1"/>
              <a:t>картографії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215" y="1653863"/>
            <a:ext cx="8018175" cy="5004514"/>
          </a:xfrm>
        </p:spPr>
        <p:txBody>
          <a:bodyPr>
            <a:noAutofit/>
          </a:bodyPr>
          <a:lstStyle/>
          <a:p>
            <a:r>
              <a:rPr lang="uk-UA" b="1" i="1" dirty="0"/>
              <a:t>Видання карт</a:t>
            </a:r>
            <a:r>
              <a:rPr lang="uk-UA" dirty="0"/>
              <a:t> - розробляє методи і процеси відтворення і механічного розмноження (друкування) карт, атласів та іншої картографічної продукції, тобто отримання з оригіналу карти необхідної кількості віддрукованих примірників повній відповідності з прийнятими умовами їх оформлення.</a:t>
            </a:r>
            <a:endParaRPr lang="ru-RU" dirty="0"/>
          </a:p>
          <a:p>
            <a:r>
              <a:rPr lang="uk-UA" b="1" i="1" dirty="0"/>
              <a:t>Використання карт</a:t>
            </a:r>
            <a:r>
              <a:rPr lang="uk-UA" i="1" dirty="0"/>
              <a:t>. </a:t>
            </a:r>
            <a:r>
              <a:rPr lang="uk-UA" b="1" i="1" dirty="0"/>
              <a:t>Картографічний метод дослідження</a:t>
            </a:r>
            <a:r>
              <a:rPr lang="uk-UA" dirty="0"/>
              <a:t> - вивчає методи використання картографічних творів в різних галузях господарської, наукової, культурної, навчальної діяльності</a:t>
            </a:r>
            <a:r>
              <a:rPr lang="uk-UA" dirty="0" smtClean="0"/>
              <a:t>.</a:t>
            </a:r>
            <a:r>
              <a:rPr lang="uk-UA" b="1" i="1" dirty="0"/>
              <a:t> </a:t>
            </a:r>
            <a:endParaRPr lang="uk-UA" b="1" i="1" dirty="0" smtClean="0"/>
          </a:p>
          <a:p>
            <a:r>
              <a:rPr lang="uk-UA" b="1" i="1" dirty="0" err="1" smtClean="0"/>
              <a:t>Картобібліографія</a:t>
            </a:r>
            <a:r>
              <a:rPr lang="uk-UA" dirty="0" smtClean="0"/>
              <a:t> </a:t>
            </a:r>
            <a:r>
              <a:rPr lang="uk-UA" dirty="0"/>
              <a:t>- розділ, що вивчає і розробляє методи збору, зберігання і доведення до споживачів інформації про картографічних творах і джерелах, їх систематизація, складання каталогів, покажчиків, списків, оглядів картографічних творів.</a:t>
            </a:r>
            <a:endParaRPr lang="ru-RU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901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398" y="275823"/>
            <a:ext cx="6554867" cy="1524000"/>
          </a:xfrm>
        </p:spPr>
        <p:txBody>
          <a:bodyPr/>
          <a:lstStyle/>
          <a:p>
            <a:r>
              <a:rPr lang="ru-RU" b="1" dirty="0" err="1" smtClean="0"/>
              <a:t>Розділи</a:t>
            </a:r>
            <a:r>
              <a:rPr lang="ru-RU" b="1" dirty="0" smtClean="0"/>
              <a:t> </a:t>
            </a:r>
            <a:r>
              <a:rPr lang="ru-RU" b="1" dirty="0" err="1"/>
              <a:t>картографії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215" y="1653863"/>
            <a:ext cx="8018175" cy="5004514"/>
          </a:xfrm>
        </p:spPr>
        <p:txBody>
          <a:bodyPr>
            <a:noAutofit/>
          </a:bodyPr>
          <a:lstStyle/>
          <a:p>
            <a:r>
              <a:rPr lang="uk-UA" sz="2400" b="1" i="1" dirty="0"/>
              <a:t>Картографічна топоніміка</a:t>
            </a:r>
            <a:r>
              <a:rPr lang="uk-UA" sz="2400" dirty="0"/>
              <a:t> - вибір географічних назв і їх правильна передача на картах, визначення смислового значення назв і термінів та їх нормалізація і стандартизація.</a:t>
            </a:r>
            <a:endParaRPr lang="ru-RU" sz="2400" dirty="0"/>
          </a:p>
          <a:p>
            <a:r>
              <a:rPr lang="uk-UA" sz="2400" b="1" i="1" dirty="0"/>
              <a:t>Картометрія</a:t>
            </a:r>
            <a:r>
              <a:rPr lang="uk-UA" sz="2400" dirty="0"/>
              <a:t> - вчення про вимірювання і обчисленні по картам довжин, висот, координат, площ, обсягів, кутів і </a:t>
            </a:r>
            <a:r>
              <a:rPr lang="uk-UA" sz="2400" dirty="0" err="1"/>
              <a:t>т.п</a:t>
            </a:r>
            <a:r>
              <a:rPr lang="uk-UA" sz="2400" dirty="0"/>
              <a:t>.</a:t>
            </a:r>
            <a:endParaRPr lang="ru-RU" sz="2400" dirty="0"/>
          </a:p>
          <a:p>
            <a:r>
              <a:rPr lang="uk-UA" sz="2400" b="1" i="1" dirty="0"/>
              <a:t>Економіка і організація картографічного виробництва</a:t>
            </a:r>
            <a:r>
              <a:rPr lang="uk-UA" sz="2400" dirty="0"/>
              <a:t> - розділ, в якому вивчаються питання організації і планування картографічного виробництва, використання картографічного обладнання та матеріалів і </a:t>
            </a:r>
            <a:r>
              <a:rPr lang="uk-UA" sz="2400" dirty="0" err="1"/>
              <a:t>т.п</a:t>
            </a:r>
            <a:r>
              <a:rPr lang="uk-UA" sz="2400" dirty="0"/>
              <a:t>.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168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260</TotalTime>
  <Words>1364</Words>
  <Application>Microsoft Office PowerPoint</Application>
  <PresentationFormat>Экран (4:3)</PresentationFormat>
  <Paragraphs>100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Сектор</vt:lpstr>
      <vt:lpstr>КАРТА ТА ІНШІ ГЕОЗОБРАЖЕННЯ</vt:lpstr>
      <vt:lpstr>Визначення картографії  </vt:lpstr>
      <vt:lpstr>Географічна картографія </vt:lpstr>
      <vt:lpstr>інженерної картографії </vt:lpstr>
      <vt:lpstr>Концепції картографії</vt:lpstr>
      <vt:lpstr>Розділи картографії</vt:lpstr>
      <vt:lpstr>Розділи картографії</vt:lpstr>
      <vt:lpstr>Розділи картографії</vt:lpstr>
      <vt:lpstr>Розділи картографії</vt:lpstr>
      <vt:lpstr>За об'єктом виділяють картографування</vt:lpstr>
      <vt:lpstr>за методом виділяють картографування</vt:lpstr>
      <vt:lpstr>за призначенням та практичною орієнтацією виділяють картографування</vt:lpstr>
      <vt:lpstr>за масштабом виділяють картографування</vt:lpstr>
      <vt:lpstr>за принципом складання (рівень узагальнення) виділяють картографування</vt:lpstr>
      <vt:lpstr>Презентация PowerPoint</vt:lpstr>
      <vt:lpstr>Презентация PowerPoint</vt:lpstr>
      <vt:lpstr>Презентация PowerPoint</vt:lpstr>
      <vt:lpstr>за ступенем автоматизації виділяють картографування</vt:lpstr>
      <vt:lpstr>Карта (за Держстандартом України) </vt:lpstr>
      <vt:lpstr>Елементи карти </vt:lpstr>
      <vt:lpstr>Картографічне зображення (рисунок карти) </vt:lpstr>
      <vt:lpstr>картографічне зображення</vt:lpstr>
      <vt:lpstr>Презентация PowerPoint</vt:lpstr>
      <vt:lpstr>Математична основа </vt:lpstr>
      <vt:lpstr>Презентация PowerPoint</vt:lpstr>
      <vt:lpstr>Презентация PowerPoint</vt:lpstr>
      <vt:lpstr>Допоміжнє оснащення карти </vt:lpstr>
      <vt:lpstr>Вихідні дані карти </vt:lpstr>
      <vt:lpstr>Презентация PowerPoint</vt:lpstr>
      <vt:lpstr>Рамка карти</vt:lpstr>
      <vt:lpstr>Легенда карти </vt:lpstr>
      <vt:lpstr>Презентация PowerPoint</vt:lpstr>
      <vt:lpstr>Масштаб</vt:lpstr>
      <vt:lpstr>Довідкові дані карти </vt:lpstr>
      <vt:lpstr>Презентация PowerPoint</vt:lpstr>
      <vt:lpstr>Дякую за увагу 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КАРТА ТА ІНШІ ГЕОЗОБРАЖЕННЯ</dc:title>
  <dc:creator>Home</dc:creator>
  <cp:lastModifiedBy>ворона</cp:lastModifiedBy>
  <cp:revision>17</cp:revision>
  <dcterms:created xsi:type="dcterms:W3CDTF">2021-09-06T18:58:18Z</dcterms:created>
  <dcterms:modified xsi:type="dcterms:W3CDTF">2023-09-19T19:03:51Z</dcterms:modified>
</cp:coreProperties>
</file>