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70" r:id="rId4"/>
    <p:sldId id="269" r:id="rId5"/>
    <p:sldId id="271" r:id="rId6"/>
    <p:sldId id="273" r:id="rId7"/>
    <p:sldId id="257" r:id="rId8"/>
    <p:sldId id="258" r:id="rId9"/>
    <p:sldId id="259" r:id="rId10"/>
    <p:sldId id="260" r:id="rId11"/>
    <p:sldId id="261" r:id="rId12"/>
    <p:sldId id="262" r:id="rId13"/>
    <p:sldId id="264" r:id="rId14"/>
    <p:sldId id="265" r:id="rId15"/>
    <p:sldId id="266" r:id="rId16"/>
    <p:sldId id="267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C64AB-5130-4397-8258-DB7C425382B0}" type="datetimeFigureOut">
              <a:rPr lang="uk-UA" smtClean="0"/>
              <a:t>10.09.2024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FC105-A519-4ECE-818C-CB7AEE2B3B0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868765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C64AB-5130-4397-8258-DB7C425382B0}" type="datetimeFigureOut">
              <a:rPr lang="uk-UA" smtClean="0"/>
              <a:t>10.09.2024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FC105-A519-4ECE-818C-CB7AEE2B3B0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31925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C64AB-5130-4397-8258-DB7C425382B0}" type="datetimeFigureOut">
              <a:rPr lang="uk-UA" smtClean="0"/>
              <a:t>10.09.2024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FC105-A519-4ECE-818C-CB7AEE2B3B0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69610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C64AB-5130-4397-8258-DB7C425382B0}" type="datetimeFigureOut">
              <a:rPr lang="uk-UA" smtClean="0"/>
              <a:t>10.09.2024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FC105-A519-4ECE-818C-CB7AEE2B3B0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96632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C64AB-5130-4397-8258-DB7C425382B0}" type="datetimeFigureOut">
              <a:rPr lang="uk-UA" smtClean="0"/>
              <a:t>10.09.2024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FC105-A519-4ECE-818C-CB7AEE2B3B0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910305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C64AB-5130-4397-8258-DB7C425382B0}" type="datetimeFigureOut">
              <a:rPr lang="uk-UA" smtClean="0"/>
              <a:t>10.09.2024</a:t>
            </a:fld>
            <a:endParaRPr lang="uk-U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FC105-A519-4ECE-818C-CB7AEE2B3B0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09606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C64AB-5130-4397-8258-DB7C425382B0}" type="datetimeFigureOut">
              <a:rPr lang="uk-UA" smtClean="0"/>
              <a:t>10.09.2024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FC105-A519-4ECE-818C-CB7AEE2B3B0A}" type="slidenum">
              <a:rPr lang="uk-UA" smtClean="0"/>
              <a:t>‹№›</a:t>
            </a:fld>
            <a:endParaRPr lang="uk-U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7962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C64AB-5130-4397-8258-DB7C425382B0}" type="datetimeFigureOut">
              <a:rPr lang="uk-UA" smtClean="0"/>
              <a:t>10.09.2024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FC105-A519-4ECE-818C-CB7AEE2B3B0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07600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C64AB-5130-4397-8258-DB7C425382B0}" type="datetimeFigureOut">
              <a:rPr lang="uk-UA" smtClean="0"/>
              <a:t>10.09.2024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FC105-A519-4ECE-818C-CB7AEE2B3B0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94191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C64AB-5130-4397-8258-DB7C425382B0}" type="datetimeFigureOut">
              <a:rPr lang="uk-UA" smtClean="0"/>
              <a:t>10.09.2024</a:t>
            </a:fld>
            <a:endParaRPr lang="uk-U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uk-UA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FC105-A519-4ECE-818C-CB7AEE2B3B0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09321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D3EC64AB-5130-4397-8258-DB7C425382B0}" type="datetimeFigureOut">
              <a:rPr lang="uk-UA" smtClean="0"/>
              <a:t>10.09.2024</a:t>
            </a:fld>
            <a:endParaRPr lang="uk-U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uk-U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FC105-A519-4ECE-818C-CB7AEE2B3B0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26670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D3EC64AB-5130-4397-8258-DB7C425382B0}" type="datetimeFigureOut">
              <a:rPr lang="uk-UA" smtClean="0"/>
              <a:t>10.09.2024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EB3FC105-A519-4ECE-818C-CB7AEE2B3B0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20174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apps.apple.com/ua/story/id1451646326?l=uk" TargetMode="External"/><Relationship Id="rId2" Type="http://schemas.openxmlformats.org/officeDocument/2006/relationships/hyperlink" Target="https://webportal.com.ua/pivot-table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uk.extendoffice.com/documents/excel/1861-excel-refresh-pivot-table-when-data-changes.html#a1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678B26-4290-4E06-8285-DB5A05C1F8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/>
              <a:t>Зведені таблиці та діаграми</a:t>
            </a:r>
          </a:p>
        </p:txBody>
      </p:sp>
    </p:spTree>
    <p:extLst>
      <p:ext uri="{BB962C8B-B14F-4D97-AF65-F5344CB8AC3E}">
        <p14:creationId xmlns:p14="http://schemas.microsoft.com/office/powerpoint/2010/main" val="5522924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E03FDE3-9234-4709-8C31-68A7802881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015932"/>
            <a:ext cx="11490036" cy="5190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6542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053DD82-9FEC-4641-9CDC-BD44F9E2D8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8473" y="582683"/>
            <a:ext cx="6788727" cy="5938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8884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CB232B3-3C8B-4C8C-934B-8F82E0A78D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618" y="341744"/>
            <a:ext cx="11637818" cy="5911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4584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45FB47C-D628-4A6F-B540-1B8C6DEC6A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108" y="757382"/>
            <a:ext cx="11526983" cy="4861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7049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90FDE7E-4F33-4C98-B458-B4D387A478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899" y="1553212"/>
            <a:ext cx="11139409" cy="4441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263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54C2263-8064-4A52-8201-674BF9EC22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2363" y="563391"/>
            <a:ext cx="12192000" cy="5564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4647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E9ADBEC-A110-4B72-A97C-18384A8304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7346" y="720436"/>
            <a:ext cx="8395854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3183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0EFAF6-DA63-4850-8ACB-FF168BE40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Джерела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56E8288-04F0-444F-B406-A75C20BE1B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https://webportal.com.ua/pivot-table/</a:t>
            </a:r>
            <a:r>
              <a:rPr lang="uk-UA" dirty="0"/>
              <a:t>  </a:t>
            </a:r>
            <a:r>
              <a:rPr lang="ru-RU" dirty="0" err="1"/>
              <a:t>Аналіз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 за </a:t>
            </a:r>
            <a:r>
              <a:rPr lang="ru-RU" dirty="0" err="1"/>
              <a:t>допомоги</a:t>
            </a:r>
            <a:r>
              <a:rPr lang="ru-RU" dirty="0"/>
              <a:t> </a:t>
            </a:r>
            <a:r>
              <a:rPr lang="ru-RU" dirty="0" err="1"/>
              <a:t>зведених</a:t>
            </a:r>
            <a:r>
              <a:rPr lang="ru-RU" dirty="0"/>
              <a:t> </a:t>
            </a:r>
            <a:r>
              <a:rPr lang="ru-RU" dirty="0" err="1"/>
              <a:t>таблиць</a:t>
            </a:r>
            <a:r>
              <a:rPr lang="ru-RU" dirty="0"/>
              <a:t>.</a:t>
            </a:r>
          </a:p>
          <a:p>
            <a:r>
              <a:rPr lang="en-US" dirty="0">
                <a:hlinkClick r:id="rId3"/>
              </a:rPr>
              <a:t>https://apps.apple.com/ua/story/id1451646326?l=uk</a:t>
            </a:r>
            <a:endParaRPr lang="uk-UA" dirty="0"/>
          </a:p>
          <a:p>
            <a:endParaRPr lang="ru-RU" dirty="0"/>
          </a:p>
          <a:p>
            <a:endParaRPr lang="ru-RU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2450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16218CFF-5126-48D6-990D-EE8CCF6FAD2D}"/>
              </a:ext>
            </a:extLst>
          </p:cNvPr>
          <p:cNvSpPr/>
          <p:nvPr/>
        </p:nvSpPr>
        <p:spPr>
          <a:xfrm>
            <a:off x="314036" y="-7697121"/>
            <a:ext cx="1166552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Зведена таблиця в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Excel —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інструмент, який дозволяє швидко підсумовувати, аналізувати, організовувати та представляти дані з великих таблиць у зручному для сприйняття форматі.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Зі зведеними таблицями ви можете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динамічно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перегруповувати та фільтрувати дані, розрахувати підсумки, виділити важливі тенденції, не написавши жодної формули.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9A0EA8C0-2F92-4191-B86D-CED5480F367D}"/>
              </a:ext>
            </a:extLst>
          </p:cNvPr>
          <p:cNvSpPr/>
          <p:nvPr/>
        </p:nvSpPr>
        <p:spPr>
          <a:xfrm>
            <a:off x="1385455" y="1628293"/>
            <a:ext cx="1015076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Зведена таблиця в 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Excel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інструмент, який дозволяє швидко підсумовувати, аналізувати, організовувати та представляти дані з великих таблиць у зручному для сприйняття форматі.</a:t>
            </a:r>
          </a:p>
          <a:p>
            <a:pPr algn="just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Зі зведеними таблицями ви можете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динамічно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перегруповувати та фільтрувати дані, розрахувати підсумки, виділити важливі тенденції, не написавши жодної формули.</a:t>
            </a:r>
          </a:p>
        </p:txBody>
      </p:sp>
    </p:spTree>
    <p:extLst>
      <p:ext uri="{BB962C8B-B14F-4D97-AF65-F5344CB8AC3E}">
        <p14:creationId xmlns:p14="http://schemas.microsoft.com/office/powerpoint/2010/main" val="25280723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AEA3E0-D684-41C0-A783-A0B0AA97B1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909" y="420256"/>
            <a:ext cx="10714182" cy="568544"/>
          </a:xfrm>
        </p:spPr>
        <p:txBody>
          <a:bodyPr>
            <a:normAutofit fontScale="90000"/>
          </a:bodyPr>
          <a:lstStyle/>
          <a:p>
            <a:br>
              <a:rPr lang="uk-UA" dirty="0"/>
            </a:br>
            <a:r>
              <a:rPr lang="uk-UA" dirty="0"/>
              <a:t>Для чого використовуються зведені таблиці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D0CEC63-E208-4BB9-93A6-1F5DA8FC69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709" y="1182255"/>
            <a:ext cx="11259128" cy="5264727"/>
          </a:xfrm>
        </p:spPr>
        <p:txBody>
          <a:bodyPr>
            <a:normAutofit fontScale="92500" lnSpcReduction="20000"/>
          </a:bodyPr>
          <a:lstStyle/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Швидкий аналіз даних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Зведені таблиці дозволяють за лічені секунди отримати доступ до важливих підсумків (суми, середні значення, або максимальні/мінімальні показники) з великих наборів даних.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 закономірностей та аномалій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Зведені таблиці дозволяють виділяти тренди та аномалії, які можуть бути неочевидними при звичайному перегляді даних. Це допомагає у прийнятті обґрунтованих рішень на основі даних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Покращення звітності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допомогою зведених таблиць можна легко створювати зрозумілі звіти та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які можна налаштовувати під конкретні потреби користувачів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можливості зведених таблиць: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Організувати запит до великих масивів даних і отримати наочний звіт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Підбити проміжний підсумок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Застосувати статистичні функції до числових даних, підсумувати дані по категоріях і підкатегоріях, створити додаткові розрахунки і формули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Фільтрувати, сортувати, групувати і форматувати підмножини даних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561346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C065E3CE-BC49-4B36-B949-371FAC8C2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027" y="364328"/>
            <a:ext cx="7729728" cy="605490"/>
          </a:xfrm>
        </p:spPr>
        <p:txBody>
          <a:bodyPr>
            <a:normAutofit fontScale="90000"/>
          </a:bodyPr>
          <a:lstStyle/>
          <a:p>
            <a:br>
              <a:rPr lang="uk-UA" dirty="0"/>
            </a:br>
            <a:r>
              <a:rPr lang="uk-UA" dirty="0"/>
              <a:t>Переваги зведених таблиць</a:t>
            </a:r>
            <a:br>
              <a:rPr lang="uk-UA" dirty="0"/>
            </a:br>
            <a:endParaRPr lang="uk-UA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0B6C9AEF-51CA-4757-9DDC-B1B345E93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7383" y="1209965"/>
            <a:ext cx="11065162" cy="5283707"/>
          </a:xfrm>
        </p:spPr>
        <p:txBody>
          <a:bodyPr>
            <a:normAutofit/>
          </a:bodyPr>
          <a:lstStyle/>
          <a:p>
            <a:endParaRPr lang="uk-UA" dirty="0"/>
          </a:p>
          <a:p>
            <a:pPr>
              <a:spcBef>
                <a:spcPts val="0"/>
              </a:spcBef>
            </a:pPr>
            <a:r>
              <a:rPr lang="uk-UA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Гнучкість: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користувачі можуть легко міняти формат для аналізу, додавати або видаляти дані, фільтрувати та сортувати дані</a:t>
            </a:r>
          </a:p>
          <a:p>
            <a:pPr>
              <a:spcBef>
                <a:spcPts val="0"/>
              </a:spcBef>
            </a:pP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uk-UA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Швидкість: 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 великих масивів даних відбувається за лічені секунди без необхідності вручну впорядковувати або обчислювати дані</a:t>
            </a:r>
          </a:p>
          <a:p>
            <a:pPr>
              <a:spcBef>
                <a:spcPts val="0"/>
              </a:spcBef>
            </a:pP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uk-UA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Простота: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навіть без глибоких знань в аналітиці можна ефективно використовувати зведені таблиці для аналізу даних</a:t>
            </a:r>
          </a:p>
          <a:p>
            <a:pPr>
              <a:spcBef>
                <a:spcPts val="0"/>
              </a:spcBef>
            </a:pP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uk-UA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Легкість використання: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інтуїтивно зрозумілий зручний інтерфейс перетягування для налаштування та зміни структури зведеної таблиці </a:t>
            </a:r>
          </a:p>
          <a:p>
            <a:pPr>
              <a:spcBef>
                <a:spcPts val="0"/>
              </a:spcBef>
            </a:pP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uk-UA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Підтримка прийняття рішень: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швидке отримання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інсайтів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даних для обґрунтування бізнес-рішень.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52032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3DB2A51C-FE8A-483F-BC0D-E81A495666B5}"/>
              </a:ext>
            </a:extLst>
          </p:cNvPr>
          <p:cNvSpPr/>
          <p:nvPr/>
        </p:nvSpPr>
        <p:spPr>
          <a:xfrm>
            <a:off x="110838" y="179794"/>
            <a:ext cx="1202574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почати використовувати?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Оберіть діапазон даних. Дані повинні бути організовані у вигляді таблиці з рядками та стовпцями.</a:t>
            </a:r>
          </a:p>
          <a:p>
            <a:pPr marL="342900" indent="-342900">
              <a:buFont typeface="+mj-lt"/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Перейдіть на вкладку Вставка та оберіть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Зведена таблиця (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PivotTable). </a:t>
            </a:r>
          </a:p>
          <a:p>
            <a:pPr marL="342900" indent="-342900">
              <a:buFont typeface="+mj-lt"/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Оберіть розташування таблиці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(Новий аркуш/Наявний аркуш)</a:t>
            </a:r>
          </a:p>
          <a:p>
            <a:pPr marL="342900" indent="-342900">
              <a:buFont typeface="+mj-lt"/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аркуші Зведена таблиця з’явиться графічний об’єкт, а в правій частині вікна панель – макет звіту.</a:t>
            </a:r>
          </a:p>
          <a:p>
            <a:pPr marL="342900" indent="-342900">
              <a:buFont typeface="+mj-lt"/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Кожна область макета, куди поміщаються поля вихідної таблиці, має своє призначення. Саме вони визначають зовнішній вигляд зведеної таблиці та її функціонал.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Макет звіту складається з 4 розділів: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Filters (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Фільтри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якщо встановлено фільтр, то побудова і розрахунок даних зведеної таблиці ведеться для заданого значення.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Rows (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Рядки)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формують заголовки рядків зведеної таблиці.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Columns (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Стовпці)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формують заголовки стовпців зведеної таблиці.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Values (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Значення)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обов’язкова область макета для розміщення полів, по яких підводяться підсумки. 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Перетягніть поля, які ви хочете проаналізувати, у відповідні області (наприклад, поля для рядків, колонок, значень). Ви можете налаштувати зведену таблицю для демонстрації сум, середніх значень, максимумів, мінімумів тощо.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Після налаштування зведеної таблиці ви можете використовувати її для аналізу даних, фільтрації за певними критеріями та відображення будь-якої важливої інформації для прийняття рішень</a:t>
            </a:r>
          </a:p>
        </p:txBody>
      </p:sp>
    </p:spTree>
    <p:extLst>
      <p:ext uri="{BB962C8B-B14F-4D97-AF65-F5344CB8AC3E}">
        <p14:creationId xmlns:p14="http://schemas.microsoft.com/office/powerpoint/2010/main" val="22096899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086932-2255-4350-98C6-A36CDB9D6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37127"/>
            <a:ext cx="7729728" cy="660400"/>
          </a:xfrm>
        </p:spPr>
        <p:txBody>
          <a:bodyPr>
            <a:normAutofit fontScale="90000"/>
          </a:bodyPr>
          <a:lstStyle/>
          <a:p>
            <a:r>
              <a:rPr lang="uk-UA" dirty="0"/>
              <a:t>Оновити зведену таблицю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1DEAF8F-AF32-4878-89B6-6F1BD7CA93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1" y="1126120"/>
            <a:ext cx="11720945" cy="5588716"/>
          </a:xfrm>
        </p:spPr>
        <p:txBody>
          <a:bodyPr/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відомо, якщо ви зміните дані у вихідній таблиці, відносна зведена таблиця тим часом не оновить дані в ній. Якщо вам потрібно оновити зведену таблицю, коли дані змінюються в таблиці в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Excel,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можу розповісти вам кілька швидких способів.</a:t>
            </a:r>
          </a:p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Оновіть зведену таблицю на аркуші, натиснувши кнопку Оновити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84CFF32-F3DC-43EE-8660-41AB17BE8E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1" y="2604068"/>
            <a:ext cx="7090382" cy="368589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FD7CB43-B35B-4C2C-A6F9-82B1823CCE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3881" y="2938124"/>
            <a:ext cx="4511431" cy="301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0322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675E399-AC8B-47CC-9056-261F19809A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7459"/>
            <a:ext cx="12192000" cy="5913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517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28C81C1-C7E0-4E4E-9935-209B23BA3F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181" y="942111"/>
            <a:ext cx="11083637" cy="5177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37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888D2EC-E804-408A-8B01-C11CBCBD56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" y="627478"/>
            <a:ext cx="11859491" cy="5603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817426"/>
      </p:ext>
    </p:extLst>
  </p:cSld>
  <p:clrMapOvr>
    <a:masterClrMapping/>
  </p:clrMapOvr>
</p:sld>
</file>

<file path=ppt/theme/theme1.xml><?xml version="1.0" encoding="utf-8"?>
<a:theme xmlns:a="http://schemas.openxmlformats.org/drawingml/2006/main" name="Посилка">
  <a:themeElements>
    <a:clrScheme name="Посилка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Посилка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осилка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Посилка</Template>
  <TotalTime>81</TotalTime>
  <Words>640</Words>
  <Application>Microsoft Office PowerPoint</Application>
  <PresentationFormat>Широкий екран</PresentationFormat>
  <Paragraphs>61</Paragraphs>
  <Slides>17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17</vt:i4>
      </vt:variant>
    </vt:vector>
  </HeadingPairs>
  <TitlesOfParts>
    <vt:vector size="22" baseType="lpstr">
      <vt:lpstr>Arial</vt:lpstr>
      <vt:lpstr>Corbel</vt:lpstr>
      <vt:lpstr>Gill Sans MT</vt:lpstr>
      <vt:lpstr>Times New Roman</vt:lpstr>
      <vt:lpstr>Посилка</vt:lpstr>
      <vt:lpstr>Зведені таблиці та діаграми</vt:lpstr>
      <vt:lpstr>Презентація PowerPoint</vt:lpstr>
      <vt:lpstr> Для чого використовуються зведені таблиці </vt:lpstr>
      <vt:lpstr> Переваги зведених таблиць </vt:lpstr>
      <vt:lpstr>Презентація PowerPoint</vt:lpstr>
      <vt:lpstr>Оновити зведену таблицю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Джерела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Оксана</dc:creator>
  <cp:lastModifiedBy>Оксана</cp:lastModifiedBy>
  <cp:revision>7</cp:revision>
  <dcterms:created xsi:type="dcterms:W3CDTF">2024-09-10T17:39:26Z</dcterms:created>
  <dcterms:modified xsi:type="dcterms:W3CDTF">2024-09-10T19:05:25Z</dcterms:modified>
</cp:coreProperties>
</file>