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Urbanist" panose="020B0604020202020204" charset="0"/>
      <p:regular r:id="rId22"/>
      <p:bold r:id="rId23"/>
      <p:italic r:id="rId24"/>
      <p:boldItalic r:id="rId25"/>
    </p:embeddedFont>
    <p:embeddedFont>
      <p:font typeface="Inter" panose="020B0604020202020204" charset="0"/>
      <p:regular r:id="rId26"/>
      <p:bold r:id="rId27"/>
      <p:italic r:id="rId28"/>
      <p:boldItalic r:id="rId29"/>
    </p:embeddedFont>
    <p:embeddedFont>
      <p:font typeface="Urbanist SemiBold" panose="020B0604020202020204" charset="0"/>
      <p:regular r:id="rId30"/>
      <p:bold r:id="rId31"/>
      <p:italic r:id="rId32"/>
      <p:boldItalic r:id="rId33"/>
    </p:embeddedFont>
    <p:embeddedFont>
      <p:font typeface="Inter Medium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4037C1-B296-4D92-B742-9D4048514267}">
  <a:tblStyle styleId="{184037C1-B296-4D92-B742-9D404851426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95275" y="2095500"/>
            <a:ext cx="1160145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Облік </a:t>
            </a:r>
            <a:r>
              <a:rPr lang="en-US" sz="63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Фінансових</a:t>
            </a:r>
            <a:r>
              <a:rPr lang="en-US" sz="6300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 Результатів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1809750" y="3886200"/>
            <a:ext cx="8572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Механізми формування, принципи нарахування та відображення у звітності у 2026 році</a:t>
            </a:r>
            <a:endParaRPr sz="1800" b="0" i="0" u="none" strike="noStrike" cap="none">
              <a:solidFill>
                <a:srgbClr val="94A3B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Виконала: Тичина Ангеліна ОКМ-1к</a:t>
            </a:r>
            <a:endParaRPr sz="1800">
              <a:solidFill>
                <a:srgbClr val="94A3B8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2"/>
          <p:cNvSpPr/>
          <p:nvPr/>
        </p:nvSpPr>
        <p:spPr>
          <a:xfrm>
            <a:off x="581025" y="2919412"/>
            <a:ext cx="2662386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2"/>
          <p:cNvSpPr/>
          <p:nvPr/>
        </p:nvSpPr>
        <p:spPr>
          <a:xfrm>
            <a:off x="3243411" y="2919412"/>
            <a:ext cx="5086945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2"/>
          <p:cNvSpPr/>
          <p:nvPr/>
        </p:nvSpPr>
        <p:spPr>
          <a:xfrm>
            <a:off x="8330356" y="2919412"/>
            <a:ext cx="3280618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2"/>
          <p:cNvSpPr/>
          <p:nvPr/>
        </p:nvSpPr>
        <p:spPr>
          <a:xfrm>
            <a:off x="581025" y="3557587"/>
            <a:ext cx="2662386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2"/>
          <p:cNvSpPr/>
          <p:nvPr/>
        </p:nvSpPr>
        <p:spPr>
          <a:xfrm>
            <a:off x="3243411" y="3557587"/>
            <a:ext cx="5086945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2"/>
          <p:cNvSpPr/>
          <p:nvPr/>
        </p:nvSpPr>
        <p:spPr>
          <a:xfrm>
            <a:off x="8330356" y="3557587"/>
            <a:ext cx="3280618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2"/>
          <p:cNvSpPr/>
          <p:nvPr/>
        </p:nvSpPr>
        <p:spPr>
          <a:xfrm>
            <a:off x="581025" y="4195762"/>
            <a:ext cx="2662386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2"/>
          <p:cNvSpPr/>
          <p:nvPr/>
        </p:nvSpPr>
        <p:spPr>
          <a:xfrm>
            <a:off x="3243411" y="4195762"/>
            <a:ext cx="5086945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2"/>
          <p:cNvSpPr/>
          <p:nvPr/>
        </p:nvSpPr>
        <p:spPr>
          <a:xfrm>
            <a:off x="8330356" y="4195762"/>
            <a:ext cx="3280618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2"/>
          <p:cNvSpPr/>
          <p:nvPr/>
        </p:nvSpPr>
        <p:spPr>
          <a:xfrm>
            <a:off x="581025" y="4833937"/>
            <a:ext cx="2662386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2"/>
          <p:cNvSpPr/>
          <p:nvPr/>
        </p:nvSpPr>
        <p:spPr>
          <a:xfrm>
            <a:off x="3243411" y="4833937"/>
            <a:ext cx="5086945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2"/>
          <p:cNvSpPr/>
          <p:nvPr/>
        </p:nvSpPr>
        <p:spPr>
          <a:xfrm>
            <a:off x="8330356" y="4833937"/>
            <a:ext cx="3280618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2"/>
          <p:cNvSpPr txBox="1"/>
          <p:nvPr/>
        </p:nvSpPr>
        <p:spPr>
          <a:xfrm>
            <a:off x="571500" y="571500"/>
            <a:ext cx="116014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38BDF8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Система Рахунків ФР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19" y="2241825"/>
            <a:ext cx="10679798" cy="26505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338387"/>
            <a:ext cx="3492549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338387"/>
            <a:ext cx="3492549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338387"/>
            <a:ext cx="3492549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3"/>
          <p:cNvSpPr txBox="1"/>
          <p:nvPr/>
        </p:nvSpPr>
        <p:spPr>
          <a:xfrm>
            <a:off x="914400" y="3481387"/>
            <a:ext cx="29470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BEF264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791 Операційна</a:t>
            </a:r>
            <a:endParaRPr/>
          </a:p>
        </p:txBody>
      </p:sp>
      <p:sp>
        <p:nvSpPr>
          <p:cNvPr id="215" name="Google Shape;215;p23"/>
          <p:cNvSpPr txBox="1"/>
          <p:nvPr/>
        </p:nvSpPr>
        <p:spPr>
          <a:xfrm>
            <a:off x="914400" y="3995737"/>
            <a:ext cx="280674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Результати основної діяльності: реалізація, збут, управління, оренда.</a:t>
            </a:r>
            <a:endParaRPr/>
          </a:p>
        </p:txBody>
      </p:sp>
      <p:sp>
        <p:nvSpPr>
          <p:cNvPr id="216" name="Google Shape;216;p23"/>
          <p:cNvSpPr txBox="1"/>
          <p:nvPr/>
        </p:nvSpPr>
        <p:spPr>
          <a:xfrm>
            <a:off x="4692699" y="3481387"/>
            <a:ext cx="29470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BEF264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792 Фінансова</a:t>
            </a:r>
            <a:endParaRPr/>
          </a:p>
        </p:txBody>
      </p:sp>
      <p:sp>
        <p:nvSpPr>
          <p:cNvPr id="217" name="Google Shape;217;p23"/>
          <p:cNvSpPr txBox="1"/>
          <p:nvPr/>
        </p:nvSpPr>
        <p:spPr>
          <a:xfrm>
            <a:off x="4692699" y="3995737"/>
            <a:ext cx="280674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Відсотки за кредитами, фінансовий лізинг, доходи від інвестицій.</a:t>
            </a:r>
            <a:endParaRPr/>
          </a:p>
        </p:txBody>
      </p:sp>
      <p:sp>
        <p:nvSpPr>
          <p:cNvPr id="218" name="Google Shape;218;p23"/>
          <p:cNvSpPr txBox="1"/>
          <p:nvPr/>
        </p:nvSpPr>
        <p:spPr>
          <a:xfrm>
            <a:off x="8470999" y="3481387"/>
            <a:ext cx="29470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BEF264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793 Інша</a:t>
            </a:r>
            <a:endParaRPr/>
          </a:p>
        </p:txBody>
      </p:sp>
      <p:sp>
        <p:nvSpPr>
          <p:cNvPr id="219" name="Google Shape;219;p23"/>
          <p:cNvSpPr txBox="1"/>
          <p:nvPr/>
        </p:nvSpPr>
        <p:spPr>
          <a:xfrm>
            <a:off x="8470999" y="3995737"/>
            <a:ext cx="280674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Списання активів, відшкодування збитків, курсові різниці.</a:t>
            </a:r>
            <a:endParaRPr/>
          </a:p>
        </p:txBody>
      </p:sp>
      <p:pic>
        <p:nvPicPr>
          <p:cNvPr id="220" name="Google Shape;220;p2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4400" y="2728912"/>
            <a:ext cx="5715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3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92699" y="2728912"/>
            <a:ext cx="3429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3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70999" y="2728912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3"/>
          <p:cNvSpPr txBox="1"/>
          <p:nvPr/>
        </p:nvSpPr>
        <p:spPr>
          <a:xfrm>
            <a:off x="571500" y="571500"/>
            <a:ext cx="116014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38BDF8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Структура Рахунку 79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438275"/>
            <a:ext cx="11049000" cy="48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4"/>
          <p:cNvSpPr txBox="1"/>
          <p:nvPr/>
        </p:nvSpPr>
        <p:spPr>
          <a:xfrm>
            <a:off x="571500" y="5386387"/>
            <a:ext cx="110490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EF264"/>
                </a:solidFill>
                <a:latin typeface="Inter"/>
                <a:ea typeface="Inter"/>
                <a:cs typeface="Inter"/>
                <a:sym typeface="Inter"/>
              </a:rPr>
              <a:t>Накопичення чистого прибутку протягом звітного року на рахунку 79</a:t>
            </a:r>
            <a:endParaRPr/>
          </a:p>
        </p:txBody>
      </p:sp>
      <p:sp>
        <p:nvSpPr>
          <p:cNvPr id="231" name="Google Shape;231;p24"/>
          <p:cNvSpPr txBox="1"/>
          <p:nvPr/>
        </p:nvSpPr>
        <p:spPr>
          <a:xfrm>
            <a:off x="571500" y="571500"/>
            <a:ext cx="116014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38BDF8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Логіка Формування Результату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075259"/>
            <a:ext cx="5286375" cy="357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43650" y="2084784"/>
            <a:ext cx="5267325" cy="355520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5"/>
          <p:cNvSpPr txBox="1"/>
          <p:nvPr/>
        </p:nvSpPr>
        <p:spPr>
          <a:xfrm>
            <a:off x="1000125" y="2227659"/>
            <a:ext cx="48577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Звіт про ФР (Форма 2):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Деталізація доходів і витрат за видами діяльності.</a:t>
            </a:r>
            <a:endParaRPr/>
          </a:p>
        </p:txBody>
      </p:sp>
      <p:sp>
        <p:nvSpPr>
          <p:cNvPr id="240" name="Google Shape;240;p25"/>
          <p:cNvSpPr txBox="1"/>
          <p:nvPr/>
        </p:nvSpPr>
        <p:spPr>
          <a:xfrm>
            <a:off x="1000125" y="2989659"/>
            <a:ext cx="48577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Баланс (Форма 1):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Рядок "Нерозподілений прибуток" як накопичений підсумок.</a:t>
            </a:r>
            <a:endParaRPr/>
          </a:p>
        </p:txBody>
      </p:sp>
      <p:sp>
        <p:nvSpPr>
          <p:cNvPr id="241" name="Google Shape;241;p25"/>
          <p:cNvSpPr txBox="1"/>
          <p:nvPr/>
        </p:nvSpPr>
        <p:spPr>
          <a:xfrm>
            <a:off x="1000125" y="3751659"/>
            <a:ext cx="48577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Податкова декларація: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ФР є базою для розрахунку податку на прибуток.</a:t>
            </a:r>
            <a:endParaRPr/>
          </a:p>
        </p:txBody>
      </p:sp>
      <p:pic>
        <p:nvPicPr>
          <p:cNvPr id="242" name="Google Shape;242;p2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2265759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3027759"/>
            <a:ext cx="2571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1500" y="3789759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5"/>
          <p:cNvSpPr txBox="1"/>
          <p:nvPr/>
        </p:nvSpPr>
        <p:spPr>
          <a:xfrm>
            <a:off x="571500" y="571500"/>
            <a:ext cx="116014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38BDF8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Результат у звітності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6"/>
          <p:cNvSpPr/>
          <p:nvPr/>
        </p:nvSpPr>
        <p:spPr>
          <a:xfrm>
            <a:off x="581025" y="2919412"/>
            <a:ext cx="4667696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6"/>
          <p:cNvSpPr/>
          <p:nvPr/>
        </p:nvSpPr>
        <p:spPr>
          <a:xfrm>
            <a:off x="5248721" y="2919412"/>
            <a:ext cx="4106763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6"/>
          <p:cNvSpPr/>
          <p:nvPr/>
        </p:nvSpPr>
        <p:spPr>
          <a:xfrm>
            <a:off x="9355484" y="2919412"/>
            <a:ext cx="2255490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6"/>
          <p:cNvSpPr/>
          <p:nvPr/>
        </p:nvSpPr>
        <p:spPr>
          <a:xfrm>
            <a:off x="581025" y="3557587"/>
            <a:ext cx="4667696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6"/>
          <p:cNvSpPr/>
          <p:nvPr/>
        </p:nvSpPr>
        <p:spPr>
          <a:xfrm>
            <a:off x="5248721" y="3557587"/>
            <a:ext cx="4106763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6"/>
          <p:cNvSpPr/>
          <p:nvPr/>
        </p:nvSpPr>
        <p:spPr>
          <a:xfrm>
            <a:off x="9355484" y="3557587"/>
            <a:ext cx="2255490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6"/>
          <p:cNvSpPr/>
          <p:nvPr/>
        </p:nvSpPr>
        <p:spPr>
          <a:xfrm>
            <a:off x="581025" y="4195762"/>
            <a:ext cx="4667696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6"/>
          <p:cNvSpPr/>
          <p:nvPr/>
        </p:nvSpPr>
        <p:spPr>
          <a:xfrm>
            <a:off x="5248721" y="4195762"/>
            <a:ext cx="4106763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6"/>
          <p:cNvSpPr/>
          <p:nvPr/>
        </p:nvSpPr>
        <p:spPr>
          <a:xfrm>
            <a:off x="9355484" y="4195762"/>
            <a:ext cx="2255490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6"/>
          <p:cNvSpPr/>
          <p:nvPr/>
        </p:nvSpPr>
        <p:spPr>
          <a:xfrm>
            <a:off x="581025" y="4833937"/>
            <a:ext cx="4667696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6"/>
          <p:cNvSpPr/>
          <p:nvPr/>
        </p:nvSpPr>
        <p:spPr>
          <a:xfrm>
            <a:off x="5248721" y="4833937"/>
            <a:ext cx="4106763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6"/>
          <p:cNvSpPr/>
          <p:nvPr/>
        </p:nvSpPr>
        <p:spPr>
          <a:xfrm>
            <a:off x="9355484" y="4833937"/>
            <a:ext cx="2255490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6"/>
          <p:cNvSpPr txBox="1"/>
          <p:nvPr/>
        </p:nvSpPr>
        <p:spPr>
          <a:xfrm>
            <a:off x="571500" y="571500"/>
            <a:ext cx="116014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 dirty="0" err="1">
                <a:solidFill>
                  <a:srgbClr val="38BDF8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Оподаткування</a:t>
            </a:r>
            <a:r>
              <a:rPr lang="en-US" sz="3150" b="0" i="0" u="none" strike="noStrike" cap="none" dirty="0">
                <a:solidFill>
                  <a:srgbClr val="38BDF8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 2026</a:t>
            </a:r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50" y="2162931"/>
            <a:ext cx="11272099" cy="278931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2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8250" y="1652587"/>
            <a:ext cx="9715500" cy="35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7"/>
          <p:cNvSpPr txBox="1"/>
          <p:nvPr/>
        </p:nvSpPr>
        <p:spPr>
          <a:xfrm>
            <a:off x="3001828" y="2818525"/>
            <a:ext cx="64545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 b="1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Дякую за увагу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295275" y="2295525"/>
            <a:ext cx="116014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BEF264"/>
                </a:solidFill>
                <a:latin typeface="Urbanist"/>
                <a:ea typeface="Urbanist"/>
                <a:cs typeface="Urbanist"/>
                <a:sym typeface="Urbanist"/>
              </a:rPr>
              <a:t>Фінансовий результат</a:t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5619750" y="3495675"/>
            <a:ext cx="952500" cy="5715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3395662" y="4029075"/>
            <a:ext cx="5400675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Сутність, економічний зміст та нормативна база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347912"/>
            <a:ext cx="5286375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347912"/>
            <a:ext cx="5286375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4400" y="4252912"/>
            <a:ext cx="4600575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914400" y="2690812"/>
            <a:ext cx="4830603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BEF264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Що це таке?</a:t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914400" y="3205162"/>
            <a:ext cx="46005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Фінансовий результат — це суто бухгалтерський термін, що визначає різницю між доходами та витратами звітного періоду.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6677025" y="2690812"/>
            <a:ext cx="4830603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BEF264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Два вектори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6677025" y="3205162"/>
            <a:ext cx="460057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Результат підприємства існує завжди та має два стани:</a:t>
            </a:r>
            <a:endParaRPr/>
          </a:p>
        </p:txBody>
      </p:sp>
      <p:pic>
        <p:nvPicPr>
          <p:cNvPr id="107" name="Google Shape;107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32744" y="4595812"/>
            <a:ext cx="156388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6677025" y="3967162"/>
            <a:ext cx="46005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0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Прибуток: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Позитивна різниця.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6677025" y="4252912"/>
            <a:ext cx="46005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0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Збиток: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Від’ємна різниця.</a:t>
            </a:r>
            <a:endParaRPr/>
          </a:p>
        </p:txBody>
      </p:sp>
      <p:pic>
        <p:nvPicPr>
          <p:cNvPr id="110" name="Google Shape;110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77025" y="4010025"/>
            <a:ext cx="21907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77025" y="4295775"/>
            <a:ext cx="219075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571500" y="571500"/>
            <a:ext cx="116014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38BDF8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Математика Бізнесу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338387"/>
            <a:ext cx="3492549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338387"/>
            <a:ext cx="3492549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338387"/>
            <a:ext cx="3492549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/>
        </p:nvSpPr>
        <p:spPr>
          <a:xfrm>
            <a:off x="914400" y="3481387"/>
            <a:ext cx="29470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BEF264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НП(С)БО 15 &amp; 16</a:t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914400" y="3995737"/>
            <a:ext cx="280674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Фундаментальні правила визнання доходів і витрат, що формують результат.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4692699" y="3481387"/>
            <a:ext cx="29470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BEF264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НП(С)БО 1 &amp; 25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4692699" y="3995737"/>
            <a:ext cx="280674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Загальні вимоги до розкриття результатів у фінансовій звітності.</a:t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8470999" y="3481387"/>
            <a:ext cx="29470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BEF264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План рахунків</a:t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8470999" y="3995737"/>
            <a:ext cx="280674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Інструкція № 291 щодо використання рахунків 7-го, 9-го та 79-го класів.</a:t>
            </a:r>
            <a:endParaRPr/>
          </a:p>
        </p:txBody>
      </p:sp>
      <p:pic>
        <p:nvPicPr>
          <p:cNvPr id="127" name="Google Shape;127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4400" y="2728912"/>
            <a:ext cx="3429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92699" y="2728912"/>
            <a:ext cx="5143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70999" y="2728912"/>
            <a:ext cx="3429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571500" y="571500"/>
            <a:ext cx="116014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38BDF8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Нормативне Регулювання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 txBox="1"/>
          <p:nvPr/>
        </p:nvSpPr>
        <p:spPr>
          <a:xfrm>
            <a:off x="3667125" y="1781174"/>
            <a:ext cx="48577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Відсутність</a:t>
            </a:r>
            <a:r>
              <a:rPr lang="en-US" sz="1500" b="1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1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обліку</a:t>
            </a:r>
            <a:r>
              <a:rPr lang="en-US" sz="1500" b="1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ФОП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не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ведуть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бухоблік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тому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термін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"ФР"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до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них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не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застосовується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sp>
        <p:nvSpPr>
          <p:cNvPr id="139" name="Google Shape;139;p17"/>
          <p:cNvSpPr txBox="1"/>
          <p:nvPr/>
        </p:nvSpPr>
        <p:spPr>
          <a:xfrm>
            <a:off x="3667125" y="2719388"/>
            <a:ext cx="48577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Касовий</a:t>
            </a:r>
            <a:r>
              <a:rPr lang="en-US" sz="1500" b="1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1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метод</a:t>
            </a:r>
            <a:r>
              <a:rPr lang="en-US" sz="1500" b="1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ФОП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визнають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доходи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/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витрати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за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рухом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грошей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, а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не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за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нарахуванням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3667125" y="3695216"/>
            <a:ext cx="48577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Чистий</a:t>
            </a:r>
            <a:r>
              <a:rPr lang="en-US" sz="1500" b="1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1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дохід</a:t>
            </a:r>
            <a:r>
              <a:rPr lang="en-US" sz="1500" b="1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Замість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прибутку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ФОП-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загальники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рахують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"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чистий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оподатковуваний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дохід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".</a:t>
            </a:r>
            <a:endParaRPr dirty="0"/>
          </a:p>
        </p:txBody>
      </p:sp>
      <p:pic>
        <p:nvPicPr>
          <p:cNvPr id="141" name="Google Shape;141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0095" y="2014538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00095" y="2900363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00095" y="3869531"/>
            <a:ext cx="28575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 txBox="1"/>
          <p:nvPr/>
        </p:nvSpPr>
        <p:spPr>
          <a:xfrm>
            <a:off x="571500" y="571500"/>
            <a:ext cx="116014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 dirty="0" err="1">
                <a:solidFill>
                  <a:srgbClr val="38BDF8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Фінансовий</a:t>
            </a:r>
            <a:r>
              <a:rPr lang="en-US" sz="3150" b="0" i="0" u="none" strike="noStrike" cap="none" dirty="0">
                <a:solidFill>
                  <a:srgbClr val="38BDF8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 </a:t>
            </a:r>
            <a:r>
              <a:rPr lang="en-US" sz="3150" b="0" i="0" u="none" strike="noStrike" cap="none" dirty="0" err="1">
                <a:solidFill>
                  <a:srgbClr val="38BDF8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результат</a:t>
            </a:r>
            <a:r>
              <a:rPr lang="en-US" sz="3150" b="0" i="0" u="none" strike="noStrike" cap="none" dirty="0">
                <a:solidFill>
                  <a:srgbClr val="38BDF8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 у ФОП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/>
          <p:nvPr/>
        </p:nvSpPr>
        <p:spPr>
          <a:xfrm>
            <a:off x="571500" y="571500"/>
            <a:ext cx="520065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38BDF8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Парадокс: Прибуток vs Гроші</a:t>
            </a:r>
            <a:endParaRPr/>
          </a:p>
        </p:txBody>
      </p:sp>
      <p:pic>
        <p:nvPicPr>
          <p:cNvPr id="151" name="Google Shape;151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 txBox="1"/>
          <p:nvPr/>
        </p:nvSpPr>
        <p:spPr>
          <a:xfrm>
            <a:off x="571500" y="2114550"/>
            <a:ext cx="4953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Бухгалтерська аксіома: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Наявність прибутку не означає наявність грошей на рахунку. Визнання доходів не пов’язане з оплатою.</a:t>
            </a:r>
            <a:endParaRPr/>
          </a:p>
        </p:txBody>
      </p:sp>
      <p:sp>
        <p:nvSpPr>
          <p:cNvPr id="153" name="Google Shape;153;p18"/>
          <p:cNvSpPr txBox="1"/>
          <p:nvPr/>
        </p:nvSpPr>
        <p:spPr>
          <a:xfrm>
            <a:off x="1000125" y="3600450"/>
            <a:ext cx="452437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Аванси: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Отримані гроші не є доходом до моменту відвантаження.</a:t>
            </a:r>
            <a:endParaRPr/>
          </a:p>
        </p:txBody>
      </p:sp>
      <p:sp>
        <p:nvSpPr>
          <p:cNvPr id="154" name="Google Shape;154;p18"/>
          <p:cNvSpPr txBox="1"/>
          <p:nvPr/>
        </p:nvSpPr>
        <p:spPr>
          <a:xfrm>
            <a:off x="1000125" y="4362450"/>
            <a:ext cx="452437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Дебіторка: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Відвантажений товар — це вже дохід, навіть якщо гроші не прийшли.</a:t>
            </a:r>
            <a:endParaRPr/>
          </a:p>
        </p:txBody>
      </p:sp>
      <p:pic>
        <p:nvPicPr>
          <p:cNvPr id="155" name="Google Shape;155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638550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400550"/>
            <a:ext cx="285750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9"/>
          <p:cNvSpPr txBox="1"/>
          <p:nvPr/>
        </p:nvSpPr>
        <p:spPr>
          <a:xfrm>
            <a:off x="1000125" y="3081337"/>
            <a:ext cx="1062037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Момент виникнення: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Доходи й витрати визнаються тоді, коли вони фактично понесені, незалежно від руху коштів.</a:t>
            </a:r>
            <a:endParaRPr/>
          </a:p>
        </p:txBody>
      </p:sp>
      <p:sp>
        <p:nvSpPr>
          <p:cNvPr id="163" name="Google Shape;163;p19"/>
          <p:cNvSpPr txBox="1"/>
          <p:nvPr/>
        </p:nvSpPr>
        <p:spPr>
          <a:xfrm>
            <a:off x="1000125" y="3843337"/>
            <a:ext cx="106203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Первинні документи: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Підставою є акт або накладна, а не платіжне доручення.</a:t>
            </a:r>
            <a:endParaRPr/>
          </a:p>
        </p:txBody>
      </p:sp>
      <p:sp>
        <p:nvSpPr>
          <p:cNvPr id="164" name="Google Shape;164;p19"/>
          <p:cNvSpPr txBox="1"/>
          <p:nvPr/>
        </p:nvSpPr>
        <p:spPr>
          <a:xfrm>
            <a:off x="1000125" y="4319587"/>
            <a:ext cx="106203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Наслідок: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Оплата боргу покупцем у майбутньому вже не впливає на фінансовий результат.</a:t>
            </a:r>
            <a:endParaRPr/>
          </a:p>
        </p:txBody>
      </p:sp>
      <p:pic>
        <p:nvPicPr>
          <p:cNvPr id="165" name="Google Shape;165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119437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881437"/>
            <a:ext cx="2571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357687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9"/>
          <p:cNvSpPr txBox="1"/>
          <p:nvPr/>
        </p:nvSpPr>
        <p:spPr>
          <a:xfrm>
            <a:off x="571500" y="571500"/>
            <a:ext cx="116014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38BDF8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Принцип нарахування: Час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0"/>
          <p:cNvSpPr txBox="1"/>
          <p:nvPr/>
        </p:nvSpPr>
        <p:spPr>
          <a:xfrm>
            <a:off x="1000125" y="2986087"/>
            <a:ext cx="45720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0" b="1" i="0" u="none" strike="noStrike" cap="none">
                <a:solidFill>
                  <a:srgbClr val="38BDF8"/>
                </a:solidFill>
                <a:latin typeface="Inter"/>
                <a:ea typeface="Inter"/>
                <a:cs typeface="Inter"/>
                <a:sym typeface="Inter"/>
              </a:rPr>
              <a:t>100%</a:t>
            </a:r>
            <a:endParaRPr/>
          </a:p>
        </p:txBody>
      </p:sp>
      <p:sp>
        <p:nvSpPr>
          <p:cNvPr id="175" name="Google Shape;175;p20"/>
          <p:cNvSpPr txBox="1"/>
          <p:nvPr/>
        </p:nvSpPr>
        <p:spPr>
          <a:xfrm>
            <a:off x="1000125" y="4414837"/>
            <a:ext cx="45720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F8FAFC"/>
                </a:solidFill>
                <a:latin typeface="Inter Medium"/>
                <a:ea typeface="Inter Medium"/>
                <a:cs typeface="Inter Medium"/>
                <a:sym typeface="Inter Medium"/>
              </a:rPr>
              <a:t>Співвідношення витрат до доходів</a:t>
            </a:r>
            <a:endParaRPr/>
          </a:p>
        </p:txBody>
      </p:sp>
      <p:sp>
        <p:nvSpPr>
          <p:cNvPr id="176" name="Google Shape;176;p20"/>
          <p:cNvSpPr txBox="1"/>
          <p:nvPr/>
        </p:nvSpPr>
        <p:spPr>
          <a:xfrm>
            <a:off x="6429375" y="2795587"/>
            <a:ext cx="500062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BEF264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Логіка Співставлення</a:t>
            </a:r>
            <a:endParaRPr/>
          </a:p>
        </p:txBody>
      </p:sp>
      <p:sp>
        <p:nvSpPr>
          <p:cNvPr id="177" name="Google Shape;177;p20"/>
          <p:cNvSpPr txBox="1"/>
          <p:nvPr/>
        </p:nvSpPr>
        <p:spPr>
          <a:xfrm>
            <a:off x="6429375" y="3309937"/>
            <a:ext cx="4762500" cy="142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Витрати визнаються одночасно з визнанням доходу, для отримання якого вони були здійснені. Авансові платежі за оренду майбутніх періодів впливають на результат лише у відповідних місяцях.</a:t>
            </a:r>
            <a:endParaRPr/>
          </a:p>
        </p:txBody>
      </p:sp>
      <p:sp>
        <p:nvSpPr>
          <p:cNvPr id="178" name="Google Shape;178;p20"/>
          <p:cNvSpPr txBox="1"/>
          <p:nvPr/>
        </p:nvSpPr>
        <p:spPr>
          <a:xfrm>
            <a:off x="571500" y="571500"/>
            <a:ext cx="116014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38BDF8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Принцип Відповідності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1"/>
          <p:cNvSpPr txBox="1"/>
          <p:nvPr/>
        </p:nvSpPr>
        <p:spPr>
          <a:xfrm>
            <a:off x="295275" y="2295525"/>
            <a:ext cx="116014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Техніка обліку</a:t>
            </a:r>
            <a:endParaRPr/>
          </a:p>
        </p:txBody>
      </p:sp>
      <p:sp>
        <p:nvSpPr>
          <p:cNvPr id="185" name="Google Shape;185;p21"/>
          <p:cNvSpPr/>
          <p:nvPr/>
        </p:nvSpPr>
        <p:spPr>
          <a:xfrm>
            <a:off x="5619750" y="3495675"/>
            <a:ext cx="952500" cy="57150"/>
          </a:xfrm>
          <a:prstGeom prst="rect">
            <a:avLst/>
          </a:prstGeom>
          <a:solidFill>
            <a:srgbClr val="BEF2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1"/>
          <p:cNvSpPr txBox="1"/>
          <p:nvPr/>
        </p:nvSpPr>
        <p:spPr>
          <a:xfrm>
            <a:off x="3419475" y="4029075"/>
            <a:ext cx="535305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Система рахунків та механізм закриття періоду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</Words>
  <Application>Microsoft Office PowerPoint</Application>
  <PresentationFormat>Широкоэкранный</PresentationFormat>
  <Paragraphs>54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Calibri</vt:lpstr>
      <vt:lpstr>Urbanist</vt:lpstr>
      <vt:lpstr>Inter</vt:lpstr>
      <vt:lpstr>Arial</vt:lpstr>
      <vt:lpstr>Urbanist SemiBold</vt:lpstr>
      <vt:lpstr>Inter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Я</cp:lastModifiedBy>
  <cp:revision>1</cp:revision>
  <dcterms:modified xsi:type="dcterms:W3CDTF">2026-05-15T09:44:47Z</dcterms:modified>
</cp:coreProperties>
</file>