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crdownload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3"/>
  </p:notesMasterIdLst>
  <p:sldIdLst>
    <p:sldId id="256" r:id="rId2"/>
    <p:sldId id="257" r:id="rId3"/>
    <p:sldId id="282" r:id="rId4"/>
    <p:sldId id="323" r:id="rId5"/>
    <p:sldId id="316" r:id="rId6"/>
    <p:sldId id="317" r:id="rId7"/>
    <p:sldId id="318" r:id="rId8"/>
    <p:sldId id="319" r:id="rId9"/>
    <p:sldId id="320" r:id="rId10"/>
    <p:sldId id="321" r:id="rId11"/>
    <p:sldId id="309" r:id="rId12"/>
    <p:sldId id="293" r:id="rId13"/>
    <p:sldId id="322" r:id="rId14"/>
    <p:sldId id="283" r:id="rId15"/>
    <p:sldId id="294" r:id="rId16"/>
    <p:sldId id="314" r:id="rId17"/>
    <p:sldId id="324" r:id="rId18"/>
    <p:sldId id="325" r:id="rId19"/>
    <p:sldId id="326" r:id="rId20"/>
    <p:sldId id="327" r:id="rId21"/>
    <p:sldId id="26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6EE"/>
    <a:srgbClr val="8787FF"/>
    <a:srgbClr val="FF9966"/>
    <a:srgbClr val="FFD347"/>
    <a:srgbClr val="EBC1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6856D-DDD3-4545-9DC2-D12DFA553DF1}" type="datetimeFigureOut">
              <a:rPr lang="x-none" smtClean="0"/>
              <a:pPr/>
              <a:t>07/06/2024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58D90-75EB-4358-AF9C-184D6CFD78D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005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5B2F3-962C-43B8-8FD1-FE83FAA6A984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7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C6427-DE76-49C0-877F-B351FF15AFB5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4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3EE7-1CAD-4667-A349-6789356DC218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524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392-702E-42A2-A3FD-8C1677FEF812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79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A20A-D6C3-493C-A25F-ECF19F072113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07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0C45-48CC-4A4E-AAC3-4C74D6A1D354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9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550F-ABB9-4645-9B3D-CE2D2C23369D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29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FEF7-74C4-46A0-9CE3-6C396B6509B9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2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4B61-AB56-4355-B7A0-93A4F046C496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8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DEE9-B0AE-4928-85CD-9AFD723D6BAA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6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3A97-FA76-4CB7-ACBD-BE358D7C4E63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60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3CED-2C7C-4337-9576-2FCDB56BBA07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9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49D0-D768-4864-8DAE-D39799DD7A44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B7C3-8A76-48B2-ACBB-E73C78280263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03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F2A59-F3A7-4C73-9B7A-F33A03A07F2C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7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5640-2F62-412E-8B6A-69DFAE038F90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7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DBBC8-E744-43F0-8DE2-022E60DB8DC7}" type="datetime1">
              <a:rPr lang="en-US" smtClean="0"/>
              <a:pPr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Entrepreneurship and Business Basics / K. Orlova (Zhytomyr Polytechnic State University)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2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.yaware.com.ua/blog/opytuvannya-vidviduvachiv-magazynu-pro-tova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urvio.com/survey/d/M3U5D8B3O4F9L5N2Y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io.com/survey/d/M3U5D8B3O4F9L5N2Y" TargetMode="External"/><Relationship Id="rId2" Type="http://schemas.openxmlformats.org/officeDocument/2006/relationships/hyperlink" Target="https://service.yaware.com.ua/blog/opytuvannya-vidviduvachiv-magazynu-pro-tova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Rw0Tk0nJMc" TargetMode="External"/><Relationship Id="rId2" Type="http://schemas.openxmlformats.org/officeDocument/2006/relationships/hyperlink" Target="https://zakon.rada.gov.ua/laws/show/755-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uduysvoe.com/publications/shcho-obraty-fop-chy-tov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crdownload"/><Relationship Id="rId2" Type="http://schemas.openxmlformats.org/officeDocument/2006/relationships/hyperlink" Target="https://zakon.rada.gov.ua/laws/show/2755-1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.diia.gov.ua/idea" TargetMode="External"/><Relationship Id="rId2" Type="http://schemas.openxmlformats.org/officeDocument/2006/relationships/hyperlink" Target="https://sbc.regulation.gov.u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vodocs.com/uk/c/10" TargetMode="External"/><Relationship Id="rId4" Type="http://schemas.openxmlformats.org/officeDocument/2006/relationships/hyperlink" Target="https://www.avodocs.com/uk/c/3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uduysvoe.com/content/proydy-test-i-diznaysy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.facebook.com/story.php?story_fbid=1407587892767944&amp;id=619395891587152" TargetMode="External"/><Relationship Id="rId5" Type="http://schemas.openxmlformats.org/officeDocument/2006/relationships/hyperlink" Target="https://www.youtube.com/watch?v=jSQeOFnTiWc&amp;feature=youtu.be" TargetMode="External"/><Relationship Id="rId4" Type="http://schemas.openxmlformats.org/officeDocument/2006/relationships/hyperlink" Target="https://business.diia.gov.ua/ide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.diia.gov.ua/handbook/francajzing/ak-proanalizuvati-fransizu-cek-list" TargetMode="External"/><Relationship Id="rId2" Type="http://schemas.openxmlformats.org/officeDocument/2006/relationships/hyperlink" Target="https://franchising.ua/katalog-franshiz/franshiz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076325" y="115888"/>
            <a:ext cx="7959725" cy="7191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uk-UA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МІНІСТЕРСТВО </a:t>
            </a:r>
            <a:r>
              <a:rPr lang="uk-UA" altLang="uk-UA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ОСВІТИ І НАУКИ</a:t>
            </a:r>
            <a:r>
              <a:rPr lang="en-US" altLang="uk-UA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br>
              <a:rPr lang="ru-RU" altLang="uk-UA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altLang="uk-UA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ДЕРЖАВНИЙ УНІВЕРСИТЕТ «ЖИТОМИРСЬКА ПОЛІТЕХНІКА»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462FFA08-9BC7-4E8F-9749-E1B5BD4C4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811354"/>
            <a:ext cx="8145302" cy="64308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ПРАКТИКА </a:t>
            </a:r>
          </a:p>
          <a:p>
            <a:pPr algn="ctr">
              <a:spcBef>
                <a:spcPts val="0"/>
              </a:spcBef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ЕК-7</a:t>
            </a:r>
            <a:endParaRPr lang="x-none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ідзаголовок 2">
            <a:extLst>
              <a:ext uri="{FF2B5EF4-FFF2-40B4-BE49-F238E27FC236}">
                <a16:creationId xmlns="" xmlns:a16="http://schemas.microsoft.com/office/drawing/2014/main" id="{3E271608-9726-4B03-8461-E5827A8C9861}"/>
              </a:ext>
            </a:extLst>
          </p:cNvPr>
          <p:cNvSpPr txBox="1">
            <a:spLocks/>
          </p:cNvSpPr>
          <p:nvPr/>
        </p:nvSpPr>
        <p:spPr>
          <a:xfrm>
            <a:off x="950495" y="2875548"/>
            <a:ext cx="9324474" cy="2622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Лекція-тренінг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10.06.2024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</a:t>
            </a: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ОРГАНІЗАЦІЙНІ АСПЕКТИ ПРОХОДЖЕННЯ НАВЧАЛЬНОЇ ПРАКТИКИ</a:t>
            </a:r>
          </a:p>
          <a:p>
            <a:pPr marL="457200" indent="-457200" algn="l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 ПРОГРАМНІ ПИТАННЯ НАВЧАЛЬНОЇ ПРАКТИКИ</a:t>
            </a:r>
          </a:p>
          <a:p>
            <a:pPr indent="-457200" algn="l"/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2.1. Обґрунтування бізнес-ідеї та способу започаткування бізнесу.</a:t>
            </a:r>
          </a:p>
          <a:p>
            <a:pPr indent="-457200" algn="l"/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2.2. Вибір організаційно-правової форми, системи оподаткування та реєстрація майбутнього бізнесу.</a:t>
            </a:r>
            <a:endParaRPr lang="uk-UA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6874042" y="5494421"/>
            <a:ext cx="4055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>
                <a:latin typeface="Palatino Linotype" pitchFamily="18" charset="0"/>
                <a:cs typeface="Times New Roman" pitchFamily="18" charset="0"/>
              </a:rPr>
              <a:t>ЛЕКТОР:  </a:t>
            </a:r>
            <a:r>
              <a:rPr lang="uk-UA" b="1" i="1" dirty="0" err="1" smtClean="0">
                <a:latin typeface="Palatino Linotype" pitchFamily="18" charset="0"/>
                <a:cs typeface="Times New Roman" pitchFamily="18" charset="0"/>
              </a:rPr>
              <a:t>к.е.н</a:t>
            </a:r>
            <a:r>
              <a:rPr lang="uk-UA" b="1" i="1" dirty="0" smtClean="0">
                <a:latin typeface="Palatino Linotype" pitchFamily="18" charset="0"/>
                <a:cs typeface="Times New Roman" pitchFamily="18" charset="0"/>
              </a:rPr>
              <a:t>., доц. Мельник </a:t>
            </a:r>
            <a:r>
              <a:rPr lang="uk-UA" b="1" i="1" dirty="0">
                <a:latin typeface="Palatino Linotype" pitchFamily="18" charset="0"/>
                <a:cs typeface="Times New Roman" pitchFamily="18" charset="0"/>
              </a:rPr>
              <a:t>Т.</a:t>
            </a:r>
            <a:r>
              <a:rPr lang="en-US" b="1" i="1" dirty="0"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Palatino Linotype" pitchFamily="18" charset="0"/>
                <a:cs typeface="Times New Roman" pitchFamily="18" charset="0"/>
              </a:rPr>
              <a:t>Ю.</a:t>
            </a:r>
            <a:endParaRPr lang="ru-RU" b="1" i="1" dirty="0"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8" name="Text Box 1605"/>
          <p:cNvSpPr txBox="1">
            <a:spLocks noChangeArrowheads="1"/>
          </p:cNvSpPr>
          <p:nvPr/>
        </p:nvSpPr>
        <p:spPr bwMode="auto">
          <a:xfrm>
            <a:off x="3528428" y="6257925"/>
            <a:ext cx="3486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Житомир-202</a:t>
            </a:r>
            <a:r>
              <a:rPr lang="uk-UA" sz="2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ru-RU" sz="2000" b="1" dirty="0">
              <a:solidFill>
                <a:schemeClr val="tx2">
                  <a:lumMod val="95000"/>
                  <a:lumOff val="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4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71905" y="946484"/>
            <a:ext cx="10363200" cy="480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569" y="308811"/>
            <a:ext cx="9857873" cy="569494"/>
          </a:xfrm>
        </p:spPr>
        <p:txBody>
          <a:bodyPr>
            <a:normAutofit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Недоліки франчайзингу для франчайзі (ліцензіатів):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5263" y="1532022"/>
            <a:ext cx="9956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1. Часткова втрата свободи.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Потенційний франчайзі повинен ретельно дотримуватися правил та інструкції, встановлені ліцензіаром. </a:t>
            </a:r>
          </a:p>
          <a:p>
            <a:pPr indent="360000" algn="just"/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2. Франчайзингові платежі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За зменшення ризику діяльності необхідно платити. Усі переваги, які мають ліцензіати, повинні бути оплачені. Кількість і розміри таких платежів істотно впливають на рентабельність бізнесу ліцензіата. </a:t>
            </a:r>
          </a:p>
          <a:p>
            <a:pPr indent="360000" algn="just"/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3. Стандартизація діяльності.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Ліцензіар потребує обов'язкового дотримання операційних стандартів діяльності на фірмі ліцензіата. Відповідність стандартам, зазвичай, забезпечується періодичними інспекціями ліцензіара. </a:t>
            </a:r>
          </a:p>
          <a:p>
            <a:pPr indent="360000" algn="just"/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4. Обмежені продуктові лінії.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більшості випадків договір франчайзингу передбачає, що ліцензіат повинен продавати (виробляти) тільки такі товари (послуги), які схвалені ліцензіаром.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survey-of-store-visitors-about-the-produc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443" y="2983901"/>
            <a:ext cx="3874099" cy="3874099"/>
          </a:xfrm>
          <a:prstGeom prst="rect">
            <a:avLst/>
          </a:prstGeom>
        </p:spPr>
      </p:pic>
      <p:sp>
        <p:nvSpPr>
          <p:cNvPr id="8" name="Прямокутник 6">
            <a:extLst>
              <a:ext uri="{FF2B5EF4-FFF2-40B4-BE49-F238E27FC236}">
                <a16:creationId xmlns="" xmlns:a16="http://schemas.microsoft.com/office/drawing/2014/main" id="{5597D9ED-3839-4475-A0A3-D181B75C94B6}"/>
              </a:ext>
            </a:extLst>
          </p:cNvPr>
          <p:cNvSpPr/>
          <p:nvPr/>
        </p:nvSpPr>
        <p:spPr>
          <a:xfrm>
            <a:off x="397042" y="1528011"/>
            <a:ext cx="9938084" cy="1852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Анкета-опитувальник, що містить грамотно складені питання з урахуванням поточної ситуації та особливостей цільової аудиторії, дає можливість виявити, які першочергові потреби має потенційний споживач, і тим самим сформулювати цінність пропозиції Вашої бізнес-ідеї.</a:t>
            </a:r>
          </a:p>
          <a:p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проведення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анкетування розробіть анкету використовуючи сервіси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Google forms.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453192" y="481264"/>
            <a:ext cx="9725524" cy="6015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1.4. Розробіть анкету для опитування споживачів з метою виявлення їх вподобань, бачення запропонованої ідеї та формулювання ціннісної пропозиції.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836695" y="1118937"/>
            <a:ext cx="445168" cy="264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64044" y="5961486"/>
            <a:ext cx="99426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опрацювання матеріалу за даним пунктом перегляньте рекомендації та приклади анкет: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Опитування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відвідувачів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магазину про товар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вигідний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спосіб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збільшення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доходів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Анкета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вивчення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споживчих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переваг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 шоколаду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3980" y="3561594"/>
            <a:ext cx="81625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Основні принципи анкетування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Визначимося з тим, що саме ми хочемо дізнатись, перш ніж формувати пропозицію: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Хто наші покупці, з якої галузі, і яку посаду займають;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У чому їхня проблема і як вони хочуть її вирішити;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У чому їхній страх, сумніви, невпевненість;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Якими критеріями вони керуються при виборі;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Якої інформації їм не вистачає, щоб прийняти рішення про покупку.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кутник 6">
            <a:extLst>
              <a:ext uri="{FF2B5EF4-FFF2-40B4-BE49-F238E27FC236}">
                <a16:creationId xmlns="" xmlns:a16="http://schemas.microsoft.com/office/drawing/2014/main" id="{5597D9ED-3839-4475-A0A3-D181B75C94B6}"/>
              </a:ext>
            </a:extLst>
          </p:cNvPr>
          <p:cNvSpPr/>
          <p:nvPr/>
        </p:nvSpPr>
        <p:spPr>
          <a:xfrm>
            <a:off x="385011" y="1419726"/>
            <a:ext cx="11225463" cy="51856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Бланк анкети про враження клієнта: Як правильно оформити?</a:t>
            </a:r>
          </a:p>
          <a:p>
            <a:pPr indent="45720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Для початку необхідно розробити загальну схему анкети-опитувальника. Вона повинна виключати такі смислові блоки:</a:t>
            </a:r>
          </a:p>
          <a:p>
            <a:pPr indent="457200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Вступна частина анкети-опитувальника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(служить для створення певного настрою у опитуваних, демонструє вашу зацікавленість в їх думці, пояснює цілі дослідження).</a:t>
            </a:r>
          </a:p>
          <a:p>
            <a:pPr indent="457200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Звернення до респондента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Особисте звернення в анкеті-опитувальнику допомагає налагодити довіру і зробити відповіді респондента більш щирими, об'єктивними.</a:t>
            </a:r>
          </a:p>
          <a:p>
            <a:pPr indent="457200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Вступні питання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(найбільш прості, які характеризують відношення опитуваного до ситуації і проблеми в цілому).</a:t>
            </a:r>
          </a:p>
          <a:p>
            <a:pPr indent="457200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Основний блок питань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(які розкривають в анкеті-опитувальнику тему і дають конкретику, необхідну для ваших маркетингових та інших цілей).</a:t>
            </a:r>
          </a:p>
          <a:p>
            <a:pPr indent="457200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Прикінцеві питання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(як правило стосуються саме процедури опитування відвідувачів магазину про товар – в яких умовах їм була запропонована анкета, наскільки важливим, корисним і цікавим вони вважають дане анкетування). Нерідко цей блок включає вільні текстові поля, де респондент може висловити побажання і міркування в розгорнутій формі, а також заклик брати участь в подальших опитуваннях.</a:t>
            </a:r>
          </a:p>
          <a:p>
            <a:pPr indent="457200"/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“Об'єктивка”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Ця частина анкети-опитувальника може розташовуватися на самому початку або в кінці. Тут опитуваний характеризує себе, відповідаючи на питання про демографічні характеристики (стать, вік, соціальна група, професія та інше). </a:t>
            </a:r>
          </a:p>
          <a:p>
            <a:pPr indent="457200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Подяка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Ввічливе закінчення опитування, як прояв поваги до респондента – ще один фактор зміцнення його лояльності та довіри до вас. Завершіть бланк анкети про враження клієнта, подякувавши йому за витрачений час, допомогу або участь в дослідженні. Дайте знати респонденту, що його думка корисно і допоможе поліпшити ваш сервіс.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886329" y="288756"/>
            <a:ext cx="9725524" cy="6015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1.4. Розробіть анкету для опитування споживачів з метою виявлення їх вподобань, бачення запропонованої ідеї та формулювання ціннісної пропозиції.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245768" y="914399"/>
            <a:ext cx="938463" cy="3729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739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кутник 6">
            <a:extLst>
              <a:ext uri="{FF2B5EF4-FFF2-40B4-BE49-F238E27FC236}">
                <a16:creationId xmlns="" xmlns:a16="http://schemas.microsoft.com/office/drawing/2014/main" id="{5597D9ED-3839-4475-A0A3-D181B75C94B6}"/>
              </a:ext>
            </a:extLst>
          </p:cNvPr>
          <p:cNvSpPr/>
          <p:nvPr/>
        </p:nvSpPr>
        <p:spPr>
          <a:xfrm>
            <a:off x="385011" y="1323475"/>
            <a:ext cx="11225463" cy="45479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Добрий день, Шановний …! Будь ласка, витратьте … хвилин на заповнення цієї анкети, це допоможе нам поліпшити якість послуг.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Вкажіть Вашу стать (чоловіча, жіноча).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Який товар/послугу Ви придбали? (варіанти відповідей).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Наскільки, на Вашу думку, ціна відповідає якості? (Повністю відповідає, частково відповідає, не відповідає).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Де Ви здійснювали покупку? (Адреси торгових точок або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інтернет-магазинів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Як часто Ви робите покупки в цьому місці? (Варіанти відповідей або вільне поле для вказівки частоти покупок).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Причини здійснення покупки (варіанти відповідей: комерційні цілі, для сім'ї, в подарунок, для особистого користування, інше).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Наскільки Ви задоволені покупкою? (Варіанти відповідей, бальна або рейтингова оцінка).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Чи була запропонована Вам знижка (особливі фінансові умови покупки)? (Так / Ні / Після моєї вимоги).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Чи готові Ви придбати той же товар / послугу знову? (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“Так”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“Можливо”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“Не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 впевнений (а)”,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“Скоріше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ні”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“Ні”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Що нам потрібно змінити, щоб Ви залишилися задоволені наступною покупкою (вільне поле для текстового пояснення).</a:t>
            </a:r>
          </a:p>
          <a:p>
            <a:pPr indent="457200"/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Спасибі за допомогу! Залиште, будь ласка, свої контактні дані, щоб ми проінформували Вас про поліпшення нашого сервісу.</a:t>
            </a:r>
          </a:p>
        </p:txBody>
      </p:sp>
      <p:sp>
        <p:nvSpPr>
          <p:cNvPr id="7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441160" y="156411"/>
            <a:ext cx="11157282" cy="7700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Розглянемо типовий зразок анкети підприємства, присвяченій досвіду покупки (такі анкети-опитувальники найкраще характеризують відношення клієнта до вашого сервісу і дозволяють точно виявити його недоліки).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450304" y="998623"/>
            <a:ext cx="938463" cy="3248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7022" y="5877265"/>
            <a:ext cx="99426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опрацювання матеріалу за даним пунктом перегляньте рекомендації та приклади анкет: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Опитування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відвідувачів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 магазину про товар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вигідний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спосіб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збільшення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доходів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https://service.yaware.com.ua/blog/opytuvannya-vidviduvachiv-magazynu-pro-tovar/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uk-UA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Анкета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вивчення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споживчих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переваг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 шоколаду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1400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https://www.survio.com/survey/d/M3U5D8B3O4F9L5N2Y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5739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 txBox="1">
            <a:spLocks/>
          </p:cNvSpPr>
          <p:nvPr/>
        </p:nvSpPr>
        <p:spPr>
          <a:xfrm>
            <a:off x="460765" y="249587"/>
            <a:ext cx="9405130" cy="11340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ТЕМА 1 ТРЕНІНГУ:</a:t>
            </a:r>
            <a:r>
              <a:rPr kumimoji="0" lang="uk-UA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Вибір організаційно-правової форми, системи оподаткування та реєстрація майбутнього бізнесу.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465223" y="1552071"/>
            <a:ext cx="9328482" cy="8662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2.1. Визначте вид економічної діяльності для майбутнього суб’єкта бізнесу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відповідно до Державного класифікатора видів економічної діяльності (КВЕД-2010) та заповніть таблицю за прикладом, наведеним у таблиці 1.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21105" y="2637321"/>
          <a:ext cx="9360568" cy="4226556"/>
        </p:xfrm>
        <a:graphic>
          <a:graphicData uri="http://schemas.openxmlformats.org/drawingml/2006/table">
            <a:tbl>
              <a:tblPr/>
              <a:tblGrid>
                <a:gridCol w="2340142"/>
                <a:gridCol w="2340142"/>
                <a:gridCol w="2340142"/>
                <a:gridCol w="2340142"/>
              </a:tblGrid>
              <a:tr h="221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i="1" dirty="0">
                          <a:latin typeface="Times New Roman"/>
                          <a:ea typeface="Calibri"/>
                          <a:cs typeface="Times New Roman"/>
                        </a:rPr>
                        <a:t>Секція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i="1">
                          <a:latin typeface="Times New Roman"/>
                          <a:ea typeface="Calibri"/>
                          <a:cs typeface="Times New Roman"/>
                        </a:rPr>
                        <a:t>Розділ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i="1">
                          <a:latin typeface="Times New Roman"/>
                          <a:ea typeface="Calibri"/>
                          <a:cs typeface="Times New Roman"/>
                        </a:rPr>
                        <a:t>Група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i="1">
                          <a:latin typeface="Times New Roman"/>
                          <a:ea typeface="Calibri"/>
                          <a:cs typeface="Times New Roman"/>
                        </a:rPr>
                        <a:t>Клас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9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С «Переробна промисловість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10 «Виробництво харчових продуктів»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10.5 «Виробництво молочних продуктів»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10.51 «</a:t>
                      </a:r>
                      <a:r>
                        <a:rPr lang="uk-UA" sz="1300">
                          <a:latin typeface="Times New Roman"/>
                          <a:ea typeface="Times New Roman"/>
                          <a:cs typeface="Times New Roman"/>
                        </a:rPr>
                        <a:t>Перероблення молока, виробництво масла та сиру</a:t>
                      </a: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353977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b="1" i="1" dirty="0">
                          <a:latin typeface="Times New Roman"/>
                          <a:ea typeface="Times New Roman"/>
                          <a:cs typeface="Times New Roman"/>
                        </a:rPr>
                        <a:t>Цей клас включає: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незбираного молока визначеної жирності, пастеризованого, стерилізованого, гомогенізованого, топленого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напоїв на основі молока (кефіру, ряжанки тощо)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вершків з незбираного молока, пастеризованого, стерилізованого та гомогенізованого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сухого молока та згущеного молока з цукром або без цукру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молока та вершків у твердій формі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вершкового масла з коров'ячого молока і топленого масла (молочного жиру)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йогурту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твердого та м'якого сиру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сироватки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казеїну та лактози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інших молочних продуктів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b="1" i="1" dirty="0">
                          <a:latin typeface="Times New Roman"/>
                          <a:ea typeface="Times New Roman"/>
                          <a:cs typeface="Times New Roman"/>
                        </a:rPr>
                        <a:t>Цей клас також включає: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молочних пастоподібних продуктів (крім </a:t>
                      </a:r>
                      <a:r>
                        <a:rPr lang="uk-UA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спредів</a:t>
                      </a: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182245" algn="l"/>
                          <a:tab pos="457200" algn="l"/>
                        </a:tabLst>
                      </a:pPr>
                      <a:r>
                        <a:rPr lang="uk-UA" sz="1300" dirty="0">
                          <a:latin typeface="Times New Roman"/>
                          <a:ea typeface="Times New Roman"/>
                          <a:cs typeface="Times New Roman"/>
                        </a:rPr>
                        <a:t>виробництво сметани</a:t>
                      </a:r>
                      <a:endParaRPr lang="ru-RU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739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34" y="249587"/>
            <a:ext cx="9970613" cy="43621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КВЕД України та його значення для бізнесу </a:t>
            </a: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(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https://youcontrol.com.ua/topics/kved-ukrainu-i-ego-polza-dlya-biznesa/</a:t>
            </a: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)</a:t>
            </a:r>
          </a:p>
        </p:txBody>
      </p:sp>
      <p:sp>
        <p:nvSpPr>
          <p:cNvPr id="7" name="Прямокутник 4">
            <a:extLst>
              <a:ext uri="{FF2B5EF4-FFF2-40B4-BE49-F238E27FC236}">
                <a16:creationId xmlns="" xmlns:a16="http://schemas.microsoft.com/office/drawing/2014/main" id="{24BF3DA0-4B58-4291-BCBC-A56686FCF4C4}"/>
              </a:ext>
            </a:extLst>
          </p:cNvPr>
          <p:cNvSpPr/>
          <p:nvPr/>
        </p:nvSpPr>
        <p:spPr>
          <a:xfrm>
            <a:off x="248651" y="866274"/>
            <a:ext cx="10579770" cy="59917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КВЕД систематизує види діяльності, що здійснюються суб'єктами господарювання в Україні. Його можна змінити, але краще відразу правильно вибрати види діяльності підприємства, щоб уникнути проблем в роботі.</a:t>
            </a:r>
          </a:p>
          <a:p>
            <a:pPr indent="45720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Класифікатор видів економічної діяльності, або просто КВЕД, містить усі можливі напрямки роботи підприємств. Тобто, жодна юридична особа не може обійтися без цього ресурсу.</a:t>
            </a:r>
          </a:p>
          <a:p>
            <a:pPr indent="4572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Код КВЕД підбирається на самому початку діяльності: при первинній реєстрації підприємства.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Він відображає основний вид діяльності компанії (наприклад, "діяльність їдалень та послуги з постачання готової їжі"). Причому, якщо компанія розвиває кілька напрямків, то код може відповідати тільки одному з них, основному.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Формально кількість кодів не обмежена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але на практиці прийнято вказувати від 1 до 6 кодів (тобто, видів економічної діяльності) для підприємства.</a:t>
            </a:r>
          </a:p>
          <a:p>
            <a:pPr indent="4572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Види діяльності компаній вносяться до ЄДРПОУ та вказуються в довідці статистики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Для деяких ліцензованих видів діяльності (наприклад, будівництво) при отриманні ліцензії в довідці статистики потрібна наявність певних номерів КВЕД.</a:t>
            </a:r>
          </a:p>
          <a:p>
            <a:pPr indent="457200" algn="just"/>
            <a:r>
              <a:rPr lang="uk-UA" u="sng" dirty="0" err="1" smtClean="0">
                <a:latin typeface="Times New Roman" pitchFamily="18" charset="0"/>
                <a:cs typeface="Times New Roman" pitchFamily="18" charset="0"/>
              </a:rPr>
              <a:t>КВЕДи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можна змінювати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Навіщо? Наприклад, якщо підприємство змінило сферу діяльності або певні коди знадобилися для отримання нової ліцензії. Крім того, сам класифікатор може змінюватися з року в рік, у ньому з'являються нові статті чи коригуються старі. </a:t>
            </a:r>
          </a:p>
          <a:p>
            <a:pPr indent="457200"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 отримати код КВЕД в Україні</a:t>
            </a:r>
          </a:p>
          <a:p>
            <a:pPr indent="45720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Кожна нова юридична особа (в тому числі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ФОП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відокремлені підрозділи юридичних осіб) – тобто так звана "Статистична одиниця" –  при реєстрації отримує код за актуальним КВЕД. У заповненій картці, що подається державному реєстратору, є спеціальний розділ про види економічної діяльності, із зазначенням коду КВЕД та назви майбутньої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23435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48914" y="1287379"/>
            <a:ext cx="10395285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 до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Закону України «Про державну реєстрацію юридичних осіб, фізичних осіб підприємців та громадських формувань»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є дві основні організаційно-правові форми – фізична особа-підприємець та юридична особа.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585538" y="409072"/>
            <a:ext cx="9725524" cy="6015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2.2. Оберіть форму власності, обґрунтуйте свій вибір, окресліть переваги та недоліки обраної форми.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981074" y="1034717"/>
            <a:ext cx="878305" cy="2165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2875" y="2558716"/>
            <a:ext cx="5899483" cy="22178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Фізична особа-підприємець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це фізична особа, яка реалізує своє право на підприємницьку діяльність за умови її державної реєстрації в порядку, встановленому законом. Право на здійснення підприємницької діяльності має лише особа з повною цивільною дієздатністю (з 18 років або з 16 років за умови надання нотаріально засвідченої згоди батьків на реєстрацію суб’єкта підприємницької діяльності).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12832" y="2582779"/>
            <a:ext cx="4848726" cy="2193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Юридична особа (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 до ст. 80 Цивільного кодексу України) – організація, створена і зареєстрована у встановленому законом порядку. Юридичні особи, у свою чергу, можуть створюватися у формі товариств, установ та в інших формах, не заборонених законом.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839453" y="2334126"/>
            <a:ext cx="661736" cy="204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8466221" y="2318084"/>
            <a:ext cx="661736" cy="204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07773" y="5152768"/>
            <a:ext cx="968769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Найбільш розповсюдженими формами реєстрації бізнесу в Україні є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ФОП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(фізична особа-підприємець) та ТОВ (Товариство з обмеженою відповідальністю). Для опрацювання матеріалу рекомендовано переглянути відео: «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Що краще зареєструвати для бізнесу: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ФОП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 чи ТОВ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?» та ознайомитися з матеріалом «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Що обрати: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ФОП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 чи ТОВ?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https://buduysvoe.com/publications/shcho-obraty-fop-chy-tov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)».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5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hcho_obraty_fop_chy_tov_infor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17" y="156411"/>
            <a:ext cx="11032525" cy="64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39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272717" y="1179092"/>
            <a:ext cx="3084093" cy="13475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2.2. Оберіть систему оподаткування для майбутнього суб’єкта господарювання. 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8758" y="3256094"/>
            <a:ext cx="2971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Відповідно до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Податкового Кодексу України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можливим є застосування загальної або спрощеної системи оподаткування.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503947" y="2646947"/>
            <a:ext cx="589548" cy="481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84" y="750275"/>
            <a:ext cx="8585108" cy="554892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1105" y="463215"/>
          <a:ext cx="10876548" cy="5854166"/>
        </p:xfrm>
        <a:graphic>
          <a:graphicData uri="http://schemas.openxmlformats.org/drawingml/2006/table">
            <a:tbl>
              <a:tblPr/>
              <a:tblGrid>
                <a:gridCol w="2394284"/>
                <a:gridCol w="8482264"/>
              </a:tblGrid>
              <a:tr h="10837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Основні податки та платежі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- ПДФО (18%);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- військовий збір (1,5%);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- ПДВ (у разі перевищення доходу за останні 12 місяців 1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млн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грн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 чи добровільної реєстрації);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- акцизний податок;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- податок на майно та ін.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12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найманих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праціників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НЕ ОБМЕЖЕНО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6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Види діяльності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НЕ ОБМЕЖЕНО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Облік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Книга обліку доходів і витрат за встановленої формою в паперовому та/або електронному вигляді, у тому числі через Е-кабінет.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Звітність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Щорічна об’єднана звітність, яка включає ПДФО, військовий збір та єдиний внесок. Річна – протягом 40 календарних днів за закінченням року до 9 лютого.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43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Строк сплати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Авансові платежі з ПДФО розраховуються платником самостійно за даними книги обліку доходів і витрат за підсумками кварталу. Сплата до бюджету до 20 числа місяця, наступного за кварталом (до 20 квітня, до 20 липня та до 20 жовтня). За останній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IV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квартал авансовий платіж не розраховують та не сплачують, так як сплачується загальна сума податку за рік з урахуванням уже сплачених авансових платежів. Сплата за рік впродовж 10 календарних днів, наступних за останнім днем граничного строку подання податкової декларації.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Єдиний внесок до 20 числа місяця, що настає за кварталом.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18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Звітність у разі наявності наманих працівників та строки сплати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Об’єднана форма звітності, яка включатиме ПДФО, військовий збір та ЄСВ (з розбивкою по місяцях). Квартальна – за закінченням кварталу.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6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Застосування РРО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Застосовується при здійсненні готівкових операції.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87" marR="541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21368" y="0"/>
            <a:ext cx="10740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Умови перебування на загальній системі оподаткування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52926" y="170130"/>
            <a:ext cx="9645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1. ОРГАНІЗАЦІЙНІ АСПЕКТИ ПРОХОДЖЕННЯ НАВЧАЛЬНОЇ ПРАКТИКИ</a:t>
            </a:r>
          </a:p>
        </p:txBody>
      </p:sp>
      <p:sp>
        <p:nvSpPr>
          <p:cNvPr id="11" name="Выноска со стрелкой вверх 10"/>
          <p:cNvSpPr/>
          <p:nvPr/>
        </p:nvSpPr>
        <p:spPr>
          <a:xfrm>
            <a:off x="529390" y="613611"/>
            <a:ext cx="4235116" cy="1287380"/>
          </a:xfrm>
          <a:prstGeom prst="upArrowCallout">
            <a:avLst>
              <a:gd name="adj1" fmla="val 25000"/>
              <a:gd name="adj2" fmla="val 45561"/>
              <a:gd name="adj3" fmla="val 11274"/>
              <a:gd name="adj4" fmla="val 83278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 навчальної практики </a:t>
            </a:r>
            <a:endParaRPr lang="uk-UA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10.06-21.06.2024 </a:t>
            </a:r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</a:t>
            </a:r>
          </a:p>
          <a:p>
            <a:pPr algn="ctr"/>
            <a:r>
              <a:rPr lang="uk-UA" sz="17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Здача звітів на кафедру</a:t>
            </a:r>
          </a:p>
          <a:p>
            <a:pPr algn="ctr"/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26.06.2024 </a:t>
            </a:r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 до 13.00, </a:t>
            </a:r>
            <a:r>
              <a:rPr lang="uk-UA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416б</a:t>
            </a:r>
            <a:endParaRPr lang="uk-UA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ыноска со стрелкой вверх 11"/>
          <p:cNvSpPr/>
          <p:nvPr/>
        </p:nvSpPr>
        <p:spPr>
          <a:xfrm>
            <a:off x="5157536" y="621631"/>
            <a:ext cx="4235116" cy="1287380"/>
          </a:xfrm>
          <a:prstGeom prst="upArrowCallout">
            <a:avLst>
              <a:gd name="adj1" fmla="val 25000"/>
              <a:gd name="adj2" fmla="val 45561"/>
              <a:gd name="adj3" fmla="val 11274"/>
              <a:gd name="adj4" fmla="val 83278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 звітів з навчальної практики:</a:t>
            </a:r>
          </a:p>
          <a:p>
            <a:pPr algn="ctr"/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21.06.2024 </a:t>
            </a:r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uk-UA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(інші дати будуть назначені пізніше)</a:t>
            </a:r>
            <a:endParaRPr lang="uk-UA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7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очно, кабінет 416б</a:t>
            </a:r>
            <a:endParaRPr lang="uk-UA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40084" y="2517999"/>
          <a:ext cx="9674727" cy="3136011"/>
        </p:xfrm>
        <a:graphic>
          <a:graphicData uri="http://schemas.openxmlformats.org/drawingml/2006/table">
            <a:tbl>
              <a:tblPr/>
              <a:tblGrid>
                <a:gridCol w="545795"/>
                <a:gridCol w="6415872"/>
                <a:gridCol w="2713060"/>
              </a:tblGrid>
              <a:tr h="0">
                <a:tc>
                  <a:txBody>
                    <a:bodyPr/>
                    <a:lstStyle/>
                    <a:p>
                      <a:pPr marL="56515" indent="292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№ з/п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Види оцінювання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895" indent="469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Максимальна кількість балів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87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Результат проходження практики (керівник від бази практики):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1.1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Присутність на базі практики за індивідуальним планом роботи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1.2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Наявність і якість теоретичних, методичних або практичних матеріалів за змістом індивідуальних завдань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87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Times New Roman"/>
                          <a:ea typeface="Times New Roman"/>
                          <a:cs typeface="Times New Roman"/>
                        </a:rPr>
                        <a:t>Захист Звіту про проходження навчальної практики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2.1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Якість індивідуального Звіту про проходження навчальної практики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Презентація матеріалу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520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Повнота та точність відповідей на питання під час захисту звітів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26"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Times New Roman"/>
                          <a:ea typeface="Times New Roman"/>
                          <a:cs typeface="Times New Roman"/>
                        </a:rPr>
                        <a:t>Разом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697832" y="2143308"/>
            <a:ext cx="9829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ШКАЛА ОЦІНЮВАННЯ ДІЯЛЬНОСТІ СТУДЕНТІВ У ПЕРІОД ПРОХОДЖЕННЯ ПРАКТИКИ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20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465222" y="421103"/>
            <a:ext cx="7210925" cy="6015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2.4. Опишіть порядок реєстрації майбутнього бізнесу.</a:t>
            </a:r>
            <a:endParaRPr lang="uk-UA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457200" y="1469803"/>
            <a:ext cx="9885405" cy="47089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сьогодні за сприяння Державної регуляторної служби України, програми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EU4Business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BRDO (Офісу ефективного регулювання) створено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державний інформаційний сервіс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Start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Business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Challenge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що містить покрокові інструкції щодо реєстрації окремих видів бізнесу з переліком необхідних документів. Ви можете обрати параметри майбутнього бізнесу. Після обрання усіх параметрів, відповідно до Вашого розуміння власної бізнес-ідеї на цьому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онлайн-ресурсі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 сформовано покрокову інструкцію щодо етапів створення бізнесу, описано кількість юридичних процедур, які доведеться пройти, та документів, які слід зібрати та отримати у результаті. Всі етапи оформлено у вигляді гіперпосилання, за яким етап описано детально. Цю деталізовану інформацію Ви поетапно можете включати у Ваш звіт з навчальної практики. Як бонус для окремих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бізнесів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вказаному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онлайн-ресурсі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розміщено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відео-записи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подкасту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«50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віддінків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бізнесу» з порадами бізнесменів, які пройшли цей шлях.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Також детальні інструкції щодо реєстрації різних видів бізнесу можна знайти на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онлайн-платформі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 «Дія. Бізнес»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саме: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пакет документів для реєстрації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ФОП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пакет документів для реєстрації ТОВ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тощо.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147" y="974558"/>
            <a:ext cx="4813265" cy="1335681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Дякую за увагу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!</a:t>
            </a:r>
            <a:endParaRPr lang="uk-UA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7B7DB14C-6D1E-46FF-B761-8983A822EB55}"/>
              </a:ext>
            </a:extLst>
          </p:cNvPr>
          <p:cNvSpPr txBox="1">
            <a:spLocks/>
          </p:cNvSpPr>
          <p:nvPr/>
        </p:nvSpPr>
        <p:spPr>
          <a:xfrm>
            <a:off x="4506956" y="4998965"/>
            <a:ext cx="4596002" cy="10949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anose="020B0A04020102020204" pitchFamily="34" charset="0"/>
              </a:rPr>
              <a:t>Гарного Вам дня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anose="020B0A04020102020204" pitchFamily="34" charset="0"/>
              </a:rPr>
              <a:t>!</a:t>
            </a:r>
            <a:endParaRPr lang="uk-UA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2983831" y="2442411"/>
            <a:ext cx="2731169" cy="2490536"/>
          </a:xfrm>
          <a:prstGeom prst="smileyFac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5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C227144E-1103-4DC3-89B8-B71EDED2D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765" y="249587"/>
            <a:ext cx="7937277" cy="1446866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uk-UA" sz="2000" b="1" i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ТЕМА 1 ТРЕНІНГУ:</a:t>
            </a:r>
            <a:r>
              <a:rPr lang="uk-UA" sz="2000" i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uk-UA" sz="2000" i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Обґрунтування бізнес-ідеї та способу започаткування бізнесу.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uk-UA" sz="2000" i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Вибір організаційно-правової форми, системи оподаткування та реєстрація майбутнього бізнесу.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609602" y="1876927"/>
            <a:ext cx="6994356" cy="17927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1.1.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Визначте Вашу схильність до підприємницької діяльності.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Для цього пройдіть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2"/>
              </a:rPr>
              <a:t>тест на готовність стати підприємцем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онлайн-платформі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«Дія. Бізнес». Для написання звіту зробіть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скриншот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результату Вашого тестування.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IMG-12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199" y="87978"/>
            <a:ext cx="3224463" cy="6770022"/>
          </a:xfrm>
          <a:prstGeom prst="rect">
            <a:avLst/>
          </a:prstGeom>
        </p:spPr>
      </p:pic>
      <p:sp>
        <p:nvSpPr>
          <p:cNvPr id="19" name="Стрелка вправо 18"/>
          <p:cNvSpPr/>
          <p:nvPr/>
        </p:nvSpPr>
        <p:spPr>
          <a:xfrm>
            <a:off x="7652084" y="2478505"/>
            <a:ext cx="782053" cy="7218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701843" y="4162925"/>
            <a:ext cx="7202903" cy="24424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1.2.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Обґрунтуйте ідею створення власної справи, мету та прагнення в бізнесі, потенційних споживачів продукції (робіт, послуг).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Для генерування підприємницької ідеї рекомендовано скористатися інформаційними ресурсами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онлайн-платформи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«Дія. Бізнес»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4"/>
              </a:rPr>
              <a:t>100+ бізнес-ідей для заснування власної справи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Додатково перегляньте відео: «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5"/>
              </a:rPr>
              <a:t>10 смачних бізнес-ідей, які реалізували українці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hlinkClick r:id="rId6"/>
              </a:rPr>
              <a:t>Приклад генерації та реалізації підприємницької ідеї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3453063" y="3705726"/>
            <a:ext cx="998621" cy="385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3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508000" y="1143001"/>
            <a:ext cx="11074400" cy="10668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Підприємницька ідея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конкретне цілісне знання про доцільність і можливість здійснювати певний вид підприємницької діяльності, а також чітке усвідомлення мети такої діяльності, шляхів і засобів її досягнення.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016000" y="2438400"/>
            <a:ext cx="10769600" cy="396240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03200" y="228600"/>
            <a:ext cx="11582400" cy="707886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РОЗРОБКА ПІДПРИЄМНИЦЬКОЇ ІДЕЇ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, ЧИННИКИ ТА </a:t>
            </a:r>
          </a:p>
          <a:p>
            <a:pPr marL="457200" indent="-457200" algn="ctr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ДЖЕРЕЛА ЇЇ ПОЯВИ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422400" y="2514600"/>
            <a:ext cx="9855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Загалом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чинниками появи підприємницької ідеї є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виникнення проблемної ситуації, на вирішення якої спрямовуються зусилля персоналу;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випадкове генерування ідеї при здійсненні поточної роботи фірми чи за інших обставин, які безпосередньо з нею не пов'язані;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ідеї, підказані зовні (інвесторами, консультантами та ін.);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запозичення в ході цілеспрямованого ознайомлення з досвідом роботи фірм схожого профілю або з літературних джерел;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підсумки навчання на семінарах та курсах;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ідеї, що виникли у ході здійснення поточного і перспективного планування, розробки ділових планів.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406400" y="2209800"/>
            <a:ext cx="406400" cy="1447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15495" y="1696450"/>
            <a:ext cx="10363200" cy="195312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4947" y="1892969"/>
            <a:ext cx="1005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base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Створення нового підприємства «з нуля»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відповідно до індивідуальних схильностей, уподобань майбутнього підприємця та особливості ідеї бізнесу. Більшість засновників власних фірм вже мають досвід практичної роботи в малих фірмах і вважають, що запорукою їхнього успіху є: по-перше, вміння робити абсолютно звичайні речі, а, по-друге, вміло використовувати налагоджені професійні зв'язки.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81000" y="4178969"/>
          <a:ext cx="10464800" cy="2243328"/>
        </p:xfrm>
        <a:graphic>
          <a:graphicData uri="http://schemas.openxmlformats.org/drawingml/2006/table">
            <a:tbl>
              <a:tblPr/>
              <a:tblGrid>
                <a:gridCol w="5231883"/>
                <a:gridCol w="5232917"/>
              </a:tblGrid>
              <a:tr h="256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Переваги створення нового підприємства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Недоліки створення нового підприємства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2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Можливість будувати бізнес відповідно до ідей і планів самого підприємця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Ємність ринку може бути недостатньою для продукції нової фірми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2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Відсутність ризику отримати фірму з поганою репутацією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Відносно високі витрати на придбання нового обладнання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2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Оригінальність ідеї бізнесу потребує створення нового підприємства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Відсутність «ім’я» у момент виходу на ринок (споживачі рідко коли вирішуються відразу купувати товари нової невідомої фірми)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Особливості розташування бізнесу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4592053" y="3834063"/>
            <a:ext cx="1219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453191" y="721895"/>
            <a:ext cx="9725524" cy="6015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1.3. Опишіть, якій спосіб започаткування бізнесу Ви обрали, які його переваги та недоліки.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31274" y="962526"/>
            <a:ext cx="10363200" cy="18568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94631" y="998620"/>
            <a:ext cx="1005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base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Придбання існуючого бізнесу. </a:t>
            </a:r>
          </a:p>
          <a:p>
            <a:pPr indent="457200" algn="just" fontAlgn="base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Для реалізації власного бізнесу, зокрема і власної ідеї, необов'язково створювати підприємство «з нуля» – можна придбати вже існуючий на ринку реально діючий бізнес. Такий спосіб входження у бізнес може значно зменшити ризик підприємницького починання.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791242" y="2843463"/>
            <a:ext cx="1219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63621" y="3111527"/>
          <a:ext cx="10566400" cy="3463515"/>
        </p:xfrm>
        <a:graphic>
          <a:graphicData uri="http://schemas.openxmlformats.org/drawingml/2006/table">
            <a:tbl>
              <a:tblPr/>
              <a:tblGrid>
                <a:gridCol w="5076016"/>
                <a:gridCol w="5490384"/>
              </a:tblGrid>
              <a:tr h="426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Можливі переваги придбання існуючого бізнесу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Можливі ризики, пов’язані з придбанням існуючого бізнесу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Дозволяє отримати негайне джерело прибутку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Покупець може придбати погано працюючу фірму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6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Існуючий бізнес має найбільш вигідне місце розташування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Можлива ситуація, при якій важко змінити налагоджений на фірмі бізнес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0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Існуючий бізнес має вже сформований колектив робітників, контингент постачальників, налагоджені ділові зв’язки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Місце розташування фірми може бути невідповідним у майбутньому, наприклад у зв’язку з необхідністю розширення бізнесу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6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Результативність та ефективність діяльності фірми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Придбаний бізнес може бути неприбутковим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6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Ціна, за якою купується фірма, може бути нижче від витрат на створення аналогічної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Покупець може заплатити за фірму занадто дорого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0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Полегшується процес фінансування фірми, тому що гарантією для кредиторів виступають уже існуючі активи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Можна успадкувати вороже ставлення до фірми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6596" marR="865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489286" y="276726"/>
            <a:ext cx="9725524" cy="6015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1.3. Опишіть, якій спосіб започаткування бізнесу Ви обрали, які його переваги та недоліки.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5337" y="914400"/>
            <a:ext cx="10363200" cy="12392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Придбання </a:t>
            </a:r>
            <a:r>
              <a:rPr lang="uk-UA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франшизи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 однією альтернативою входження в бізнес є придбання 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франчайзи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тобто ліцензії, яка дає індивідуальному підприємцеві (фірмі) право на продаж (виробництво, здійснення певної діяльності) товарів чи послуг великої фірми, які вже добре відомі споживачам.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7210" y="2286001"/>
            <a:ext cx="10363200" cy="17686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широкому розумінні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франчайзинг (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franchising) –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 метод ведення бізнесу, заснований на довгострокових відносинах між двома сторонами. В основі таких відносин лежить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франчайза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тобто ліцензія на право використання імені бізнесу широко відомої компанії. За користуванням цим правом покупець франчайзи (ліцензіат) виплачує відомій компанії, яка продає 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франчайзу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(ліцензіару), початковий внесок, а в подальшому щомісячні платежі.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1115" y="4174957"/>
            <a:ext cx="10440738" cy="24905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Франшиза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це повна бізнес-система, яку франчайзер продає франчайзі. Іншою назвою для подібної системи служить франчайзинговий пакет, що зазвичай містить посібники з ведення робіт й інші важливі матеріали, що належать франчайзеру.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франчайзингу беруть участь дві групи бізнесменів. Перша група – це ті, хто надає це право (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франшизу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франчайзер (ліцензіар), а друга група – це франчайзі (ліцензіат), це ті, які купують право на ведення бізнесу (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франшизу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під ім'ям або торговою маркою.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Переглянути каталог </a:t>
            </a:r>
            <a:r>
              <a:rPr lang="uk-UA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франшиз</a:t>
            </a:r>
            <a: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  <a:t> можна на сайті </a:t>
            </a:r>
            <a:r>
              <a:rPr lang="uk-UA" u="sng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hlinkClick r:id="rId2"/>
              </a:rPr>
              <a:t>franchising.ua</a:t>
            </a:r>
            <a: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  <a:t>. На </a:t>
            </a:r>
            <a:r>
              <a:rPr lang="uk-UA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онлайн</a:t>
            </a:r>
            <a: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платформі «Дія. Бізнес» наведено перелік параметрів, на які слід звернути увагу при аналізі обраної </a:t>
            </a:r>
            <a:r>
              <a:rPr lang="uk-UA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франшизи</a:t>
            </a:r>
            <a: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  <a:t>: «</a:t>
            </a:r>
            <a:r>
              <a:rPr lang="uk-UA" u="sng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hlinkClick r:id="rId3"/>
              </a:rPr>
              <a:t>Як проаналізувати </a:t>
            </a:r>
            <a:r>
              <a:rPr lang="uk-UA" u="sng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hlinkClick r:id="rId3"/>
              </a:rPr>
              <a:t>франшизу</a:t>
            </a:r>
            <a:r>
              <a:rPr lang="uk-UA" u="sng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hlinkClick r:id="rId3"/>
              </a:rPr>
              <a:t> (чек лист)</a:t>
            </a:r>
            <a: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  <a:t>».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кутник 7">
            <a:extLst>
              <a:ext uri="{FF2B5EF4-FFF2-40B4-BE49-F238E27FC236}">
                <a16:creationId xmlns="" xmlns:a16="http://schemas.microsoft.com/office/drawing/2014/main" id="{7D7788A3-CAE1-4E15-A736-D75C6E7FF168}"/>
              </a:ext>
            </a:extLst>
          </p:cNvPr>
          <p:cNvSpPr/>
          <p:nvPr/>
        </p:nvSpPr>
        <p:spPr>
          <a:xfrm>
            <a:off x="381002" y="168442"/>
            <a:ext cx="9725524" cy="6015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1.3. Опишіть, якій спосіб започаткування бізнесу Ви обрали, які його переваги та недоліки.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3149600" y="838200"/>
            <a:ext cx="88392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1000"/>
              </a:spcAft>
              <a:defRPr/>
            </a:pP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передбачає, що франчайзі (ліцензіат) отримує лише право на продаж товарів фірми-ліцензіара з її торговою маркою або </a:t>
            </a:r>
            <a:r>
              <a:rPr lang="uk-UA" spc="-2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товарним знаком. У цьому випадку франчайзі купує у </a:t>
            </a:r>
            <a:r>
              <a:rPr lang="uk-UA" spc="-2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франчайзера</a:t>
            </a:r>
            <a:r>
              <a:rPr lang="uk-UA" spc="-2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товари й після цього перепродає їх від імені </a:t>
            </a:r>
            <a:r>
              <a:rPr lang="uk-UA" spc="-2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франчайзера</a:t>
            </a:r>
            <a:r>
              <a:rPr lang="uk-UA" spc="-2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pc="-2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19200" y="228600"/>
            <a:ext cx="10566400" cy="400110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ТИПИ ФРАНЧАЙЗИНГУ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>
            <a:off x="609600" y="838200"/>
            <a:ext cx="2540000" cy="121920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Товарний франчайзинг (на продаж товару)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609600" y="2362200"/>
            <a:ext cx="2540000" cy="1447800"/>
          </a:xfrm>
          <a:prstGeom prst="homePlate">
            <a:avLst>
              <a:gd name="adj" fmla="val 4210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Виробничий франчайзинг (на виробництво товарів)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8"/>
          <p:cNvSpPr txBox="1">
            <a:spLocks noChangeArrowheads="1"/>
          </p:cNvSpPr>
          <p:nvPr/>
        </p:nvSpPr>
        <p:spPr bwMode="auto">
          <a:xfrm>
            <a:off x="3149600" y="2209800"/>
            <a:ext cx="88392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1000"/>
              </a:spcAft>
              <a:defRPr/>
            </a:pP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цьому випадку фірма, що володіє технологією виготовлення якогось продукту – франчайзер (ліцензіар), продає заводам – ліцензіатам сировину для виготовлення продукції. Дрібна фірма тут не просто виступає під торговою маркою </a:t>
            </a:r>
            <a:r>
              <a:rPr lang="uk-UA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франчайзера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реалізує його продукцію та послуги, але і включається у повний цикл господарської діяльності великої корпорації</a:t>
            </a:r>
            <a:endParaRPr lang="uk-UA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Text Box 58"/>
          <p:cNvSpPr txBox="1">
            <a:spLocks noChangeArrowheads="1"/>
          </p:cNvSpPr>
          <p:nvPr/>
        </p:nvSpPr>
        <p:spPr bwMode="auto">
          <a:xfrm>
            <a:off x="3149600" y="4038600"/>
            <a:ext cx="8839200" cy="144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1000"/>
              </a:spcAft>
              <a:defRPr/>
            </a:pP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полягає у залученні малого підприємства в повний виробничо-господарський цикл великої корпорації. Таким чином, діловий франчайзинг означає, що ліцензіат отримує право на створення власної фірми з використанням найменування фірми-ліцензіара і обов'язковим збереженням профілю її діяльності. </a:t>
            </a:r>
            <a:endParaRPr lang="uk-UA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609600" y="4114800"/>
            <a:ext cx="2540000" cy="121920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Діловий франчайзинг (на вид діяльності)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Выноска со стрелкой вверх 25"/>
          <p:cNvSpPr/>
          <p:nvPr/>
        </p:nvSpPr>
        <p:spPr>
          <a:xfrm>
            <a:off x="2438400" y="5486400"/>
            <a:ext cx="4267200" cy="609600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Корпоративний франчайзинг 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Выноска со стрелкой вверх 26"/>
          <p:cNvSpPr/>
          <p:nvPr/>
        </p:nvSpPr>
        <p:spPr>
          <a:xfrm>
            <a:off x="7416800" y="5486400"/>
            <a:ext cx="4267200" cy="609600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Конверсійний франчайзинг 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032000" y="6096000"/>
            <a:ext cx="4876800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ліцензіат оперує не окремим підприємством, а мережею </a:t>
            </a:r>
            <a:r>
              <a:rPr lang="uk-UA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франшизних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підприємств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213600" y="6096000"/>
            <a:ext cx="4673600" cy="6096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спосіб розширення </a:t>
            </a:r>
            <a:r>
              <a:rPr lang="uk-UA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франшизної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мережі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7051" y="705851"/>
            <a:ext cx="10524959" cy="46241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906" y="176463"/>
            <a:ext cx="7174831" cy="685800"/>
          </a:xfrm>
        </p:spPr>
        <p:txBody>
          <a:bodyPr>
            <a:normAutofit fontScale="90000"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Переваги франчайзингу для франчайзі (ліцензіатів):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979" y="822159"/>
            <a:ext cx="101265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1. Навчання менеджменту та консультаційна допомога.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2. Бізнес під відомим товарним знаком.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3. Гарантія якості товарів і послуг.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Рівень якості товарів (послуг) ліцензіата визначає репутацію фірми-ліцензіара. Тому збереження високої якості товарів (послуг) є найважливішим елементом франчайзингової системи.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4. Широкомасштабні рекламні кампанії.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5. Фінансова підтримка.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Фінансова підтримка франчайзі виражається в наданні допомоги у наступному: у пошуку джерел початкового фінансування; у виборі приміщення для фірми-ліцензіата та проведенні переговорів за його оренду; в управлінні фінансовою діяльністю фірми-ліцензіата; у налагодженні контактів з фінансовими установами.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6. Франчайзинг зменшує ризик підприємницької діяльності.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Тому ліцензіат з більшою ймовірністю, ніж самостійно підприємець-початківець, може розраховувати на отримання кредиту в банку.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60000" algn="just"/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7. Територіальний протекціонізм.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Фірма-ліцензіат разом із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франчайзой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отримує виняткові права на розповсюдження даних товарів (послуг) на заздалегідь певній, обмеженій території.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2578</TotalTime>
  <Words>3272</Words>
  <Application>Microsoft Office PowerPoint</Application>
  <PresentationFormat>Широкоэкранный</PresentationFormat>
  <Paragraphs>224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Calibri</vt:lpstr>
      <vt:lpstr>Courier New</vt:lpstr>
      <vt:lpstr>Palatino Linotype</vt:lpstr>
      <vt:lpstr>Symbol</vt:lpstr>
      <vt:lpstr>Times New Roman</vt:lpstr>
      <vt:lpstr>Trebuchet MS</vt:lpstr>
      <vt:lpstr>Wingdings 3</vt:lpstr>
      <vt:lpstr>Грань</vt:lpstr>
      <vt:lpstr>МІНІСТЕРСТВО ОСВІТИ І НАУКИ УКРАЇНИ  ДЕРЖАВНИЙ УНІВЕРСИТЕТ «ЖИТОМИРСЬКА ПОЛІТЕХНІКА»</vt:lpstr>
      <vt:lpstr>Презентация PowerPoint</vt:lpstr>
      <vt:lpstr>ТЕМА 1 ТРЕНІНГУ:  Обґрунтування бізнес-ідеї та способу започаткування бізнесу. Вибір організаційно-правової форми, системи оподаткування та реєстрація майбутнього бізнесу.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Переваги франчайзингу для франчайзі (ліцензіатів):</vt:lpstr>
      <vt:lpstr>Недоліки франчайзингу для франчайзі (ліцензіатів):</vt:lpstr>
      <vt:lpstr>Презентация PowerPoint</vt:lpstr>
      <vt:lpstr>Презентация PowerPoint</vt:lpstr>
      <vt:lpstr>Презентация PowerPoint</vt:lpstr>
      <vt:lpstr>Презентация PowerPoint</vt:lpstr>
      <vt:lpstr>КВЕД України та його значення для бізнесу (https://youcontrol.com.ua/topics/kved-ukrainu-i-ego-polza-dlya-biznesa/)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Адміністратор</dc:creator>
  <cp:lastModifiedBy>380937808686</cp:lastModifiedBy>
  <cp:revision>311</cp:revision>
  <dcterms:created xsi:type="dcterms:W3CDTF">2017-12-12T13:35:46Z</dcterms:created>
  <dcterms:modified xsi:type="dcterms:W3CDTF">2024-06-07T08:40:50Z</dcterms:modified>
</cp:coreProperties>
</file>