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3" r:id="rId6"/>
    <p:sldId id="265" r:id="rId7"/>
    <p:sldId id="266" r:id="rId8"/>
    <p:sldId id="264" r:id="rId9"/>
    <p:sldId id="261" r:id="rId10"/>
    <p:sldId id="267" r:id="rId11"/>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89481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323011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22995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28565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290563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E1D6007C-47B1-4334-B4EE-D73BF82728B8}" type="datetimeFigureOut">
              <a:rPr lang="uk-UA" smtClean="0"/>
              <a:t>14.05.2024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340912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E1D6007C-47B1-4334-B4EE-D73BF82728B8}" type="datetimeFigureOut">
              <a:rPr lang="uk-UA" smtClean="0"/>
              <a:t>14.05.2024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414699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E1D6007C-47B1-4334-B4EE-D73BF82728B8}" type="datetimeFigureOut">
              <a:rPr lang="uk-UA" smtClean="0"/>
              <a:t>14.05.2024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273250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1D6007C-47B1-4334-B4EE-D73BF82728B8}" type="datetimeFigureOut">
              <a:rPr lang="uk-UA" smtClean="0"/>
              <a:t>14.05.2024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46985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1D6007C-47B1-4334-B4EE-D73BF82728B8}" type="datetimeFigureOut">
              <a:rPr lang="uk-UA" smtClean="0"/>
              <a:t>14.05.2024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2361478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1D6007C-47B1-4334-B4EE-D73BF82728B8}" type="datetimeFigureOut">
              <a:rPr lang="uk-UA" smtClean="0"/>
              <a:t>14.05.2024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C698FC3-ED2F-4739-90CD-C150C7FAADD8}" type="slidenum">
              <a:rPr lang="uk-UA" smtClean="0"/>
              <a:t>‹#›</a:t>
            </a:fld>
            <a:endParaRPr lang="uk-UA"/>
          </a:p>
        </p:txBody>
      </p:sp>
    </p:spTree>
    <p:extLst>
      <p:ext uri="{BB962C8B-B14F-4D97-AF65-F5344CB8AC3E}">
        <p14:creationId xmlns:p14="http://schemas.microsoft.com/office/powerpoint/2010/main" val="104788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6007C-47B1-4334-B4EE-D73BF82728B8}" type="datetimeFigureOut">
              <a:rPr lang="uk-UA" smtClean="0"/>
              <a:t>14.05.2024</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98FC3-ED2F-4739-90CD-C150C7FAADD8}" type="slidenum">
              <a:rPr lang="uk-UA" smtClean="0"/>
              <a:t>‹#›</a:t>
            </a:fld>
            <a:endParaRPr lang="uk-UA"/>
          </a:p>
        </p:txBody>
      </p:sp>
    </p:spTree>
    <p:extLst>
      <p:ext uri="{BB962C8B-B14F-4D97-AF65-F5344CB8AC3E}">
        <p14:creationId xmlns:p14="http://schemas.microsoft.com/office/powerpoint/2010/main" val="3899816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92739"/>
          </a:xfrm>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КЛАСИФІКАЦІЯ МЕТОДИЧНИХ ПІДХОДІВ ДО ОЦІНКИ БРЕНДА</a:t>
            </a:r>
            <a:endParaRPr lang="uk-UA"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518249"/>
            <a:ext cx="10515600" cy="4658714"/>
          </a:xfrm>
        </p:spPr>
        <p:txBody>
          <a:bodyPr>
            <a:normAutofit fontScale="85000" lnSpcReduction="20000"/>
          </a:bodyPr>
          <a:lstStyle/>
          <a:p>
            <a:pPr algn="just"/>
            <a:r>
              <a:rPr lang="uk-UA" dirty="0" smtClean="0"/>
              <a:t>Класифікація підходів до оцінки вартості бренда відповідно до ресурсів підприємства: </a:t>
            </a:r>
          </a:p>
          <a:p>
            <a:pPr algn="just"/>
            <a:r>
              <a:rPr lang="uk-UA" dirty="0" smtClean="0"/>
              <a:t>1. </a:t>
            </a:r>
            <a:r>
              <a:rPr lang="uk-UA" u="sng" dirty="0" smtClean="0"/>
              <a:t>Бюджетний</a:t>
            </a:r>
            <a:r>
              <a:rPr lang="uk-UA" dirty="0" smtClean="0"/>
              <a:t>. На його основі оцінка вартості бренда проводиться для оптимізації розподілу бюджету компанії за прогнозними напрямами отримання прибутків (бюджет розподіляють за номенклатурним та географічним критеріями). </a:t>
            </a:r>
          </a:p>
          <a:p>
            <a:pPr algn="just"/>
            <a:r>
              <a:rPr lang="uk-UA" dirty="0" smtClean="0"/>
              <a:t>2. </a:t>
            </a:r>
            <a:r>
              <a:rPr lang="uk-UA" u="sng" dirty="0" smtClean="0"/>
              <a:t>Інноваційний</a:t>
            </a:r>
            <a:r>
              <a:rPr lang="uk-UA" dirty="0" smtClean="0"/>
              <a:t> напрям передбачає розроблення альтернативних та вдосконалення наявних стратегій розвитку бренда для розвитку портфеля брендів. Даний напрям прогнозує розвиток підприємства та його комерційні складники. </a:t>
            </a:r>
          </a:p>
          <a:p>
            <a:pPr algn="just"/>
            <a:r>
              <a:rPr lang="uk-UA" dirty="0" smtClean="0"/>
              <a:t>3. </a:t>
            </a:r>
            <a:r>
              <a:rPr lang="uk-UA" u="sng" dirty="0" smtClean="0"/>
              <a:t>Розвиток бек-офісу бренда</a:t>
            </a:r>
            <a:r>
              <a:rPr lang="uk-UA" dirty="0" smtClean="0"/>
              <a:t>. </a:t>
            </a:r>
          </a:p>
          <a:p>
            <a:pPr algn="just"/>
            <a:r>
              <a:rPr lang="uk-UA" dirty="0" smtClean="0"/>
              <a:t>4. </a:t>
            </a:r>
            <a:r>
              <a:rPr lang="uk-UA" u="sng" dirty="0" smtClean="0"/>
              <a:t>Оптимізація франт-офісу бренда</a:t>
            </a:r>
            <a:r>
              <a:rPr lang="uk-UA" dirty="0" smtClean="0"/>
              <a:t> через контроль усіх зовнішніх комунікацій компанії (рекламних агентств, консалтингових, страхових, юридичних компаній, які співпрацюють із головною компанією, оптимізація роботи з постачальниками).</a:t>
            </a:r>
            <a:endParaRPr lang="uk-UA" dirty="0"/>
          </a:p>
        </p:txBody>
      </p:sp>
    </p:spTree>
    <p:extLst>
      <p:ext uri="{BB962C8B-B14F-4D97-AF65-F5344CB8AC3E}">
        <p14:creationId xmlns:p14="http://schemas.microsoft.com/office/powerpoint/2010/main" val="341848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3781"/>
          </a:xfrm>
        </p:spPr>
        <p:txBody>
          <a:bodyPr>
            <a:normAutofit fontScale="90000"/>
          </a:bodyPr>
          <a:lstStyle/>
          <a:p>
            <a:pPr algn="ctr"/>
            <a:r>
              <a:rPr lang="uk-UA" sz="2700" b="1" dirty="0">
                <a:latin typeface="Times New Roman" panose="02020603050405020304" pitchFamily="18" charset="0"/>
                <a:cs typeface="Times New Roman" panose="02020603050405020304" pitchFamily="18" charset="0"/>
              </a:rPr>
              <a:t>Характеристика методів витратної оцінки бренду</a:t>
            </a:r>
            <a:r>
              <a:rPr lang="uk-UA" b="1" dirty="0"/>
              <a:t/>
            </a:r>
            <a:br>
              <a:rPr lang="uk-UA" b="1" dirty="0"/>
            </a:b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856787131"/>
              </p:ext>
            </p:extLst>
          </p:nvPr>
        </p:nvGraphicFramePr>
        <p:xfrm>
          <a:off x="1699404" y="1121434"/>
          <a:ext cx="8807569" cy="3700731"/>
        </p:xfrm>
        <a:graphic>
          <a:graphicData uri="http://schemas.openxmlformats.org/drawingml/2006/table">
            <a:tbl>
              <a:tblPr firstRow="1" firstCol="1" lastRow="1" lastCol="1" bandRow="1" bandCol="1">
                <a:tableStyleId>{5C22544A-7EE6-4342-B048-85BDC9FD1C3A}</a:tableStyleId>
              </a:tblPr>
              <a:tblGrid>
                <a:gridCol w="393276"/>
                <a:gridCol w="1901447"/>
                <a:gridCol w="2871835"/>
                <a:gridCol w="3641011"/>
              </a:tblGrid>
              <a:tr h="825289">
                <a:tc>
                  <a:txBody>
                    <a:bodyPr/>
                    <a:lstStyle/>
                    <a:p>
                      <a:pPr marL="49530" marR="31750" indent="25400">
                        <a:lnSpc>
                          <a:spcPts val="1050"/>
                        </a:lnSpc>
                        <a:spcBef>
                          <a:spcPts val="10"/>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 п/п</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94640">
                        <a:spcBef>
                          <a:spcPts val="555"/>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Назва методу</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44195">
                        <a:spcBef>
                          <a:spcPts val="555"/>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Характеристика</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41020">
                        <a:spcBef>
                          <a:spcPts val="555"/>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Обмеження у застосуванні</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32332">
                <a:tc>
                  <a:txBody>
                    <a:bodyPr/>
                    <a:lstStyle/>
                    <a:p>
                      <a:pPr>
                        <a:spcBef>
                          <a:spcPts val="5"/>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 </a:t>
                      </a:r>
                    </a:p>
                    <a:p>
                      <a:pPr marL="78105" marR="72390" algn="ctr">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1.</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361950">
                        <a:lnSpc>
                          <a:spcPct val="95000"/>
                        </a:lnSpc>
                        <a:spcBef>
                          <a:spcPts val="610"/>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Метод вартості створення бренду</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41910">
                        <a:lnSpc>
                          <a:spcPts val="1050"/>
                        </a:lnSpc>
                        <a:spcBef>
                          <a:spcPts val="25"/>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Використовує історичну вартість створення торгової марки для оцінки вартості бренду.</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34925">
                        <a:lnSpc>
                          <a:spcPts val="1050"/>
                        </a:lnSpc>
                        <a:spcBef>
                          <a:spcPts val="25"/>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Не враховує потенціал доходу бренду, створену брендом додану вартість, конкурентні позиції бренду.</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43110">
                <a:tc>
                  <a:txBody>
                    <a:bodyPr/>
                    <a:lstStyle/>
                    <a:p>
                      <a:pPr>
                        <a:spcBef>
                          <a:spcPts val="10"/>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 </a:t>
                      </a:r>
                    </a:p>
                    <a:p>
                      <a:pPr marL="78105" marR="72390" algn="ctr">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2.</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79375">
                        <a:lnSpc>
                          <a:spcPct val="95000"/>
                        </a:lnSpc>
                        <a:spcBef>
                          <a:spcPts val="610"/>
                        </a:spcBef>
                        <a:spcAft>
                          <a:spcPts val="0"/>
                        </a:spcAft>
                      </a:pPr>
                      <a:r>
                        <a:rPr lang="uk-UA" sz="1400" b="0" kern="900" spc="0" baseline="0">
                          <a:solidFill>
                            <a:schemeClr val="tx1"/>
                          </a:solidFill>
                          <a:effectLst/>
                          <a:latin typeface="Times New Roman" panose="02020603050405020304" pitchFamily="18" charset="0"/>
                          <a:cs typeface="Times New Roman" panose="02020603050405020304" pitchFamily="18" charset="0"/>
                        </a:rPr>
                        <a:t>Метод вартості відтворення або заміни бренду</a:t>
                      </a:r>
                      <a:endParaRPr lang="uk-UA" sz="1400" b="0" kern="900" spc="0" baseline="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08585">
                        <a:lnSpc>
                          <a:spcPct val="95000"/>
                        </a:lnSpc>
                        <a:spcBef>
                          <a:spcPts val="610"/>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Використовує поточні ціни для оцінки вартості відтворення бренду сьогодні.</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200025">
                        <a:lnSpc>
                          <a:spcPts val="1050"/>
                        </a:lnSpc>
                        <a:spcBef>
                          <a:spcPts val="25"/>
                        </a:spcBef>
                        <a:spcAft>
                          <a:spcPts val="0"/>
                        </a:spcAft>
                      </a:pPr>
                      <a:r>
                        <a:rPr lang="uk-UA" sz="1400" b="0" kern="900" spc="0" baseline="0" dirty="0">
                          <a:solidFill>
                            <a:schemeClr val="tx1"/>
                          </a:solidFill>
                          <a:effectLst/>
                          <a:latin typeface="Times New Roman" panose="02020603050405020304" pitchFamily="18" charset="0"/>
                          <a:cs typeface="Times New Roman" panose="02020603050405020304" pitchFamily="18" charset="0"/>
                        </a:rPr>
                        <a:t>Метод може давати неточні результати, оскільки не враховує інфляцію у попередніх періодах та вплив різних правил обліку нематеріальних активів.</a:t>
                      </a:r>
                      <a:endParaRPr lang="uk-UA" sz="1400" b="0" kern="900" spc="0" baseline="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09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latin typeface="Times New Roman" panose="02020603050405020304" pitchFamily="18" charset="0"/>
                <a:cs typeface="Times New Roman" panose="02020603050405020304" pitchFamily="18" charset="0"/>
              </a:rPr>
              <a:t>Поєднання питань оцінювання ефективності управління компанією та оцінювання інвестицій у бренд стає актуальним для компаній у таких ситуаціях: </a:t>
            </a:r>
            <a:endParaRPr lang="uk-UA"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algn="just"/>
            <a:r>
              <a:rPr lang="uk-UA" dirty="0" smtClean="0"/>
              <a:t>– визначення ролі бренда у формуванні ринкової вартості компанії для сторонніх інвесторів; </a:t>
            </a:r>
          </a:p>
          <a:p>
            <a:pPr algn="just"/>
            <a:r>
              <a:rPr lang="uk-UA" dirty="0" smtClean="0"/>
              <a:t>– оцінювання ефективності діяльності маркетингової служби, процесу бюджетування як інформації для власника компанії; </a:t>
            </a:r>
          </a:p>
          <a:p>
            <a:pPr algn="just"/>
            <a:r>
              <a:rPr lang="uk-UA" dirty="0" smtClean="0"/>
              <a:t>– ранжирування брендів та визначення їхнього місця в загальному рейтингу національних та міжнародних брендів; </a:t>
            </a:r>
          </a:p>
          <a:p>
            <a:pPr algn="just"/>
            <a:r>
              <a:rPr lang="uk-UA" dirty="0" smtClean="0"/>
              <a:t>– необхідність виявлення ключових чинників, які підвищують вартість бренда.</a:t>
            </a:r>
            <a:endParaRPr lang="uk-UA" dirty="0"/>
          </a:p>
        </p:txBody>
      </p:sp>
    </p:spTree>
    <p:extLst>
      <p:ext uri="{BB962C8B-B14F-4D97-AF65-F5344CB8AC3E}">
        <p14:creationId xmlns:p14="http://schemas.microsoft.com/office/powerpoint/2010/main" val="3263219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smtClean="0"/>
              <a:t/>
            </a:r>
            <a:br>
              <a:rPr lang="uk-UA" b="1" dirty="0" smtClean="0"/>
            </a:br>
            <a:r>
              <a:rPr lang="uk-UA" b="1" dirty="0" smtClean="0"/>
              <a:t>Оцінка </a:t>
            </a:r>
            <a:r>
              <a:rPr lang="uk-UA" b="1" dirty="0"/>
              <a:t>вартості бренда за передумовами виникнення</a:t>
            </a:r>
            <a:br>
              <a:rPr lang="uk-UA" b="1" dirty="0"/>
            </a:b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56838830"/>
              </p:ext>
            </p:extLst>
          </p:nvPr>
        </p:nvGraphicFramePr>
        <p:xfrm>
          <a:off x="1621766" y="1578633"/>
          <a:ext cx="8436634" cy="4008850"/>
        </p:xfrm>
        <a:graphic>
          <a:graphicData uri="http://schemas.openxmlformats.org/drawingml/2006/table">
            <a:tbl>
              <a:tblPr firstRow="1" firstCol="1" lastRow="1" lastCol="1" bandRow="1" bandCol="1">
                <a:tableStyleId>{5C22544A-7EE6-4342-B048-85BDC9FD1C3A}</a:tableStyleId>
              </a:tblPr>
              <a:tblGrid>
                <a:gridCol w="3291060"/>
                <a:gridCol w="5145574"/>
              </a:tblGrid>
              <a:tr h="193043">
                <a:tc>
                  <a:txBody>
                    <a:bodyPr/>
                    <a:lstStyle/>
                    <a:p>
                      <a:pPr marL="551815">
                        <a:lnSpc>
                          <a:spcPts val="1005"/>
                        </a:lnSpc>
                        <a:spcBef>
                          <a:spcPts val="7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Визначення</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бренда</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096010">
                        <a:lnSpc>
                          <a:spcPts val="1005"/>
                        </a:lnSpc>
                        <a:spcBef>
                          <a:spcPts val="7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Напрями</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оцінки</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бреду</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1312">
                <a:tc>
                  <a:txBody>
                    <a:bodyPr/>
                    <a:lstStyle/>
                    <a:p>
                      <a:pPr marL="35560">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a:spcBef>
                          <a:spcPts val="5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a:spcBef>
                          <a:spcPts val="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Бренд</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інтелектуальний</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актив</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320800">
                        <a:lnSpc>
                          <a:spcPct val="97000"/>
                        </a:lnSpc>
                        <a:spcBef>
                          <a:spcPts val="100"/>
                        </a:spcBef>
                        <a:spcAft>
                          <a:spcPts val="0"/>
                        </a:spcAft>
                      </a:pPr>
                      <a:r>
                        <a:rPr lang="uk-UA" sz="1400" b="0" spc="-5" dirty="0">
                          <a:solidFill>
                            <a:schemeClr val="tx1"/>
                          </a:solidFill>
                          <a:effectLst/>
                          <a:latin typeface="Times New Roman" panose="02020603050405020304" pitchFamily="18" charset="0"/>
                          <a:cs typeface="Times New Roman" panose="02020603050405020304" pitchFamily="18" charset="0"/>
                        </a:rPr>
                        <a:t>Стратегічне управління підприємством;</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оптимізація франт-офісу;</a:t>
                      </a:r>
                    </a:p>
                    <a:p>
                      <a:pPr marL="35560" marR="2210435">
                        <a:lnSpc>
                          <a:spcPct val="97000"/>
                        </a:lnSpc>
                        <a:spcBef>
                          <a:spcPts val="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розвиток бек-офісу;</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spc="-10" dirty="0">
                          <a:solidFill>
                            <a:schemeClr val="tx1"/>
                          </a:solidFill>
                          <a:effectLst/>
                          <a:latin typeface="Times New Roman" panose="02020603050405020304" pitchFamily="18" charset="0"/>
                          <a:cs typeface="Times New Roman" panose="02020603050405020304" pitchFamily="18" charset="0"/>
                        </a:rPr>
                        <a:t>інноваційний</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розвиток;</a:t>
                      </a:r>
                      <a:endParaRPr lang="uk-UA" sz="1400" b="0" dirty="0">
                        <a:solidFill>
                          <a:schemeClr val="tx1"/>
                        </a:solidFill>
                        <a:effectLst/>
                        <a:latin typeface="Times New Roman" panose="02020603050405020304" pitchFamily="18" charset="0"/>
                        <a:cs typeface="Times New Roman" panose="02020603050405020304" pitchFamily="18" charset="0"/>
                      </a:endParaRPr>
                    </a:p>
                    <a:p>
                      <a:pPr marL="35560" marR="1286510">
                        <a:lnSpc>
                          <a:spcPts val="1000"/>
                        </a:lnSpc>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оптимізація капіталів просування;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оцінка</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ефективності</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ринкової</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діяльності</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18013">
                <a:tc>
                  <a:txBody>
                    <a:bodyPr/>
                    <a:lstStyle/>
                    <a:p>
                      <a:pPr marL="35560">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a:spcBef>
                          <a:spcPts val="5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a:spcBef>
                          <a:spcPts val="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Бренд</a:t>
                      </a:r>
                      <a:r>
                        <a:rPr lang="uk-UA" sz="1400" b="0" spc="-4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a:t>
                      </a:r>
                      <a:r>
                        <a:rPr lang="uk-UA" sz="1400" b="0" spc="-3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інвестиція</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889125">
                        <a:lnSpc>
                          <a:spcPct val="97000"/>
                        </a:lnSpc>
                        <a:spcBef>
                          <a:spcPts val="10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Створення</a:t>
                      </a:r>
                      <a:r>
                        <a:rPr lang="uk-UA" sz="1400" b="0" spc="-6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цінової</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надбавки;</a:t>
                      </a:r>
                      <a:r>
                        <a:rPr lang="uk-UA" sz="1400" b="0" spc="-2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поліпшення дистрибуції;</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зниження</a:t>
                      </a:r>
                      <a:r>
                        <a:rPr lang="uk-UA" sz="1400" b="0" spc="-3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постійних</a:t>
                      </a:r>
                      <a:r>
                        <a:rPr lang="uk-UA" sz="1400" b="0" spc="-3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витрат;</a:t>
                      </a:r>
                    </a:p>
                    <a:p>
                      <a:pPr marL="35560" marR="1350645" algn="just">
                        <a:lnSpc>
                          <a:spcPts val="1000"/>
                        </a:lnSpc>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збільшення активів та їх ефективності;</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розширення</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географічних</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меж</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бренда;</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зниження ризиків</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18013">
                <a:tc>
                  <a:txBody>
                    <a:bodyPr/>
                    <a:lstStyle/>
                    <a:p>
                      <a:pPr marL="35560">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a:spcBef>
                          <a:spcPts val="5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a:spcBef>
                          <a:spcPts val="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Бренд</a:t>
                      </a:r>
                      <a:r>
                        <a:rPr lang="uk-UA" sz="1400" b="0" spc="-3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як</a:t>
                      </a:r>
                      <a:r>
                        <a:rPr lang="uk-UA" sz="1400" b="0" spc="-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юридичний</a:t>
                      </a:r>
                      <a:r>
                        <a:rPr lang="uk-UA" sz="1400" b="0" spc="-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об’єкт</a:t>
                      </a:r>
                      <a:endParaRPr lang="uk-UA" sz="1400" b="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74930">
                        <a:lnSpc>
                          <a:spcPct val="97000"/>
                        </a:lnSpc>
                        <a:spcBef>
                          <a:spcPts val="10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Місце</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національному</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та</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міжнародному</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рейтингах;</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збільшення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ринкової</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капіталізації акцій;</a:t>
                      </a:r>
                    </a:p>
                    <a:p>
                      <a:pPr marL="35560" marR="1968500">
                        <a:lnSpc>
                          <a:spcPts val="1000"/>
                        </a:lnSpc>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передача</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бренда</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оренду;</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злиття, поглинання;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ліцензійні угоди (роялті);</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страхування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бренда</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88025">
                <a:tc>
                  <a:txBody>
                    <a:bodyPr/>
                    <a:lstStyle/>
                    <a:p>
                      <a:pPr marL="35560">
                        <a:spcBef>
                          <a:spcPts val="3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a:spcAft>
                          <a:spcPts val="0"/>
                        </a:spcAft>
                      </a:pPr>
                      <a:r>
                        <a:rPr lang="uk-UA" sz="1400" b="0" spc="-5">
                          <a:solidFill>
                            <a:schemeClr val="tx1"/>
                          </a:solidFill>
                          <a:effectLst/>
                          <a:latin typeface="Times New Roman" panose="02020603050405020304" pitchFamily="18" charset="0"/>
                          <a:cs typeface="Times New Roman" panose="02020603050405020304" pitchFamily="18" charset="0"/>
                        </a:rPr>
                        <a:t>Бренд</a:t>
                      </a:r>
                      <a:r>
                        <a:rPr lang="uk-UA" sz="1400" b="0" spc="-45">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як</a:t>
                      </a:r>
                      <a:r>
                        <a:rPr lang="uk-UA" sz="1400" b="0" spc="-40">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економічний</a:t>
                      </a:r>
                      <a:r>
                        <a:rPr lang="uk-UA" sz="1400" b="0" spc="-4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інструмент</a:t>
                      </a:r>
                      <a:endParaRPr lang="uk-UA" sz="1400" b="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a:lnSpc>
                          <a:spcPts val="1010"/>
                        </a:lnSpc>
                        <a:spcBef>
                          <a:spcPts val="8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Оцінка</a:t>
                      </a:r>
                      <a:r>
                        <a:rPr lang="uk-UA" sz="1400" b="0" spc="-3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частки</a:t>
                      </a:r>
                      <a:r>
                        <a:rPr lang="uk-UA" sz="1400" b="0" spc="-3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прибутку</a:t>
                      </a:r>
                      <a:r>
                        <a:rPr lang="uk-UA" sz="1400" b="0" spc="-3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від</a:t>
                      </a:r>
                      <a:r>
                        <a:rPr lang="uk-UA" sz="1400" b="0" spc="-3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бренда;</a:t>
                      </a:r>
                    </a:p>
                    <a:p>
                      <a:pPr marL="35560" marR="1033145">
                        <a:lnSpc>
                          <a:spcPct val="97000"/>
                        </a:lnSpc>
                        <a:spcBef>
                          <a:spcPts val="5"/>
                        </a:spcBef>
                        <a:spcAft>
                          <a:spcPts val="0"/>
                        </a:spcAft>
                      </a:pPr>
                      <a:r>
                        <a:rPr lang="uk-UA" sz="1400" b="0" spc="-5" dirty="0">
                          <a:solidFill>
                            <a:schemeClr val="tx1"/>
                          </a:solidFill>
                          <a:effectLst/>
                          <a:latin typeface="Times New Roman" panose="02020603050405020304" pitchFamily="18" charset="0"/>
                          <a:cs typeface="Times New Roman" panose="02020603050405020304" pitchFamily="18" charset="0"/>
                        </a:rPr>
                        <a:t>оцінка</a:t>
                      </a:r>
                      <a:r>
                        <a:rPr lang="uk-UA" sz="1400" b="0" spc="-5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ефективності</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маркетингових</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програм;</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обґрунтування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програм</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розвитку;</a:t>
                      </a:r>
                    </a:p>
                    <a:p>
                      <a:pPr marL="35560">
                        <a:lnSpc>
                          <a:spcPts val="975"/>
                        </a:lnSpc>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зміни</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оцінки</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засіб</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мотивації</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персоналу</a:t>
                      </a:r>
                      <a:endParaRPr lang="uk-UA" sz="1400" b="0" dirty="0">
                        <a:solidFill>
                          <a:schemeClr val="tx1"/>
                        </a:solidFill>
                        <a:effectLst/>
                        <a:latin typeface="Times New Roman" panose="02020603050405020304" pitchFamily="18" charset="0"/>
                        <a:ea typeface="Microsoft Sans Serif"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27619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97849"/>
          </a:xfrm>
        </p:spPr>
        <p:txBody>
          <a:bodyPr>
            <a:noAutofit/>
          </a:bodyPr>
          <a:lstStyle/>
          <a:p>
            <a:pPr algn="ctr"/>
            <a:r>
              <a:rPr lang="uk-UA" sz="2800" b="1" dirty="0" smtClean="0">
                <a:latin typeface="Times New Roman" panose="02020603050405020304" pitchFamily="18" charset="0"/>
                <a:cs typeface="Times New Roman" panose="02020603050405020304" pitchFamily="18" charset="0"/>
              </a:rPr>
              <a:t/>
            </a:r>
            <a:br>
              <a:rPr lang="uk-UA" sz="2800" b="1" dirty="0" smtClean="0">
                <a:latin typeface="Times New Roman" panose="02020603050405020304" pitchFamily="18" charset="0"/>
                <a:cs typeface="Times New Roman" panose="02020603050405020304" pitchFamily="18" charset="0"/>
              </a:rPr>
            </a:br>
            <a:r>
              <a:rPr lang="uk-UA" sz="2800" b="1" dirty="0" smtClean="0">
                <a:latin typeface="Times New Roman" panose="02020603050405020304" pitchFamily="18" charset="0"/>
                <a:cs typeface="Times New Roman" panose="02020603050405020304" pitchFamily="18" charset="0"/>
              </a:rPr>
              <a:t>До прямих методів оцінки вартості бренда відносять:</a:t>
            </a:r>
            <a:r>
              <a:rPr lang="uk-UA" sz="5400" dirty="0" smtClean="0"/>
              <a:t/>
            </a:r>
            <a:br>
              <a:rPr lang="uk-UA" sz="5400" dirty="0" smtClean="0"/>
            </a:br>
            <a:endParaRPr lang="uk-UA" sz="5400" dirty="0"/>
          </a:p>
        </p:txBody>
      </p:sp>
      <p:sp>
        <p:nvSpPr>
          <p:cNvPr id="3" name="Объект 2"/>
          <p:cNvSpPr>
            <a:spLocks noGrp="1"/>
          </p:cNvSpPr>
          <p:nvPr>
            <p:ph idx="1"/>
          </p:nvPr>
        </p:nvSpPr>
        <p:spPr/>
        <p:txBody>
          <a:bodyPr/>
          <a:lstStyle/>
          <a:p>
            <a:pPr lvl="0" algn="just"/>
            <a:r>
              <a:rPr lang="uk-UA" dirty="0" smtClean="0"/>
              <a:t>Метод </a:t>
            </a:r>
            <a:r>
              <a:rPr lang="uk-UA" dirty="0"/>
              <a:t>сумарних витрат, який полягає у </a:t>
            </a:r>
            <a:r>
              <a:rPr lang="uk-UA" dirty="0" smtClean="0"/>
              <a:t>підрахунку </a:t>
            </a:r>
            <a:r>
              <a:rPr lang="uk-UA" dirty="0"/>
              <a:t>всіх витрат на створення, розвиток та </a:t>
            </a:r>
            <a:r>
              <a:rPr lang="uk-UA" dirty="0" smtClean="0"/>
              <a:t>просування </a:t>
            </a:r>
            <a:r>
              <a:rPr lang="uk-UA" dirty="0"/>
              <a:t>бренда.</a:t>
            </a:r>
          </a:p>
          <a:p>
            <a:pPr lvl="0" algn="just"/>
            <a:r>
              <a:rPr lang="uk-UA" dirty="0"/>
              <a:t>Метод оцінки результатів, який </a:t>
            </a:r>
            <a:r>
              <a:rPr lang="uk-UA" dirty="0" smtClean="0"/>
              <a:t>використовується </a:t>
            </a:r>
            <a:r>
              <a:rPr lang="uk-UA" dirty="0"/>
              <a:t>під час планування майбутніх обсягів </a:t>
            </a:r>
            <a:r>
              <a:rPr lang="uk-UA" dirty="0" smtClean="0"/>
              <a:t>продаж</a:t>
            </a:r>
            <a:r>
              <a:rPr lang="uk-UA" dirty="0"/>
              <a:t>, зазвичай використовують рівняння, які дають змогу корелювати витрати на рекламу з обсягом споживання.</a:t>
            </a:r>
          </a:p>
          <a:p>
            <a:pPr lvl="0" algn="just"/>
            <a:r>
              <a:rPr lang="uk-UA" dirty="0"/>
              <a:t>Метод оцінки франшизи, який дає змогу визначити майбутні доходи через кількість та </a:t>
            </a:r>
            <a:r>
              <a:rPr lang="uk-UA" dirty="0" smtClean="0"/>
              <a:t>вартість </a:t>
            </a:r>
            <a:r>
              <a:rPr lang="uk-UA" dirty="0"/>
              <a:t>франшизи.</a:t>
            </a:r>
          </a:p>
          <a:p>
            <a:endParaRPr lang="uk-UA" dirty="0"/>
          </a:p>
        </p:txBody>
      </p:sp>
    </p:spTree>
    <p:extLst>
      <p:ext uri="{BB962C8B-B14F-4D97-AF65-F5344CB8AC3E}">
        <p14:creationId xmlns:p14="http://schemas.microsoft.com/office/powerpoint/2010/main" val="3196517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Непрямі методи оцінки вартості бренда:</a:t>
            </a:r>
            <a:br>
              <a:rPr lang="uk-UA" dirty="0"/>
            </a:br>
            <a:endParaRPr lang="uk-UA" dirty="0"/>
          </a:p>
        </p:txBody>
      </p:sp>
      <p:sp>
        <p:nvSpPr>
          <p:cNvPr id="3" name="Объект 2"/>
          <p:cNvSpPr>
            <a:spLocks noGrp="1"/>
          </p:cNvSpPr>
          <p:nvPr>
            <p:ph idx="1"/>
          </p:nvPr>
        </p:nvSpPr>
        <p:spPr/>
        <p:txBody>
          <a:bodyPr>
            <a:normAutofit fontScale="92500" lnSpcReduction="20000"/>
          </a:bodyPr>
          <a:lstStyle/>
          <a:p>
            <a:pPr lvl="0" algn="just"/>
            <a:r>
              <a:rPr lang="uk-UA" dirty="0"/>
              <a:t>Метод додаткового доходу – дає змогу визначити перевагу бренда над звичайним </a:t>
            </a:r>
            <a:r>
              <a:rPr lang="uk-UA" dirty="0" smtClean="0"/>
              <a:t>товаром </a:t>
            </a:r>
            <a:r>
              <a:rPr lang="uk-UA" dirty="0"/>
              <a:t>в аналогічній категорії продукції за рахунок більшої ціни.</a:t>
            </a:r>
          </a:p>
          <a:p>
            <a:pPr lvl="0" algn="just"/>
            <a:r>
              <a:rPr lang="uk-UA" dirty="0"/>
              <a:t>Метод майбутніх доходів, за яким </a:t>
            </a:r>
            <a:r>
              <a:rPr lang="uk-UA" dirty="0" smtClean="0"/>
              <a:t>підрахунок </a:t>
            </a:r>
            <a:r>
              <a:rPr lang="uk-UA" dirty="0"/>
              <a:t>майбутніх доходів здійснюється на основі фінансових показників останніх років, з яких </a:t>
            </a:r>
            <a:r>
              <a:rPr lang="uk-UA" dirty="0" smtClean="0"/>
              <a:t>вираховують </a:t>
            </a:r>
            <a:r>
              <a:rPr lang="uk-UA" dirty="0"/>
              <a:t>основні витрати, включаючи податки і проценти за кредитами. Після цього розраховують ту частину доходу, яку приносять нематеріальні активи компанії. З неї вираховують прибуток від використання інтелектуальної вартості, це й </a:t>
            </a:r>
            <a:r>
              <a:rPr lang="uk-UA" dirty="0" smtClean="0"/>
              <a:t>називають </a:t>
            </a:r>
            <a:r>
              <a:rPr lang="uk-UA" dirty="0"/>
              <a:t>прибутком, який принесе бренд у </a:t>
            </a:r>
            <a:r>
              <a:rPr lang="uk-UA" dirty="0" smtClean="0"/>
              <a:t>майбутньому</a:t>
            </a:r>
            <a:r>
              <a:rPr lang="uk-UA" dirty="0"/>
              <a:t>.</a:t>
            </a:r>
          </a:p>
          <a:p>
            <a:pPr algn="just"/>
            <a:r>
              <a:rPr lang="uk-UA" dirty="0"/>
              <a:t>Метод надмірного доходу – дає змогу </a:t>
            </a:r>
            <a:r>
              <a:rPr lang="uk-UA" dirty="0" smtClean="0"/>
              <a:t>оцінити</a:t>
            </a:r>
            <a:r>
              <a:rPr lang="uk-UA" dirty="0"/>
              <a:t>, наскільки </a:t>
            </a:r>
            <a:r>
              <a:rPr lang="uk-UA" dirty="0" err="1"/>
              <a:t>збільшаться</a:t>
            </a:r>
            <a:r>
              <a:rPr lang="uk-UA" dirty="0"/>
              <a:t> доходи від продажу </a:t>
            </a:r>
            <a:r>
              <a:rPr lang="uk-UA" dirty="0" err="1"/>
              <a:t>брендованого</a:t>
            </a:r>
            <a:r>
              <a:rPr lang="uk-UA" dirty="0"/>
              <a:t> товару з урахуванням фактичних тенденцій, які склалися у компанії протягом </a:t>
            </a:r>
            <a:r>
              <a:rPr lang="uk-UA" dirty="0" smtClean="0"/>
              <a:t>останніх </a:t>
            </a:r>
            <a:r>
              <a:rPr lang="uk-UA" dirty="0"/>
              <a:t>років.</a:t>
            </a:r>
          </a:p>
        </p:txBody>
      </p:sp>
    </p:spTree>
    <p:extLst>
      <p:ext uri="{BB962C8B-B14F-4D97-AF65-F5344CB8AC3E}">
        <p14:creationId xmlns:p14="http://schemas.microsoft.com/office/powerpoint/2010/main" val="2879164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60717"/>
            <a:ext cx="10515600" cy="5616246"/>
          </a:xfrm>
        </p:spPr>
        <p:txBody>
          <a:bodyPr>
            <a:normAutofit fontScale="55000" lnSpcReduction="20000"/>
          </a:bodyPr>
          <a:lstStyle/>
          <a:p>
            <a:pPr lvl="0"/>
            <a:r>
              <a:rPr lang="uk-UA" sz="3300" dirty="0"/>
              <a:t>Метод сумарних витрат на </a:t>
            </a:r>
            <a:r>
              <a:rPr lang="uk-UA" sz="2900" dirty="0"/>
              <a:t>розвиток </a:t>
            </a:r>
            <a:r>
              <a:rPr lang="uk-UA" sz="3200" dirty="0"/>
              <a:t>бренда – передбачає підсумовування всіх витрат компанії на створення та розвиток бренда за весь період його існування.</a:t>
            </a:r>
          </a:p>
          <a:p>
            <a:pPr lvl="0"/>
            <a:r>
              <a:rPr lang="uk-UA" sz="3200" dirty="0"/>
              <a:t>Метод дисконтної ставки – дає змогу </a:t>
            </a:r>
            <a:r>
              <a:rPr lang="uk-UA" sz="3200" dirty="0" smtClean="0"/>
              <a:t>оцінювати </a:t>
            </a:r>
            <a:r>
              <a:rPr lang="uk-UA" sz="3200" dirty="0"/>
              <a:t>остаточну вартість ефективних інвестицій у розроблення бренда та його просування на ринок.</a:t>
            </a:r>
          </a:p>
          <a:p>
            <a:pPr lvl="0"/>
            <a:r>
              <a:rPr lang="uk-UA" sz="3200" dirty="0"/>
              <a:t>Ринковий метод.</a:t>
            </a:r>
          </a:p>
          <a:p>
            <a:pPr lvl="0"/>
            <a:r>
              <a:rPr lang="uk-UA" sz="3200" dirty="0"/>
              <a:t>Метод надходжень – використовують як контрольний через визначення частини доходу компанії, яка отримана за рахунок нематеріальних активів, помноженої на індекс акцій, що, своєю чергою, вираховується як відношення ринкової ціни акції до «чистого» доходу на кожну акцію.</a:t>
            </a:r>
          </a:p>
          <a:p>
            <a:pPr lvl="0"/>
            <a:r>
              <a:rPr lang="uk-UA" sz="3200" dirty="0"/>
              <a:t>Метод розрахунку витрат на заміщення бренда потребує порівняння оцінюючого бренда з абстрактним товаром тієї ж категорії через </a:t>
            </a:r>
            <a:r>
              <a:rPr lang="uk-UA" sz="3200" dirty="0" smtClean="0"/>
              <a:t>установлення </a:t>
            </a:r>
            <a:r>
              <a:rPr lang="uk-UA" sz="3200" dirty="0"/>
              <a:t>величини затрат на «доведення» </a:t>
            </a:r>
            <a:r>
              <a:rPr lang="uk-UA" sz="3200" dirty="0" smtClean="0"/>
              <a:t>невідомого </a:t>
            </a:r>
            <a:r>
              <a:rPr lang="uk-UA" sz="3200" dirty="0"/>
              <a:t>товару до рівня бренда.</a:t>
            </a:r>
          </a:p>
          <a:p>
            <a:pPr lvl="0"/>
            <a:r>
              <a:rPr lang="uk-UA" sz="3200" dirty="0"/>
              <a:t>Метод росту притоку готівки – передбачає вимірювання фінансових надходжень від </a:t>
            </a:r>
            <a:r>
              <a:rPr lang="uk-UA" sz="3200" dirty="0" smtClean="0"/>
              <a:t>продажу </a:t>
            </a:r>
            <a:r>
              <a:rPr lang="uk-UA" sz="3200" dirty="0"/>
              <a:t>бренда, з яких вираховують усі витрати на розроблення, реєстрацію і просування бренда, та порівнюють із надходженням готівки від продажу звичайного товару тієї ж категорії, аналогічного за призначенням і якістю.</a:t>
            </a:r>
          </a:p>
          <a:p>
            <a:pPr lvl="0"/>
            <a:r>
              <a:rPr lang="uk-UA" sz="3200" dirty="0"/>
              <a:t>Метод відрахувань за використання бренда: сума всіх відрахувань, помножена на тривалість життєвого циклу товару, й є вартістю бренда.</a:t>
            </a:r>
          </a:p>
          <a:p>
            <a:pPr lvl="0"/>
            <a:r>
              <a:rPr lang="uk-UA" sz="3200" dirty="0"/>
              <a:t>Метод доходу за акціями – використовує ринкову ціну акцій компаній, динаміку цін акцій на фондовій біржі і рентабельність однієї акції (спів- відношення ціна акцій/дохід по акціях). Більшість фінансових аналітиків уважає це співвідношення досить точним індикатором </a:t>
            </a:r>
            <a:r>
              <a:rPr lang="uk-UA" dirty="0"/>
              <a:t>вартості бренда.</a:t>
            </a:r>
          </a:p>
          <a:p>
            <a:endParaRPr lang="uk-UA" dirty="0"/>
          </a:p>
        </p:txBody>
      </p:sp>
    </p:spTree>
    <p:extLst>
      <p:ext uri="{BB962C8B-B14F-4D97-AF65-F5344CB8AC3E}">
        <p14:creationId xmlns:p14="http://schemas.microsoft.com/office/powerpoint/2010/main" val="6540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37132"/>
          </a:xfrm>
        </p:spPr>
        <p:txBody>
          <a:bodyPr>
            <a:normAutofit/>
          </a:bodyPr>
          <a:lstStyle/>
          <a:p>
            <a:pPr algn="ctr"/>
            <a:r>
              <a:rPr lang="uk-UA" sz="1800" b="1" dirty="0">
                <a:latin typeface="Times New Roman" panose="02020603050405020304" pitchFamily="18" charset="0"/>
                <a:cs typeface="Times New Roman" panose="02020603050405020304" pitchFamily="18" charset="0"/>
              </a:rPr>
              <a:t>Характеристика методів дохідної оцінки бренду</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707301524"/>
              </p:ext>
            </p:extLst>
          </p:nvPr>
        </p:nvGraphicFramePr>
        <p:xfrm>
          <a:off x="1035170" y="802259"/>
          <a:ext cx="10006640" cy="5489716"/>
        </p:xfrm>
        <a:graphic>
          <a:graphicData uri="http://schemas.openxmlformats.org/drawingml/2006/table">
            <a:tbl>
              <a:tblPr firstRow="1" firstCol="1" lastRow="1" lastCol="1" bandRow="1" bandCol="1">
                <a:tableStyleId>{5C22544A-7EE6-4342-B048-85BDC9FD1C3A}</a:tableStyleId>
              </a:tblPr>
              <a:tblGrid>
                <a:gridCol w="431058"/>
                <a:gridCol w="2596839"/>
                <a:gridCol w="3686547"/>
                <a:gridCol w="3292196"/>
              </a:tblGrid>
              <a:tr h="311852">
                <a:tc>
                  <a:txBody>
                    <a:bodyPr/>
                    <a:lstStyle/>
                    <a:p>
                      <a:pPr marL="43815" marR="25400" indent="25400">
                        <a:lnSpc>
                          <a:spcPct val="95000"/>
                        </a:lnSpc>
                        <a:spcBef>
                          <a:spcPts val="150"/>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a:t>
                      </a:r>
                      <a:r>
                        <a:rPr lang="uk-UA" sz="1200" b="0" spc="-2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п/п</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20370">
                        <a:spcBef>
                          <a:spcPts val="63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Назва</a:t>
                      </a:r>
                      <a:r>
                        <a:rPr lang="uk-UA" sz="1200" b="0" spc="-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методу</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662940">
                        <a:spcBef>
                          <a:spcPts val="63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Характеристика</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74955">
                        <a:spcBef>
                          <a:spcPts val="63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Обмеження</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у</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застосуванні</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12524">
                <a:tc>
                  <a:txBody>
                    <a:bodyPr/>
                    <a:lstStyle/>
                    <a:p>
                      <a:pPr>
                        <a:spcBef>
                          <a:spcPts val="3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1.</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marL="35560" marR="124460">
                        <a:lnSpc>
                          <a:spcPct val="95000"/>
                        </a:lnSpc>
                        <a:spcAft>
                          <a:spcPts val="0"/>
                        </a:spcAft>
                      </a:pPr>
                      <a:r>
                        <a:rPr lang="uk-UA" sz="1200" b="0" spc="-15" dirty="0">
                          <a:solidFill>
                            <a:schemeClr val="tx1"/>
                          </a:solidFill>
                          <a:effectLst/>
                          <a:latin typeface="Times New Roman" panose="02020603050405020304" pitchFamily="18" charset="0"/>
                          <a:cs typeface="Times New Roman" panose="02020603050405020304" pitchFamily="18" charset="0"/>
                        </a:rPr>
                        <a:t>Метод </a:t>
                      </a:r>
                      <a:r>
                        <a:rPr lang="uk-UA" sz="1200" b="0" spc="-10" dirty="0">
                          <a:solidFill>
                            <a:schemeClr val="tx1"/>
                          </a:solidFill>
                          <a:effectLst/>
                          <a:latin typeface="Times New Roman" panose="02020603050405020304" pitchFamily="18" charset="0"/>
                          <a:cs typeface="Times New Roman" panose="02020603050405020304" pitchFamily="18" charset="0"/>
                        </a:rPr>
                        <a:t>додаткового доходу/</a:t>
                      </a:r>
                      <a:r>
                        <a:rPr lang="uk-UA" sz="1200" b="0" spc="-2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Метод</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преміальної</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ціни</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46050">
                        <a:lnSpc>
                          <a:spcPct val="95000"/>
                        </a:lnSpc>
                        <a:spcBef>
                          <a:spcPts val="16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Полягає у вимірюванні цінової премії</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як</a:t>
                      </a:r>
                      <a:r>
                        <a:rPr lang="uk-UA" sz="1200" b="0" spc="-3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різниці</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у</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вартості</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err="1">
                          <a:solidFill>
                            <a:schemeClr val="tx1"/>
                          </a:solidFill>
                          <a:effectLst/>
                          <a:latin typeface="Times New Roman" panose="02020603050405020304" pitchFamily="18" charset="0"/>
                          <a:cs typeface="Times New Roman" panose="02020603050405020304" pitchFamily="18" charset="0"/>
                        </a:rPr>
                        <a:t>брендового</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товару</a:t>
                      </a:r>
                      <a:r>
                        <a:rPr lang="uk-UA" sz="1200" b="0" spc="-2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і товару аналогічного призначення й</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якості,</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що</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продається</a:t>
                      </a:r>
                      <a:r>
                        <a:rPr lang="uk-UA" sz="1200" b="0" spc="-1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без</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бренду.</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141605">
                        <a:lnSpc>
                          <a:spcPct val="95000"/>
                        </a:lnSpc>
                        <a:spcBef>
                          <a:spcPts val="16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Теоретично</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привабливий,</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оскільки</a:t>
                      </a:r>
                      <a:r>
                        <a:rPr lang="uk-UA" sz="1200" b="0" spc="-2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є загальновизнаним і усуває</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суб’єктивність, бо заснований на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статистичних</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даних.</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0038">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Bef>
                          <a:spcPts val="5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2.</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Bef>
                          <a:spcPts val="5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35560">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Метод</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ринкової</a:t>
                      </a:r>
                      <a:r>
                        <a:rPr lang="uk-UA" sz="1200" b="0" spc="-3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оцінки</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00965">
                        <a:lnSpc>
                          <a:spcPct val="95000"/>
                        </a:lnSpc>
                        <a:spcBef>
                          <a:spcPts val="16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Із ринкової вартості компанії</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віднімається вартість матеріальних</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активів,</a:t>
                      </a:r>
                      <a:r>
                        <a:rPr lang="uk-UA" sz="1200" b="0" spc="-3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у</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складі</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нематеріальних</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активів</a:t>
                      </a:r>
                      <a:r>
                        <a:rPr lang="uk-UA" sz="1200" b="0" spc="-2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виділяться вартість бренду, при цьому</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потрібні дані про продажі компаній, що</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реалізують</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товари-аналоги.</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110490">
                        <a:lnSpc>
                          <a:spcPct val="95000"/>
                        </a:lnSpc>
                        <a:spcBef>
                          <a:spcPts val="165"/>
                        </a:spcBef>
                        <a:spcAft>
                          <a:spcPts val="0"/>
                        </a:spcAft>
                      </a:pPr>
                      <a:r>
                        <a:rPr lang="uk-UA" sz="1200" b="0" spc="-5" dirty="0">
                          <a:solidFill>
                            <a:schemeClr val="tx1"/>
                          </a:solidFill>
                          <a:effectLst/>
                          <a:latin typeface="Times New Roman" panose="02020603050405020304" pitchFamily="18" charset="0"/>
                          <a:cs typeface="Times New Roman" panose="02020603050405020304" pitchFamily="18" charset="0"/>
                        </a:rPr>
                        <a:t>Цей</a:t>
                      </a:r>
                      <a:r>
                        <a:rPr lang="uk-UA" sz="1200" b="0" spc="-40" dirty="0">
                          <a:solidFill>
                            <a:schemeClr val="tx1"/>
                          </a:solidFill>
                          <a:effectLst/>
                          <a:latin typeface="Times New Roman" panose="02020603050405020304" pitchFamily="18" charset="0"/>
                          <a:cs typeface="Times New Roman" panose="02020603050405020304" pitchFamily="18" charset="0"/>
                        </a:rPr>
                        <a:t> </a:t>
                      </a:r>
                      <a:r>
                        <a:rPr lang="uk-UA" sz="1200" b="0" spc="-5" dirty="0">
                          <a:solidFill>
                            <a:schemeClr val="tx1"/>
                          </a:solidFill>
                          <a:effectLst/>
                          <a:latin typeface="Times New Roman" panose="02020603050405020304" pitchFamily="18" charset="0"/>
                          <a:cs typeface="Times New Roman" panose="02020603050405020304" pitchFamily="18" charset="0"/>
                        </a:rPr>
                        <a:t>метод</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spc="-5" dirty="0">
                          <a:solidFill>
                            <a:schemeClr val="tx1"/>
                          </a:solidFill>
                          <a:effectLst/>
                          <a:latin typeface="Times New Roman" panose="02020603050405020304" pitchFamily="18" charset="0"/>
                          <a:cs typeface="Times New Roman" panose="02020603050405020304" pitchFamily="18" charset="0"/>
                        </a:rPr>
                        <a:t>може</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spc="-5" dirty="0">
                          <a:solidFill>
                            <a:schemeClr val="tx1"/>
                          </a:solidFill>
                          <a:effectLst/>
                          <a:latin typeface="Times New Roman" panose="02020603050405020304" pitchFamily="18" charset="0"/>
                          <a:cs typeface="Times New Roman" panose="02020603050405020304" pitchFamily="18" charset="0"/>
                        </a:rPr>
                        <a:t>використовуватися</a:t>
                      </a:r>
                      <a:r>
                        <a:rPr lang="uk-UA" sz="1200" b="0" spc="-2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підприємствами,</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у</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яких</a:t>
                      </a:r>
                    </a:p>
                    <a:p>
                      <a:pPr marL="34925" marR="384175">
                        <a:lnSpc>
                          <a:spcPct val="95000"/>
                        </a:lnSpc>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розділені фінансові потоки,</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що</a:t>
                      </a:r>
                      <a:r>
                        <a:rPr lang="uk-UA" sz="1200" b="0" spc="-5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забезпечуються</a:t>
                      </a:r>
                      <a:r>
                        <a:rPr lang="uk-UA" sz="1200" b="0" spc="-4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a:t>
                      </a:r>
                      <a:r>
                        <a:rPr lang="uk-UA" sz="1200" b="0" spc="-4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рахунок</a:t>
                      </a:r>
                      <a:r>
                        <a:rPr lang="uk-UA" sz="1200" b="0" spc="-2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матеріальних, грошових та</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нематеріальних</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активів.</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66477">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Bef>
                          <a:spcPts val="5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3.</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Bef>
                          <a:spcPts val="5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35560">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Метод</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звільнення</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від</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роялті</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55880">
                        <a:lnSpc>
                          <a:spcPct val="95000"/>
                        </a:lnSpc>
                        <a:spcBef>
                          <a:spcPts val="16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Метод роялті ґрунтується на визначенні</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розміру суми, яку організація повинна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була б сплатити сторонній організації,</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якби</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не</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мала</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власного</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бренду,</a:t>
                      </a:r>
                      <a:r>
                        <a:rPr lang="uk-UA" sz="1200" b="0" spc="-3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а</a:t>
                      </a:r>
                      <a:r>
                        <a:rPr lang="uk-UA" sz="1200" b="0" spc="-4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набувала</a:t>
                      </a:r>
                      <a:r>
                        <a:rPr lang="uk-UA" sz="1200" b="0" spc="-2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право на використання чужого бренду</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(наприклад,</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як</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у франчайзингу).</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a:spcBef>
                          <a:spcPts val="20"/>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marL="34925" marR="36830">
                        <a:lnSpc>
                          <a:spcPct val="95000"/>
                        </a:lnSpc>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Бренди</a:t>
                      </a:r>
                      <a:r>
                        <a:rPr lang="uk-UA" sz="1200" b="0" spc="-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своєю</a:t>
                      </a:r>
                      <a:r>
                        <a:rPr lang="uk-UA" sz="1200" b="0" spc="-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природою</a:t>
                      </a:r>
                      <a:r>
                        <a:rPr lang="uk-UA" sz="1200" b="0" spc="-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унікальні</a:t>
                      </a:r>
                      <a:r>
                        <a:rPr lang="uk-UA" sz="1200" b="0" spc="-22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і</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насправді</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не</a:t>
                      </a:r>
                      <a:r>
                        <a:rPr lang="uk-UA" sz="1200" b="0" spc="-1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порівняні.</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80964">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41910" marR="36195" algn="ctr">
                        <a:spcBef>
                          <a:spcPts val="88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4.</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35560">
                        <a:spcBef>
                          <a:spcPts val="88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Метод</a:t>
                      </a:r>
                      <a:r>
                        <a:rPr lang="uk-UA" sz="1200" b="0" spc="-3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преміального</a:t>
                      </a:r>
                      <a:r>
                        <a:rPr lang="uk-UA" sz="1200" b="0" spc="-3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обсягу</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01600">
                        <a:lnSpc>
                          <a:spcPct val="95000"/>
                        </a:lnSpc>
                        <a:spcBef>
                          <a:spcPts val="16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Полягає у визначенні різниці в обсягах</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продажів</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між</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брендовим</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і</a:t>
                      </a:r>
                      <a:r>
                        <a:rPr lang="uk-UA" sz="1200" b="0" spc="-1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не</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брендовим</a:t>
                      </a:r>
                      <a:r>
                        <a:rPr lang="uk-UA" sz="1200" b="0" spc="-2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товарами</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за</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формулою:</a:t>
                      </a:r>
                    </a:p>
                    <a:p>
                      <a:pPr marL="35560">
                        <a:lnSpc>
                          <a:spcPts val="10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PTM</a:t>
                      </a:r>
                      <a:r>
                        <a:rPr lang="uk-UA" sz="1200" b="0" spc="-1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Pe</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Pc</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Pt</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Petc,</a:t>
                      </a:r>
                    </a:p>
                    <a:p>
                      <a:pPr marL="35560" marR="490855">
                        <a:lnSpc>
                          <a:spcPct val="95000"/>
                        </a:lnSpc>
                        <a:spcBef>
                          <a:spcPts val="10"/>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де:</a:t>
                      </a:r>
                      <a:r>
                        <a:rPr lang="uk-UA" sz="1200" b="0" spc="-3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PTM</a:t>
                      </a:r>
                      <a:r>
                        <a:rPr lang="uk-UA" sz="1200" b="0" spc="-3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скільки</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коштує</a:t>
                      </a:r>
                      <a:r>
                        <a:rPr lang="uk-UA" sz="1200" b="0" spc="-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бренд;</a:t>
                      </a:r>
                      <a:r>
                        <a:rPr lang="uk-UA" sz="1200" b="0" spc="-2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Pe – сумарна вартість компанії;</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Pc</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 грошові</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активи;</a:t>
                      </a:r>
                    </a:p>
                    <a:p>
                      <a:pPr marL="35560">
                        <a:lnSpc>
                          <a:spcPts val="1040"/>
                        </a:lnSpc>
                        <a:spcAft>
                          <a:spcPts val="0"/>
                        </a:spcAft>
                      </a:pPr>
                      <a:r>
                        <a:rPr lang="uk-UA" sz="1200" b="0">
                          <a:solidFill>
                            <a:schemeClr val="tx1"/>
                          </a:solidFill>
                          <a:effectLst/>
                          <a:latin typeface="Times New Roman" panose="02020603050405020304" pitchFamily="18" charset="0"/>
                          <a:cs typeface="Times New Roman" panose="02020603050405020304" pitchFamily="18" charset="0"/>
                        </a:rPr>
                        <a:t>Pt</a:t>
                      </a:r>
                      <a:r>
                        <a:rPr lang="uk-UA" sz="1200" b="0" spc="-2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розмір</a:t>
                      </a:r>
                      <a:r>
                        <a:rPr lang="uk-UA" sz="1200" b="0" spc="-1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матеріальних</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активів;</a:t>
                      </a:r>
                    </a:p>
                    <a:p>
                      <a:pPr marL="35560">
                        <a:lnSpc>
                          <a:spcPts val="1070"/>
                        </a:lnSpc>
                        <a:spcAft>
                          <a:spcPts val="0"/>
                        </a:spcAft>
                      </a:pPr>
                      <a:r>
                        <a:rPr lang="uk-UA" sz="1200" b="0" spc="-30">
                          <a:solidFill>
                            <a:schemeClr val="tx1"/>
                          </a:solidFill>
                          <a:effectLst/>
                          <a:latin typeface="Times New Roman" panose="02020603050405020304" pitchFamily="18" charset="0"/>
                          <a:cs typeface="Times New Roman" panose="02020603050405020304" pitchFamily="18" charset="0"/>
                        </a:rPr>
                        <a:t>Petc</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spc="-30">
                          <a:solidFill>
                            <a:schemeClr val="tx1"/>
                          </a:solidFill>
                          <a:effectLst/>
                          <a:latin typeface="Times New Roman" panose="02020603050405020304" pitchFamily="18" charset="0"/>
                          <a:cs typeface="Times New Roman" panose="02020603050405020304" pitchFamily="18" charset="0"/>
                        </a:rPr>
                        <a:t>–</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spc="-30">
                          <a:solidFill>
                            <a:schemeClr val="tx1"/>
                          </a:solidFill>
                          <a:effectLst/>
                          <a:latin typeface="Times New Roman" panose="02020603050405020304" pitchFamily="18" charset="0"/>
                          <a:cs typeface="Times New Roman" panose="02020603050405020304" pitchFamily="18" charset="0"/>
                        </a:rPr>
                        <a:t>усі</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spc="-30">
                          <a:solidFill>
                            <a:schemeClr val="tx1"/>
                          </a:solidFill>
                          <a:effectLst/>
                          <a:latin typeface="Times New Roman" panose="02020603050405020304" pitchFamily="18" charset="0"/>
                          <a:cs typeface="Times New Roman" panose="02020603050405020304" pitchFamily="18" charset="0"/>
                        </a:rPr>
                        <a:t>нематеріальні</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spc="-30">
                          <a:solidFill>
                            <a:schemeClr val="tx1"/>
                          </a:solidFill>
                          <a:effectLst/>
                          <a:latin typeface="Times New Roman" panose="02020603050405020304" pitchFamily="18" charset="0"/>
                          <a:cs typeface="Times New Roman" panose="02020603050405020304" pitchFamily="18" charset="0"/>
                        </a:rPr>
                        <a:t>активи,</a:t>
                      </a:r>
                      <a:r>
                        <a:rPr lang="uk-UA" sz="1200" b="0" spc="-60">
                          <a:solidFill>
                            <a:schemeClr val="tx1"/>
                          </a:solidFill>
                          <a:effectLst/>
                          <a:latin typeface="Times New Roman" panose="02020603050405020304" pitchFamily="18" charset="0"/>
                          <a:cs typeface="Times New Roman" panose="02020603050405020304" pitchFamily="18" charset="0"/>
                        </a:rPr>
                        <a:t> </a:t>
                      </a:r>
                      <a:r>
                        <a:rPr lang="uk-UA" sz="1200" b="0" spc="-25">
                          <a:solidFill>
                            <a:schemeClr val="tx1"/>
                          </a:solidFill>
                          <a:effectLst/>
                          <a:latin typeface="Times New Roman" panose="02020603050405020304" pitchFamily="18" charset="0"/>
                          <a:cs typeface="Times New Roman" panose="02020603050405020304" pitchFamily="18" charset="0"/>
                        </a:rPr>
                        <a:t>крім</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spc="-25">
                          <a:solidFill>
                            <a:schemeClr val="tx1"/>
                          </a:solidFill>
                          <a:effectLst/>
                          <a:latin typeface="Times New Roman" panose="02020603050405020304" pitchFamily="18" charset="0"/>
                          <a:cs typeface="Times New Roman" panose="02020603050405020304" pitchFamily="18" charset="0"/>
                        </a:rPr>
                        <a:t>бренду.</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a:spcBef>
                          <a:spcPts val="2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marL="34925" marR="254635" indent="29845">
                        <a:lnSpc>
                          <a:spcPct val="95000"/>
                        </a:lnSpc>
                        <a:spcBef>
                          <a:spcPts val="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Цей метод дає змогу розуміти</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частку майбутніх фінансових</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потоків,</a:t>
                      </a:r>
                      <a:r>
                        <a:rPr lang="uk-UA" sz="1200" b="0" spc="-6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одержуваних</a:t>
                      </a:r>
                      <a:r>
                        <a:rPr lang="uk-UA" sz="1200" b="0" spc="-5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за</a:t>
                      </a:r>
                      <a:r>
                        <a:rPr lang="uk-UA" sz="1200" b="0" spc="-5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рахунок</a:t>
                      </a:r>
                      <a:r>
                        <a:rPr lang="uk-UA" sz="1200" b="0" spc="-22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бренду.</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0038">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5.</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a:spcBef>
                          <a:spcPts val="2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 </a:t>
                      </a:r>
                    </a:p>
                    <a:p>
                      <a:pPr marL="35560" marR="517525">
                        <a:lnSpc>
                          <a:spcPct val="95000"/>
                        </a:lnSpc>
                        <a:spcBef>
                          <a:spcPts val="5"/>
                        </a:spcBef>
                        <a:spcAft>
                          <a:spcPts val="0"/>
                        </a:spcAft>
                      </a:pPr>
                      <a:r>
                        <a:rPr lang="uk-UA" sz="1200" b="0" spc="-10">
                          <a:solidFill>
                            <a:schemeClr val="tx1"/>
                          </a:solidFill>
                          <a:effectLst/>
                          <a:latin typeface="Times New Roman" panose="02020603050405020304" pitchFamily="18" charset="0"/>
                          <a:cs typeface="Times New Roman" panose="02020603050405020304" pitchFamily="18" charset="0"/>
                        </a:rPr>
                        <a:t>Метод </a:t>
                      </a:r>
                      <a:r>
                        <a:rPr lang="uk-UA" sz="1200" b="0" spc="-5">
                          <a:solidFill>
                            <a:schemeClr val="tx1"/>
                          </a:solidFill>
                          <a:effectLst/>
                          <a:latin typeface="Times New Roman" panose="02020603050405020304" pitchFamily="18" charset="0"/>
                          <a:cs typeface="Times New Roman" panose="02020603050405020304" pitchFamily="18" charset="0"/>
                        </a:rPr>
                        <a:t>зростаючого</a:t>
                      </a:r>
                      <a:r>
                        <a:rPr lang="uk-UA" sz="1200" b="0" spc="-2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грошового</a:t>
                      </a:r>
                      <a:r>
                        <a:rPr lang="uk-UA" sz="1200" b="0" spc="-3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потоку</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87325">
                        <a:lnSpc>
                          <a:spcPct val="95000"/>
                        </a:lnSpc>
                        <a:spcBef>
                          <a:spcPts val="165"/>
                        </a:spcBef>
                        <a:spcAft>
                          <a:spcPts val="0"/>
                        </a:spcAft>
                      </a:pPr>
                      <a:r>
                        <a:rPr lang="uk-UA" sz="1200" b="0">
                          <a:solidFill>
                            <a:schemeClr val="tx1"/>
                          </a:solidFill>
                          <a:effectLst/>
                          <a:latin typeface="Times New Roman" panose="02020603050405020304" pitchFamily="18" charset="0"/>
                          <a:cs typeface="Times New Roman" panose="02020603050405020304" pitchFamily="18" charset="0"/>
                        </a:rPr>
                        <a:t>Передбачає ідентифікацію грошових</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потоків, що створюються брендом,</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порівняно з грошовими потоками</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компанії, що продає аналогічну</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spc="-5">
                          <a:solidFill>
                            <a:schemeClr val="tx1"/>
                          </a:solidFill>
                          <a:effectLst/>
                          <a:latin typeface="Times New Roman" panose="02020603050405020304" pitchFamily="18" charset="0"/>
                          <a:cs typeface="Times New Roman" panose="02020603050405020304" pitchFamily="18" charset="0"/>
                        </a:rPr>
                        <a:t>продукцію</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spc="-5">
                          <a:solidFill>
                            <a:schemeClr val="tx1"/>
                          </a:solidFill>
                          <a:effectLst/>
                          <a:latin typeface="Times New Roman" panose="02020603050405020304" pitchFamily="18" charset="0"/>
                          <a:cs typeface="Times New Roman" panose="02020603050405020304" pitchFamily="18" charset="0"/>
                        </a:rPr>
                        <a:t>без</a:t>
                      </a:r>
                      <a:r>
                        <a:rPr lang="uk-UA" sz="1200" b="0" spc="-5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бренду.</a:t>
                      </a:r>
                      <a:r>
                        <a:rPr lang="uk-UA" sz="1200" b="0" spc="-5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Грошові</a:t>
                      </a:r>
                      <a:r>
                        <a:rPr lang="uk-UA" sz="1200" b="0" spc="-5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потоки</a:t>
                      </a:r>
                      <a:r>
                        <a:rPr lang="uk-UA" sz="1200" b="0" spc="-22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аналізуються з погляду збільшення</a:t>
                      </a:r>
                      <a:r>
                        <a:rPr lang="uk-UA" sz="1200" b="0" spc="5">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доходів</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і</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зниження</a:t>
                      </a:r>
                      <a:r>
                        <a:rPr lang="uk-UA" sz="1200" b="0" spc="-10">
                          <a:solidFill>
                            <a:schemeClr val="tx1"/>
                          </a:solidFill>
                          <a:effectLst/>
                          <a:latin typeface="Times New Roman" panose="02020603050405020304" pitchFamily="18" charset="0"/>
                          <a:cs typeface="Times New Roman" panose="02020603050405020304" pitchFamily="18" charset="0"/>
                        </a:rPr>
                        <a:t> </a:t>
                      </a:r>
                      <a:r>
                        <a:rPr lang="uk-UA" sz="1200" b="0">
                          <a:solidFill>
                            <a:schemeClr val="tx1"/>
                          </a:solidFill>
                          <a:effectLst/>
                          <a:latin typeface="Times New Roman" panose="02020603050405020304" pitchFamily="18" charset="0"/>
                          <a:cs typeface="Times New Roman" panose="02020603050405020304" pitchFamily="18" charset="0"/>
                        </a:rPr>
                        <a:t>витрат.</a:t>
                      </a:r>
                      <a:endParaRPr lang="uk-UA" sz="12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5"/>
                        </a:spcBef>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 </a:t>
                      </a:r>
                    </a:p>
                    <a:p>
                      <a:pPr marL="34925" marR="116840">
                        <a:lnSpc>
                          <a:spcPct val="95000"/>
                        </a:lnSpc>
                        <a:spcAft>
                          <a:spcPts val="0"/>
                        </a:spcAft>
                      </a:pPr>
                      <a:r>
                        <a:rPr lang="uk-UA" sz="1200" b="0" dirty="0">
                          <a:solidFill>
                            <a:schemeClr val="tx1"/>
                          </a:solidFill>
                          <a:effectLst/>
                          <a:latin typeface="Times New Roman" panose="02020603050405020304" pitchFamily="18" charset="0"/>
                          <a:cs typeface="Times New Roman" panose="02020603050405020304" pitchFamily="18" charset="0"/>
                        </a:rPr>
                        <a:t>Цей метод схожий на метод</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spc="-5" dirty="0">
                          <a:solidFill>
                            <a:schemeClr val="tx1"/>
                          </a:solidFill>
                          <a:effectLst/>
                          <a:latin typeface="Times New Roman" panose="02020603050405020304" pitchFamily="18" charset="0"/>
                          <a:cs typeface="Times New Roman" panose="02020603050405020304" pitchFamily="18" charset="0"/>
                        </a:rPr>
                        <a:t>порівняння операційного прибутку.</a:t>
                      </a:r>
                      <a:r>
                        <a:rPr lang="uk-UA" sz="1200" b="0" spc="-230"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Складність полягає у пошуку</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інформації про грошові потоки</a:t>
                      </a:r>
                      <a:r>
                        <a:rPr lang="uk-UA" sz="1200" b="0" spc="5" dirty="0">
                          <a:solidFill>
                            <a:schemeClr val="tx1"/>
                          </a:solidFill>
                          <a:effectLst/>
                          <a:latin typeface="Times New Roman" panose="02020603050405020304" pitchFamily="18" charset="0"/>
                          <a:cs typeface="Times New Roman" panose="02020603050405020304" pitchFamily="18" charset="0"/>
                        </a:rPr>
                        <a:t> </a:t>
                      </a:r>
                      <a:r>
                        <a:rPr lang="uk-UA" sz="1200" b="0" dirty="0">
                          <a:solidFill>
                            <a:schemeClr val="tx1"/>
                          </a:solidFill>
                          <a:effectLst/>
                          <a:latin typeface="Times New Roman" panose="02020603050405020304" pitchFamily="18" charset="0"/>
                          <a:cs typeface="Times New Roman" panose="02020603050405020304" pitchFamily="18" charset="0"/>
                        </a:rPr>
                        <a:t>конкурентів.</a:t>
                      </a:r>
                      <a:endParaRPr lang="uk-UA" sz="12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886893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65453283"/>
              </p:ext>
            </p:extLst>
          </p:nvPr>
        </p:nvGraphicFramePr>
        <p:xfrm>
          <a:off x="957532" y="552091"/>
          <a:ext cx="9894498" cy="5771072"/>
        </p:xfrm>
        <a:graphic>
          <a:graphicData uri="http://schemas.openxmlformats.org/drawingml/2006/table">
            <a:tbl>
              <a:tblPr firstRow="1" firstCol="1" lastRow="1" lastCol="1" bandRow="1" bandCol="1">
                <a:tableStyleId>{5C22544A-7EE6-4342-B048-85BDC9FD1C3A}</a:tableStyleId>
              </a:tblPr>
              <a:tblGrid>
                <a:gridCol w="426228"/>
                <a:gridCol w="2567737"/>
                <a:gridCol w="3645232"/>
                <a:gridCol w="3255301"/>
              </a:tblGrid>
              <a:tr h="958306">
                <a:tc>
                  <a:txBody>
                    <a:bodyPr/>
                    <a:lstStyle/>
                    <a:p>
                      <a:pPr>
                        <a:spcBef>
                          <a:spcPts val="3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6.</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ts val="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marR="369570">
                        <a:lnSpc>
                          <a:spcPct val="95000"/>
                        </a:lnSpc>
                        <a:spcAft>
                          <a:spcPts val="0"/>
                        </a:spcAft>
                      </a:pPr>
                      <a:r>
                        <a:rPr lang="uk-UA" sz="1400" b="0" spc="-5" dirty="0">
                          <a:solidFill>
                            <a:schemeClr val="tx1"/>
                          </a:solidFill>
                          <a:effectLst/>
                          <a:latin typeface="Times New Roman" panose="02020603050405020304" pitchFamily="18" charset="0"/>
                          <a:cs typeface="Times New Roman" panose="02020603050405020304" pitchFamily="18" charset="0"/>
                        </a:rPr>
                        <a:t>Метод</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дисконтова</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них</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грошових</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потоків</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121285">
                        <a:lnSpc>
                          <a:spcPct val="95000"/>
                        </a:lnSpc>
                        <a:spcBef>
                          <a:spcPts val="16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Заснований на визначенні чистої</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приведеної</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вартості,</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яка</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розраховується</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 сума майбутніх дисконтних чистих</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прибутків,</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джерелом</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яких</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є</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122555">
                        <a:lnSpc>
                          <a:spcPct val="95000"/>
                        </a:lnSpc>
                        <a:spcBef>
                          <a:spcPts val="16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Як ставка дисконту</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використовується </a:t>
                      </a:r>
                      <a:r>
                        <a:rPr lang="uk-UA" sz="1400" b="0">
                          <a:solidFill>
                            <a:schemeClr val="tx1"/>
                          </a:solidFill>
                          <a:effectLst/>
                          <a:latin typeface="Times New Roman" panose="02020603050405020304" pitchFamily="18" charset="0"/>
                          <a:cs typeface="Times New Roman" panose="02020603050405020304" pitchFamily="18" charset="0"/>
                        </a:rPr>
                        <a:t>середньозважена</a:t>
                      </a:r>
                      <a:r>
                        <a:rPr lang="uk-UA" sz="1400" b="0" spc="-2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вартість</a:t>
                      </a:r>
                      <a:r>
                        <a:rPr lang="uk-UA" sz="1400" b="0" spc="-6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капіталу</a:t>
                      </a:r>
                      <a:r>
                        <a:rPr lang="uk-UA" sz="1400" b="0" spc="-6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(середньозважена</a:t>
                      </a:r>
                      <a:r>
                        <a:rPr lang="uk-UA" sz="1400" b="0" spc="-22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вартість</a:t>
                      </a:r>
                      <a:r>
                        <a:rPr lang="uk-UA" sz="1400" b="0" spc="-1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капіталу</a:t>
                      </a:r>
                      <a:r>
                        <a:rPr lang="uk-UA" sz="1400" b="0" spc="-1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a:t>
                      </a:r>
                      <a:r>
                        <a:rPr lang="uk-UA" sz="1400" b="0" spc="-3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WACC).</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9967">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Bef>
                          <a:spcPts val="4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41910" marR="36195" algn="ctr">
                        <a:spcBef>
                          <a:spcPts val="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7.</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marR="303530">
                        <a:lnSpc>
                          <a:spcPct val="95000"/>
                        </a:lnSpc>
                        <a:spcBef>
                          <a:spcPts val="590"/>
                        </a:spcBef>
                        <a:spcAft>
                          <a:spcPts val="0"/>
                        </a:spcAft>
                      </a:pPr>
                      <a:r>
                        <a:rPr lang="uk-UA" sz="1400" b="0" spc="-5" dirty="0">
                          <a:solidFill>
                            <a:schemeClr val="tx1"/>
                          </a:solidFill>
                          <a:effectLst/>
                          <a:latin typeface="Times New Roman" panose="02020603050405020304" pitchFamily="18" charset="0"/>
                          <a:cs typeface="Times New Roman" panose="02020603050405020304" pitchFamily="18" charset="0"/>
                        </a:rPr>
                        <a:t>Метод визначення </a:t>
                      </a:r>
                      <a:r>
                        <a:rPr lang="uk-UA" sz="1400" b="0" dirty="0">
                          <a:solidFill>
                            <a:schemeClr val="tx1"/>
                          </a:solidFill>
                          <a:effectLst/>
                          <a:latin typeface="Times New Roman" panose="02020603050405020304" pitchFamily="18" charset="0"/>
                          <a:cs typeface="Times New Roman" panose="02020603050405020304" pitchFamily="18" charset="0"/>
                        </a:rPr>
                        <a:t>сили</a:t>
                      </a:r>
                      <a:r>
                        <a:rPr lang="uk-UA" sz="1400" b="0" spc="-23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бренду</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 </a:t>
                      </a:r>
                    </a:p>
                    <a:p>
                      <a:pPr marL="35560" marR="33020">
                        <a:lnSpc>
                          <a:spcPct val="95000"/>
                        </a:lnSpc>
                        <a:spcBef>
                          <a:spcPts val="59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Він</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базується</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на</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аналізі</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драйверів</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попиту</a:t>
                      </a:r>
                      <a:r>
                        <a:rPr lang="uk-UA" sz="1400" b="0" spc="-2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на</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орендований товар.</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107950">
                        <a:lnSpc>
                          <a:spcPct val="95000"/>
                        </a:lnSpc>
                        <a:spcBef>
                          <a:spcPts val="16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Результати оцінки за цим індексом</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можуть</a:t>
                      </a:r>
                      <a:r>
                        <a:rPr lang="uk-UA" sz="1400" b="0" spc="-5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бути</a:t>
                      </a:r>
                      <a:r>
                        <a:rPr lang="uk-UA" sz="1400" b="0" spc="-5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неоднозначними,</a:t>
                      </a:r>
                      <a:r>
                        <a:rPr lang="uk-UA" sz="1400" b="0" spc="-5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вони</a:t>
                      </a:r>
                      <a:r>
                        <a:rPr lang="uk-UA" sz="1400" b="0" spc="-22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залежатимуть</a:t>
                      </a:r>
                      <a:r>
                        <a:rPr lang="uk-UA" sz="1400" b="0" spc="23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від вибраної бази</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для розрахунку (грошові потоки,</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прибуток,</a:t>
                      </a:r>
                      <a:r>
                        <a:rPr lang="uk-UA" sz="1400" b="0" spc="-1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обсяг</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продажу).</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49967">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Bef>
                          <a:spcPts val="4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41910" marR="36195" algn="ctr">
                        <a:spcBef>
                          <a:spcPts val="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8.</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marR="333375">
                        <a:lnSpc>
                          <a:spcPct val="95000"/>
                        </a:lnSpc>
                        <a:spcBef>
                          <a:spcPts val="59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Метод порівняння</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операційного</a:t>
                      </a:r>
                      <a:r>
                        <a:rPr lang="uk-UA" sz="1400" b="0" spc="-45">
                          <a:solidFill>
                            <a:schemeClr val="tx1"/>
                          </a:solidFill>
                          <a:effectLst/>
                          <a:latin typeface="Times New Roman" panose="02020603050405020304" pitchFamily="18" charset="0"/>
                          <a:cs typeface="Times New Roman" panose="02020603050405020304" pitchFamily="18" charset="0"/>
                        </a:rPr>
                        <a:t> </a:t>
                      </a:r>
                      <a:r>
                        <a:rPr lang="uk-UA" sz="1400" b="0" spc="-5">
                          <a:solidFill>
                            <a:schemeClr val="tx1"/>
                          </a:solidFill>
                          <a:effectLst/>
                          <a:latin typeface="Times New Roman" panose="02020603050405020304" pitchFamily="18" charset="0"/>
                          <a:cs typeface="Times New Roman" panose="02020603050405020304" pitchFamily="18" charset="0"/>
                        </a:rPr>
                        <a:t>прибутку</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43815">
                        <a:lnSpc>
                          <a:spcPct val="95000"/>
                        </a:lnSpc>
                        <a:spcBef>
                          <a:spcPts val="69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Вартість бренду – це перевищення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доходів від продажу на величину</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операційного</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доходу,</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отриманого</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завдяки</a:t>
                      </a:r>
                      <a:r>
                        <a:rPr lang="uk-UA" sz="1400" b="0" spc="-2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бренду.</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76200">
                        <a:lnSpc>
                          <a:spcPct val="95000"/>
                        </a:lnSpc>
                        <a:spcBef>
                          <a:spcPts val="165"/>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Окрім торгової марки, можуть бути</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й інші змінні, які впливають на</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операційний прибуток, і саме тому</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ця</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методологія</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може</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недооцінювати</a:t>
                      </a:r>
                      <a:r>
                        <a:rPr lang="uk-UA" sz="1400" b="0" spc="-2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або</a:t>
                      </a:r>
                      <a:r>
                        <a:rPr lang="uk-UA" sz="1400" b="0" spc="-1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переоцінювати</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марку.</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9542">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Bef>
                          <a:spcPts val="4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41910" marR="36195" algn="ctr">
                        <a:spcBef>
                          <a:spcPts val="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9.</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Bef>
                          <a:spcPts val="40"/>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a:spcBef>
                          <a:spcPts val="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Метод</a:t>
                      </a:r>
                      <a:r>
                        <a:rPr lang="uk-UA" sz="1400" b="0" spc="-5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конкурентних</a:t>
                      </a:r>
                      <a:r>
                        <a:rPr lang="uk-UA" sz="1400" b="0" spc="-5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переваг</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95885">
                        <a:lnSpc>
                          <a:spcPct val="95000"/>
                        </a:lnSpc>
                        <a:spcBef>
                          <a:spcPts val="16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Вартість бренду оцінюється з</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урахуванням «прибутку бренду».</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Прибуток торгової марки обчислюється</a:t>
                      </a:r>
                      <a:r>
                        <a:rPr lang="uk-UA" sz="1400" b="0" spc="-2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на основі диференціальної частки ринку</a:t>
                      </a:r>
                      <a:r>
                        <a:rPr lang="uk-UA" sz="1400" b="0" spc="-2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через</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імідж компанії.</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297180">
                        <a:lnSpc>
                          <a:spcPct val="95000"/>
                        </a:lnSpc>
                        <a:spcBef>
                          <a:spcPts val="690"/>
                        </a:spcBef>
                        <a:spcAft>
                          <a:spcPts val="0"/>
                        </a:spcAft>
                      </a:pPr>
                      <a:r>
                        <a:rPr lang="uk-UA" sz="1400" b="0" dirty="0">
                          <a:solidFill>
                            <a:schemeClr val="tx1"/>
                          </a:solidFill>
                          <a:effectLst/>
                          <a:latin typeface="Times New Roman" panose="02020603050405020304" pitchFamily="18" charset="0"/>
                          <a:cs typeface="Times New Roman" panose="02020603050405020304" pitchFamily="18" charset="0"/>
                        </a:rPr>
                        <a:t>Цей</a:t>
                      </a:r>
                      <a:r>
                        <a:rPr lang="uk-UA" sz="1400" b="0" spc="1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метод</a:t>
                      </a:r>
                      <a:r>
                        <a:rPr lang="uk-UA" sz="1400" b="0" spc="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припускає,</a:t>
                      </a:r>
                      <a:r>
                        <a:rPr lang="uk-UA" sz="1400" b="0" spc="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що</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частка</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ринку</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залежить</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лише</a:t>
                      </a:r>
                      <a:r>
                        <a:rPr lang="uk-UA" sz="1400" b="0" spc="-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від</a:t>
                      </a:r>
                      <a:r>
                        <a:rPr lang="uk-UA" sz="1400" b="0" spc="-220"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маркетингових чинників (ціна,</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інвестиції в</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33290">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41910" marR="36195" algn="ct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10.</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a:spcAft>
                          <a:spcPts val="0"/>
                        </a:spcAft>
                      </a:pPr>
                      <a:r>
                        <a:rPr lang="uk-UA" sz="1400" b="0">
                          <a:solidFill>
                            <a:schemeClr val="tx1"/>
                          </a:solidFill>
                          <a:effectLst/>
                          <a:latin typeface="Times New Roman" panose="02020603050405020304" pitchFamily="18" charset="0"/>
                          <a:cs typeface="Times New Roman" panose="02020603050405020304" pitchFamily="18" charset="0"/>
                        </a:rPr>
                        <a:t> </a:t>
                      </a:r>
                    </a:p>
                    <a:p>
                      <a:pPr marL="35560">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Метод</a:t>
                      </a:r>
                      <a:r>
                        <a:rPr lang="uk-UA" sz="1400" b="0" spc="-4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ринкової</a:t>
                      </a:r>
                      <a:r>
                        <a:rPr lang="uk-UA" sz="1400" b="0" spc="-4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ціни</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5560" marR="42545">
                        <a:lnSpc>
                          <a:spcPct val="95000"/>
                        </a:lnSpc>
                        <a:spcBef>
                          <a:spcPts val="165"/>
                        </a:spcBef>
                        <a:spcAft>
                          <a:spcPts val="0"/>
                        </a:spcAft>
                      </a:pPr>
                      <a:r>
                        <a:rPr lang="uk-UA" sz="1400" b="0">
                          <a:solidFill>
                            <a:schemeClr val="tx1"/>
                          </a:solidFill>
                          <a:effectLst/>
                          <a:latin typeface="Times New Roman" panose="02020603050405020304" pitchFamily="18" charset="0"/>
                          <a:cs typeface="Times New Roman" panose="02020603050405020304" pitchFamily="18" charset="0"/>
                        </a:rPr>
                        <a:t>Заснований на визначенні очікуваної</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ціни, за якою бренд може бути проданий</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на</a:t>
                      </a:r>
                      <a:r>
                        <a:rPr lang="uk-UA" sz="1400" b="0" spc="-5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вільному</a:t>
                      </a:r>
                      <a:r>
                        <a:rPr lang="uk-UA" sz="1400" b="0" spc="-5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ринку.</a:t>
                      </a:r>
                      <a:r>
                        <a:rPr lang="uk-UA" sz="1400" b="0" spc="-5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Цей</a:t>
                      </a:r>
                      <a:r>
                        <a:rPr lang="uk-UA" sz="1400" b="0" spc="-5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підхід</a:t>
                      </a:r>
                      <a:r>
                        <a:rPr lang="uk-UA" sz="1400" b="0" spc="-5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передбачає</a:t>
                      </a:r>
                      <a:r>
                        <a:rPr lang="uk-UA" sz="1400" b="0" spc="-220">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підбір</a:t>
                      </a:r>
                      <a:r>
                        <a:rPr lang="uk-UA" sz="1400" b="0" spc="1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аналогічних</a:t>
                      </a:r>
                      <a:r>
                        <a:rPr lang="uk-UA" sz="1400" b="0" spc="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брендів,</a:t>
                      </a:r>
                      <a:r>
                        <a:rPr lang="uk-UA" sz="1400" b="0" spc="2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порівняних</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за силою бренду, ринкового становища</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товарів і послуг, а також за економічної</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та</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юридичної</a:t>
                      </a:r>
                      <a:r>
                        <a:rPr lang="uk-UA" sz="1400" b="0" spc="-5">
                          <a:solidFill>
                            <a:schemeClr val="tx1"/>
                          </a:solidFill>
                          <a:effectLst/>
                          <a:latin typeface="Times New Roman" panose="02020603050405020304" pitchFamily="18" charset="0"/>
                          <a:cs typeface="Times New Roman" panose="02020603050405020304" pitchFamily="18" charset="0"/>
                        </a:rPr>
                        <a:t> </a:t>
                      </a:r>
                      <a:r>
                        <a:rPr lang="uk-UA" sz="1400" b="0">
                          <a:solidFill>
                            <a:schemeClr val="tx1"/>
                          </a:solidFill>
                          <a:effectLst/>
                          <a:latin typeface="Times New Roman" panose="02020603050405020304" pitchFamily="18" charset="0"/>
                          <a:cs typeface="Times New Roman" panose="02020603050405020304" pitchFamily="18" charset="0"/>
                        </a:rPr>
                        <a:t>ситуації.</a:t>
                      </a:r>
                      <a:endParaRPr lang="uk-UA" sz="14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925" marR="24130">
                        <a:lnSpc>
                          <a:spcPct val="95000"/>
                        </a:lnSpc>
                        <a:spcBef>
                          <a:spcPts val="165"/>
                        </a:spcBef>
                        <a:spcAft>
                          <a:spcPts val="0"/>
                        </a:spcAft>
                      </a:pPr>
                      <a:r>
                        <a:rPr lang="uk-UA" sz="1400" b="0" spc="-5" dirty="0">
                          <a:solidFill>
                            <a:schemeClr val="tx1"/>
                          </a:solidFill>
                          <a:effectLst/>
                          <a:latin typeface="Times New Roman" panose="02020603050405020304" pitchFamily="18" charset="0"/>
                          <a:cs typeface="Times New Roman" panose="02020603050405020304" pitchFamily="18" charset="0"/>
                        </a:rPr>
                        <a:t>Обмеження цього методу для бренду</a:t>
                      </a:r>
                      <a:r>
                        <a:rPr lang="uk-UA" sz="1400" b="0" spc="-22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компанії електронної комерції</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полягає у тому, що у випадку з</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непублічною компанією, оскільки</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dirty="0">
                          <a:solidFill>
                            <a:schemeClr val="tx1"/>
                          </a:solidFill>
                          <a:effectLst/>
                          <a:latin typeface="Times New Roman" panose="02020603050405020304" pitchFamily="18" charset="0"/>
                          <a:cs typeface="Times New Roman" panose="02020603050405020304" pitchFamily="18" charset="0"/>
                        </a:rPr>
                        <a:t>бренди можуть сильно відрізнятися</a:t>
                      </a:r>
                      <a:r>
                        <a:rPr lang="uk-UA" sz="1400" b="0" spc="5"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за асортиментом товарів, окрім того,</a:t>
                      </a:r>
                      <a:r>
                        <a:rPr lang="uk-UA" sz="1400" b="0" dirty="0">
                          <a:solidFill>
                            <a:schemeClr val="tx1"/>
                          </a:solidFill>
                          <a:effectLst/>
                          <a:latin typeface="Times New Roman" panose="02020603050405020304" pitchFamily="18" charset="0"/>
                          <a:cs typeface="Times New Roman" panose="02020603050405020304" pitchFamily="18" charset="0"/>
                        </a:rPr>
                        <a:t> </a:t>
                      </a:r>
                      <a:r>
                        <a:rPr lang="uk-UA" sz="1400" b="0" spc="-10" dirty="0">
                          <a:solidFill>
                            <a:schemeClr val="tx1"/>
                          </a:solidFill>
                          <a:effectLst/>
                          <a:latin typeface="Times New Roman" panose="02020603050405020304" pitchFamily="18" charset="0"/>
                          <a:cs typeface="Times New Roman" panose="02020603050405020304" pitchFamily="18" charset="0"/>
                        </a:rPr>
                        <a:t>подібні</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10" dirty="0">
                          <a:solidFill>
                            <a:schemeClr val="tx1"/>
                          </a:solidFill>
                          <a:effectLst/>
                          <a:latin typeface="Times New Roman" panose="02020603050405020304" pitchFamily="18" charset="0"/>
                          <a:cs typeface="Times New Roman" panose="02020603050405020304" pitchFamily="18" charset="0"/>
                        </a:rPr>
                        <a:t>угоди</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10" dirty="0">
                          <a:solidFill>
                            <a:schemeClr val="tx1"/>
                          </a:solidFill>
                          <a:effectLst/>
                          <a:latin typeface="Times New Roman" panose="02020603050405020304" pitchFamily="18" charset="0"/>
                          <a:cs typeface="Times New Roman" panose="02020603050405020304" pitchFamily="18" charset="0"/>
                        </a:rPr>
                        <a:t>навряд</a:t>
                      </a:r>
                      <a:r>
                        <a:rPr lang="uk-UA" sz="1400" b="0" spc="-45" dirty="0">
                          <a:solidFill>
                            <a:schemeClr val="tx1"/>
                          </a:solidFill>
                          <a:effectLst/>
                          <a:latin typeface="Times New Roman" panose="02020603050405020304" pitchFamily="18" charset="0"/>
                          <a:cs typeface="Times New Roman" panose="02020603050405020304" pitchFamily="18" charset="0"/>
                        </a:rPr>
                        <a:t> </a:t>
                      </a:r>
                      <a:r>
                        <a:rPr lang="uk-UA" sz="1400" b="0" spc="-10" dirty="0">
                          <a:solidFill>
                            <a:schemeClr val="tx1"/>
                          </a:solidFill>
                          <a:effectLst/>
                          <a:latin typeface="Times New Roman" panose="02020603050405020304" pitchFamily="18" charset="0"/>
                          <a:cs typeface="Times New Roman" panose="02020603050405020304" pitchFamily="18" charset="0"/>
                        </a:rPr>
                        <a:t>чи</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є</a:t>
                      </a:r>
                      <a:r>
                        <a:rPr lang="uk-UA" sz="1400" b="0" spc="-50" dirty="0">
                          <a:solidFill>
                            <a:schemeClr val="tx1"/>
                          </a:solidFill>
                          <a:effectLst/>
                          <a:latin typeface="Times New Roman" panose="02020603050405020304" pitchFamily="18" charset="0"/>
                          <a:cs typeface="Times New Roman" panose="02020603050405020304" pitchFamily="18" charset="0"/>
                        </a:rPr>
                        <a:t> </a:t>
                      </a:r>
                      <a:r>
                        <a:rPr lang="uk-UA" sz="1400" b="0" spc="-5" dirty="0">
                          <a:solidFill>
                            <a:schemeClr val="tx1"/>
                          </a:solidFill>
                          <a:effectLst/>
                          <a:latin typeface="Times New Roman" panose="02020603050405020304" pitchFamily="18" charset="0"/>
                          <a:cs typeface="Times New Roman" panose="02020603050405020304" pitchFamily="18" charset="0"/>
                        </a:rPr>
                        <a:t>відкритими.</a:t>
                      </a:r>
                      <a:endParaRPr lang="uk-U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65518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98038"/>
            <a:ext cx="10515600" cy="678671"/>
          </a:xfrm>
        </p:spPr>
        <p:txBody>
          <a:bodyPr>
            <a:normAutofit fontScale="90000"/>
          </a:bodyPr>
          <a:lstStyle/>
          <a:p>
            <a:r>
              <a:rPr lang="uk-UA" sz="2800" dirty="0" smtClean="0">
                <a:latin typeface="Times New Roman" panose="02020603050405020304" pitchFamily="18" charset="0"/>
                <a:cs typeface="Times New Roman" panose="02020603050405020304" pitchFamily="18" charset="0"/>
              </a:rPr>
              <a:t>ISO 10668 визначає три альтернативних підходи до оцінки вартості бренду: дохідний, ринковий і витратний.</a:t>
            </a:r>
            <a:br>
              <a:rPr lang="uk-UA" sz="2800" dirty="0" smtClean="0">
                <a:latin typeface="Times New Roman" panose="02020603050405020304" pitchFamily="18" charset="0"/>
                <a:cs typeface="Times New Roman" panose="02020603050405020304" pitchFamily="18" charset="0"/>
              </a:rPr>
            </a:br>
            <a:endParaRPr lang="uk-UA"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362974"/>
            <a:ext cx="10515600" cy="4813989"/>
          </a:xfrm>
        </p:spPr>
        <p:txBody>
          <a:bodyPr>
            <a:normAutofit fontScale="55000" lnSpcReduction="20000"/>
          </a:bodyPr>
          <a:lstStyle/>
          <a:p>
            <a:r>
              <a:rPr lang="uk-UA" dirty="0" smtClean="0"/>
              <a:t>1</a:t>
            </a:r>
            <a:r>
              <a:rPr lang="uk-UA" dirty="0"/>
              <a:t>) Дохідний (прибутковий) підхід. Базисом для цього підходу є три методи: </a:t>
            </a:r>
            <a:r>
              <a:rPr lang="uk-UA" dirty="0" err="1"/>
              <a:t>економетричний</a:t>
            </a:r>
            <a:r>
              <a:rPr lang="uk-UA" dirty="0"/>
              <a:t>, дисконтування грошових потоків, роялті. </a:t>
            </a:r>
            <a:endParaRPr lang="uk-UA" dirty="0" smtClean="0"/>
          </a:p>
          <a:p>
            <a:r>
              <a:rPr lang="uk-UA" dirty="0" err="1" smtClean="0"/>
              <a:t>Економетричний</a:t>
            </a:r>
            <a:r>
              <a:rPr lang="uk-UA" dirty="0" smtClean="0"/>
              <a:t> </a:t>
            </a:r>
            <a:r>
              <a:rPr lang="uk-UA" dirty="0"/>
              <a:t>метод дає змогу оцінювати «чистий» внесок бренду у вартість бізнесу за допомогою множення доходів, отриманих від бренду в попередньому періоді, на типовий коефіцієнт. Метод дисконтування грошових потоків розраховується як сума майбутніх дисконтованих потоків чистого прибутку, </a:t>
            </a:r>
            <a:r>
              <a:rPr lang="uk-UA" dirty="0" smtClean="0"/>
              <a:t>джерелом </a:t>
            </a:r>
            <a:r>
              <a:rPr lang="uk-UA" dirty="0"/>
              <a:t>яких є бренд. Це різниця між грошовими потоками з брендом і без нього. Необхідно взяти аналогічний товар, який є «невідомим». Тобто товар, який не має бренду, або товар зі слабким брендом. Потім слід відняти вартість одного з іншого. Отримане значення множать на кількість проданих одиниць товару в рік. Підсумкова сума буде вказувати, скільки прибутку дає компанії бренд щорічно. Застосування цього підходу вимагає визначення ризиків, пов’язаних із недоотриманням прибутків від створення бренду. Якщо ризики бренду не ідентифікуються, то їх потрібно врахувати під час визначення ставки </a:t>
            </a:r>
            <a:r>
              <a:rPr lang="uk-UA" dirty="0" smtClean="0"/>
              <a:t>дисконтування</a:t>
            </a:r>
            <a:r>
              <a:rPr lang="uk-UA" dirty="0"/>
              <a:t>, для цього використовується показник </a:t>
            </a:r>
            <a:r>
              <a:rPr lang="uk-UA" dirty="0" smtClean="0"/>
              <a:t>середньозваженої </a:t>
            </a:r>
            <a:r>
              <a:rPr lang="uk-UA" dirty="0"/>
              <a:t>вартості капіталу (</a:t>
            </a:r>
            <a:r>
              <a:rPr lang="uk-UA" dirty="0" err="1"/>
              <a:t>weighted</a:t>
            </a:r>
            <a:r>
              <a:rPr lang="uk-UA" dirty="0"/>
              <a:t> </a:t>
            </a:r>
            <a:r>
              <a:rPr lang="uk-UA" dirty="0" err="1"/>
              <a:t>average</a:t>
            </a:r>
            <a:r>
              <a:rPr lang="uk-UA" dirty="0"/>
              <a:t> </a:t>
            </a:r>
            <a:r>
              <a:rPr lang="uk-UA" dirty="0" err="1"/>
              <a:t>cost</a:t>
            </a:r>
            <a:r>
              <a:rPr lang="uk-UA" dirty="0"/>
              <a:t> </a:t>
            </a:r>
            <a:r>
              <a:rPr lang="uk-UA" dirty="0" err="1"/>
              <a:t>of</a:t>
            </a:r>
            <a:r>
              <a:rPr lang="uk-UA" dirty="0"/>
              <a:t> </a:t>
            </a:r>
            <a:r>
              <a:rPr lang="uk-UA" dirty="0" err="1"/>
              <a:t>capital</a:t>
            </a:r>
            <a:r>
              <a:rPr lang="uk-UA" dirty="0"/>
              <a:t> – WACC) для конкретного бізнесу. Метод роялті ґрунтується на визначенні розміру суми, яку організація повинна була б сплатити сторонній організації, якби не мала власного бренду, а набувала право на використання чужого бренду.</a:t>
            </a:r>
          </a:p>
          <a:p>
            <a:r>
              <a:rPr lang="uk-UA" dirty="0"/>
              <a:t>У рамках прибуткового підходу налічується </a:t>
            </a:r>
            <a:r>
              <a:rPr lang="uk-UA" dirty="0" smtClean="0"/>
              <a:t>велика кількість </a:t>
            </a:r>
            <a:r>
              <a:rPr lang="uk-UA" dirty="0"/>
              <a:t>методів, вибір методу залежить від мети </a:t>
            </a:r>
            <a:r>
              <a:rPr lang="uk-UA" dirty="0" smtClean="0"/>
              <a:t>оцінювання</a:t>
            </a:r>
            <a:r>
              <a:rPr lang="uk-UA" dirty="0"/>
              <a:t>, основні з них, які можуть бути придатними для оцінки вартості бренду торгової Інтернет-компанії, що працює на платформі, узагальнено в табл. 1.</a:t>
            </a:r>
          </a:p>
          <a:p>
            <a:r>
              <a:rPr lang="uk-UA" dirty="0"/>
              <a:t>Прибуткові методи оцінювання бренду є загально- визнаними і найбільш поширеними, їх можна </a:t>
            </a:r>
            <a:r>
              <a:rPr lang="uk-UA" dirty="0" smtClean="0"/>
              <a:t>застосувати </a:t>
            </a:r>
            <a:r>
              <a:rPr lang="uk-UA" dirty="0"/>
              <a:t>для оцінки вартості бренду торговельних </a:t>
            </a:r>
            <a:r>
              <a:rPr lang="uk-UA" dirty="0" smtClean="0"/>
              <a:t>підприємств </a:t>
            </a:r>
            <a:r>
              <a:rPr lang="uk-UA" dirty="0"/>
              <a:t>в умовах </a:t>
            </a:r>
            <a:r>
              <a:rPr lang="uk-UA" dirty="0" err="1"/>
              <a:t>платформеної</a:t>
            </a:r>
            <a:r>
              <a:rPr lang="uk-UA" dirty="0"/>
              <a:t> економіки, але потрібно враховувати, що основним обмеженням у застосуванні цих методів є низький рівень розвитку ринку брендів, тому пошук інформації про продаж аналогічних </a:t>
            </a:r>
            <a:r>
              <a:rPr lang="uk-UA" dirty="0" smtClean="0"/>
              <a:t>товарів </a:t>
            </a:r>
            <a:r>
              <a:rPr lang="uk-UA" dirty="0"/>
              <a:t>може бути витратним і неточним.</a:t>
            </a:r>
          </a:p>
          <a:p>
            <a:r>
              <a:rPr lang="uk-UA" dirty="0"/>
              <a:t>Витратний підхід ґрунтується на визначенні витрат на створення (розроблення), розвиток, просування, </a:t>
            </a:r>
            <a:r>
              <a:rPr lang="uk-UA" dirty="0" smtClean="0"/>
              <a:t>підтримку</a:t>
            </a:r>
            <a:r>
              <a:rPr lang="uk-UA" dirty="0"/>
              <a:t>, рекламу та захист бренду. Даний спосіб </a:t>
            </a:r>
            <a:r>
              <a:rPr lang="uk-UA" dirty="0" smtClean="0"/>
              <a:t>називають </a:t>
            </a:r>
            <a:r>
              <a:rPr lang="uk-UA" dirty="0"/>
              <a:t>також методом сумарних витрат: слід підрахувати всі витрати, пов'язані зі створенням бренду і розвитком позитивного образу товару/послуги у покупця.</a:t>
            </a:r>
          </a:p>
          <a:p>
            <a:r>
              <a:rPr lang="uk-UA" dirty="0"/>
              <a:t>Як додатковий метод, не наведений у ISO 10668, можна згадати також метод залишкової вартості.</a:t>
            </a:r>
          </a:p>
          <a:p>
            <a:endParaRPr lang="uk-UA" dirty="0"/>
          </a:p>
        </p:txBody>
      </p:sp>
    </p:spTree>
    <p:extLst>
      <p:ext uri="{BB962C8B-B14F-4D97-AF65-F5344CB8AC3E}">
        <p14:creationId xmlns:p14="http://schemas.microsoft.com/office/powerpoint/2010/main" val="35975825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1631</Words>
  <Application>Microsoft Office PowerPoint</Application>
  <PresentationFormat>Широкоэкранный</PresentationFormat>
  <Paragraphs>168</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Calibri Light</vt:lpstr>
      <vt:lpstr>Microsoft Sans Serif</vt:lpstr>
      <vt:lpstr>Times New Roman</vt:lpstr>
      <vt:lpstr>Тема Office</vt:lpstr>
      <vt:lpstr>КЛАСИФІКАЦІЯ МЕТОДИЧНИХ ПІДХОДІВ ДО ОЦІНКИ БРЕНДА</vt:lpstr>
      <vt:lpstr>Поєднання питань оцінювання ефективності управління компанією та оцінювання інвестицій у бренд стає актуальним для компаній у таких ситуаціях: </vt:lpstr>
      <vt:lpstr> Оцінка вартості бренда за передумовами виникнення </vt:lpstr>
      <vt:lpstr> До прямих методів оцінки вартості бренда відносять: </vt:lpstr>
      <vt:lpstr>Непрямі методи оцінки вартості бренда: </vt:lpstr>
      <vt:lpstr>Презентация PowerPoint</vt:lpstr>
      <vt:lpstr>Характеристика методів дохідної оцінки бренду</vt:lpstr>
      <vt:lpstr>Презентация PowerPoint</vt:lpstr>
      <vt:lpstr>ISO 10668 визначає три альтернативних підходи до оцінки вартості бренду: дохідний, ринковий і витратний. </vt:lpstr>
      <vt:lpstr>Характеристика методів витратної оцінки бренду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Пащенко Ольга Петрівна</dc:creator>
  <cp:lastModifiedBy>Пащенко Ольга Петрівна</cp:lastModifiedBy>
  <cp:revision>27</cp:revision>
  <dcterms:created xsi:type="dcterms:W3CDTF">2024-05-13T10:21:46Z</dcterms:created>
  <dcterms:modified xsi:type="dcterms:W3CDTF">2024-05-14T06:25:29Z</dcterms:modified>
</cp:coreProperties>
</file>