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58" r:id="rId4"/>
    <p:sldId id="264" r:id="rId5"/>
    <p:sldId id="277" r:id="rId6"/>
    <p:sldId id="266" r:id="rId7"/>
    <p:sldId id="271" r:id="rId8"/>
    <p:sldId id="267" r:id="rId9"/>
    <p:sldId id="276" r:id="rId10"/>
    <p:sldId id="278" r:id="rId11"/>
    <p:sldId id="273" r:id="rId12"/>
    <p:sldId id="275" r:id="rId13"/>
    <p:sldId id="262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09.04.2024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25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etheus.org.ua/course/course-v1:AH+Eng_CD101+2020_T1" TargetMode="External"/><Relationship Id="rId2" Type="http://schemas.openxmlformats.org/officeDocument/2006/relationships/hyperlink" Target="https://prometheus.org.ua/course/course-v1:AH+Eng_M101+2020_T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2" y="1375997"/>
            <a:ext cx="11522075" cy="3190553"/>
          </a:xfrm>
        </p:spPr>
        <p:txBody>
          <a:bodyPr>
            <a:no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uk-UA" sz="4000" b="1" dirty="0" smtClean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ФАХОВА ІНОЗЕМНА МОВА</a:t>
            </a:r>
            <a:r>
              <a:rPr lang="ru-RU" sz="4000" dirty="0">
                <a:latin typeface="Constantia" panose="02030602050306030303" pitchFamily="18" charset="0"/>
                <a:cs typeface="Constantia"/>
              </a:rPr>
              <a:t/>
            </a:r>
            <a:br>
              <a:rPr lang="ru-RU" sz="4000" dirty="0">
                <a:latin typeface="Constantia" panose="02030602050306030303" pitchFamily="18" charset="0"/>
                <a:cs typeface="Constantia"/>
              </a:rPr>
            </a:br>
            <a:r>
              <a:rPr lang="ru-RU" sz="4000" dirty="0">
                <a:latin typeface="Constantia" panose="02030602050306030303" pitchFamily="18" charset="0"/>
                <a:cs typeface="Constantia"/>
              </a:rPr>
              <a:t/>
            </a:r>
            <a:br>
              <a:rPr lang="ru-RU" sz="4000" dirty="0">
                <a:latin typeface="Constantia" panose="02030602050306030303" pitchFamily="18" charset="0"/>
                <a:cs typeface="Constantia"/>
              </a:rPr>
            </a:br>
            <a:endParaRPr lang="ru-RU" sz="3200" dirty="0">
              <a:latin typeface="Constantia" panose="02030602050306030303" pitchFamily="18" charset="0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864031"/>
          </a:xfrm>
        </p:spPr>
        <p:txBody>
          <a:bodyPr>
            <a:normAutofit/>
          </a:bodyPr>
          <a:lstStyle/>
          <a:p>
            <a:pPr algn="ctr"/>
            <a:r>
              <a:rPr lang="uk-UA" sz="4800" b="1" spc="-25" dirty="0">
                <a:solidFill>
                  <a:srgbClr val="17375E"/>
                </a:solidFill>
                <a:latin typeface="Constantia"/>
                <a:cs typeface="Constantia"/>
              </a:rPr>
              <a:t>Розподіл балів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34963" y="942110"/>
            <a:ext cx="11522075" cy="4828454"/>
          </a:xfrm>
        </p:spPr>
        <p:txBody>
          <a:bodyPr/>
          <a:lstStyle/>
          <a:p>
            <a:pPr marL="0" indent="0">
              <a:buNone/>
            </a:pPr>
            <a:r>
              <a:rPr lang="uk-UA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Залік</a:t>
            </a:r>
          </a:p>
          <a:p>
            <a:endParaRPr lang="uk-UA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 </a:t>
            </a:r>
          </a:p>
          <a:p>
            <a:endParaRPr lang="en-US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6959"/>
              </p:ext>
            </p:extLst>
          </p:nvPr>
        </p:nvGraphicFramePr>
        <p:xfrm>
          <a:off x="484912" y="1510145"/>
          <a:ext cx="11000500" cy="143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50">
                  <a:extLst>
                    <a:ext uri="{9D8B030D-6E8A-4147-A177-3AD203B41FA5}">
                      <a16:colId xmlns:a16="http://schemas.microsoft.com/office/drawing/2014/main" val="611448617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048469877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556055501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4153951548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4113130374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4268375139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140518074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874743916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898835433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565295773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041739155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092462106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396355940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1691079524"/>
                    </a:ext>
                  </a:extLst>
                </a:gridCol>
              </a:tblGrid>
              <a:tr h="358833">
                <a:tc gridSpan="13">
                  <a:txBody>
                    <a:bodyPr/>
                    <a:lstStyle/>
                    <a:p>
                      <a:pPr algn="ctr"/>
                      <a:r>
                        <a:rPr lang="uk-UA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Поточний контроль та самостійна робота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71038"/>
                  </a:ext>
                </a:extLst>
              </a:tr>
              <a:tr h="358833">
                <a:tc gridSpan="4"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82494"/>
                  </a:ext>
                </a:extLst>
              </a:tr>
              <a:tr h="358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8556"/>
                  </a:ext>
                </a:extLst>
              </a:tr>
              <a:tr h="358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96439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55832"/>
              </p:ext>
            </p:extLst>
          </p:nvPr>
        </p:nvGraphicFramePr>
        <p:xfrm>
          <a:off x="484911" y="3740726"/>
          <a:ext cx="11000500" cy="142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50">
                  <a:extLst>
                    <a:ext uri="{9D8B030D-6E8A-4147-A177-3AD203B41FA5}">
                      <a16:colId xmlns:a16="http://schemas.microsoft.com/office/drawing/2014/main" val="148522549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16409772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618684483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658924067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080367393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883612576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70878566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928409473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14407585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2603088639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647317397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152443271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543876499"/>
                    </a:ext>
                  </a:extLst>
                </a:gridCol>
                <a:gridCol w="785750">
                  <a:extLst>
                    <a:ext uri="{9D8B030D-6E8A-4147-A177-3AD203B41FA5}">
                      <a16:colId xmlns:a16="http://schemas.microsoft.com/office/drawing/2014/main" val="3752846866"/>
                    </a:ext>
                  </a:extLst>
                </a:gridCol>
              </a:tblGrid>
              <a:tr h="348442">
                <a:tc gridSpan="1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Поточний контроль та самостійна робота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316032"/>
                  </a:ext>
                </a:extLst>
              </a:tr>
              <a:tr h="348442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42208"/>
                  </a:ext>
                </a:extLst>
              </a:tr>
              <a:tr h="348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МКР6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050934"/>
                  </a:ext>
                </a:extLst>
              </a:tr>
              <a:tr h="348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93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1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83832" y="227691"/>
            <a:ext cx="744353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Можливості неформальної освіти</a:t>
            </a:r>
            <a:endParaRPr lang="uk-UA" sz="3200" dirty="0">
              <a:latin typeface="Constantia"/>
              <a:cs typeface="Constantia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892629" y="894155"/>
            <a:ext cx="10224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Constantia" pitchFamily="18" charset="0"/>
              </a:rPr>
              <a:t>Рекомендовані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курси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отримання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сертифікатів</a:t>
            </a:r>
            <a:r>
              <a:rPr lang="ru-RU" dirty="0">
                <a:latin typeface="Constantia" pitchFamily="18" charset="0"/>
              </a:rPr>
              <a:t> про </a:t>
            </a:r>
            <a:r>
              <a:rPr lang="ru-RU" dirty="0" err="1">
                <a:latin typeface="Constantia" pitchFamily="18" charset="0"/>
              </a:rPr>
              <a:t>проходження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яких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дає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можливість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підвищити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отриману</a:t>
            </a:r>
            <a:r>
              <a:rPr lang="ru-RU" dirty="0">
                <a:latin typeface="Constantia" pitchFamily="18" charset="0"/>
              </a:rPr>
              <a:t> </a:t>
            </a:r>
            <a:r>
              <a:rPr lang="ru-RU" dirty="0" err="1">
                <a:latin typeface="Constantia" pitchFamily="18" charset="0"/>
              </a:rPr>
              <a:t>оцінку</a:t>
            </a:r>
            <a:r>
              <a:rPr lang="ru-RU" dirty="0">
                <a:latin typeface="Constantia" pitchFamily="18" charset="0"/>
              </a:rPr>
              <a:t> з </a:t>
            </a:r>
            <a:r>
              <a:rPr lang="ru-RU" dirty="0" err="1">
                <a:latin typeface="Constantia" pitchFamily="18" charset="0"/>
              </a:rPr>
              <a:t>певною</a:t>
            </a:r>
            <a:r>
              <a:rPr lang="ru-RU" dirty="0">
                <a:latin typeface="Constantia" pitchFamily="18" charset="0"/>
              </a:rPr>
              <a:t> темою.</a:t>
            </a:r>
            <a:endParaRPr lang="uk-UA" dirty="0">
              <a:latin typeface="Constantia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35870"/>
              </p:ext>
            </p:extLst>
          </p:nvPr>
        </p:nvGraphicFramePr>
        <p:xfrm>
          <a:off x="892629" y="2002653"/>
          <a:ext cx="10759044" cy="270789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518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Рекомендовані курси</a:t>
                      </a:r>
                      <a:endParaRPr lang="uk-UA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 модуль / тема</a:t>
                      </a:r>
                      <a:endParaRPr lang="uk-UA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 визнання </a:t>
                      </a:r>
                      <a:endParaRPr lang="uk-UA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https://prometheus.org.ua/course/course-v1:AH+Eng_M101+2020_T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1</a:t>
                      </a:r>
                      <a:endParaRPr lang="uk-UA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Англійська для </a:t>
                      </a:r>
                      <a:r>
                        <a:rPr lang="uk-UA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медіаграмотності</a:t>
                      </a:r>
                      <a:endParaRPr lang="uk-U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Searching and processing information in mass media. 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підвищення отриманої оцінки за </a:t>
                      </a:r>
                      <a:r>
                        <a:rPr lang="uk-UA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темами</a:t>
                      </a:r>
                      <a:r>
                        <a:rPr lang="uk-UA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5, 6, 7</a:t>
                      </a:r>
                      <a:r>
                        <a:rPr lang="uk-UA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Англійська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кар'єрного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https://prometheus.org.ua/course/course-v1:AH+Eng_CD101+2020_T1</a:t>
                      </a:r>
                      <a:endParaRPr lang="uk-UA" sz="1600" b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1. </a:t>
                      </a:r>
                      <a:r>
                        <a:rPr lang="uk-UA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uk-UA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World</a:t>
                      </a:r>
                      <a:r>
                        <a:rPr lang="uk-UA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</a:t>
                      </a:r>
                      <a:endParaRPr lang="uk-UA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підвищення отриманої оцінки за </a:t>
                      </a:r>
                      <a:r>
                        <a:rPr lang="uk-UA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емами 1, 2, 3</a:t>
                      </a:r>
                      <a:endParaRPr lang="uk-UA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737" marR="417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9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50758" y="1305342"/>
            <a:ext cx="100904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 результатів навчання, набутих у неформальній  та/або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інформальній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освіті в рамках окремих тем 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освітніх компонентів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здійснюватися викладачем за зверненням здобувача вищої освіти та представленням документів, які підтверджують результати навчання (сертифікати, свідоцтва,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скріншоти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тощо). Рішення про визнання та оцінка за відповідну частину освітнього компонента приймається викладачем за результатами співбесіди зі здобувачем вищої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32254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" y="1400061"/>
            <a:ext cx="11756077" cy="4058630"/>
          </a:xfrm>
        </p:spPr>
        <p:txBody>
          <a:bodyPr>
            <a:noAutofit/>
          </a:bodyPr>
          <a:lstStyle/>
          <a:p>
            <a:pPr marL="783590" algn="l">
              <a:lnSpc>
                <a:spcPct val="100000"/>
              </a:lnSpc>
              <a:spcBef>
                <a:spcPts val="675"/>
              </a:spcBef>
            </a:pPr>
            <a:r>
              <a:rPr lang="uk-UA" sz="2800" b="1" dirty="0"/>
              <a:t>Мета</a:t>
            </a:r>
            <a:r>
              <a:rPr lang="uk-UA" sz="2800" dirty="0"/>
              <a:t> курсу “Фахова іноземна мова” – набуття стабільних, сталих знань, вмінь та навичок, які б допомогли здобувачам вищої освіти ступеня доктора філософії використовувати іноземну мову для роботи з публіцистичною, науково-технічною літературою із спеціальності для пошуку й аналізу необхідної інформації, при спілкуванні й бесідах на загальні, наукові й </a:t>
            </a:r>
            <a:r>
              <a:rPr lang="uk-UA" sz="2800" dirty="0" smtClean="0"/>
              <a:t>професійні теми</a:t>
            </a:r>
            <a:r>
              <a:rPr lang="uk-UA" sz="2800" dirty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ru-RU" sz="3200" spc="-10" dirty="0" smtClean="0">
                <a:latin typeface="Constantia" panose="02030602050306030303" pitchFamily="18" charset="0"/>
                <a:cs typeface="Constantia"/>
              </a:rPr>
              <a:t>. </a:t>
            </a:r>
            <a:endParaRPr lang="ru-RU" sz="3200" dirty="0">
              <a:latin typeface="Constantia" panose="02030602050306030303" pitchFamily="18" charset="0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963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283028" y="377031"/>
            <a:ext cx="11625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2000" b="1" spc="-10" dirty="0">
                <a:latin typeface="Constantia" panose="02030602050306030303" pitchFamily="18" charset="0"/>
                <a:cs typeface="Constantia"/>
              </a:rPr>
              <a:t>Завдання вивчення навчальної дисципліни:</a:t>
            </a:r>
            <a:endParaRPr lang="uk-UA" sz="20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передбачено читання, реферування текстів із спеціальності, науково-технічної тематики,  аналіз англомовних промов світових лідерів щодо війни, обговорення тем, актуальних у підготовці здобувачів до проведення та написання наукової роботи, апробації результатів наукових розвідок на наукових конференціях, підготовці наукових публікацій іноземною мовою, участі в міжнародних програмах академічних обмінів.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дисципліни є розвиток чотирьох видів мовленнєвої діяльності: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-ефективного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аудіювання іноземною мовою;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-професійного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-підготовки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доповіді-презентації у певній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-орієнтованій галузі;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-складання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 та професійної документації;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-читання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іншомовної оригінальної літератури та розширення лексико-граматичної бази.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40592" y="78620"/>
            <a:ext cx="79087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17375E"/>
                </a:solidFill>
                <a:latin typeface="Constantia"/>
                <a:cs typeface="Constantia"/>
              </a:rPr>
              <a:t>Структура навчальної дисципліни</a:t>
            </a: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136B2A10-9555-0052-B00D-44BBE1C57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16013"/>
              </p:ext>
            </p:extLst>
          </p:nvPr>
        </p:nvGraphicFramePr>
        <p:xfrm>
          <a:off x="487135" y="563270"/>
          <a:ext cx="11217729" cy="5144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4381">
                  <a:extLst>
                    <a:ext uri="{9D8B030D-6E8A-4147-A177-3AD203B41FA5}">
                      <a16:colId xmlns:a16="http://schemas.microsoft.com/office/drawing/2014/main" val="2027961978"/>
                    </a:ext>
                  </a:extLst>
                </a:gridCol>
                <a:gridCol w="1385229">
                  <a:extLst>
                    <a:ext uri="{9D8B030D-6E8A-4147-A177-3AD203B41FA5}">
                      <a16:colId xmlns:a16="http://schemas.microsoft.com/office/drawing/2014/main" val="2306695210"/>
                    </a:ext>
                  </a:extLst>
                </a:gridCol>
                <a:gridCol w="1368119">
                  <a:extLst>
                    <a:ext uri="{9D8B030D-6E8A-4147-A177-3AD203B41FA5}">
                      <a16:colId xmlns:a16="http://schemas.microsoft.com/office/drawing/2014/main" val="1736174302"/>
                    </a:ext>
                  </a:extLst>
                </a:gridCol>
              </a:tblGrid>
              <a:tr h="33727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Змістові модулі і теми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dirty="0"/>
                    </a:p>
                  </a:txBody>
                  <a:tcPr marL="65540" marR="6554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124860408"/>
                  </a:ext>
                </a:extLst>
              </a:tr>
              <a:tr h="3372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34868305"/>
                  </a:ext>
                </a:extLst>
              </a:tr>
              <a:tr h="33727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1. </a:t>
                      </a:r>
                      <a:r>
                        <a:rPr lang="uk-UA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World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/>
                </a:tc>
                <a:extLst>
                  <a:ext uri="{0D108BD9-81ED-4DB2-BD59-A6C34878D82A}">
                    <a16:rowId xmlns:a16="http://schemas.microsoft.com/office/drawing/2014/main" val="2777633664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1.  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is Science? The Field and Language of Defense Economy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530760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2. 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Importance of Science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6646397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3</a:t>
                      </a: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.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Earning Scientific Degrees 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0391556"/>
                  </a:ext>
                </a:extLst>
              </a:tr>
              <a:tr h="3372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Змістовний модуль 2.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Academic and Professional Reading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956266"/>
                  </a:ext>
                </a:extLst>
              </a:tr>
              <a:tr h="337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Reading and analyzing professional literature (scientific journal articles, books)</a:t>
                      </a:r>
                      <a:endParaRPr lang="uk-UA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1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18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07783454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5. 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Searching and processing information in mass media. Al Jazeera news Middle East television network</a:t>
                      </a:r>
                      <a:endParaRPr lang="uk-UA" sz="1400" kern="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9824"/>
                  </a:ext>
                </a:extLst>
              </a:tr>
              <a:tr h="3867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</a:t>
                      </a: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 daily newspapers: The New York Times, The Washington Post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317939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 </a:t>
                      </a:r>
                      <a:r>
                        <a:rPr lang="uk-UA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uk-UA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UK daily newspapers: Financial Times, The Guardian UK daily newspaper</a:t>
                      </a: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380786"/>
                  </a:ext>
                </a:extLst>
              </a:tr>
              <a:tr h="38455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модуль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 Teaching, Learning and Research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0" marR="65540" marT="0" marB="0" anchor="ctr"/>
                </a:tc>
                <a:extLst>
                  <a:ext uri="{0D108BD9-81ED-4DB2-BD59-A6C34878D82A}">
                    <a16:rowId xmlns:a16="http://schemas.microsoft.com/office/drawing/2014/main" val="1142719086"/>
                  </a:ext>
                </a:extLst>
              </a:tr>
              <a:tr h="337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Teaching and Learning at Higher Education Institutions.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8781150"/>
                  </a:ext>
                </a:extLst>
              </a:tr>
              <a:tr h="192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Preparing a lecture on a 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8086206"/>
                  </a:ext>
                </a:extLst>
              </a:tr>
              <a:tr h="192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Virtual Learning Environments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632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75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476104"/>
          </a:xfrm>
        </p:spPr>
        <p:txBody>
          <a:bodyPr>
            <a:normAutofit/>
          </a:bodyPr>
          <a:lstStyle/>
          <a:p>
            <a:pPr algn="ctr"/>
            <a:r>
              <a:rPr lang="uk-UA" sz="2400" b="1" spc="-25" dirty="0">
                <a:solidFill>
                  <a:srgbClr val="17375E"/>
                </a:solidFill>
                <a:latin typeface="Constantia"/>
                <a:cs typeface="Constantia"/>
              </a:rPr>
              <a:t>Структура навчальної дисципліни</a:t>
            </a:r>
            <a:endParaRPr lang="en-US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34963" y="665020"/>
            <a:ext cx="11522075" cy="510554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82842"/>
              </p:ext>
            </p:extLst>
          </p:nvPr>
        </p:nvGraphicFramePr>
        <p:xfrm>
          <a:off x="334961" y="719666"/>
          <a:ext cx="1152207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384">
                  <a:extLst>
                    <a:ext uri="{9D8B030D-6E8A-4147-A177-3AD203B41FA5}">
                      <a16:colId xmlns:a16="http://schemas.microsoft.com/office/drawing/2014/main" val="2447030645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441136048"/>
                    </a:ext>
                  </a:extLst>
                </a:gridCol>
                <a:gridCol w="1105910">
                  <a:extLst>
                    <a:ext uri="{9D8B030D-6E8A-4147-A177-3AD203B41FA5}">
                      <a16:colId xmlns:a16="http://schemas.microsoft.com/office/drawing/2014/main" val="1057532344"/>
                    </a:ext>
                  </a:extLst>
                </a:gridCol>
              </a:tblGrid>
              <a:tr h="471825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Змістові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модулі й теми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</a:p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                </a:t>
                      </a:r>
                      <a:r>
                        <a:rPr lang="uk-UA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88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 модуль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Academic and Professional Writing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725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Academic and business correspondence (reference letter, proposal for partnership, grant proposal)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504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Academic publications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13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a report (on the book, on the topic of the research)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78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Writing summaries / abstracts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88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Writing scientific documents (conference application forms, reviews, inquiries)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748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69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a Research Paper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4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модуль </a:t>
                      </a:r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Public Speaking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80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Making a Presentation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87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Presenting at a scientific conference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42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Змістовий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модуль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International Cooperation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0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25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International Cooperation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3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82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46679" y="217853"/>
            <a:ext cx="52835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Методи</a:t>
            </a:r>
            <a:r>
              <a:rPr lang="uk-UA" sz="3200" b="1" spc="-120" dirty="0">
                <a:solidFill>
                  <a:srgbClr val="17375E"/>
                </a:solidFill>
                <a:latin typeface="Constantia"/>
                <a:cs typeface="Constantia"/>
              </a:rPr>
              <a:t> </a:t>
            </a:r>
            <a:r>
              <a:rPr lang="uk-UA" sz="3200" b="1" spc="-5" dirty="0">
                <a:solidFill>
                  <a:srgbClr val="17375E"/>
                </a:solidFill>
                <a:latin typeface="Constantia"/>
                <a:cs typeface="Constantia"/>
              </a:rPr>
              <a:t>навчання</a:t>
            </a:r>
            <a:endParaRPr lang="uk-UA" sz="3200" dirty="0">
              <a:latin typeface="Constantia"/>
              <a:cs typeface="Constantia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63752A08-884C-201A-D96B-388BF5750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91354"/>
              </p:ext>
            </p:extLst>
          </p:nvPr>
        </p:nvGraphicFramePr>
        <p:xfrm>
          <a:off x="174171" y="833289"/>
          <a:ext cx="11843657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0361">
                  <a:extLst>
                    <a:ext uri="{9D8B030D-6E8A-4147-A177-3AD203B41FA5}">
                      <a16:colId xmlns:a16="http://schemas.microsoft.com/office/drawing/2014/main" val="3166969652"/>
                    </a:ext>
                  </a:extLst>
                </a:gridCol>
                <a:gridCol w="6773296">
                  <a:extLst>
                    <a:ext uri="{9D8B030D-6E8A-4147-A177-3AD203B41FA5}">
                      <a16:colId xmlns:a16="http://schemas.microsoft.com/office/drawing/2014/main" val="2203348679"/>
                    </a:ext>
                  </a:extLst>
                </a:gridCol>
              </a:tblGrid>
              <a:tr h="108489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навчання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 навчання 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6995"/>
                  </a:ext>
                </a:extLst>
              </a:tr>
              <a:tr h="46768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РН06. Вільно презентувати та обговорювати з фахівцями і нефахівцями результати досліджень, теоретичні та практичні проблеми економіки державною та іноземною мовами, кваліфіковано відображати результати досліджень у наукових публікаціях у провідних наукових виданнях.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вербальні (пояснення, розповідь, бесіда, інструктаж);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наочні (спостереження, ілюстрація, демонстрація); практичні (різні види вправ та завдань, тестування, творчі завдання);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пояснювально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-ілюстративний; репродуктивний, в основу якого покладено виконання різного роду завдань за зразком; - метод проблемного викладу; частково-пошуковий (евристичний); дослідницький метод; дискусійний метод; метод активного навчання (рольові ігри); інтегровані методи навчання: заняття-ділова зустріч, заняття-навчальна конференція;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комунікативний метод (навчання користуватись мовою залежно від конкретної ситуації, навчання комунікації у процесі самої комунікації); інтерактивний метод (передбачає організацію і розвиток діалогічного мовлення, спрямованих на взаєморозуміння, взаємодію, вирішення проблем).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802035"/>
                  </a:ext>
                </a:extLst>
              </a:tr>
              <a:tr h="826872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РН 10. Вміти працювати у міжнародному науковому просторі та виступати активним суб’єктом міжнародної науки для розв’язання різноманітних фахових вузькоспеціалізованих та загальних завдань, пов’язаних з науково-професійною діяльністю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вербальні (пояснення, розповідь, бесіда, інструктаж);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наочні (спостереження, ілюстрація, демонстрація); практичні (різні види вправ та завдань, тестування, творчі завдання);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пояснювально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-ілюстративний; репродуктивний, в основу якого покладено виконання різного роду завдань за зразком; - метод проблемного викладу; частково-пошуковий (евристичний); дослідницький метод; дискусійний метод; метод активного навчання (рольові ігри); інтегровані методи навчання: заняття-ділова зустріч, заняття-навчальна конференція;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комунікативний метод (навчання користуватись мовою залежно від конкретної ситуації, навчання комунікації у процесі самої комунікації); інтерактивний метод (передбачає організацію і розвиток діалогічного мовлення, спрямованих на взаєморозуміння, взаємодію, вирішення проблем).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89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2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85272" y="195034"/>
            <a:ext cx="528358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75"/>
              </a:spcBef>
            </a:pPr>
            <a:r>
              <a:rPr lang="uk-UA" sz="3200" b="1" spc="-25" dirty="0">
                <a:solidFill>
                  <a:srgbClr val="17375E"/>
                </a:solidFill>
                <a:latin typeface="Constantia"/>
                <a:cs typeface="Constantia"/>
              </a:rPr>
              <a:t>Методи</a:t>
            </a:r>
            <a:r>
              <a:rPr lang="uk-UA" sz="3200" b="1" spc="-120" dirty="0">
                <a:solidFill>
                  <a:srgbClr val="17375E"/>
                </a:solidFill>
                <a:latin typeface="Constantia"/>
                <a:cs typeface="Constantia"/>
              </a:rPr>
              <a:t> </a:t>
            </a:r>
            <a:r>
              <a:rPr lang="uk-UA" sz="3200" b="1" spc="-5" dirty="0">
                <a:solidFill>
                  <a:srgbClr val="17375E"/>
                </a:solidFill>
                <a:latin typeface="Constantia"/>
                <a:cs typeface="Constantia"/>
              </a:rPr>
              <a:t>контролю</a:t>
            </a:r>
            <a:endParaRPr lang="uk-UA" sz="3200" dirty="0">
              <a:latin typeface="Constantia"/>
              <a:cs typeface="Constantia"/>
            </a:endParaRPr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60A961A3-AB40-40F9-42FD-2BBAFAE53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34257"/>
              </p:ext>
            </p:extLst>
          </p:nvPr>
        </p:nvGraphicFramePr>
        <p:xfrm>
          <a:off x="209910" y="700301"/>
          <a:ext cx="11578138" cy="2566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7333">
                  <a:extLst>
                    <a:ext uri="{9D8B030D-6E8A-4147-A177-3AD203B41FA5}">
                      <a16:colId xmlns:a16="http://schemas.microsoft.com/office/drawing/2014/main" val="1088909365"/>
                    </a:ext>
                  </a:extLst>
                </a:gridCol>
                <a:gridCol w="5750805">
                  <a:extLst>
                    <a:ext uri="{9D8B030D-6E8A-4147-A177-3AD203B41FA5}">
                      <a16:colId xmlns:a16="http://schemas.microsoft.com/office/drawing/2014/main" val="1615184264"/>
                    </a:ext>
                  </a:extLst>
                </a:gridCol>
              </a:tblGrid>
              <a:tr h="103116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навчання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 контролю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0" marR="3414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21375"/>
                  </a:ext>
                </a:extLst>
              </a:tr>
              <a:tr h="66004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651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РН06. Вільно презентувати та обговорювати з фахівцями і нефахівцями результати досліджень, теоретичні та практичні проблеми економіки державною та іноземною мовами, кваліфіковано відображати результати досліджень у наукових публікаціях у провідних наукових виданнях.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усне опитування на заняттях, виконання практичних завдань, різних видів вправ;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виступ на практичних заняттях (з рефератом, презентацією, участь в дискусії);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виконання завдань самостійної роботи (в тому числі, у цифровому освітньому середовищі);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робота в групі;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самоконтроль та самооцінка; виконання модульної контрольної роботи;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залік/екзамен.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964122"/>
                  </a:ext>
                </a:extLst>
              </a:tr>
              <a:tr h="67211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РН 10. Вміти працювати у міжнародному науковому просторі та виступати активним суб’єктом міжнародної науки для розв’язання різноманітних фахових вузькоспеціалізованих та загальних завдань, пов’язаних з науково-професійною діяльністю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усне опитування на заняттях, виконання практичних завдань, різних видів вправ;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виступ на практичних заняттях (з рефератом, презентацією, участь в дискусії);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завдань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самостійної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(в тому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 цифровому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освітньому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середовищі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);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робота в групі;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самоконтроль та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самооцінка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модульної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контрольної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залік/екзамен.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883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85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50758" y="992126"/>
            <a:ext cx="1009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Constantia" pitchFamily="18" charset="0"/>
              </a:rPr>
              <a:t>В основу системи оцінювання навчальної дисципліни покладено поточний та модульний контроль результатів навчання і принцип накопичення зароблених здобувачем вищої освіти балів. </a:t>
            </a:r>
          </a:p>
          <a:p>
            <a:pPr algn="just"/>
            <a:r>
              <a:rPr lang="uk-UA" sz="2400" dirty="0">
                <a:latin typeface="Constantia" pitchFamily="18" charset="0"/>
              </a:rPr>
              <a:t>Поточний контроль – це оцінювання засвоєння здобувачем вищої освіти навчального матеріалу під час проведення аудиторних занять, при виконанні індивідуальної і самостійної роботи. </a:t>
            </a:r>
          </a:p>
          <a:p>
            <a:pPr algn="just"/>
            <a:r>
              <a:rPr lang="uk-UA" sz="2400" dirty="0">
                <a:latin typeface="Constantia" pitchFamily="18" charset="0"/>
              </a:rPr>
              <a:t>Контроль виконання самостійної роботи студентами здійснюється на практичних заняттях дисципліни.</a:t>
            </a:r>
          </a:p>
          <a:p>
            <a:pPr algn="just"/>
            <a:endParaRPr lang="uk-UA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1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673768" y="379662"/>
            <a:ext cx="109086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Constantia" pitchFamily="18" charset="0"/>
              </a:rPr>
              <a:t>Підсумковий (семестровий) контроль: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1. Накопичення рейтингових балів в межах дисципліни проводиться в балах, які у підсумку переводяться у національну шкалу та шкалу ЄКТС.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2. Загальна кількість балів на останньому занятті з навчальної дисципліни оприлюднюється здобувачам вищої освіти та виставляється в відомість обліку успішності академічних груп.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3. У випадку погодження здобувача вищої освіти з оцінкою поточної успішності, вона вважається остаточною, враховується як результат семестрового контролю і вноситься у залікову книжку.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4. У разі незгоди здобувача вищої освіти з результатами поточної успішності, оцінка з дисципліни виставляється за результатами дистанційного складання заліку / екзамену. До тестування допускаються здобувачі, які отримали 50 і більше балів. </a:t>
            </a:r>
          </a:p>
          <a:p>
            <a:pPr algn="just"/>
            <a:r>
              <a:rPr lang="uk-UA" sz="2200" dirty="0">
                <a:latin typeface="Constantia" pitchFamily="18" charset="0"/>
              </a:rPr>
              <a:t>5. У разі, якщо студент отримав від 0 до 59 балів, то в відомість за національною шкалою виставляється оцінка “</a:t>
            </a:r>
            <a:r>
              <a:rPr lang="uk-UA" sz="2200" dirty="0" err="1">
                <a:latin typeface="Constantia" pitchFamily="18" charset="0"/>
              </a:rPr>
              <a:t>незараховано</a:t>
            </a:r>
            <a:r>
              <a:rPr lang="uk-UA" sz="2200" dirty="0">
                <a:latin typeface="Constantia" pitchFamily="18" charset="0"/>
              </a:rPr>
              <a:t>”/ “незадовільно” (“</a:t>
            </a:r>
            <a:r>
              <a:rPr lang="en-US" sz="2200" dirty="0">
                <a:latin typeface="Constantia" pitchFamily="18" charset="0"/>
              </a:rPr>
              <a:t>F” </a:t>
            </a:r>
            <a:r>
              <a:rPr lang="uk-UA" sz="2200" dirty="0">
                <a:latin typeface="Constantia" pitchFamily="18" charset="0"/>
              </a:rPr>
              <a:t>та “</a:t>
            </a:r>
            <a:r>
              <a:rPr lang="en-US" sz="2200" dirty="0">
                <a:latin typeface="Constantia" pitchFamily="18" charset="0"/>
              </a:rPr>
              <a:t>FX” </a:t>
            </a:r>
            <a:r>
              <a:rPr lang="uk-UA" sz="2200" dirty="0">
                <a:latin typeface="Constantia" pitchFamily="18" charset="0"/>
              </a:rPr>
              <a:t>відповідно до шкали ЄКТС).</a:t>
            </a:r>
          </a:p>
        </p:txBody>
      </p:sp>
    </p:spTree>
    <p:extLst>
      <p:ext uri="{BB962C8B-B14F-4D97-AF65-F5344CB8AC3E}">
        <p14:creationId xmlns:p14="http://schemas.microsoft.com/office/powerpoint/2010/main" val="1439475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1328</Words>
  <Application>Microsoft Office PowerPoint</Application>
  <PresentationFormat>Широкоэкранный</PresentationFormat>
  <Paragraphs>200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Aptos</vt:lpstr>
      <vt:lpstr>Arial</vt:lpstr>
      <vt:lpstr>Calibri</vt:lpstr>
      <vt:lpstr>Constantia</vt:lpstr>
      <vt:lpstr>Montserrat</vt:lpstr>
      <vt:lpstr>Montserrat ExtraBold</vt:lpstr>
      <vt:lpstr>Times New Roman</vt:lpstr>
      <vt:lpstr>Тема Office</vt:lpstr>
      <vt:lpstr>ФАХОВА ІНОЗЕМНА МОВА  </vt:lpstr>
      <vt:lpstr>Мета курсу “Фахова іноземна мова” – набуття стабільних, сталих знань, вмінь та навичок, які б допомогли здобувачам вищої освіти ступеня доктора філософії використовувати іноземну мову для роботи з публіцистичною, науково-технічною літературою із спеціальності для пошуку й аналізу необхідної інформації, при спілкуванні й бесідах на загальні, наукові й професійні теми.  . </vt:lpstr>
      <vt:lpstr>Презентация PowerPoint</vt:lpstr>
      <vt:lpstr>Структура навчальної дисципліни</vt:lpstr>
      <vt:lpstr>Структура навчальної дисципліни</vt:lpstr>
      <vt:lpstr>Методи навчання</vt:lpstr>
      <vt:lpstr>Методи контролю</vt:lpstr>
      <vt:lpstr>Презентация PowerPoint</vt:lpstr>
      <vt:lpstr>Презентация PowerPoint</vt:lpstr>
      <vt:lpstr>Розподіл балів</vt:lpstr>
      <vt:lpstr>Можливості неформальної освіти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ОЛЕКСАНДР</cp:lastModifiedBy>
  <cp:revision>41</cp:revision>
  <dcterms:created xsi:type="dcterms:W3CDTF">2023-01-12T09:20:21Z</dcterms:created>
  <dcterms:modified xsi:type="dcterms:W3CDTF">2024-04-09T20:20:04Z</dcterms:modified>
</cp:coreProperties>
</file>