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63" r:id="rId3"/>
    <p:sldId id="258" r:id="rId4"/>
    <p:sldId id="264" r:id="rId5"/>
    <p:sldId id="277" r:id="rId6"/>
    <p:sldId id="266" r:id="rId7"/>
    <p:sldId id="271" r:id="rId8"/>
    <p:sldId id="267" r:id="rId9"/>
    <p:sldId id="276" r:id="rId10"/>
    <p:sldId id="278" r:id="rId11"/>
    <p:sldId id="273" r:id="rId12"/>
    <p:sldId id="275" r:id="rId13"/>
    <p:sldId id="262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Помір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ітли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Помірний стиль 1 –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93D81CF-94F2-401A-BA57-92F5A7B2D0C5}" styleName="Помір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1FA1FF-B6AA-48C2-AFC6-787E0DCFD90D}" type="datetimeFigureOut">
              <a:rPr lang="uk-UA" smtClean="0"/>
              <a:t>09.04.2024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C8A8F-3DA7-450D-850B-31353C4581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46543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7C8A8F-3DA7-450D-850B-31353C458168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5253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2" y="1992473"/>
            <a:ext cx="11522075" cy="31905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5400">
                <a:solidFill>
                  <a:schemeClr val="bg1"/>
                </a:solidFill>
              </a:defRPr>
            </a:lvl1pPr>
          </a:lstStyle>
          <a:p>
            <a:r>
              <a:rPr lang="uk-UA" dirty="0"/>
              <a:t>Зразок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77590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7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140510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 dirty="0"/>
              <a:t>Зразок заголовка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10"/>
          </p:nvPr>
        </p:nvSpPr>
        <p:spPr>
          <a:xfrm>
            <a:off x="334963" y="1593850"/>
            <a:ext cx="11522075" cy="4176713"/>
          </a:xfrm>
          <a:prstGeom prst="rect">
            <a:avLst/>
          </a:prstGeom>
        </p:spPr>
        <p:txBody>
          <a:bodyPr/>
          <a:lstStyle>
            <a:lvl1pPr>
              <a:defRPr sz="36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2563952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сновний слайд з вмі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707"/>
            <a:ext cx="12192000" cy="6858000"/>
          </a:xfrm>
          <a:prstGeom prst="rect">
            <a:avLst/>
          </a:prstGeom>
        </p:spPr>
      </p:pic>
      <p:sp>
        <p:nvSpPr>
          <p:cNvPr id="4" name="Місце для вмісту 3"/>
          <p:cNvSpPr>
            <a:spLocks noGrp="1"/>
          </p:cNvSpPr>
          <p:nvPr>
            <p:ph sz="quarter" idx="10"/>
          </p:nvPr>
        </p:nvSpPr>
        <p:spPr>
          <a:xfrm>
            <a:off x="334963" y="188913"/>
            <a:ext cx="11522075" cy="5578475"/>
          </a:xfrm>
          <a:prstGeom prst="rect">
            <a:avLst/>
          </a:prstGeom>
        </p:spPr>
        <p:txBody>
          <a:bodyPr/>
          <a:lstStyle>
            <a:lvl1pPr>
              <a:defRPr sz="3200" b="1"/>
            </a:lvl1pPr>
          </a:lstStyle>
          <a:p>
            <a:pPr lvl="0"/>
            <a:r>
              <a:rPr lang="uk-UA" dirty="0"/>
              <a:t>Зразок тексту</a:t>
            </a:r>
          </a:p>
          <a:p>
            <a:pPr lvl="1"/>
            <a:r>
              <a:rPr lang="uk-UA" dirty="0"/>
              <a:t>Другий рівень</a:t>
            </a:r>
          </a:p>
        </p:txBody>
      </p:sp>
    </p:spTree>
    <p:extLst>
      <p:ext uri="{BB962C8B-B14F-4D97-AF65-F5344CB8AC3E}">
        <p14:creationId xmlns:p14="http://schemas.microsoft.com/office/powerpoint/2010/main" val="3192927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ФІна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221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78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3" r:id="rId3"/>
    <p:sldLayoutId id="2147483661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211" userDrawn="1">
          <p15:clr>
            <a:srgbClr val="F26B43"/>
          </p15:clr>
        </p15:guide>
        <p15:guide id="4" pos="7469" userDrawn="1">
          <p15:clr>
            <a:srgbClr val="F26B43"/>
          </p15:clr>
        </p15:guide>
        <p15:guide id="5" orient="horz" pos="2260" userDrawn="1">
          <p15:clr>
            <a:srgbClr val="F26B43"/>
          </p15:clr>
        </p15:guide>
        <p15:guide id="6" orient="horz" pos="374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prometheus.org.ua/course/course-v1:AH+Eng_CD101+2020_T1" TargetMode="External"/><Relationship Id="rId2" Type="http://schemas.openxmlformats.org/officeDocument/2006/relationships/hyperlink" Target="https://prometheus.org.ua/course/course-v1:AH+Eng_M101+2020_T1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962" y="1375997"/>
            <a:ext cx="11522075" cy="3190553"/>
          </a:xfrm>
        </p:spPr>
        <p:txBody>
          <a:bodyPr>
            <a:noAutofit/>
          </a:bodyPr>
          <a:lstStyle/>
          <a:p>
            <a:pPr marL="12700">
              <a:lnSpc>
                <a:spcPct val="150000"/>
              </a:lnSpc>
              <a:spcBef>
                <a:spcPts val="105"/>
              </a:spcBef>
            </a:pPr>
            <a:r>
              <a:rPr lang="uk-UA" sz="4000" b="1" dirty="0" smtClean="0">
                <a:effectLst/>
                <a:latin typeface="Constantia" panose="02030602050306030303" pitchFamily="18" charset="0"/>
                <a:ea typeface="Times New Roman" panose="02020603050405020304" pitchFamily="18" charset="0"/>
              </a:rPr>
              <a:t>ФАХОВА ІНОЗЕМНА МОВА</a:t>
            </a:r>
            <a:r>
              <a:rPr lang="ru-RU" sz="4000" dirty="0">
                <a:latin typeface="Constantia" panose="02030602050306030303" pitchFamily="18" charset="0"/>
                <a:cs typeface="Constantia"/>
              </a:rPr>
              <a:t/>
            </a:r>
            <a:br>
              <a:rPr lang="ru-RU" sz="4000" dirty="0">
                <a:latin typeface="Constantia" panose="02030602050306030303" pitchFamily="18" charset="0"/>
                <a:cs typeface="Constantia"/>
              </a:rPr>
            </a:br>
            <a:r>
              <a:rPr lang="ru-RU" sz="4000" dirty="0">
                <a:latin typeface="Constantia" panose="02030602050306030303" pitchFamily="18" charset="0"/>
                <a:cs typeface="Constantia"/>
              </a:rPr>
              <a:t/>
            </a:r>
            <a:br>
              <a:rPr lang="ru-RU" sz="4000" dirty="0">
                <a:latin typeface="Constantia" panose="02030602050306030303" pitchFamily="18" charset="0"/>
                <a:cs typeface="Constantia"/>
              </a:rPr>
            </a:br>
            <a:endParaRPr lang="ru-RU" sz="3200" dirty="0">
              <a:latin typeface="Constantia" panose="02030602050306030303" pitchFamily="18" charset="0"/>
              <a:cs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5288264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961" y="188914"/>
            <a:ext cx="11522075" cy="864031"/>
          </a:xfrm>
        </p:spPr>
        <p:txBody>
          <a:bodyPr>
            <a:normAutofit/>
          </a:bodyPr>
          <a:lstStyle/>
          <a:p>
            <a:pPr algn="ctr"/>
            <a:r>
              <a:rPr lang="uk-UA" sz="4800" b="1" spc="-25" dirty="0">
                <a:solidFill>
                  <a:srgbClr val="17375E"/>
                </a:solidFill>
                <a:latin typeface="Constantia"/>
                <a:cs typeface="Constantia"/>
              </a:rPr>
              <a:t>Розподіл балів</a:t>
            </a:r>
            <a:endParaRPr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334963" y="942110"/>
            <a:ext cx="11522075" cy="4828454"/>
          </a:xfrm>
        </p:spPr>
        <p:txBody>
          <a:bodyPr/>
          <a:lstStyle/>
          <a:p>
            <a:pPr marL="0" indent="0">
              <a:buNone/>
            </a:pPr>
            <a:r>
              <a:rPr lang="uk-UA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Залік</a:t>
            </a:r>
          </a:p>
          <a:p>
            <a:endParaRPr lang="uk-UA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8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800" b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uk-UA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00" b="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екзамен </a:t>
            </a:r>
          </a:p>
          <a:p>
            <a:endParaRPr lang="en-US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4646959"/>
              </p:ext>
            </p:extLst>
          </p:nvPr>
        </p:nvGraphicFramePr>
        <p:xfrm>
          <a:off x="484912" y="1510145"/>
          <a:ext cx="11000500" cy="1435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750">
                  <a:extLst>
                    <a:ext uri="{9D8B030D-6E8A-4147-A177-3AD203B41FA5}">
                      <a16:colId xmlns:a16="http://schemas.microsoft.com/office/drawing/2014/main" val="611448617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3048469877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556055501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4153951548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4113130374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4268375139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2140518074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874743916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3898835433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3565295773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3041739155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3092462106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2396355940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1691079524"/>
                    </a:ext>
                  </a:extLst>
                </a:gridCol>
              </a:tblGrid>
              <a:tr h="358833">
                <a:tc gridSpan="13">
                  <a:txBody>
                    <a:bodyPr/>
                    <a:lstStyle/>
                    <a:p>
                      <a:pPr algn="ctr"/>
                      <a:r>
                        <a:rPr lang="uk-UA" sz="16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Поточний контроль та самостійна робота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5571038"/>
                  </a:ext>
                </a:extLst>
              </a:tr>
              <a:tr h="358833">
                <a:tc gridSpan="4">
                  <a:txBody>
                    <a:bodyPr/>
                    <a:lstStyle/>
                    <a:p>
                      <a:r>
                        <a:rPr lang="uk-UA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Змістовий модуль 1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r>
                        <a:rPr lang="uk-UA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Змістовий модуль 2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uk-UA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Змістовий модуль 3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6482494"/>
                  </a:ext>
                </a:extLst>
              </a:tr>
              <a:tr h="358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МКР1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Т6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Т7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МКР2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Т10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МКР3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298556"/>
                  </a:ext>
                </a:extLst>
              </a:tr>
              <a:tr h="35883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3796439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7855832"/>
              </p:ext>
            </p:extLst>
          </p:nvPr>
        </p:nvGraphicFramePr>
        <p:xfrm>
          <a:off x="484911" y="3740726"/>
          <a:ext cx="11000500" cy="14284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85750">
                  <a:extLst>
                    <a:ext uri="{9D8B030D-6E8A-4147-A177-3AD203B41FA5}">
                      <a16:colId xmlns:a16="http://schemas.microsoft.com/office/drawing/2014/main" val="148522549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216409772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3618684483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3658924067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2080367393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883612576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270878566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928409473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214407585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2603088639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647317397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152443271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543876499"/>
                    </a:ext>
                  </a:extLst>
                </a:gridCol>
                <a:gridCol w="785750">
                  <a:extLst>
                    <a:ext uri="{9D8B030D-6E8A-4147-A177-3AD203B41FA5}">
                      <a16:colId xmlns:a16="http://schemas.microsoft.com/office/drawing/2014/main" val="3752846866"/>
                    </a:ext>
                  </a:extLst>
                </a:gridCol>
              </a:tblGrid>
              <a:tr h="348442">
                <a:tc gridSpan="1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Поточний контроль та самостійна робота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8316032"/>
                  </a:ext>
                </a:extLst>
              </a:tr>
              <a:tr h="348442">
                <a:tc gridSpan="7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Змістовий модуль 4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Змістовий модуль 5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Змістовий модуль 6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0342208"/>
                  </a:ext>
                </a:extLst>
              </a:tr>
              <a:tr h="348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Т11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Т12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Т13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Т14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Т15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Т16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МКР4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Т17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Т18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МКР5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Т19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Т20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МКР6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en-US" sz="16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050934"/>
                  </a:ext>
                </a:extLst>
              </a:tr>
              <a:tr h="3484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uk-UA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en-US" sz="1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89327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12148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983832" y="227691"/>
            <a:ext cx="744353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uk-UA" sz="3200" b="1" spc="-25" dirty="0">
                <a:solidFill>
                  <a:srgbClr val="17375E"/>
                </a:solidFill>
                <a:latin typeface="Constantia"/>
                <a:cs typeface="Constantia"/>
              </a:rPr>
              <a:t>Можливості неформальної освіти</a:t>
            </a:r>
            <a:endParaRPr lang="uk-UA" sz="3200" dirty="0">
              <a:latin typeface="Constantia"/>
              <a:cs typeface="Constantia"/>
            </a:endParaRPr>
          </a:p>
        </p:txBody>
      </p:sp>
      <p:sp>
        <p:nvSpPr>
          <p:cNvPr id="3" name="Прямокутник 2"/>
          <p:cNvSpPr/>
          <p:nvPr/>
        </p:nvSpPr>
        <p:spPr>
          <a:xfrm>
            <a:off x="892629" y="894155"/>
            <a:ext cx="1022454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latin typeface="Constantia" pitchFamily="18" charset="0"/>
              </a:rPr>
              <a:t>Рекомендовані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курси</a:t>
            </a:r>
            <a:r>
              <a:rPr lang="ru-RU" dirty="0">
                <a:latin typeface="Constantia" pitchFamily="18" charset="0"/>
              </a:rPr>
              <a:t>, </a:t>
            </a:r>
            <a:r>
              <a:rPr lang="ru-RU" dirty="0" err="1">
                <a:latin typeface="Constantia" pitchFamily="18" charset="0"/>
              </a:rPr>
              <a:t>отримання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сертифікатів</a:t>
            </a:r>
            <a:r>
              <a:rPr lang="ru-RU" dirty="0">
                <a:latin typeface="Constantia" pitchFamily="18" charset="0"/>
              </a:rPr>
              <a:t> про </a:t>
            </a:r>
            <a:r>
              <a:rPr lang="ru-RU" dirty="0" err="1">
                <a:latin typeface="Constantia" pitchFamily="18" charset="0"/>
              </a:rPr>
              <a:t>проходження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яких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дає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можливість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підвищити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отриману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оцінку</a:t>
            </a:r>
            <a:r>
              <a:rPr lang="ru-RU" dirty="0">
                <a:latin typeface="Constantia" pitchFamily="18" charset="0"/>
              </a:rPr>
              <a:t> з </a:t>
            </a:r>
            <a:r>
              <a:rPr lang="ru-RU" dirty="0" err="1">
                <a:latin typeface="Constantia" pitchFamily="18" charset="0"/>
              </a:rPr>
              <a:t>певною</a:t>
            </a:r>
            <a:r>
              <a:rPr lang="ru-RU" dirty="0">
                <a:latin typeface="Constantia" pitchFamily="18" charset="0"/>
              </a:rPr>
              <a:t> темою.</a:t>
            </a:r>
            <a:endParaRPr lang="uk-UA" dirty="0">
              <a:latin typeface="Constantia" pitchFamily="18" charset="0"/>
            </a:endParaRPr>
          </a:p>
        </p:txBody>
      </p:sp>
      <p:graphicFrame>
        <p:nvGraphicFramePr>
          <p:cNvPr id="5" name="Таблиця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435870"/>
              </p:ext>
            </p:extLst>
          </p:nvPr>
        </p:nvGraphicFramePr>
        <p:xfrm>
          <a:off x="892629" y="2002653"/>
          <a:ext cx="10759044" cy="2707893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51800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68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2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149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Рекомендовані курси</a:t>
                      </a:r>
                      <a:endParaRPr lang="uk-UA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1737" marR="4173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Змістовний модуль / тема</a:t>
                      </a:r>
                      <a:endParaRPr lang="uk-UA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1737" marR="4173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Алгоритм визнання </a:t>
                      </a:r>
                      <a:endParaRPr lang="uk-UA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1737" marR="41737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81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b="0" kern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https://prometheus.org.ua/course/course-v1:AH+Eng_M101+2020_T</a:t>
                      </a:r>
                      <a:r>
                        <a:rPr lang="en-US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1</a:t>
                      </a:r>
                      <a:endParaRPr lang="uk-UA" sz="1600" b="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Англійська для </a:t>
                      </a:r>
                      <a:r>
                        <a:rPr lang="uk-UA" sz="1600" b="0" kern="120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медіаграмотності</a:t>
                      </a:r>
                      <a:endParaRPr lang="uk-UA" sz="1600" b="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737" marR="41737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Searching and processing information in mass media. </a:t>
                      </a:r>
                      <a:endParaRPr lang="uk-UA" sz="16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737" marR="41737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підвищення отриманої оцінки за </a:t>
                      </a:r>
                      <a:r>
                        <a:rPr lang="uk-UA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темами</a:t>
                      </a:r>
                      <a:r>
                        <a:rPr lang="uk-UA" sz="1600" b="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5, 6, 7</a:t>
                      </a:r>
                      <a:r>
                        <a:rPr lang="uk-UA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 </a:t>
                      </a:r>
                      <a:endParaRPr lang="uk-UA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1737" marR="41737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6819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Англійська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для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кар'єрного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зростання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hlinkClick r:id="rId3"/>
                        </a:rPr>
                        <a:t>https://prometheus.org.ua/course/course-v1:AH+Eng_CD101+2020_T1</a:t>
                      </a:r>
                      <a:endParaRPr lang="uk-UA" sz="1600" b="0" kern="12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737" marR="41737" marT="0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uk-UA" sz="1600" b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Змістовий модуль 1. </a:t>
                      </a:r>
                      <a:r>
                        <a:rPr lang="uk-UA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uk-UA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World</a:t>
                      </a:r>
                      <a:r>
                        <a:rPr lang="uk-UA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uk-UA" sz="16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6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Science</a:t>
                      </a:r>
                      <a:endParaRPr lang="uk-UA" sz="1600" b="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1737" marR="4173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uk-UA" sz="1600" b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 підвищення отриманої оцінки за </a:t>
                      </a:r>
                      <a:r>
                        <a:rPr lang="uk-UA" sz="16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</a:t>
                      </a:r>
                      <a:r>
                        <a:rPr lang="uk-UA" sz="1600" b="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емами 1, 2, 3</a:t>
                      </a:r>
                      <a:endParaRPr lang="uk-UA" sz="1600" b="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41737" marR="41737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08912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050758" y="1305342"/>
            <a:ext cx="10090484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Визнання результатів навчання, набутих у неформальній  та/або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інформальній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освіті в рамках окремих тем </a:t>
            </a:r>
            <a:r>
              <a:rPr lang="uk-UA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окремих освітніх компонентів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 здійснюватися викладачем за зверненням здобувача вищої освіти та представленням документів, які підтверджують результати навчання (сертифікати, свідоцтва, </a:t>
            </a:r>
            <a:r>
              <a:rPr lang="uk-UA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скріншоти</a:t>
            </a:r>
            <a:r>
              <a:rPr lang="uk-UA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тощо). Рішення про визнання та оцінка за відповідну частину освітнього компонента приймається викладачем за результатами співбесіди зі здобувачем вищої освіти.</a:t>
            </a:r>
          </a:p>
        </p:txBody>
      </p:sp>
    </p:spTree>
    <p:extLst>
      <p:ext uri="{BB962C8B-B14F-4D97-AF65-F5344CB8AC3E}">
        <p14:creationId xmlns:p14="http://schemas.microsoft.com/office/powerpoint/2010/main" val="322541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8271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109" y="1400061"/>
            <a:ext cx="11756077" cy="4058630"/>
          </a:xfrm>
        </p:spPr>
        <p:txBody>
          <a:bodyPr>
            <a:noAutofit/>
          </a:bodyPr>
          <a:lstStyle/>
          <a:p>
            <a:pPr marL="783590" algn="l">
              <a:lnSpc>
                <a:spcPct val="100000"/>
              </a:lnSpc>
              <a:spcBef>
                <a:spcPts val="675"/>
              </a:spcBef>
            </a:pPr>
            <a:r>
              <a:rPr lang="uk-UA" sz="2800" b="1" dirty="0"/>
              <a:t>Мета</a:t>
            </a:r>
            <a:r>
              <a:rPr lang="uk-UA" sz="2800" dirty="0"/>
              <a:t> курсу “Фахова іноземна мова” – набуття стабільних, сталих знань, вмінь та навичок, які б допомогли здобувачам вищої освіти ступеня доктора філософії використовувати іноземну мову для роботи з публіцистичною, науково-технічною літературою із спеціальності для пошуку й аналізу необхідної інформації, при спілкуванні й бесідах на загальні, наукові й </a:t>
            </a:r>
            <a:r>
              <a:rPr lang="uk-UA" sz="2800" dirty="0" smtClean="0"/>
              <a:t>професійні теми</a:t>
            </a:r>
            <a:r>
              <a:rPr lang="uk-UA" sz="2800" dirty="0"/>
              <a:t>. </a:t>
            </a:r>
            <a:r>
              <a:rPr lang="en-US" dirty="0"/>
              <a:t/>
            </a:r>
            <a:br>
              <a:rPr lang="en-US" dirty="0"/>
            </a:br>
            <a:r>
              <a:rPr lang="ru-RU" sz="3200" spc="-10" dirty="0" smtClean="0">
                <a:latin typeface="Constantia" panose="02030602050306030303" pitchFamily="18" charset="0"/>
                <a:cs typeface="Constantia"/>
              </a:rPr>
              <a:t>. </a:t>
            </a:r>
            <a:endParaRPr lang="ru-RU" sz="3200" dirty="0">
              <a:latin typeface="Constantia" panose="02030602050306030303" pitchFamily="18" charset="0"/>
              <a:cs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379636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283028" y="377031"/>
            <a:ext cx="1162594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uk-UA" sz="2000" b="1" spc="-10" dirty="0">
                <a:latin typeface="Constantia" panose="02030602050306030303" pitchFamily="18" charset="0"/>
                <a:cs typeface="Constantia"/>
              </a:rPr>
              <a:t>Завдання вивчення навчальної дисципліни:</a:t>
            </a:r>
            <a:endParaRPr lang="uk-UA" sz="2000" b="1" dirty="0">
              <a:latin typeface="Constantia" panose="02030602050306030303" pitchFamily="18" charset="0"/>
              <a:cs typeface="Times New Roman" panose="02020603050405020304" pitchFamily="18" charset="0"/>
            </a:endParaRPr>
          </a:p>
          <a:p>
            <a:r>
              <a:rPr lang="uk-UA" sz="2000" dirty="0" smtClean="0">
                <a:effectLst/>
                <a:latin typeface="Constantia" panose="02030602050306030303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програмі передбачено читання, реферування текстів із спеціальності, науково-технічної тематики,  аналіз англомовних промов світових лідерів щодо війни, обговорення тем, актуальних у підготовці здобувачів до проведення та написання наукової роботи, апробації результатів наукових розвідок на наукових конференціях, підготовці наукових публікацій іноземною мовою, участі в міжнародних програмах академічних обмінів.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Завданнями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дисципліни є розвиток чотирьох видів мовленнєвої діяльності: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-ефективного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аудіювання іноземною мовою;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-професійного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спілкування;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-підготовки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доповіді-презентації у певній </a:t>
            </a:r>
            <a:r>
              <a:rPr lang="uk-UA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професійно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-орієнтованій галузі;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-складання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наукової та професійної документації;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-читання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іншомовної оригінальної літератури та розширення лексико-граматичної бази.</a:t>
            </a:r>
            <a:endParaRPr lang="uk-UA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874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2640592" y="78620"/>
            <a:ext cx="7908757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2400" b="1" spc="-25" dirty="0">
                <a:solidFill>
                  <a:srgbClr val="17375E"/>
                </a:solidFill>
                <a:latin typeface="Constantia"/>
                <a:cs typeface="Constantia"/>
              </a:rPr>
              <a:t>Структура навчальної дисципліни</a:t>
            </a:r>
          </a:p>
        </p:txBody>
      </p:sp>
      <p:graphicFrame>
        <p:nvGraphicFramePr>
          <p:cNvPr id="3" name="Таблиця 2">
            <a:extLst>
              <a:ext uri="{FF2B5EF4-FFF2-40B4-BE49-F238E27FC236}">
                <a16:creationId xmlns:a16="http://schemas.microsoft.com/office/drawing/2014/main" id="{136B2A10-9555-0052-B00D-44BBE1C577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7716013"/>
              </p:ext>
            </p:extLst>
          </p:nvPr>
        </p:nvGraphicFramePr>
        <p:xfrm>
          <a:off x="487135" y="563270"/>
          <a:ext cx="11217729" cy="51444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64381">
                  <a:extLst>
                    <a:ext uri="{9D8B030D-6E8A-4147-A177-3AD203B41FA5}">
                      <a16:colId xmlns:a16="http://schemas.microsoft.com/office/drawing/2014/main" val="2027961978"/>
                    </a:ext>
                  </a:extLst>
                </a:gridCol>
                <a:gridCol w="1385229">
                  <a:extLst>
                    <a:ext uri="{9D8B030D-6E8A-4147-A177-3AD203B41FA5}">
                      <a16:colId xmlns:a16="http://schemas.microsoft.com/office/drawing/2014/main" val="2306695210"/>
                    </a:ext>
                  </a:extLst>
                </a:gridCol>
                <a:gridCol w="1368119">
                  <a:extLst>
                    <a:ext uri="{9D8B030D-6E8A-4147-A177-3AD203B41FA5}">
                      <a16:colId xmlns:a16="http://schemas.microsoft.com/office/drawing/2014/main" val="1736174302"/>
                    </a:ext>
                  </a:extLst>
                </a:gridCol>
              </a:tblGrid>
              <a:tr h="337276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Змістові модулі і теми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>
                    <a:solidFill>
                      <a:schemeClr val="tx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годин</a:t>
                      </a:r>
                      <a:endParaRPr lang="uk-UA" dirty="0"/>
                    </a:p>
                  </a:txBody>
                  <a:tcPr marL="65540" marR="65540" marT="0" marB="0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/>
                </a:tc>
                <a:extLst>
                  <a:ext uri="{0D108BD9-81ED-4DB2-BD59-A6C34878D82A}">
                    <a16:rowId xmlns:a16="http://schemas.microsoft.com/office/drawing/2014/main" val="2124860408"/>
                  </a:ext>
                </a:extLst>
              </a:tr>
              <a:tr h="33727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усього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практичні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/>
                </a:tc>
                <a:extLst>
                  <a:ext uri="{0D108BD9-81ED-4DB2-BD59-A6C34878D82A}">
                    <a16:rowId xmlns:a16="http://schemas.microsoft.com/office/drawing/2014/main" val="234868305"/>
                  </a:ext>
                </a:extLst>
              </a:tr>
              <a:tr h="337276"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Змістовий модуль 1. </a:t>
                      </a:r>
                      <a:r>
                        <a:rPr lang="uk-UA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</a:t>
                      </a:r>
                      <a:r>
                        <a:rPr lang="uk-UA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World</a:t>
                      </a:r>
                      <a:r>
                        <a:rPr lang="uk-UA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of</a:t>
                      </a:r>
                      <a:r>
                        <a:rPr lang="uk-UA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Science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uk-UA" sz="1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/>
                </a:tc>
                <a:extLst>
                  <a:ext uri="{0D108BD9-81ED-4DB2-BD59-A6C34878D82A}">
                    <a16:rowId xmlns:a16="http://schemas.microsoft.com/office/drawing/2014/main" val="2777633664"/>
                  </a:ext>
                </a:extLst>
              </a:tr>
              <a:tr h="3845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 1.  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What is Science? The Field and Language of Defense Economy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58530760"/>
                  </a:ext>
                </a:extLst>
              </a:tr>
              <a:tr h="3845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 2. 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Importance of Science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46646397"/>
                  </a:ext>
                </a:extLst>
              </a:tr>
              <a:tr h="3845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 3</a:t>
                      </a:r>
                      <a:r>
                        <a:rPr lang="uk-UA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uk-UA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. 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Earning Scientific Degrees 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80391556"/>
                  </a:ext>
                </a:extLst>
              </a:tr>
              <a:tr h="33727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Змістовний модуль 2. 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Academic and Professional Reading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2956266"/>
                  </a:ext>
                </a:extLst>
              </a:tr>
              <a:tr h="3372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Тема </a:t>
                      </a:r>
                      <a:r>
                        <a:rPr lang="uk-UA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 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Reading and analyzing professional literature (scientific journal articles, books)</a:t>
                      </a:r>
                      <a:endParaRPr lang="uk-UA" sz="11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1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gradFill>
                      <a:gsLst>
                        <a:gs pos="1800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307783454"/>
                  </a:ext>
                </a:extLst>
              </a:tr>
              <a:tr h="38455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 5. 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Searching and processing information in mass media. Al Jazeera news Middle East television network</a:t>
                      </a:r>
                      <a:endParaRPr lang="uk-UA" sz="1400" kern="1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69824"/>
                  </a:ext>
                </a:extLst>
              </a:tr>
              <a:tr h="38679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 </a:t>
                      </a:r>
                      <a:r>
                        <a:rPr lang="uk-UA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US daily newspapers: The New York Times, The Washington Post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3317939"/>
                  </a:ext>
                </a:extLst>
              </a:tr>
              <a:tr h="38455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 </a:t>
                      </a:r>
                      <a:r>
                        <a:rPr lang="uk-UA" sz="1400" kern="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r>
                        <a:rPr lang="uk-UA" sz="1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UK daily newspapers: Financial Times, The Guardian UK daily newspaper</a:t>
                      </a: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13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4380786"/>
                  </a:ext>
                </a:extLst>
              </a:tr>
              <a:tr h="384554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Змістовий</a:t>
                      </a:r>
                      <a:r>
                        <a:rPr lang="ru-RU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модуль 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uk-UA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University Teaching, Learning and Research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uk-UA" sz="1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540" marR="65540" marT="0" marB="0" anchor="ctr"/>
                </a:tc>
                <a:extLst>
                  <a:ext uri="{0D108BD9-81ED-4DB2-BD59-A6C34878D82A}">
                    <a16:rowId xmlns:a16="http://schemas.microsoft.com/office/drawing/2014/main" val="1142719086"/>
                  </a:ext>
                </a:extLst>
              </a:tr>
              <a:tr h="33727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8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Teaching and Learning at Higher Education Institutions.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8781150"/>
                  </a:ext>
                </a:extLst>
              </a:tr>
              <a:tr h="1927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 </a:t>
                      </a: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 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Preparing a lecture on a </a:t>
                      </a: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subject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8086206"/>
                  </a:ext>
                </a:extLst>
              </a:tr>
              <a:tr h="19272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10</a:t>
                      </a:r>
                      <a:r>
                        <a:rPr lang="en-US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Virtual Learning Environments</a:t>
                      </a: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36329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754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961" y="188915"/>
            <a:ext cx="11522075" cy="476104"/>
          </a:xfrm>
        </p:spPr>
        <p:txBody>
          <a:bodyPr>
            <a:normAutofit/>
          </a:bodyPr>
          <a:lstStyle/>
          <a:p>
            <a:pPr algn="ctr"/>
            <a:r>
              <a:rPr lang="uk-UA" sz="2400" b="1" spc="-25" dirty="0">
                <a:solidFill>
                  <a:srgbClr val="17375E"/>
                </a:solidFill>
                <a:latin typeface="Constantia"/>
                <a:cs typeface="Constantia"/>
              </a:rPr>
              <a:t>Структура навчальної дисципліни</a:t>
            </a:r>
            <a:endParaRPr lang="en-US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334963" y="665020"/>
            <a:ext cx="11522075" cy="5105544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7282842"/>
              </p:ext>
            </p:extLst>
          </p:nvPr>
        </p:nvGraphicFramePr>
        <p:xfrm>
          <a:off x="334961" y="719666"/>
          <a:ext cx="11522076" cy="533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252384">
                  <a:extLst>
                    <a:ext uri="{9D8B030D-6E8A-4147-A177-3AD203B41FA5}">
                      <a16:colId xmlns:a16="http://schemas.microsoft.com/office/drawing/2014/main" val="2447030645"/>
                    </a:ext>
                  </a:extLst>
                </a:gridCol>
                <a:gridCol w="1163782">
                  <a:extLst>
                    <a:ext uri="{9D8B030D-6E8A-4147-A177-3AD203B41FA5}">
                      <a16:colId xmlns:a16="http://schemas.microsoft.com/office/drawing/2014/main" val="441136048"/>
                    </a:ext>
                  </a:extLst>
                </a:gridCol>
                <a:gridCol w="1105910">
                  <a:extLst>
                    <a:ext uri="{9D8B030D-6E8A-4147-A177-3AD203B41FA5}">
                      <a16:colId xmlns:a16="http://schemas.microsoft.com/office/drawing/2014/main" val="1057532344"/>
                    </a:ext>
                  </a:extLst>
                </a:gridCol>
              </a:tblGrid>
              <a:tr h="471825">
                <a:tc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Змістові</a:t>
                      </a:r>
                      <a:r>
                        <a:rPr lang="uk-UA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модулі й теми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Кількість годин</a:t>
                      </a:r>
                    </a:p>
                    <a:p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усього                 </a:t>
                      </a:r>
                      <a:r>
                        <a:rPr lang="uk-UA" sz="14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практ</a:t>
                      </a:r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883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Змістовий модуль 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uk-UA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Academic and Professional Writing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725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11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Academic and business correspondence (reference letter, proposal for partnership, grant proposal)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450438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69850"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12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Academic publications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0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69850"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13 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Writing a report (on the book, on the topic of the research)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7782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69850"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14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Writing summaries / abstracts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078887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69850"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Writing scientific documents (conference application forms, reviews, inquiries)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97484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indent="69850"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16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Writing a Research Paper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32421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Змістовий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модуль </a:t>
                      </a:r>
                      <a:r>
                        <a:rPr lang="uk-UA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5.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Public Speaking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0802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17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Making a Presentation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18772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18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Presenting at a scientific conference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424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err="1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Змістовий</a:t>
                      </a: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модуль 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uk-UA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400" b="1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International Cooperation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5906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19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Grants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625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Тема</a:t>
                      </a:r>
                      <a:r>
                        <a:rPr lang="uk-UA" sz="14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20</a:t>
                      </a: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International Cooperation </a:t>
                      </a:r>
                      <a:r>
                        <a:rPr lang="en-US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Programmes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9530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68278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146679" y="217853"/>
            <a:ext cx="528358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lang="uk-UA" sz="3200" b="1" spc="-25" dirty="0">
                <a:solidFill>
                  <a:srgbClr val="17375E"/>
                </a:solidFill>
                <a:latin typeface="Constantia"/>
                <a:cs typeface="Constantia"/>
              </a:rPr>
              <a:t>Методи</a:t>
            </a:r>
            <a:r>
              <a:rPr lang="uk-UA" sz="3200" b="1" spc="-120" dirty="0">
                <a:solidFill>
                  <a:srgbClr val="17375E"/>
                </a:solidFill>
                <a:latin typeface="Constantia"/>
                <a:cs typeface="Constantia"/>
              </a:rPr>
              <a:t> </a:t>
            </a:r>
            <a:r>
              <a:rPr lang="uk-UA" sz="3200" b="1" spc="-5" dirty="0">
                <a:solidFill>
                  <a:srgbClr val="17375E"/>
                </a:solidFill>
                <a:latin typeface="Constantia"/>
                <a:cs typeface="Constantia"/>
              </a:rPr>
              <a:t>навчання</a:t>
            </a:r>
            <a:endParaRPr lang="uk-UA" sz="3200" dirty="0">
              <a:latin typeface="Constantia"/>
              <a:cs typeface="Constantia"/>
            </a:endParaRPr>
          </a:p>
        </p:txBody>
      </p:sp>
      <p:graphicFrame>
        <p:nvGraphicFramePr>
          <p:cNvPr id="3" name="Таблиця 2">
            <a:extLst>
              <a:ext uri="{FF2B5EF4-FFF2-40B4-BE49-F238E27FC236}">
                <a16:creationId xmlns:a16="http://schemas.microsoft.com/office/drawing/2014/main" id="{63752A08-884C-201A-D96B-388BF57501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991354"/>
              </p:ext>
            </p:extLst>
          </p:nvPr>
        </p:nvGraphicFramePr>
        <p:xfrm>
          <a:off x="174171" y="833289"/>
          <a:ext cx="11843657" cy="4892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70361">
                  <a:extLst>
                    <a:ext uri="{9D8B030D-6E8A-4147-A177-3AD203B41FA5}">
                      <a16:colId xmlns:a16="http://schemas.microsoft.com/office/drawing/2014/main" val="3166969652"/>
                    </a:ext>
                  </a:extLst>
                </a:gridCol>
                <a:gridCol w="6773296">
                  <a:extLst>
                    <a:ext uri="{9D8B030D-6E8A-4147-A177-3AD203B41FA5}">
                      <a16:colId xmlns:a16="http://schemas.microsoft.com/office/drawing/2014/main" val="2203348679"/>
                    </a:ext>
                  </a:extLst>
                </a:gridCol>
              </a:tblGrid>
              <a:tr h="108489"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</a:pP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навчання</a:t>
                      </a:r>
                      <a:endParaRPr lang="uk-UA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ct val="100000"/>
                        </a:lnSpc>
                      </a:pPr>
                      <a:r>
                        <a:rPr lang="uk-UA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 навчання </a:t>
                      </a:r>
                      <a:endParaRPr lang="uk-UA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5919" marR="35919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306995"/>
                  </a:ext>
                </a:extLst>
              </a:tr>
              <a:tr h="467680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651510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РН06. Вільно презентувати та обговорювати з фахівцями і нефахівцями результати досліджень, теоретичні та практичні проблеми економіки державною та іноземною мовами, кваліфіковано відображати результати досліджень у наукових публікаціях у провідних наукових виданнях.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вербальні (пояснення, розповідь, бесіда, інструктаж);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наочні (спостереження, ілюстрація, демонстрація); практичні (різні види вправ та завдань, тестування, творчі завдання);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пояснювально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-ілюстративний; репродуктивний, в основу якого покладено виконання різного роду завдань за зразком; - метод проблемного викладу; частково-пошуковий (евристичний); дослідницький метод; дискусійний метод; метод активного навчання (рольові ігри); інтегровані методи навчання: заняття-ділова зустріч, заняття-навчальна конференція;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комунікативний метод (навчання користуватись мовою залежно від конкретної ситуації, навчання комунікації у процесі самої комунікації); інтерактивний метод (передбачає організацію і розвиток діалогічного мовлення, спрямованих на взаєморозуміння, взаємодію, вирішення проблем).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2802035"/>
                  </a:ext>
                </a:extLst>
              </a:tr>
              <a:tr h="826872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РН 10. Вміти працювати у міжнародному науковому просторі та виступати активним суб’єктом міжнародної науки для розв’язання різноманітних фахових вузькоспеціалізованих та загальних завдань, пов’язаних з науково-професійною діяльністю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вербальні (пояснення, розповідь, бесіда, інструктаж);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наочні (спостереження, ілюстрація, демонстрація); практичні (різні види вправ та завдань, тестування, творчі завдання); </a:t>
                      </a:r>
                      <a:r>
                        <a:rPr lang="uk-UA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пояснювально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-ілюстративний; репродуктивний, в основу якого покладено виконання різного роду завдань за зразком; - метод проблемного викладу; частково-пошуковий (евристичний); дослідницький метод; дискусійний метод; метод активного навчання (рольові ігри); інтегровані методи навчання: заняття-ділова зустріч, заняття-навчальна конференція;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комунікативний метод (навчання користуватись мовою залежно від конкретної ситуації, навчання комунікації у процесі самої комунікації); інтерактивний метод (передбачає організацію і розвиток діалогічного мовлення, спрямованих на взаєморозуміння, взаємодію, вирішення проблем). </a:t>
                      </a: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3894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28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4185272" y="195034"/>
            <a:ext cx="5283581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675"/>
              </a:spcBef>
            </a:pPr>
            <a:r>
              <a:rPr lang="uk-UA" sz="3200" b="1" spc="-25" dirty="0">
                <a:solidFill>
                  <a:srgbClr val="17375E"/>
                </a:solidFill>
                <a:latin typeface="Constantia"/>
                <a:cs typeface="Constantia"/>
              </a:rPr>
              <a:t>Методи</a:t>
            </a:r>
            <a:r>
              <a:rPr lang="uk-UA" sz="3200" b="1" spc="-120" dirty="0">
                <a:solidFill>
                  <a:srgbClr val="17375E"/>
                </a:solidFill>
                <a:latin typeface="Constantia"/>
                <a:cs typeface="Constantia"/>
              </a:rPr>
              <a:t> </a:t>
            </a:r>
            <a:r>
              <a:rPr lang="uk-UA" sz="3200" b="1" spc="-5" dirty="0">
                <a:solidFill>
                  <a:srgbClr val="17375E"/>
                </a:solidFill>
                <a:latin typeface="Constantia"/>
                <a:cs typeface="Constantia"/>
              </a:rPr>
              <a:t>контролю</a:t>
            </a:r>
            <a:endParaRPr lang="uk-UA" sz="3200" dirty="0">
              <a:latin typeface="Constantia"/>
              <a:cs typeface="Constantia"/>
            </a:endParaRPr>
          </a:p>
        </p:txBody>
      </p:sp>
      <p:graphicFrame>
        <p:nvGraphicFramePr>
          <p:cNvPr id="3" name="Таблиця 2">
            <a:extLst>
              <a:ext uri="{FF2B5EF4-FFF2-40B4-BE49-F238E27FC236}">
                <a16:creationId xmlns:a16="http://schemas.microsoft.com/office/drawing/2014/main" id="{60A961A3-AB40-40F9-42FD-2BBAFAE53B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834257"/>
              </p:ext>
            </p:extLst>
          </p:nvPr>
        </p:nvGraphicFramePr>
        <p:xfrm>
          <a:off x="209910" y="700301"/>
          <a:ext cx="11578138" cy="25663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27333">
                  <a:extLst>
                    <a:ext uri="{9D8B030D-6E8A-4147-A177-3AD203B41FA5}">
                      <a16:colId xmlns:a16="http://schemas.microsoft.com/office/drawing/2014/main" val="1088909365"/>
                    </a:ext>
                  </a:extLst>
                </a:gridCol>
                <a:gridCol w="5750805">
                  <a:extLst>
                    <a:ext uri="{9D8B030D-6E8A-4147-A177-3AD203B41FA5}">
                      <a16:colId xmlns:a16="http://schemas.microsoft.com/office/drawing/2014/main" val="1615184264"/>
                    </a:ext>
                  </a:extLst>
                </a:gridCol>
              </a:tblGrid>
              <a:tr h="103116"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 навчання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0" marR="3414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auto">
                        <a:lnSpc>
                          <a:spcPts val="1800"/>
                        </a:lnSpc>
                      </a:pPr>
                      <a:r>
                        <a:rPr lang="uk-UA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 контролю </a:t>
                      </a:r>
                      <a:endParaRPr lang="uk-UA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140" marR="3414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0121375"/>
                  </a:ext>
                </a:extLst>
              </a:tr>
              <a:tr h="660041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651510" algn="l"/>
                        </a:tabLs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РН06. Вільно презентувати та обговорювати з фахівцями і нефахівцями результати досліджень, теоретичні та практичні проблеми економіки державною та іноземною мовами, кваліфіковано відображати результати досліджень у наукових публікаціях у провідних наукових виданнях.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усне опитування на заняттях, виконання практичних завдань, різних видів вправ; 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виступ на практичних заняттях (з рефератом, презентацією, участь в дискусії);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виконання завдань самостійної роботи (в тому числі, у цифровому освітньому середовищі);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робота в групі;</a:t>
                      </a: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самоконтроль та самооцінка; виконання модульної контрольної роботи;</a:t>
                      </a: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залік/екзамен.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8964122"/>
                  </a:ext>
                </a:extLst>
              </a:tr>
              <a:tr h="672116">
                <a:tc>
                  <a:txBody>
                    <a:bodyPr/>
                    <a:lstStyle/>
                    <a:p>
                      <a:pPr>
                        <a:lnSpc>
                          <a:spcPct val="102000"/>
                        </a:lnSpc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РН 10. Вміти працювати у міжнародному науковому просторі та виступати активним суб’єктом міжнародної науки для розв’язання різноманітних фахових вузькоспеціалізованих та загальних завдань, пов’язаних з науково-професійною діяльністю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усне опитування на заняттях, виконання практичних завдань, різних видів вправ; 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виступ на практичних заняттях (з рефератом, презентацією, участь в дискусії);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виконання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завдань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самостійної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роботи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(в тому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числі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у цифровому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освітньому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середовищі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);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робота в групі;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самоконтроль та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самооцінка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;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виконання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модульної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контрольної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роботи</a:t>
                      </a: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;</a:t>
                      </a:r>
                      <a:r>
                        <a:rPr lang="uk-UA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залік/екзамен.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7883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8512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1050758" y="992126"/>
            <a:ext cx="100904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latin typeface="Constantia" pitchFamily="18" charset="0"/>
              </a:rPr>
              <a:t>В основу системи оцінювання навчальної дисципліни покладено поточний та модульний контроль результатів навчання і принцип накопичення зароблених здобувачем вищої освіти балів. </a:t>
            </a:r>
          </a:p>
          <a:p>
            <a:pPr algn="just"/>
            <a:r>
              <a:rPr lang="uk-UA" sz="2400" dirty="0">
                <a:latin typeface="Constantia" pitchFamily="18" charset="0"/>
              </a:rPr>
              <a:t>Поточний контроль – це оцінювання засвоєння здобувачем вищої освіти навчального матеріалу під час проведення аудиторних занять, при виконанні індивідуальної і самостійної роботи. </a:t>
            </a:r>
          </a:p>
          <a:p>
            <a:pPr algn="just"/>
            <a:r>
              <a:rPr lang="uk-UA" sz="2400" dirty="0">
                <a:latin typeface="Constantia" pitchFamily="18" charset="0"/>
              </a:rPr>
              <a:t>Контроль виконання самостійної роботи студентами здійснюється на практичних заняттях дисципліни.</a:t>
            </a:r>
          </a:p>
          <a:p>
            <a:pPr algn="just"/>
            <a:endParaRPr lang="uk-UA" sz="2400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615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кутник 2"/>
          <p:cNvSpPr/>
          <p:nvPr/>
        </p:nvSpPr>
        <p:spPr>
          <a:xfrm>
            <a:off x="673768" y="379662"/>
            <a:ext cx="1090863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200" dirty="0">
                <a:latin typeface="Constantia" pitchFamily="18" charset="0"/>
              </a:rPr>
              <a:t>Підсумковий (семестровий) контроль: </a:t>
            </a:r>
          </a:p>
          <a:p>
            <a:pPr algn="just"/>
            <a:r>
              <a:rPr lang="uk-UA" sz="2200" dirty="0">
                <a:latin typeface="Constantia" pitchFamily="18" charset="0"/>
              </a:rPr>
              <a:t>1. Накопичення рейтингових балів в межах дисципліни проводиться в балах, які у підсумку переводяться у національну шкалу та шкалу ЄКТС. </a:t>
            </a:r>
          </a:p>
          <a:p>
            <a:pPr algn="just"/>
            <a:r>
              <a:rPr lang="uk-UA" sz="2200" dirty="0">
                <a:latin typeface="Constantia" pitchFamily="18" charset="0"/>
              </a:rPr>
              <a:t>2. Загальна кількість балів на останньому занятті з навчальної дисципліни оприлюднюється здобувачам вищої освіти та виставляється в відомість обліку успішності академічних груп. </a:t>
            </a:r>
          </a:p>
          <a:p>
            <a:pPr algn="just"/>
            <a:r>
              <a:rPr lang="uk-UA" sz="2200" dirty="0">
                <a:latin typeface="Constantia" pitchFamily="18" charset="0"/>
              </a:rPr>
              <a:t>3. У випадку погодження здобувача вищої освіти з оцінкою поточної успішності, вона вважається остаточною, враховується як результат семестрового контролю і вноситься у залікову книжку. </a:t>
            </a:r>
          </a:p>
          <a:p>
            <a:pPr algn="just"/>
            <a:r>
              <a:rPr lang="uk-UA" sz="2200" dirty="0">
                <a:latin typeface="Constantia" pitchFamily="18" charset="0"/>
              </a:rPr>
              <a:t>4. У разі незгоди здобувача вищої освіти з результатами поточної успішності, оцінка з дисципліни виставляється за результатами дистанційного складання заліку / екзамену. До тестування допускаються здобувачі, які отримали 50 і більше балів. </a:t>
            </a:r>
          </a:p>
          <a:p>
            <a:pPr algn="just"/>
            <a:r>
              <a:rPr lang="uk-UA" sz="2200" dirty="0">
                <a:latin typeface="Constantia" pitchFamily="18" charset="0"/>
              </a:rPr>
              <a:t>5. У разі, якщо студент отримав від 0 до 59 балів, то в відомість за національною шкалою виставляється оцінка “</a:t>
            </a:r>
            <a:r>
              <a:rPr lang="uk-UA" sz="2200" dirty="0" err="1">
                <a:latin typeface="Constantia" pitchFamily="18" charset="0"/>
              </a:rPr>
              <a:t>незараховано</a:t>
            </a:r>
            <a:r>
              <a:rPr lang="uk-UA" sz="2200" dirty="0">
                <a:latin typeface="Constantia" pitchFamily="18" charset="0"/>
              </a:rPr>
              <a:t>”/ “незадовільно” (“</a:t>
            </a:r>
            <a:r>
              <a:rPr lang="en-US" sz="2200" dirty="0">
                <a:latin typeface="Constantia" pitchFamily="18" charset="0"/>
              </a:rPr>
              <a:t>F” </a:t>
            </a:r>
            <a:r>
              <a:rPr lang="uk-UA" sz="2200" dirty="0">
                <a:latin typeface="Constantia" pitchFamily="18" charset="0"/>
              </a:rPr>
              <a:t>та “</a:t>
            </a:r>
            <a:r>
              <a:rPr lang="en-US" sz="2200" dirty="0">
                <a:latin typeface="Constantia" pitchFamily="18" charset="0"/>
              </a:rPr>
              <a:t>FX” </a:t>
            </a:r>
            <a:r>
              <a:rPr lang="uk-UA" sz="2200" dirty="0">
                <a:latin typeface="Constantia" pitchFamily="18" charset="0"/>
              </a:rPr>
              <a:t>відповідно до шкали ЄКТС).</a:t>
            </a:r>
          </a:p>
        </p:txBody>
      </p:sp>
    </p:spTree>
    <p:extLst>
      <p:ext uri="{BB962C8B-B14F-4D97-AF65-F5344CB8AC3E}">
        <p14:creationId xmlns:p14="http://schemas.microsoft.com/office/powerpoint/2010/main" val="143947581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Житомирська політехніка">
      <a:dk1>
        <a:srgbClr val="224D83"/>
      </a:dk1>
      <a:lt1>
        <a:sysClr val="window" lastClr="FFFFFF"/>
      </a:lt1>
      <a:dk2>
        <a:srgbClr val="FFFFFF"/>
      </a:dk2>
      <a:lt2>
        <a:srgbClr val="224D83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Житомирська політехніка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Офіс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1328</Words>
  <Application>Microsoft Office PowerPoint</Application>
  <PresentationFormat>Широкоэкранный</PresentationFormat>
  <Paragraphs>200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Aptos</vt:lpstr>
      <vt:lpstr>Arial</vt:lpstr>
      <vt:lpstr>Calibri</vt:lpstr>
      <vt:lpstr>Constantia</vt:lpstr>
      <vt:lpstr>Montserrat</vt:lpstr>
      <vt:lpstr>Montserrat ExtraBold</vt:lpstr>
      <vt:lpstr>Times New Roman</vt:lpstr>
      <vt:lpstr>Тема Office</vt:lpstr>
      <vt:lpstr>ФАХОВА ІНОЗЕМНА МОВА  </vt:lpstr>
      <vt:lpstr>Мета курсу “Фахова іноземна мова” – набуття стабільних, сталих знань, вмінь та навичок, які б допомогли здобувачам вищої освіти ступеня доктора філософії використовувати іноземну мову для роботи з публіцистичною, науково-технічною літературою із спеціальності для пошуку й аналізу необхідної інформації, при спілкуванні й бесідах на загальні, наукові й професійні теми.  . </vt:lpstr>
      <vt:lpstr>Презентация PowerPoint</vt:lpstr>
      <vt:lpstr>Структура навчальної дисципліни</vt:lpstr>
      <vt:lpstr>Структура навчальної дисципліни</vt:lpstr>
      <vt:lpstr>Методи навчання</vt:lpstr>
      <vt:lpstr>Методи контролю</vt:lpstr>
      <vt:lpstr>Презентация PowerPoint</vt:lpstr>
      <vt:lpstr>Презентация PowerPoint</vt:lpstr>
      <vt:lpstr>Розподіл балів</vt:lpstr>
      <vt:lpstr>Можливості неформальної освіти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Новосьолов Іван Володимирович</dc:creator>
  <cp:lastModifiedBy>ОЛЕКСАНДР</cp:lastModifiedBy>
  <cp:revision>41</cp:revision>
  <dcterms:created xsi:type="dcterms:W3CDTF">2023-01-12T09:20:21Z</dcterms:created>
  <dcterms:modified xsi:type="dcterms:W3CDTF">2024-04-09T20:20:04Z</dcterms:modified>
</cp:coreProperties>
</file>