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83" r:id="rId7"/>
    <p:sldId id="261" r:id="rId8"/>
    <p:sldId id="262" r:id="rId9"/>
    <p:sldId id="263" r:id="rId10"/>
    <p:sldId id="264" r:id="rId11"/>
    <p:sldId id="265" r:id="rId12"/>
    <p:sldId id="266" r:id="rId13"/>
    <p:sldId id="284" r:id="rId14"/>
    <p:sldId id="268" r:id="rId15"/>
    <p:sldId id="269" r:id="rId16"/>
    <p:sldId id="285" r:id="rId17"/>
    <p:sldId id="270" r:id="rId18"/>
    <p:sldId id="286" r:id="rId19"/>
    <p:sldId id="287" r:id="rId20"/>
    <p:sldId id="271" r:id="rId21"/>
    <p:sldId id="288" r:id="rId22"/>
    <p:sldId id="272" r:id="rId23"/>
    <p:sldId id="273" r:id="rId24"/>
    <p:sldId id="274" r:id="rId25"/>
    <p:sldId id="289" r:id="rId26"/>
    <p:sldId id="290" r:id="rId27"/>
    <p:sldId id="275" r:id="rId28"/>
    <p:sldId id="276" r:id="rId29"/>
    <p:sldId id="277" r:id="rId30"/>
    <p:sldId id="291" r:id="rId31"/>
    <p:sldId id="292" r:id="rId32"/>
    <p:sldId id="293" r:id="rId33"/>
    <p:sldId id="294" r:id="rId34"/>
    <p:sldId id="295" r:id="rId35"/>
    <p:sldId id="296" r:id="rId36"/>
    <p:sldId id="297" r:id="rId37"/>
    <p:sldId id="278" r:id="rId38"/>
    <p:sldId id="298" r:id="rId39"/>
    <p:sldId id="299" r:id="rId40"/>
    <p:sldId id="300" r:id="rId41"/>
    <p:sldId id="279" r:id="rId42"/>
    <p:sldId id="301" r:id="rId43"/>
    <p:sldId id="302" r:id="rId44"/>
    <p:sldId id="303" r:id="rId45"/>
    <p:sldId id="280" r:id="rId46"/>
    <p:sldId id="281" r:id="rId47"/>
    <p:sldId id="304" r:id="rId48"/>
    <p:sldId id="305" r:id="rId49"/>
    <p:sldId id="28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70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2C4D3EE-B533-4071-B3F1-560AA93B1412}" type="datetimeFigureOut">
              <a:rPr lang="uk-UA" smtClean="0"/>
              <a:t>12.11.2021</a:t>
            </a:fld>
            <a:endParaRPr lang="uk-UA"/>
          </a:p>
        </p:txBody>
      </p:sp>
      <p:sp>
        <p:nvSpPr>
          <p:cNvPr id="5" name="Footer Placeholder 4"/>
          <p:cNvSpPr>
            <a:spLocks noGrp="1"/>
          </p:cNvSpPr>
          <p:nvPr>
            <p:ph type="ftr" sz="quarter" idx="11"/>
          </p:nvPr>
        </p:nvSpPr>
        <p:spPr>
          <a:xfrm>
            <a:off x="1371600" y="4323845"/>
            <a:ext cx="6400800" cy="365125"/>
          </a:xfrm>
        </p:spPr>
        <p:txBody>
          <a:bodyPr/>
          <a:lstStyle/>
          <a:p>
            <a:endParaRPr lang="uk-UA"/>
          </a:p>
        </p:txBody>
      </p:sp>
      <p:sp>
        <p:nvSpPr>
          <p:cNvPr id="6" name="Slide Number Placeholder 5"/>
          <p:cNvSpPr>
            <a:spLocks noGrp="1"/>
          </p:cNvSpPr>
          <p:nvPr>
            <p:ph type="sldNum" sz="quarter" idx="12"/>
          </p:nvPr>
        </p:nvSpPr>
        <p:spPr>
          <a:xfrm>
            <a:off x="8077200" y="1430866"/>
            <a:ext cx="2743200" cy="365125"/>
          </a:xfrm>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339807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2C4D3EE-B533-4071-B3F1-560AA93B1412}" type="datetimeFigureOut">
              <a:rPr lang="uk-UA" smtClean="0"/>
              <a:t>12.11.2021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61755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2C4D3EE-B533-4071-B3F1-560AA93B1412}" type="datetimeFigureOut">
              <a:rPr lang="uk-UA" smtClean="0"/>
              <a:t>12.11.2021</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104554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2C4D3EE-B533-4071-B3F1-560AA93B1412}" type="datetimeFigureOut">
              <a:rPr lang="uk-UA" smtClean="0"/>
              <a:t>12.11.2021</a:t>
            </a:fld>
            <a:endParaRPr lang="uk-UA"/>
          </a:p>
        </p:txBody>
      </p:sp>
      <p:sp>
        <p:nvSpPr>
          <p:cNvPr id="6" name="Footer Placeholder 5"/>
          <p:cNvSpPr>
            <a:spLocks noGrp="1"/>
          </p:cNvSpPr>
          <p:nvPr>
            <p:ph type="ftr" sz="quarter" idx="11"/>
          </p:nvPr>
        </p:nvSpPr>
        <p:spPr>
          <a:xfrm>
            <a:off x="685800" y="379941"/>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8741B0C-AE74-428B-A733-6F293B8B6DAB}" type="slidenum">
              <a:rPr lang="uk-UA" smtClean="0"/>
              <a:t>‹#›</a:t>
            </a:fld>
            <a:endParaRPr lang="uk-U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3456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2C4D3EE-B533-4071-B3F1-560AA93B1412}" type="datetimeFigureOut">
              <a:rPr lang="uk-UA" smtClean="0"/>
              <a:t>12.11.2021</a:t>
            </a:fld>
            <a:endParaRPr lang="uk-UA"/>
          </a:p>
        </p:txBody>
      </p:sp>
      <p:sp>
        <p:nvSpPr>
          <p:cNvPr id="6" name="Footer Placeholder 5"/>
          <p:cNvSpPr>
            <a:spLocks noGrp="1"/>
          </p:cNvSpPr>
          <p:nvPr>
            <p:ph type="ftr" sz="quarter" idx="11"/>
          </p:nvPr>
        </p:nvSpPr>
        <p:spPr>
          <a:xfrm>
            <a:off x="685800" y="378883"/>
            <a:ext cx="6991492" cy="365125"/>
          </a:xfrm>
        </p:spPr>
        <p:txBody>
          <a:bodyPr/>
          <a:lstStyle/>
          <a:p>
            <a:endParaRPr lang="uk-UA"/>
          </a:p>
        </p:txBody>
      </p:sp>
      <p:sp>
        <p:nvSpPr>
          <p:cNvPr id="7" name="Slide Number Placeholder 6"/>
          <p:cNvSpPr>
            <a:spLocks noGrp="1"/>
          </p:cNvSpPr>
          <p:nvPr>
            <p:ph type="sldNum" sz="quarter" idx="12"/>
          </p:nvPr>
        </p:nvSpPr>
        <p:spPr>
          <a:xfrm>
            <a:off x="10862452" y="381000"/>
            <a:ext cx="643748" cy="365125"/>
          </a:xfrm>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3242816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52C4D3EE-B533-4071-B3F1-560AA93B1412}" type="datetimeFigureOut">
              <a:rPr lang="uk-UA" smtClean="0"/>
              <a:t>12.11.2021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668336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52C4D3EE-B533-4071-B3F1-560AA93B1412}" type="datetimeFigureOut">
              <a:rPr lang="uk-UA" smtClean="0"/>
              <a:t>12.11.2021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1465522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C4D3EE-B533-4071-B3F1-560AA93B1412}" type="datetimeFigureOut">
              <a:rPr lang="uk-UA" smtClean="0"/>
              <a:t>12.11.2021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160599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2C4D3EE-B533-4071-B3F1-560AA93B1412}" type="datetimeFigureOut">
              <a:rPr lang="uk-UA" smtClean="0"/>
              <a:t>12.11.2021</a:t>
            </a:fld>
            <a:endParaRPr lang="uk-UA"/>
          </a:p>
        </p:txBody>
      </p:sp>
      <p:sp>
        <p:nvSpPr>
          <p:cNvPr id="5" name="Footer Placeholder 4"/>
          <p:cNvSpPr>
            <a:spLocks noGrp="1"/>
          </p:cNvSpPr>
          <p:nvPr>
            <p:ph type="ftr" sz="quarter" idx="11"/>
          </p:nvPr>
        </p:nvSpPr>
        <p:spPr>
          <a:xfrm>
            <a:off x="685800" y="381000"/>
            <a:ext cx="6991492" cy="36512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427782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C4D3EE-B533-4071-B3F1-560AA93B1412}" type="datetimeFigureOut">
              <a:rPr lang="uk-UA" smtClean="0"/>
              <a:t>12.11.2021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12216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2C4D3EE-B533-4071-B3F1-560AA93B1412}" type="datetimeFigureOut">
              <a:rPr lang="uk-UA" smtClean="0"/>
              <a:t>12.11.2021</a:t>
            </a:fld>
            <a:endParaRPr lang="uk-UA"/>
          </a:p>
        </p:txBody>
      </p:sp>
      <p:sp>
        <p:nvSpPr>
          <p:cNvPr id="5" name="Footer Placeholder 4"/>
          <p:cNvSpPr>
            <a:spLocks noGrp="1"/>
          </p:cNvSpPr>
          <p:nvPr>
            <p:ph type="ftr" sz="quarter" idx="11"/>
          </p:nvPr>
        </p:nvSpPr>
        <p:spPr>
          <a:xfrm>
            <a:off x="685800" y="381001"/>
            <a:ext cx="6991492" cy="364065"/>
          </a:xfrm>
        </p:spPr>
        <p:txBody>
          <a:bodyPr/>
          <a:lstStyle/>
          <a:p>
            <a:endParaRPr lang="uk-UA"/>
          </a:p>
        </p:txBody>
      </p:sp>
      <p:sp>
        <p:nvSpPr>
          <p:cNvPr id="6" name="Slide Number Placeholder 5"/>
          <p:cNvSpPr>
            <a:spLocks noGrp="1"/>
          </p:cNvSpPr>
          <p:nvPr>
            <p:ph type="sldNum" sz="quarter" idx="12"/>
          </p:nvPr>
        </p:nvSpPr>
        <p:spPr>
          <a:xfrm>
            <a:off x="10862452" y="381000"/>
            <a:ext cx="643748" cy="365125"/>
          </a:xfrm>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4196066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52C4D3EE-B533-4071-B3F1-560AA93B1412}" type="datetimeFigureOut">
              <a:rPr lang="uk-UA" smtClean="0"/>
              <a:t>12.11.2021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126909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0" y="3132666"/>
            <a:ext cx="5311775"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3132666"/>
            <a:ext cx="5334000" cy="308601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52C4D3EE-B533-4071-B3F1-560AA93B1412}" type="datetimeFigureOut">
              <a:rPr lang="uk-UA" smtClean="0"/>
              <a:t>12.11.2021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122643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52C4D3EE-B533-4071-B3F1-560AA93B1412}" type="datetimeFigureOut">
              <a:rPr lang="uk-UA" smtClean="0"/>
              <a:t>12.11.2021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118779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4D3EE-B533-4071-B3F1-560AA93B1412}" type="datetimeFigureOut">
              <a:rPr lang="uk-UA" smtClean="0"/>
              <a:t>12.11.2021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426521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2C4D3EE-B533-4071-B3F1-560AA93B1412}" type="datetimeFigureOut">
              <a:rPr lang="uk-UA" smtClean="0"/>
              <a:t>12.11.2021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323297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52C4D3EE-B533-4071-B3F1-560AA93B1412}" type="datetimeFigureOut">
              <a:rPr lang="uk-UA" smtClean="0"/>
              <a:t>12.11.2021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8741B0C-AE74-428B-A733-6F293B8B6DAB}" type="slidenum">
              <a:rPr lang="uk-UA" smtClean="0"/>
              <a:t>‹#›</a:t>
            </a:fld>
            <a:endParaRPr lang="uk-UA"/>
          </a:p>
        </p:txBody>
      </p:sp>
    </p:spTree>
    <p:extLst>
      <p:ext uri="{BB962C8B-B14F-4D97-AF65-F5344CB8AC3E}">
        <p14:creationId xmlns:p14="http://schemas.microsoft.com/office/powerpoint/2010/main" val="422083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C4D3EE-B533-4071-B3F1-560AA93B1412}" type="datetimeFigureOut">
              <a:rPr lang="uk-UA" smtClean="0"/>
              <a:t>12.11.2021</a:t>
            </a:fld>
            <a:endParaRPr lang="uk-U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741B0C-AE74-428B-A733-6F293B8B6DAB}" type="slidenum">
              <a:rPr lang="uk-UA" smtClean="0"/>
              <a:t>‹#›</a:t>
            </a:fld>
            <a:endParaRPr lang="uk-UA"/>
          </a:p>
        </p:txBody>
      </p:sp>
    </p:spTree>
    <p:extLst>
      <p:ext uri="{BB962C8B-B14F-4D97-AF65-F5344CB8AC3E}">
        <p14:creationId xmlns:p14="http://schemas.microsoft.com/office/powerpoint/2010/main" val="152058122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 id="2147483902" r:id="rId14"/>
    <p:sldLayoutId id="2147483903" r:id="rId15"/>
    <p:sldLayoutId id="2147483904" r:id="rId16"/>
    <p:sldLayoutId id="214748390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33CA20-D6D2-48F2-B594-CB6E9CCAC6A9}"/>
              </a:ext>
            </a:extLst>
          </p:cNvPr>
          <p:cNvSpPr>
            <a:spLocks noGrp="1"/>
          </p:cNvSpPr>
          <p:nvPr>
            <p:ph type="ctrTitle"/>
          </p:nvPr>
        </p:nvSpPr>
        <p:spPr>
          <a:xfrm>
            <a:off x="1371600" y="839755"/>
            <a:ext cx="9448800" cy="3124648"/>
          </a:xfrm>
        </p:spPr>
        <p:txBody>
          <a:bodyPr>
            <a:normAutofit/>
          </a:bodyPr>
          <a:lstStyle/>
          <a:p>
            <a:r>
              <a:rPr lang="ru-RU" sz="5000" dirty="0"/>
              <a:t>ЕКСПЕРТНА ДІАГНОСТИКА ФІНАНСОВО- ГОСПОДАРСЬКОГО СТАНУ ПІДПРИЄМСТВА. </a:t>
            </a:r>
            <a:r>
              <a:rPr lang="ru-RU" sz="5000" dirty="0" err="1"/>
              <a:t>Частина</a:t>
            </a:r>
            <a:r>
              <a:rPr lang="ru-RU" sz="5000" dirty="0"/>
              <a:t> 1</a:t>
            </a:r>
            <a:endParaRPr lang="uk-UA" sz="5000" dirty="0"/>
          </a:p>
        </p:txBody>
      </p:sp>
      <p:sp>
        <p:nvSpPr>
          <p:cNvPr id="3" name="Підзаголовок 2">
            <a:extLst>
              <a:ext uri="{FF2B5EF4-FFF2-40B4-BE49-F238E27FC236}">
                <a16:creationId xmlns:a16="http://schemas.microsoft.com/office/drawing/2014/main" id="{2A1B395B-2335-4B3F-AA6F-EEC910400EF8}"/>
              </a:ext>
            </a:extLst>
          </p:cNvPr>
          <p:cNvSpPr>
            <a:spLocks noGrp="1"/>
          </p:cNvSpPr>
          <p:nvPr>
            <p:ph type="subTitle" idx="1"/>
          </p:nvPr>
        </p:nvSpPr>
        <p:spPr>
          <a:xfrm>
            <a:off x="1371600" y="4061409"/>
            <a:ext cx="9448800" cy="685800"/>
          </a:xfrm>
        </p:spPr>
        <p:txBody>
          <a:bodyPr/>
          <a:lstStyle/>
          <a:p>
            <a:r>
              <a:rPr lang="uk-UA" dirty="0"/>
              <a:t>Лекція з навчальної дисципліни «Контролінг»</a:t>
            </a:r>
          </a:p>
        </p:txBody>
      </p:sp>
    </p:spTree>
    <p:extLst>
      <p:ext uri="{BB962C8B-B14F-4D97-AF65-F5344CB8AC3E}">
        <p14:creationId xmlns:p14="http://schemas.microsoft.com/office/powerpoint/2010/main" val="114190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A72F8FF-54F6-417F-9F92-E84A6B017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121" y="1404429"/>
            <a:ext cx="9205758" cy="4732430"/>
          </a:xfrm>
          <a:prstGeom prst="rect">
            <a:avLst/>
          </a:prstGeom>
        </p:spPr>
      </p:pic>
    </p:spTree>
    <p:extLst>
      <p:ext uri="{BB962C8B-B14F-4D97-AF65-F5344CB8AC3E}">
        <p14:creationId xmlns:p14="http://schemas.microsoft.com/office/powerpoint/2010/main" val="187300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0EBEE3-80F5-48FF-A87A-52909BCCD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120" y="1469912"/>
            <a:ext cx="8763759" cy="4701947"/>
          </a:xfrm>
          <a:prstGeom prst="rect">
            <a:avLst/>
          </a:prstGeom>
        </p:spPr>
      </p:pic>
    </p:spTree>
    <p:extLst>
      <p:ext uri="{BB962C8B-B14F-4D97-AF65-F5344CB8AC3E}">
        <p14:creationId xmlns:p14="http://schemas.microsoft.com/office/powerpoint/2010/main" val="39330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F6D23C-9EA5-470A-A0EF-EDA59494F692}"/>
              </a:ext>
            </a:extLst>
          </p:cNvPr>
          <p:cNvSpPr txBox="1"/>
          <p:nvPr/>
        </p:nvSpPr>
        <p:spPr>
          <a:xfrm>
            <a:off x="1360714" y="1658932"/>
            <a:ext cx="9470572" cy="3416320"/>
          </a:xfrm>
          <a:prstGeom prst="rect">
            <a:avLst/>
          </a:prstGeom>
          <a:noFill/>
        </p:spPr>
        <p:txBody>
          <a:bodyPr wrap="square">
            <a:spAutoFit/>
          </a:bodyPr>
          <a:lstStyle/>
          <a:p>
            <a:r>
              <a:rPr lang="uk-UA" dirty="0"/>
              <a:t>	</a:t>
            </a:r>
            <a:r>
              <a:rPr lang="ru-RU" dirty="0" err="1">
                <a:latin typeface="Times New Roman" panose="02020603050405020304" pitchFamily="18" charset="0"/>
                <a:cs typeface="Times New Roman" panose="02020603050405020304" pitchFamily="18" charset="0"/>
              </a:rPr>
              <a:t>Розриви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між</a:t>
            </a:r>
            <a:r>
              <a:rPr lang="ru-RU" dirty="0">
                <a:latin typeface="Times New Roman" panose="02020603050405020304" pitchFamily="18" charset="0"/>
                <a:cs typeface="Times New Roman" panose="02020603050405020304" pitchFamily="18" charset="0"/>
              </a:rPr>
              <a:t> планом і фактом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виникати</a:t>
            </a:r>
            <a:r>
              <a:rPr lang="ru-RU" dirty="0">
                <a:latin typeface="Times New Roman" panose="02020603050405020304" pitchFamily="18" charset="0"/>
                <a:cs typeface="Times New Roman" panose="02020603050405020304" pitchFamily="18" charset="0"/>
              </a:rPr>
              <a:t> за параметрами,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встановлені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наприклад</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бюджеті</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вартісні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параметри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витрати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виплати</a:t>
            </a:r>
            <a:r>
              <a:rPr lang="ru-RU" dirty="0">
                <a:latin typeface="Times New Roman" panose="02020603050405020304" pitchFamily="18" charset="0"/>
                <a:cs typeface="Times New Roman" panose="02020603050405020304" pitchFamily="18" charset="0"/>
              </a:rPr>
              <a:t>, доходи, </a:t>
            </a:r>
            <a:r>
              <a:rPr lang="ru-RU" dirty="0" err="1">
                <a:latin typeface="Times New Roman" panose="02020603050405020304" pitchFamily="18" charset="0"/>
                <a:cs typeface="Times New Roman" panose="02020603050405020304" pitchFamily="18" charset="0"/>
              </a:rPr>
              <a:t>надходження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маржинальний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прибуток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дебіторська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кредиторська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заборгованість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капітал</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a:t>
            </a:r>
            <a:r>
              <a:rPr lang="ru-RU"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 параметри побудови організаційної структури: виокремлені підрозділи (центри відповідальності) – місця виникнення витрат; </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показники</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дні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тижні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декади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місяці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квартали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півріччя</a:t>
            </a:r>
            <a:r>
              <a:rPr lang="ru-RU" dirty="0">
                <a:latin typeface="Times New Roman" panose="02020603050405020304" pitchFamily="18" charset="0"/>
                <a:cs typeface="Times New Roman" panose="02020603050405020304" pitchFamily="18" charset="0"/>
              </a:rPr>
              <a:t>, роки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 </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Інший спосіб аналізу розриву – визначення різниці між найбільш оптимальними очікуваннями і песимістичними прогнозами. Для аналізу розриву формують профіль підприємства, де всі найбільш важливі характеристики стратегії підприємства оцінюються в балах і групуються у зведену таблицю. </a:t>
            </a:r>
          </a:p>
        </p:txBody>
      </p:sp>
    </p:spTree>
    <p:extLst>
      <p:ext uri="{BB962C8B-B14F-4D97-AF65-F5344CB8AC3E}">
        <p14:creationId xmlns:p14="http://schemas.microsoft.com/office/powerpoint/2010/main" val="94607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5CCE45A-5460-46B6-BD66-E09BE07D98CA}"/>
              </a:ext>
            </a:extLst>
          </p:cNvPr>
          <p:cNvSpPr/>
          <p:nvPr/>
        </p:nvSpPr>
        <p:spPr>
          <a:xfrm>
            <a:off x="991437" y="1186099"/>
            <a:ext cx="10209126" cy="2585323"/>
          </a:xfrm>
          <a:prstGeom prst="rect">
            <a:avLst/>
          </a:prstGeom>
        </p:spPr>
        <p:txBody>
          <a:bodyPr wrap="square">
            <a:spAutoFit/>
          </a:bodyPr>
          <a:lstStyle/>
          <a:p>
            <a:r>
              <a:rPr lang="uk-UA" b="1" dirty="0">
                <a:solidFill>
                  <a:srgbClr val="000000"/>
                </a:solidFill>
                <a:latin typeface="Times New Roman" panose="02020603050405020304" pitchFamily="18" charset="0"/>
              </a:rPr>
              <a:t>ІІ. </a:t>
            </a:r>
            <a:r>
              <a:rPr lang="en-US" b="1" dirty="0">
                <a:solidFill>
                  <a:srgbClr val="000000"/>
                </a:solidFill>
                <a:latin typeface="Times New Roman" panose="02020603050405020304" pitchFamily="18" charset="0"/>
              </a:rPr>
              <a:t>SWO</a:t>
            </a:r>
            <a:r>
              <a:rPr lang="uk-UA" b="1" dirty="0">
                <a:solidFill>
                  <a:srgbClr val="000000"/>
                </a:solidFill>
                <a:latin typeface="Times New Roman" panose="02020603050405020304" pitchFamily="18" charset="0"/>
              </a:rPr>
              <a:t>Т-аналіз. </a:t>
            </a:r>
            <a:r>
              <a:rPr lang="uk-UA" dirty="0">
                <a:solidFill>
                  <a:srgbClr val="000000"/>
                </a:solidFill>
                <a:latin typeface="Times New Roman" panose="02020603050405020304" pitchFamily="18" charset="0"/>
              </a:rPr>
              <a:t>У 1963 році у Гарварді на конференції з проблем бізнесу американський професор </a:t>
            </a:r>
            <a:r>
              <a:rPr lang="uk-UA" dirty="0" err="1">
                <a:solidFill>
                  <a:srgbClr val="000000"/>
                </a:solidFill>
                <a:latin typeface="Times New Roman" panose="02020603050405020304" pitchFamily="18" charset="0"/>
              </a:rPr>
              <a:t>К.Андревс</a:t>
            </a:r>
            <a:r>
              <a:rPr lang="uk-UA" dirty="0">
                <a:solidFill>
                  <a:srgbClr val="000000"/>
                </a:solidFill>
                <a:latin typeface="Times New Roman" panose="02020603050405020304" pitchFamily="18" charset="0"/>
              </a:rPr>
              <a:t> вперше запропонував методику </a:t>
            </a:r>
            <a:r>
              <a:rPr lang="en-US" dirty="0">
                <a:solidFill>
                  <a:srgbClr val="000000"/>
                </a:solidFill>
                <a:latin typeface="Times New Roman" panose="02020603050405020304" pitchFamily="18" charset="0"/>
              </a:rPr>
              <a:t>SWO</a:t>
            </a:r>
            <a:r>
              <a:rPr lang="uk-UA" dirty="0">
                <a:solidFill>
                  <a:srgbClr val="000000"/>
                </a:solidFill>
                <a:latin typeface="Times New Roman" panose="02020603050405020304" pitchFamily="18" charset="0"/>
              </a:rPr>
              <a:t>Т-аналізу. Це метод стратегічного планування, що полягає у виявленні факторів внутрішнього і зовнішнього середовища та розподіленні їх на чотири основні </a:t>
            </a:r>
            <a:r>
              <a:rPr lang="uk-UA" dirty="0">
                <a:latin typeface="Times New Roman" panose="02020603050405020304" pitchFamily="18" charset="0"/>
                <a:cs typeface="Times New Roman" panose="02020603050405020304" pitchFamily="18" charset="0"/>
              </a:rPr>
              <a:t>категорії: сильні сторони – </a:t>
            </a:r>
            <a:r>
              <a:rPr lang="en-US" dirty="0">
                <a:latin typeface="Times New Roman" panose="02020603050405020304" pitchFamily="18" charset="0"/>
                <a:cs typeface="Times New Roman" panose="02020603050405020304" pitchFamily="18" charset="0"/>
              </a:rPr>
              <a:t>strengths, </a:t>
            </a:r>
            <a:r>
              <a:rPr lang="uk-UA" dirty="0">
                <a:latin typeface="Times New Roman" panose="02020603050405020304" pitchFamily="18" charset="0"/>
                <a:cs typeface="Times New Roman" panose="02020603050405020304" pitchFamily="18" charset="0"/>
              </a:rPr>
              <a:t>слабкі сторони –</a:t>
            </a:r>
            <a:r>
              <a:rPr lang="en-US" dirty="0">
                <a:latin typeface="Times New Roman" panose="02020603050405020304" pitchFamily="18" charset="0"/>
                <a:cs typeface="Times New Roman" panose="02020603050405020304" pitchFamily="18" charset="0"/>
              </a:rPr>
              <a:t>weaknesses, </a:t>
            </a:r>
            <a:r>
              <a:rPr lang="uk-UA" dirty="0">
                <a:latin typeface="Times New Roman" panose="02020603050405020304" pitchFamily="18" charset="0"/>
                <a:cs typeface="Times New Roman" panose="02020603050405020304" pitchFamily="18" charset="0"/>
              </a:rPr>
              <a:t>можливості – </a:t>
            </a:r>
            <a:r>
              <a:rPr lang="en-US" dirty="0">
                <a:latin typeface="Times New Roman" panose="02020603050405020304" pitchFamily="18" charset="0"/>
                <a:cs typeface="Times New Roman" panose="02020603050405020304" pitchFamily="18" charset="0"/>
              </a:rPr>
              <a:t>opportunities, </a:t>
            </a:r>
            <a:r>
              <a:rPr lang="uk-UA" dirty="0">
                <a:latin typeface="Times New Roman" panose="02020603050405020304" pitchFamily="18" charset="0"/>
                <a:cs typeface="Times New Roman" panose="02020603050405020304" pitchFamily="18" charset="0"/>
              </a:rPr>
              <a:t>загрози – </a:t>
            </a:r>
            <a:r>
              <a:rPr lang="en-US" dirty="0">
                <a:latin typeface="Times New Roman" panose="02020603050405020304" pitchFamily="18" charset="0"/>
                <a:cs typeface="Times New Roman" panose="02020603050405020304" pitchFamily="18" charset="0"/>
              </a:rPr>
              <a:t>threats. </a:t>
            </a:r>
            <a:r>
              <a:rPr lang="uk-UA" dirty="0">
                <a:latin typeface="Times New Roman" panose="02020603050405020304" pitchFamily="18" charset="0"/>
                <a:cs typeface="Times New Roman" panose="02020603050405020304" pitchFamily="18" charset="0"/>
              </a:rPr>
              <a:t>Сильні та слабкі сторони є факторами внутрішнього середовища об’єкту аналізу, тобто тими чинниками, на які може впливати сам об’єкт; можливості та загрози, як фактори зовнішнього середовища, можуть впливати на об’єкт ззовні та не контролюються об’єктом. Завдання </a:t>
            </a:r>
            <a:r>
              <a:rPr lang="en-US" dirty="0">
                <a:latin typeface="Times New Roman" panose="02020603050405020304" pitchFamily="18" charset="0"/>
                <a:cs typeface="Times New Roman" panose="02020603050405020304" pitchFamily="18" charset="0"/>
              </a:rPr>
              <a:t>SWO</a:t>
            </a:r>
            <a:r>
              <a:rPr lang="uk-UA" dirty="0">
                <a:latin typeface="Times New Roman" panose="02020603050405020304" pitchFamily="18" charset="0"/>
                <a:cs typeface="Times New Roman" panose="02020603050405020304" pitchFamily="18" charset="0"/>
              </a:rPr>
              <a:t>Т-аналізу полягає у здійснені структурованого опису ситуації, відносно якої необхідною є розробка управлінських рішень </a:t>
            </a:r>
          </a:p>
        </p:txBody>
      </p:sp>
      <p:pic>
        <p:nvPicPr>
          <p:cNvPr id="4" name="Рисунок 3">
            <a:extLst>
              <a:ext uri="{FF2B5EF4-FFF2-40B4-BE49-F238E27FC236}">
                <a16:creationId xmlns:a16="http://schemas.microsoft.com/office/drawing/2014/main" id="{44955098-BD31-4225-ACFA-4037EB4A3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804" y="3938010"/>
            <a:ext cx="5898391" cy="2438611"/>
          </a:xfrm>
          <a:prstGeom prst="rect">
            <a:avLst/>
          </a:prstGeom>
        </p:spPr>
      </p:pic>
    </p:spTree>
    <p:extLst>
      <p:ext uri="{BB962C8B-B14F-4D97-AF65-F5344CB8AC3E}">
        <p14:creationId xmlns:p14="http://schemas.microsoft.com/office/powerpoint/2010/main" val="220611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73663A-6763-44EF-B2F9-3B03CEDF783C}"/>
              </a:ext>
            </a:extLst>
          </p:cNvPr>
          <p:cNvSpPr/>
          <p:nvPr/>
        </p:nvSpPr>
        <p:spPr>
          <a:xfrm>
            <a:off x="1095270" y="1235947"/>
            <a:ext cx="10540721" cy="923330"/>
          </a:xfrm>
          <a:prstGeom prst="rect">
            <a:avLst/>
          </a:prstGeom>
        </p:spPr>
        <p:txBody>
          <a:bodyPr wrap="square">
            <a:spAutoFit/>
          </a:bodyPr>
          <a:lstStyle/>
          <a:p>
            <a:r>
              <a:rPr lang="uk-UA" dirty="0">
                <a:solidFill>
                  <a:srgbClr val="000000"/>
                </a:solidFill>
                <a:latin typeface="Times New Roman" panose="02020603050405020304" pitchFamily="18" charset="0"/>
              </a:rPr>
              <a:t>Результатом проведення </a:t>
            </a:r>
            <a:r>
              <a:rPr lang="en-US" dirty="0">
                <a:solidFill>
                  <a:srgbClr val="000000"/>
                </a:solidFill>
                <a:latin typeface="Times New Roman" panose="02020603050405020304" pitchFamily="18" charset="0"/>
              </a:rPr>
              <a:t>SWO</a:t>
            </a:r>
            <a:r>
              <a:rPr lang="uk-UA" dirty="0">
                <a:solidFill>
                  <a:srgbClr val="000000"/>
                </a:solidFill>
                <a:latin typeface="Times New Roman" panose="02020603050405020304" pitchFamily="18" charset="0"/>
              </a:rPr>
              <a:t>Т-аналізу є побудова </a:t>
            </a:r>
            <a:r>
              <a:rPr lang="en-US" dirty="0">
                <a:solidFill>
                  <a:srgbClr val="000000"/>
                </a:solidFill>
                <a:latin typeface="Times New Roman" panose="02020603050405020304" pitchFamily="18" charset="0"/>
              </a:rPr>
              <a:t>SWO</a:t>
            </a:r>
            <a:r>
              <a:rPr lang="uk-UA" dirty="0">
                <a:solidFill>
                  <a:srgbClr val="000000"/>
                </a:solidFill>
                <a:latin typeface="Times New Roman" panose="02020603050405020304" pitchFamily="18" charset="0"/>
              </a:rPr>
              <a:t>Т-матриці, в якій здійснюється встановлення ланцюгових взаємозв’язків між основними чинниками зовнішнього і внутрішнього середовища організації </a:t>
            </a:r>
            <a:endParaRPr lang="uk-UA" dirty="0"/>
          </a:p>
        </p:txBody>
      </p:sp>
      <p:pic>
        <p:nvPicPr>
          <p:cNvPr id="5" name="Рисунок 4">
            <a:extLst>
              <a:ext uri="{FF2B5EF4-FFF2-40B4-BE49-F238E27FC236}">
                <a16:creationId xmlns:a16="http://schemas.microsoft.com/office/drawing/2014/main" id="{BB06C16D-A1E3-407E-92C7-B54802C0C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011" y="2159277"/>
            <a:ext cx="10223837" cy="4336589"/>
          </a:xfrm>
          <a:prstGeom prst="rect">
            <a:avLst/>
          </a:prstGeom>
        </p:spPr>
      </p:pic>
    </p:spTree>
    <p:extLst>
      <p:ext uri="{BB962C8B-B14F-4D97-AF65-F5344CB8AC3E}">
        <p14:creationId xmlns:p14="http://schemas.microsoft.com/office/powerpoint/2010/main" val="3069976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C4E12A-AC6E-4B84-84BA-A3BAADB85F2B}"/>
              </a:ext>
            </a:extLst>
          </p:cNvPr>
          <p:cNvSpPr txBox="1"/>
          <p:nvPr/>
        </p:nvSpPr>
        <p:spPr>
          <a:xfrm>
            <a:off x="1462184" y="1166842"/>
            <a:ext cx="9267631" cy="5078313"/>
          </a:xfrm>
          <a:prstGeom prst="rect">
            <a:avLst/>
          </a:prstGeom>
          <a:noFill/>
        </p:spPr>
        <p:txBody>
          <a:bodyPr wrap="square">
            <a:spAutoFit/>
          </a:bodyPr>
          <a:lstStyle/>
          <a:p>
            <a:r>
              <a:rPr lang="uk-UA" dirty="0"/>
              <a:t>	</a:t>
            </a:r>
            <a:r>
              <a:rPr lang="uk-UA" dirty="0">
                <a:latin typeface="Times New Roman" panose="02020603050405020304" pitchFamily="18" charset="0"/>
                <a:cs typeface="Times New Roman" panose="02020603050405020304" pitchFamily="18" charset="0"/>
              </a:rPr>
              <a:t>У матриці здійснюється фокусування уваги аналітиків на побудові чотирьох напрямів, які слід використовувати у майбутній стратегії. Спільному аналізу підлягають наступні групи показників:</a:t>
            </a:r>
          </a:p>
          <a:p>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Поле </a:t>
            </a:r>
            <a:r>
              <a:rPr lang="en-US" b="1" dirty="0">
                <a:latin typeface="Times New Roman" panose="02020603050405020304" pitchFamily="18" charset="0"/>
                <a:cs typeface="Times New Roman" panose="02020603050405020304" pitchFamily="18" charset="0"/>
              </a:rPr>
              <a:t>S–O</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стратегія використання сильних сторін підприємства для реалізації потенційних можливостей.</a:t>
            </a:r>
          </a:p>
          <a:p>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Поле </a:t>
            </a:r>
            <a:r>
              <a:rPr lang="en-US" b="1" dirty="0">
                <a:latin typeface="Times New Roman" panose="02020603050405020304" pitchFamily="18" charset="0"/>
                <a:cs typeface="Times New Roman" panose="02020603050405020304" pitchFamily="18" charset="0"/>
              </a:rPr>
              <a:t>S–</a:t>
            </a:r>
            <a:r>
              <a:rPr lang="uk-UA" b="1" dirty="0">
                <a:latin typeface="Times New Roman" panose="02020603050405020304" pitchFamily="18" charset="0"/>
                <a:cs typeface="Times New Roman" panose="02020603050405020304" pitchFamily="18" charset="0"/>
              </a:rPr>
              <a:t>Т</a:t>
            </a:r>
            <a:r>
              <a:rPr lang="uk-UA" dirty="0">
                <a:latin typeface="Times New Roman" panose="02020603050405020304" pitchFamily="18" charset="0"/>
                <a:cs typeface="Times New Roman" panose="02020603050405020304" pitchFamily="18" charset="0"/>
              </a:rPr>
              <a:t>– стратегія використання сильних сторін для усунення загроз, які можуть зашкодити ефективній діяльності підприємства.</a:t>
            </a:r>
          </a:p>
          <a:p>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Поле </a:t>
            </a:r>
            <a:r>
              <a:rPr lang="en-US" b="1" dirty="0">
                <a:latin typeface="Times New Roman" panose="02020603050405020304" pitchFamily="18" charset="0"/>
                <a:cs typeface="Times New Roman" panose="02020603050405020304" pitchFamily="18" charset="0"/>
              </a:rPr>
              <a:t>W–O</a:t>
            </a:r>
            <a:r>
              <a:rPr lang="en-US" dirty="0">
                <a:latin typeface="Times New Roman" panose="02020603050405020304" pitchFamily="18" charset="0"/>
                <a:cs typeface="Times New Roman" panose="02020603050405020304" pitchFamily="18" charset="0"/>
              </a:rPr>
              <a:t> – </a:t>
            </a:r>
            <a:r>
              <a:rPr lang="uk-UA" dirty="0">
                <a:latin typeface="Times New Roman" panose="02020603050405020304" pitchFamily="18" charset="0"/>
                <a:cs typeface="Times New Roman" panose="02020603050405020304" pitchFamily="18" charset="0"/>
              </a:rPr>
              <a:t>стратегія, що дозволяє мінімізувати вплив слабких сторін за допомогою можливостей, які є у підприємства.</a:t>
            </a:r>
          </a:p>
          <a:p>
            <a:endParaRPr lang="uk-UA" dirty="0">
              <a:latin typeface="Times New Roman" panose="02020603050405020304" pitchFamily="18" charset="0"/>
              <a:cs typeface="Times New Roman" panose="02020603050405020304" pitchFamily="18" charset="0"/>
            </a:endParaRPr>
          </a:p>
          <a:p>
            <a:r>
              <a:rPr lang="uk-UA" b="1" dirty="0">
                <a:latin typeface="Times New Roman" panose="02020603050405020304" pitchFamily="18" charset="0"/>
                <a:cs typeface="Times New Roman" panose="02020603050405020304" pitchFamily="18" charset="0"/>
              </a:rPr>
              <a:t>Поле </a:t>
            </a:r>
            <a:r>
              <a:rPr lang="en-US" b="1" dirty="0">
                <a:latin typeface="Times New Roman" panose="02020603050405020304" pitchFamily="18" charset="0"/>
                <a:cs typeface="Times New Roman" panose="02020603050405020304" pitchFamily="18" charset="0"/>
              </a:rPr>
              <a:t>W–</a:t>
            </a:r>
            <a:r>
              <a:rPr lang="uk-UA" b="1" dirty="0">
                <a:latin typeface="Times New Roman" panose="02020603050405020304" pitchFamily="18" charset="0"/>
                <a:cs typeface="Times New Roman" panose="02020603050405020304" pitchFamily="18" charset="0"/>
              </a:rPr>
              <a:t>Т</a:t>
            </a:r>
            <a:r>
              <a:rPr lang="uk-UA" dirty="0">
                <a:latin typeface="Times New Roman" panose="02020603050405020304" pitchFamily="18" charset="0"/>
                <a:cs typeface="Times New Roman" panose="02020603050405020304" pitchFamily="18" charset="0"/>
              </a:rPr>
              <a:t> – стратегії, які мають негативний вплив на діяльність організації та потребують прийняття ефективних рішень щодо їх усунення.</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Проведений аналіз та побудована матриця сприяють пошуку загроз і шляхів до їх усунення, а також розкриттю потенційних можливостей.</a:t>
            </a:r>
          </a:p>
        </p:txBody>
      </p:sp>
    </p:spTree>
    <p:extLst>
      <p:ext uri="{BB962C8B-B14F-4D97-AF65-F5344CB8AC3E}">
        <p14:creationId xmlns:p14="http://schemas.microsoft.com/office/powerpoint/2010/main" val="309869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E02F9-8604-4469-95C0-4EE2EB0FFC1B}"/>
              </a:ext>
            </a:extLst>
          </p:cNvPr>
          <p:cNvSpPr/>
          <p:nvPr/>
        </p:nvSpPr>
        <p:spPr>
          <a:xfrm>
            <a:off x="1627834" y="2361362"/>
            <a:ext cx="9083710" cy="1754326"/>
          </a:xfrm>
          <a:prstGeom prst="rect">
            <a:avLst/>
          </a:prstGeom>
        </p:spPr>
        <p:txBody>
          <a:bodyPr wrap="square">
            <a:spAutoFit/>
          </a:bodyPr>
          <a:lstStyle/>
          <a:p>
            <a:r>
              <a:rPr lang="ru-RU" b="1" dirty="0">
                <a:solidFill>
                  <a:srgbClr val="000000"/>
                </a:solidFill>
                <a:latin typeface="Times New Roman" panose="02020603050405020304" pitchFamily="18" charset="0"/>
              </a:rPr>
              <a:t>ІІІ. </a:t>
            </a:r>
            <a:r>
              <a:rPr lang="ru-RU" b="1" dirty="0" err="1">
                <a:solidFill>
                  <a:srgbClr val="000000"/>
                </a:solidFill>
                <a:latin typeface="Times New Roman" panose="02020603050405020304" pitchFamily="18" charset="0"/>
              </a:rPr>
              <a:t>Матриця</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Бостонської</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консалтингової</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групи</a:t>
            </a:r>
            <a:r>
              <a:rPr lang="ru-RU" b="1" dirty="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(БКГ) створена Брюсом Д. </a:t>
            </a:r>
            <a:r>
              <a:rPr lang="ru-RU" dirty="0" err="1">
                <a:solidFill>
                  <a:srgbClr val="000000"/>
                </a:solidFill>
                <a:latin typeface="Times New Roman" panose="02020603050405020304" pitchFamily="18" charset="0"/>
              </a:rPr>
              <a:t>Хендерсеном</a:t>
            </a:r>
            <a:r>
              <a:rPr lang="ru-RU" dirty="0">
                <a:solidFill>
                  <a:srgbClr val="000000"/>
                </a:solidFill>
                <a:latin typeface="Times New Roman" panose="02020603050405020304" pitchFamily="18" charset="0"/>
              </a:rPr>
              <a:t> для </a:t>
            </a:r>
            <a:r>
              <a:rPr lang="ru-RU" dirty="0" err="1">
                <a:solidFill>
                  <a:srgbClr val="000000"/>
                </a:solidFill>
                <a:latin typeface="Times New Roman" panose="02020603050405020304" pitchFamily="18" charset="0"/>
              </a:rPr>
              <a:t>аналізу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актуальності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продукції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компаній</a:t>
            </a:r>
            <a:r>
              <a:rPr lang="ru-RU" dirty="0">
                <a:solidFill>
                  <a:srgbClr val="000000"/>
                </a:solidFill>
                <a:latin typeface="Times New Roman" panose="02020603050405020304" pitchFamily="18" charset="0"/>
              </a:rPr>
              <a:t> на ринку </a:t>
            </a:r>
            <a:r>
              <a:rPr lang="ru-RU" dirty="0" err="1">
                <a:solidFill>
                  <a:srgbClr val="000000"/>
                </a:solidFill>
                <a:latin typeface="Times New Roman" panose="02020603050405020304" pitchFamily="18" charset="0"/>
              </a:rPr>
              <a:t>збуту</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основі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матриці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лежить</a:t>
            </a:r>
            <a:r>
              <a:rPr lang="ru-RU" dirty="0">
                <a:solidFill>
                  <a:srgbClr val="000000"/>
                </a:solidFill>
                <a:latin typeface="Times New Roman" panose="02020603050405020304" pitchFamily="18" charset="0"/>
              </a:rPr>
              <a:t> модель </a:t>
            </a:r>
            <a:r>
              <a:rPr lang="ru-RU" dirty="0" err="1">
                <a:solidFill>
                  <a:srgbClr val="000000"/>
                </a:solidFill>
                <a:latin typeface="Times New Roman" panose="02020603050405020304" pitchFamily="18" charset="0"/>
              </a:rPr>
              <a:t>життєвого</a:t>
            </a:r>
            <a:r>
              <a:rPr lang="ru-RU" dirty="0">
                <a:solidFill>
                  <a:srgbClr val="000000"/>
                </a:solidFill>
                <a:latin typeface="Times New Roman" panose="02020603050405020304" pitchFamily="18" charset="0"/>
              </a:rPr>
              <a:t> циклу товару у </a:t>
            </a:r>
            <a:r>
              <a:rPr lang="ru-RU" dirty="0" err="1">
                <a:solidFill>
                  <a:srgbClr val="000000"/>
                </a:solidFill>
                <a:latin typeface="Times New Roman" panose="02020603050405020304" pitchFamily="18" charset="0"/>
              </a:rPr>
              <a:t>відповідності</a:t>
            </a:r>
            <a:r>
              <a:rPr lang="ru-RU" dirty="0">
                <a:solidFill>
                  <a:srgbClr val="000000"/>
                </a:solidFill>
                <a:latin typeface="Times New Roman" panose="02020603050405020304" pitchFamily="18" charset="0"/>
              </a:rPr>
              <a:t> з </a:t>
            </a:r>
            <a:r>
              <a:rPr lang="ru-RU" dirty="0" err="1">
                <a:solidFill>
                  <a:srgbClr val="000000"/>
                </a:solidFill>
                <a:latin typeface="Times New Roman" panose="02020603050405020304" pitchFamily="18" charset="0"/>
              </a:rPr>
              <a:t>якою</a:t>
            </a:r>
            <a:r>
              <a:rPr lang="ru-RU" dirty="0">
                <a:solidFill>
                  <a:srgbClr val="000000"/>
                </a:solidFill>
                <a:latin typeface="Times New Roman" panose="02020603050405020304" pitchFamily="18" charset="0"/>
              </a:rPr>
              <a:t> товар у </a:t>
            </a:r>
            <a:r>
              <a:rPr lang="ru-RU" dirty="0" err="1">
                <a:solidFill>
                  <a:srgbClr val="000000"/>
                </a:solidFill>
                <a:latin typeface="Times New Roman" panose="02020603050405020304" pitchFamily="18" charset="0"/>
              </a:rPr>
              <a:t>своєму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розвитку</a:t>
            </a:r>
            <a:r>
              <a:rPr lang="ru-RU" dirty="0">
                <a:solidFill>
                  <a:srgbClr val="000000"/>
                </a:solidFill>
                <a:latin typeface="Times New Roman" panose="02020603050405020304" pitchFamily="18" charset="0"/>
              </a:rPr>
              <a:t> проходить </a:t>
            </a:r>
            <a:r>
              <a:rPr lang="ru-RU" dirty="0" err="1">
                <a:solidFill>
                  <a:srgbClr val="000000"/>
                </a:solidFill>
                <a:latin typeface="Times New Roman" panose="02020603050405020304" pitchFamily="18" charset="0"/>
              </a:rPr>
              <a:t>чотири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стадії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вихід</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ринок</a:t>
            </a:r>
            <a:r>
              <a:rPr lang="ru-RU" dirty="0">
                <a:solidFill>
                  <a:srgbClr val="000000"/>
                </a:solidFill>
                <a:latin typeface="Times New Roman" panose="02020603050405020304" pitchFamily="18" charset="0"/>
              </a:rPr>
              <a:t> нового товару (</a:t>
            </a:r>
            <a:r>
              <a:rPr lang="ru-RU" dirty="0" err="1">
                <a:solidFill>
                  <a:srgbClr val="000000"/>
                </a:solidFill>
                <a:latin typeface="Times New Roman" panose="02020603050405020304" pitchFamily="18" charset="0"/>
              </a:rPr>
              <a:t>умовна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назва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стадії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Дикі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кішки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зростання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попиту</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новий</a:t>
            </a:r>
            <a:r>
              <a:rPr lang="ru-RU" dirty="0">
                <a:solidFill>
                  <a:srgbClr val="000000"/>
                </a:solidFill>
                <a:latin typeface="Times New Roman" panose="02020603050405020304" pitchFamily="18" charset="0"/>
              </a:rPr>
              <a:t> товар (</a:t>
            </a:r>
            <a:r>
              <a:rPr lang="ru-RU" dirty="0" err="1">
                <a:solidFill>
                  <a:srgbClr val="000000"/>
                </a:solidFill>
                <a:latin typeface="Times New Roman" panose="02020603050405020304" pitchFamily="18" charset="0"/>
              </a:rPr>
              <a:t>умовна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назва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Зірки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зрілість</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стабільний</a:t>
            </a:r>
            <a:r>
              <a:rPr lang="ru-RU" dirty="0">
                <a:solidFill>
                  <a:srgbClr val="000000"/>
                </a:solidFill>
                <a:latin typeface="Times New Roman" panose="02020603050405020304" pitchFamily="18" charset="0"/>
              </a:rPr>
              <a:t> попит на товар (</a:t>
            </a:r>
            <a:r>
              <a:rPr lang="ru-RU" dirty="0" err="1">
                <a:solidFill>
                  <a:srgbClr val="000000"/>
                </a:solidFill>
                <a:latin typeface="Times New Roman" panose="02020603050405020304" pitchFamily="18" charset="0"/>
              </a:rPr>
              <a:t>стадія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Дійні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корови</a:t>
            </a:r>
            <a:r>
              <a:rPr lang="ru-RU" dirty="0">
                <a:solidFill>
                  <a:srgbClr val="000000"/>
                </a:solidFill>
                <a:latin typeface="Times New Roman" panose="02020603050405020304" pitchFamily="18" charset="0"/>
              </a:rPr>
              <a:t>») і спад </a:t>
            </a:r>
            <a:r>
              <a:rPr lang="ru-RU" dirty="0" err="1">
                <a:solidFill>
                  <a:srgbClr val="000000"/>
                </a:solidFill>
                <a:latin typeface="Times New Roman" panose="02020603050405020304" pitchFamily="18" charset="0"/>
              </a:rPr>
              <a:t>попиту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стадія</a:t>
            </a:r>
            <a:r>
              <a:rPr lang="ru-RU" dirty="0">
                <a:solidFill>
                  <a:srgbClr val="000000"/>
                </a:solidFill>
                <a:latin typeface="Times New Roman" panose="02020603050405020304" pitchFamily="18" charset="0"/>
              </a:rPr>
              <a:t> «Собаки») </a:t>
            </a:r>
            <a:endParaRPr lang="uk-UA" dirty="0"/>
          </a:p>
        </p:txBody>
      </p:sp>
    </p:spTree>
    <p:extLst>
      <p:ext uri="{BB962C8B-B14F-4D97-AF65-F5344CB8AC3E}">
        <p14:creationId xmlns:p14="http://schemas.microsoft.com/office/powerpoint/2010/main" val="292618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C5E079B-5B4B-4D06-8A26-CB49B7AF7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327" y="1229186"/>
            <a:ext cx="8611346" cy="5303980"/>
          </a:xfrm>
          <a:prstGeom prst="rect">
            <a:avLst/>
          </a:prstGeom>
        </p:spPr>
      </p:pic>
    </p:spTree>
    <p:extLst>
      <p:ext uri="{BB962C8B-B14F-4D97-AF65-F5344CB8AC3E}">
        <p14:creationId xmlns:p14="http://schemas.microsoft.com/office/powerpoint/2010/main" val="265415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8C88D59D-DE14-4995-9586-9F203A426D6E}"/>
              </a:ext>
            </a:extLst>
          </p:cNvPr>
          <p:cNvSpPr/>
          <p:nvPr/>
        </p:nvSpPr>
        <p:spPr>
          <a:xfrm>
            <a:off x="1959428" y="1798656"/>
            <a:ext cx="7857811" cy="2585323"/>
          </a:xfrm>
          <a:prstGeom prst="rect">
            <a:avLst/>
          </a:prstGeom>
        </p:spPr>
        <p:txBody>
          <a:bodyPr wrap="square">
            <a:spAutoFit/>
          </a:bodyPr>
          <a:lstStyle/>
          <a:p>
            <a:r>
              <a:rPr lang="uk-UA" dirty="0">
                <a:solidFill>
                  <a:srgbClr val="000000"/>
                </a:solidFill>
                <a:latin typeface="Times New Roman" panose="02020603050405020304" pitchFamily="18" charset="0"/>
              </a:rPr>
              <a:t>Для оцінки конкурентоспроможності окремих видів бізнесу у матриці БКГ використовуються два критерії: темп зростання галузевого ринку та відносна частка ринку. Матриця БКГ дозволяє визначити стратегічну позицію підприємства за кожним напрямом його діяльності, і на основі аналізу цієї позиції вибрати правильну стратегію дій підприємства на ринку та оптимальну стратегію перерозподілу фінансових потоків між різними напрямами діяльності. </a:t>
            </a:r>
          </a:p>
          <a:p>
            <a:r>
              <a:rPr lang="ru-RU" dirty="0" err="1">
                <a:solidFill>
                  <a:srgbClr val="000000"/>
                </a:solidFill>
                <a:latin typeface="Times New Roman" panose="02020603050405020304" pitchFamily="18" charset="0"/>
              </a:rPr>
              <a:t>Матриця</a:t>
            </a:r>
            <a:r>
              <a:rPr lang="ru-RU" dirty="0">
                <a:solidFill>
                  <a:srgbClr val="000000"/>
                </a:solidFill>
                <a:latin typeface="Times New Roman" panose="02020603050405020304" pitchFamily="18" charset="0"/>
              </a:rPr>
              <a:t> БКГ у </a:t>
            </a:r>
            <a:r>
              <a:rPr lang="ru-RU" dirty="0" err="1">
                <a:solidFill>
                  <a:srgbClr val="000000"/>
                </a:solidFill>
                <a:latin typeface="Times New Roman" panose="02020603050405020304" pitchFamily="18" charset="0"/>
              </a:rPr>
              <a:t>залежності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темпів</a:t>
            </a:r>
            <a:r>
              <a:rPr lang="ru-RU" dirty="0">
                <a:solidFill>
                  <a:srgbClr val="000000"/>
                </a:solidFill>
                <a:latin typeface="Times New Roman" panose="02020603050405020304" pitchFamily="18" charset="0"/>
              </a:rPr>
              <a:t> приросту та </a:t>
            </a:r>
            <a:r>
              <a:rPr lang="ru-RU" dirty="0" err="1">
                <a:solidFill>
                  <a:srgbClr val="000000"/>
                </a:solidFill>
                <a:latin typeface="Times New Roman" panose="02020603050405020304" pitchFamily="18" charset="0"/>
              </a:rPr>
              <a:t>частки</a:t>
            </a:r>
            <a:r>
              <a:rPr lang="ru-RU" dirty="0">
                <a:solidFill>
                  <a:srgbClr val="000000"/>
                </a:solidFill>
                <a:latin typeface="Times New Roman" panose="02020603050405020304" pitchFamily="18" charset="0"/>
              </a:rPr>
              <a:t> на ринку </a:t>
            </a:r>
            <a:r>
              <a:rPr lang="ru-RU" dirty="0" err="1">
                <a:solidFill>
                  <a:srgbClr val="000000"/>
                </a:solidFill>
                <a:latin typeface="Times New Roman" panose="02020603050405020304" pitchFamily="18" charset="0"/>
              </a:rPr>
              <a:t>певного</a:t>
            </a:r>
            <a:r>
              <a:rPr lang="ru-RU" dirty="0">
                <a:solidFill>
                  <a:srgbClr val="000000"/>
                </a:solidFill>
                <a:latin typeface="Times New Roman" panose="02020603050405020304" pitchFamily="18" charset="0"/>
              </a:rPr>
              <a:t> товару </a:t>
            </a:r>
            <a:r>
              <a:rPr lang="ru-RU" dirty="0" err="1">
                <a:solidFill>
                  <a:srgbClr val="000000"/>
                </a:solidFill>
                <a:latin typeface="Times New Roman" panose="02020603050405020304" pitchFamily="18" charset="0"/>
              </a:rPr>
              <a:t>пропонує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чотири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варіанти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стратегії</a:t>
            </a:r>
            <a:r>
              <a:rPr lang="ru-RU"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183884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4C05A62-BF6F-4E86-969F-78DD95B2A840}"/>
              </a:ext>
            </a:extLst>
          </p:cNvPr>
          <p:cNvSpPr/>
          <p:nvPr/>
        </p:nvSpPr>
        <p:spPr>
          <a:xfrm>
            <a:off x="1453661" y="1320730"/>
            <a:ext cx="9284677" cy="4216539"/>
          </a:xfrm>
          <a:prstGeom prst="rect">
            <a:avLst/>
          </a:prstGeom>
        </p:spPr>
        <p:txBody>
          <a:bodyPr wrap="square">
            <a:spAutoFit/>
          </a:bodyPr>
          <a:lstStyle/>
          <a:p>
            <a:r>
              <a:rPr lang="uk-UA" dirty="0">
                <a:solidFill>
                  <a:srgbClr val="000000"/>
                </a:solidFill>
                <a:latin typeface="Times New Roman" panose="02020603050405020304" pitchFamily="18" charset="0"/>
              </a:rPr>
              <a:t>1. «Зірки» – це ідеальний випадок, що об’єднує високі перспективи росту попиту на ринку із сильними позиціями підприємства. «Зірки» варто оберігати і зміцнювати. </a:t>
            </a:r>
          </a:p>
          <a:p>
            <a:r>
              <a:rPr lang="ru-RU" dirty="0">
                <a:solidFill>
                  <a:srgbClr val="000000"/>
                </a:solidFill>
                <a:latin typeface="Times New Roman" panose="02020603050405020304" pitchFamily="18" charset="0"/>
              </a:rPr>
              <a:t>2. «</a:t>
            </a:r>
            <a:r>
              <a:rPr lang="ru-RU" dirty="0" err="1">
                <a:solidFill>
                  <a:srgbClr val="000000"/>
                </a:solidFill>
                <a:latin typeface="Times New Roman" panose="02020603050405020304" pitchFamily="18" charset="0"/>
              </a:rPr>
              <a:t>Дійні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корови</a:t>
            </a:r>
            <a:r>
              <a:rPr lang="ru-RU" dirty="0">
                <a:solidFill>
                  <a:srgbClr val="000000"/>
                </a:solidFill>
                <a:latin typeface="Times New Roman" panose="02020603050405020304" pitchFamily="18" charset="0"/>
              </a:rPr>
              <a:t>» – </a:t>
            </a:r>
            <a:r>
              <a:rPr lang="ru-RU" dirty="0" err="1">
                <a:solidFill>
                  <a:srgbClr val="000000"/>
                </a:solidFill>
                <a:latin typeface="Times New Roman" panose="02020603050405020304" pitchFamily="18" charset="0"/>
              </a:rPr>
              <a:t>випадок</a:t>
            </a:r>
            <a:r>
              <a:rPr lang="ru-RU" dirty="0">
                <a:solidFill>
                  <a:srgbClr val="000000"/>
                </a:solidFill>
                <a:latin typeface="Times New Roman" panose="02020603050405020304" pitchFamily="18" charset="0"/>
              </a:rPr>
              <a:t>, коли </a:t>
            </a:r>
            <a:r>
              <a:rPr lang="ru-RU" dirty="0" err="1">
                <a:solidFill>
                  <a:srgbClr val="000000"/>
                </a:solidFill>
                <a:latin typeface="Times New Roman" panose="02020603050405020304" pitchFamily="18" charset="0"/>
              </a:rPr>
              <a:t>підприємство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має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сильні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позиції</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зрілому</a:t>
            </a:r>
            <a:r>
              <a:rPr lang="ru-RU" dirty="0">
                <a:solidFill>
                  <a:srgbClr val="000000"/>
                </a:solidFill>
                <a:latin typeface="Times New Roman" panose="02020603050405020304" pitchFamily="18" charset="0"/>
              </a:rPr>
              <a:t> ринку. </a:t>
            </a:r>
            <a:r>
              <a:rPr lang="ru-RU" dirty="0" err="1">
                <a:solidFill>
                  <a:srgbClr val="000000"/>
                </a:solidFill>
                <a:latin typeface="Times New Roman" panose="02020603050405020304" pitchFamily="18" charset="0"/>
              </a:rPr>
              <a:t>Ці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напрями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діяльності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приносять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високий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стабільний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прибуток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хоча</a:t>
            </a:r>
            <a:r>
              <a:rPr lang="ru-RU" dirty="0">
                <a:solidFill>
                  <a:srgbClr val="000000"/>
                </a:solidFill>
                <a:latin typeface="Times New Roman" panose="02020603050405020304" pitchFamily="18" charset="0"/>
              </a:rPr>
              <a:t> росту тут не </a:t>
            </a:r>
            <a:r>
              <a:rPr lang="ru-RU" dirty="0" err="1">
                <a:solidFill>
                  <a:srgbClr val="000000"/>
                </a:solidFill>
                <a:latin typeface="Times New Roman" panose="02020603050405020304" pitchFamily="18" charset="0"/>
              </a:rPr>
              <a:t>передбачається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Основна</a:t>
            </a:r>
            <a:r>
              <a:rPr lang="ru-RU" dirty="0">
                <a:solidFill>
                  <a:srgbClr val="000000"/>
                </a:solidFill>
                <a:latin typeface="Times New Roman" panose="02020603050405020304" pitchFamily="18" charset="0"/>
              </a:rPr>
              <a:t> мета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відносно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Дійних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корів</a:t>
            </a:r>
            <a:r>
              <a:rPr lang="ru-RU" dirty="0">
                <a:solidFill>
                  <a:srgbClr val="000000"/>
                </a:solidFill>
                <a:latin typeface="Times New Roman" panose="02020603050405020304" pitchFamily="18" charset="0"/>
              </a:rPr>
              <a:t>» – </a:t>
            </a:r>
            <a:r>
              <a:rPr lang="ru-RU" dirty="0" err="1">
                <a:solidFill>
                  <a:srgbClr val="000000"/>
                </a:solidFill>
                <a:latin typeface="Times New Roman" panose="02020603050405020304" pitchFamily="18" charset="0"/>
              </a:rPr>
              <a:t>одержання</a:t>
            </a:r>
            <a:r>
              <a:rPr lang="ru-RU" dirty="0">
                <a:solidFill>
                  <a:srgbClr val="000000"/>
                </a:solidFill>
                <a:latin typeface="Times New Roman" panose="02020603050405020304" pitchFamily="18" charset="0"/>
              </a:rPr>
              <a:t> максимального </a:t>
            </a:r>
            <a:r>
              <a:rPr lang="ru-RU" dirty="0" err="1">
                <a:solidFill>
                  <a:srgbClr val="000000"/>
                </a:solidFill>
                <a:latin typeface="Times New Roman" panose="02020603050405020304" pitchFamily="18" charset="0"/>
              </a:rPr>
              <a:t>прибутку</a:t>
            </a:r>
            <a:r>
              <a:rPr lang="ru-RU" dirty="0">
                <a:solidFill>
                  <a:srgbClr val="000000"/>
                </a:solidFill>
                <a:latin typeface="Times New Roman" panose="02020603050405020304" pitchFamily="18" charset="0"/>
              </a:rPr>
              <a:t> за короткий </a:t>
            </a:r>
            <a:r>
              <a:rPr lang="ru-RU" dirty="0" err="1">
                <a:solidFill>
                  <a:srgbClr val="000000"/>
                </a:solidFill>
                <a:latin typeface="Times New Roman" panose="02020603050405020304" pitchFamily="18" charset="0"/>
              </a:rPr>
              <a:t>період</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Капіталовкладення</a:t>
            </a:r>
            <a:r>
              <a:rPr lang="ru-RU" dirty="0">
                <a:solidFill>
                  <a:srgbClr val="000000"/>
                </a:solidFill>
                <a:latin typeface="Times New Roman" panose="02020603050405020304" pitchFamily="18" charset="0"/>
              </a:rPr>
              <a:t> тут </a:t>
            </a:r>
            <a:r>
              <a:rPr lang="ru-RU" dirty="0" err="1">
                <a:solidFill>
                  <a:srgbClr val="000000"/>
                </a:solidFill>
                <a:latin typeface="Times New Roman" panose="02020603050405020304" pitchFamily="18" charset="0"/>
              </a:rPr>
              <a:t>обмежуються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необхідним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мінімумом</a:t>
            </a:r>
            <a:r>
              <a:rPr lang="ru-RU" dirty="0">
                <a:solidFill>
                  <a:srgbClr val="000000"/>
                </a:solidFill>
                <a:latin typeface="Times New Roman" panose="02020603050405020304" pitchFamily="18" charset="0"/>
              </a:rPr>
              <a:t>. </a:t>
            </a:r>
          </a:p>
          <a:p>
            <a:r>
              <a:rPr lang="uk-UA" dirty="0">
                <a:solidFill>
                  <a:srgbClr val="000000"/>
                </a:solidFill>
                <a:latin typeface="Times New Roman" panose="02020603050405020304" pitchFamily="18" charset="0"/>
              </a:rPr>
              <a:t>3. «Собаки» – ситуація, коли слабкі позиції підприємства поєднуються з тенденцією зниження темпів росту ринку. Такі напрями діяльності безперспективні, а тому в загальному випадку підприємство намагається позбутися «Собак», тобто припинити випуск товару на якій відсутній попит. </a:t>
            </a:r>
          </a:p>
          <a:p>
            <a:r>
              <a:rPr lang="uk-UA" dirty="0">
                <a:solidFill>
                  <a:srgbClr val="000000"/>
                </a:solidFill>
                <a:latin typeface="Times New Roman" panose="02020603050405020304" pitchFamily="18" charset="0"/>
              </a:rPr>
              <a:t>4. «Дикі кішки» – напрям діяльності, де позиції підприємства не стійкі, але перспективи зростання попиту і розвитку ринку збуту досить привабливі. Їх іноді називають також «знаками питання» чи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важкими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дітьми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при </a:t>
            </a:r>
            <a:r>
              <a:rPr lang="ru-RU" dirty="0" err="1">
                <a:latin typeface="Times New Roman" panose="02020603050405020304" pitchFamily="18" charset="0"/>
                <a:cs typeface="Times New Roman" panose="02020603050405020304" pitchFamily="18" charset="0"/>
              </a:rPr>
              <a:t>посиленій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увазі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перейти на </a:t>
            </a:r>
            <a:r>
              <a:rPr lang="ru-RU" dirty="0" err="1">
                <a:latin typeface="Times New Roman" panose="02020603050405020304" pitchFamily="18" charset="0"/>
                <a:cs typeface="Times New Roman" panose="02020603050405020304" pitchFamily="18" charset="0"/>
              </a:rPr>
              <a:t>стадію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Зірки</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693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249DBD-FDC3-4FE1-9470-FBA81B7E097C}"/>
              </a:ext>
            </a:extLst>
          </p:cNvPr>
          <p:cNvSpPr txBox="1"/>
          <p:nvPr/>
        </p:nvSpPr>
        <p:spPr>
          <a:xfrm>
            <a:off x="805543" y="2271918"/>
            <a:ext cx="10580914" cy="1477328"/>
          </a:xfrm>
          <a:prstGeom prst="rect">
            <a:avLst/>
          </a:prstGeom>
          <a:noFill/>
        </p:spPr>
        <p:txBody>
          <a:bodyPr wrap="square">
            <a:spAutoFit/>
          </a:bodyPr>
          <a:lstStyle/>
          <a:p>
            <a:pPr algn="ctr"/>
            <a:r>
              <a:rPr lang="ru-RU" dirty="0"/>
              <a:t>План</a:t>
            </a:r>
          </a:p>
          <a:p>
            <a:r>
              <a:rPr lang="ru-RU" dirty="0"/>
              <a:t>1.	</a:t>
            </a:r>
            <a:r>
              <a:rPr lang="ru-RU" dirty="0" err="1"/>
              <a:t>Сутність</a:t>
            </a:r>
            <a:r>
              <a:rPr lang="ru-RU" dirty="0"/>
              <a:t> </a:t>
            </a:r>
            <a:r>
              <a:rPr lang="ru-RU" dirty="0" err="1"/>
              <a:t>експертної</a:t>
            </a:r>
            <a:r>
              <a:rPr lang="ru-RU" dirty="0"/>
              <a:t> </a:t>
            </a:r>
            <a:r>
              <a:rPr lang="ru-RU" dirty="0" err="1"/>
              <a:t>діагностики</a:t>
            </a:r>
            <a:r>
              <a:rPr lang="ru-RU" dirty="0"/>
              <a:t> </a:t>
            </a:r>
            <a:r>
              <a:rPr lang="ru-RU" dirty="0" err="1"/>
              <a:t>фінансово-господарського</a:t>
            </a:r>
            <a:r>
              <a:rPr lang="ru-RU" dirty="0"/>
              <a:t> стану </a:t>
            </a:r>
            <a:r>
              <a:rPr lang="ru-RU" dirty="0" err="1"/>
              <a:t>підприємства</a:t>
            </a:r>
            <a:endParaRPr lang="ru-RU" dirty="0"/>
          </a:p>
          <a:p>
            <a:r>
              <a:rPr lang="ru-RU" dirty="0"/>
              <a:t>2.	</a:t>
            </a:r>
            <a:r>
              <a:rPr lang="ru-RU" dirty="0" err="1"/>
              <a:t>Методи</a:t>
            </a:r>
            <a:r>
              <a:rPr lang="ru-RU" dirty="0"/>
              <a:t> </a:t>
            </a:r>
            <a:r>
              <a:rPr lang="ru-RU" dirty="0" err="1"/>
              <a:t>стратегічної</a:t>
            </a:r>
            <a:r>
              <a:rPr lang="ru-RU" dirty="0"/>
              <a:t> </a:t>
            </a:r>
            <a:r>
              <a:rPr lang="ru-RU" dirty="0" err="1"/>
              <a:t>діагностики</a:t>
            </a:r>
            <a:endParaRPr lang="ru-RU" dirty="0"/>
          </a:p>
          <a:p>
            <a:r>
              <a:rPr lang="ru-RU" dirty="0"/>
              <a:t>3.	</a:t>
            </a:r>
            <a:r>
              <a:rPr lang="ru-RU" dirty="0" err="1"/>
              <a:t>Методи</a:t>
            </a:r>
            <a:r>
              <a:rPr lang="ru-RU" dirty="0"/>
              <a:t> </a:t>
            </a:r>
            <a:r>
              <a:rPr lang="ru-RU" dirty="0" err="1"/>
              <a:t>оперативної</a:t>
            </a:r>
            <a:r>
              <a:rPr lang="ru-RU" dirty="0"/>
              <a:t> </a:t>
            </a:r>
            <a:r>
              <a:rPr lang="ru-RU" dirty="0" err="1"/>
              <a:t>діагностики</a:t>
            </a:r>
            <a:endParaRPr lang="ru-RU" dirty="0"/>
          </a:p>
          <a:p>
            <a:endParaRPr lang="ru-RU" dirty="0"/>
          </a:p>
        </p:txBody>
      </p:sp>
    </p:spTree>
    <p:extLst>
      <p:ext uri="{BB962C8B-B14F-4D97-AF65-F5344CB8AC3E}">
        <p14:creationId xmlns:p14="http://schemas.microsoft.com/office/powerpoint/2010/main" val="82310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47FC40B-E9C2-48D0-92C7-930662EAA4EF}"/>
              </a:ext>
            </a:extLst>
          </p:cNvPr>
          <p:cNvSpPr/>
          <p:nvPr/>
        </p:nvSpPr>
        <p:spPr>
          <a:xfrm>
            <a:off x="1867319" y="2136338"/>
            <a:ext cx="8457362" cy="2585323"/>
          </a:xfrm>
          <a:prstGeom prst="rect">
            <a:avLst/>
          </a:prstGeom>
        </p:spPr>
        <p:txBody>
          <a:bodyPr wrap="square">
            <a:spAutoFit/>
          </a:bodyPr>
          <a:lstStyle/>
          <a:p>
            <a:r>
              <a:rPr lang="uk-UA" b="1" dirty="0">
                <a:solidFill>
                  <a:srgbClr val="000000"/>
                </a:solidFill>
                <a:latin typeface="Times New Roman" panose="02020603050405020304" pitchFamily="18" charset="0"/>
              </a:rPr>
              <a:t>І</a:t>
            </a:r>
            <a:r>
              <a:rPr lang="en-US" b="1" dirty="0">
                <a:solidFill>
                  <a:srgbClr val="000000"/>
                </a:solidFill>
                <a:latin typeface="Times New Roman" panose="02020603050405020304" pitchFamily="18" charset="0"/>
              </a:rPr>
              <a:t>V. </a:t>
            </a:r>
            <a:r>
              <a:rPr lang="uk-UA" b="1" dirty="0">
                <a:solidFill>
                  <a:srgbClr val="000000"/>
                </a:solidFill>
                <a:latin typeface="Times New Roman" panose="02020603050405020304" pitchFamily="18" charset="0"/>
              </a:rPr>
              <a:t>Матриця Мак-</a:t>
            </a:r>
            <a:r>
              <a:rPr lang="uk-UA" b="1" dirty="0" err="1">
                <a:solidFill>
                  <a:srgbClr val="000000"/>
                </a:solidFill>
                <a:latin typeface="Times New Roman" panose="02020603050405020304" pitchFamily="18" charset="0"/>
              </a:rPr>
              <a:t>Кінсі</a:t>
            </a:r>
            <a:r>
              <a:rPr lang="uk-UA" b="1"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Багатофакторна портфельна матриця Мак-</a:t>
            </a:r>
            <a:r>
              <a:rPr lang="uk-UA" dirty="0" err="1">
                <a:solidFill>
                  <a:srgbClr val="000000"/>
                </a:solidFill>
                <a:latin typeface="Times New Roman" panose="02020603050405020304" pitchFamily="18" charset="0"/>
              </a:rPr>
              <a:t>Кінсі</a:t>
            </a:r>
            <a:r>
              <a:rPr lang="uk-UA" dirty="0">
                <a:solidFill>
                  <a:srgbClr val="000000"/>
                </a:solidFill>
                <a:latin typeface="Times New Roman" panose="02020603050405020304" pitchFamily="18" charset="0"/>
              </a:rPr>
              <a:t> подібна за змістом до матриці БКГ, відображає співвідношення категорій «привабливість –конкурентоспроможність», має широку сферу застосування та більш гнучкий підхід до формування стратегії. Розробниками моделі були спеціалісти консалтингової групи </a:t>
            </a:r>
            <a:r>
              <a:rPr lang="en-US" dirty="0">
                <a:solidFill>
                  <a:srgbClr val="000000"/>
                </a:solidFill>
                <a:latin typeface="Times New Roman" panose="02020603050405020304" pitchFamily="18" charset="0"/>
              </a:rPr>
              <a:t>McKinsey </a:t>
            </a:r>
            <a:r>
              <a:rPr lang="uk-UA" dirty="0">
                <a:solidFill>
                  <a:srgbClr val="000000"/>
                </a:solidFill>
                <a:latin typeface="Times New Roman" panose="02020603050405020304" pitchFamily="18" charset="0"/>
              </a:rPr>
              <a:t>та корпорації </a:t>
            </a:r>
            <a:r>
              <a:rPr lang="en-US" dirty="0">
                <a:solidFill>
                  <a:srgbClr val="000000"/>
                </a:solidFill>
                <a:latin typeface="Times New Roman" panose="02020603050405020304" pitchFamily="18" charset="0"/>
              </a:rPr>
              <a:t>General Electric. </a:t>
            </a:r>
          </a:p>
          <a:p>
            <a:r>
              <a:rPr lang="uk-UA" dirty="0">
                <a:solidFill>
                  <a:srgbClr val="000000"/>
                </a:solidFill>
                <a:latin typeface="Times New Roman" panose="02020603050405020304" pitchFamily="18" charset="0"/>
              </a:rPr>
              <a:t>Матриця використовується для оцінки привабливості окремих стратегічних господарських одиниць на основі двох координат: вісь Х характеризує силу позицій стратегічної господарської одиниці у галузі, вісь </a:t>
            </a:r>
            <a:r>
              <a:rPr lang="en-US" dirty="0">
                <a:solidFill>
                  <a:srgbClr val="000000"/>
                </a:solidFill>
                <a:latin typeface="Times New Roman" panose="02020603050405020304" pitchFamily="18" charset="0"/>
              </a:rPr>
              <a:t>Y – </a:t>
            </a:r>
            <a:r>
              <a:rPr lang="uk-UA" dirty="0">
                <a:solidFill>
                  <a:srgbClr val="000000"/>
                </a:solidFill>
                <a:latin typeface="Times New Roman" panose="02020603050405020304" pitchFamily="18" charset="0"/>
              </a:rPr>
              <a:t>привабливість галузі. Кожна з цих координат визначається з врахуванням декількох параметрів. </a:t>
            </a:r>
            <a:endParaRPr lang="uk-UA" dirty="0"/>
          </a:p>
        </p:txBody>
      </p:sp>
    </p:spTree>
    <p:extLst>
      <p:ext uri="{BB962C8B-B14F-4D97-AF65-F5344CB8AC3E}">
        <p14:creationId xmlns:p14="http://schemas.microsoft.com/office/powerpoint/2010/main" val="363118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2F2795E-BD43-4AB2-A224-1F62C03C9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573" y="1320329"/>
            <a:ext cx="9045724" cy="5403048"/>
          </a:xfrm>
          <a:prstGeom prst="rect">
            <a:avLst/>
          </a:prstGeom>
        </p:spPr>
      </p:pic>
    </p:spTree>
    <p:extLst>
      <p:ext uri="{BB962C8B-B14F-4D97-AF65-F5344CB8AC3E}">
        <p14:creationId xmlns:p14="http://schemas.microsoft.com/office/powerpoint/2010/main" val="1673728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B9C9E-0815-4843-B258-E4CFFF89584F}"/>
              </a:ext>
            </a:extLst>
          </p:cNvPr>
          <p:cNvSpPr txBox="1"/>
          <p:nvPr/>
        </p:nvSpPr>
        <p:spPr>
          <a:xfrm>
            <a:off x="1744825" y="1526007"/>
            <a:ext cx="8201607" cy="4438138"/>
          </a:xfrm>
          <a:prstGeom prst="rect">
            <a:avLst/>
          </a:prstGeom>
          <a:noFill/>
        </p:spPr>
        <p:txBody>
          <a:bodyPr wrap="square">
            <a:spAutoFit/>
          </a:bodyPr>
          <a:lstStyle/>
          <a:p>
            <a:pPr marL="198120" indent="449580">
              <a:lnSpc>
                <a:spcPct val="115000"/>
              </a:lnSpc>
            </a:pPr>
            <a:r>
              <a:rPr lang="ru-RU" dirty="0" err="1">
                <a:latin typeface="Times New Roman" panose="02020603050405020304" pitchFamily="18" charset="0"/>
                <a:cs typeface="Times New Roman" panose="02020603050405020304" pitchFamily="18" charset="0"/>
              </a:rPr>
              <a:t>Індикатори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використовуються</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матриці</a:t>
            </a:r>
            <a:r>
              <a:rPr lang="ru-RU" dirty="0">
                <a:latin typeface="Times New Roman" panose="02020603050405020304" pitchFamily="18" charset="0"/>
                <a:cs typeface="Times New Roman" panose="02020603050405020304" pitchFamily="18" charset="0"/>
              </a:rPr>
              <a:t> Мак-</a:t>
            </a:r>
            <a:r>
              <a:rPr lang="ru-RU" dirty="0" err="1">
                <a:latin typeface="Times New Roman" panose="02020603050405020304" pitchFamily="18" charset="0"/>
                <a:cs typeface="Times New Roman" panose="02020603050405020304" pitchFamily="18" charset="0"/>
              </a:rPr>
              <a:t>Кінсі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привабливість</a:t>
            </a:r>
            <a:r>
              <a:rPr lang="ru-RU" dirty="0">
                <a:latin typeface="Times New Roman" panose="02020603050405020304" pitchFamily="18" charset="0"/>
                <a:cs typeface="Times New Roman" panose="02020603050405020304" pitchFamily="18" charset="0"/>
              </a:rPr>
              <a:t> ринку та </a:t>
            </a:r>
            <a:r>
              <a:rPr lang="ru-RU" dirty="0" err="1">
                <a:latin typeface="Times New Roman" panose="02020603050405020304" pitchFamily="18" charset="0"/>
                <a:cs typeface="Times New Roman" panose="02020603050405020304" pitchFamily="18" charset="0"/>
              </a:rPr>
              <a:t>конкурентний</a:t>
            </a:r>
            <a:r>
              <a:rPr lang="ru-RU" dirty="0">
                <a:latin typeface="Times New Roman" panose="02020603050405020304" pitchFamily="18" charset="0"/>
                <a:cs typeface="Times New Roman" panose="02020603050405020304" pitchFamily="18" charset="0"/>
              </a:rPr>
              <a:t> статус </a:t>
            </a:r>
            <a:r>
              <a:rPr lang="ru-RU" dirty="0" err="1">
                <a:latin typeface="Times New Roman" panose="02020603050405020304" pitchFamily="18" charset="0"/>
                <a:cs typeface="Times New Roman" panose="02020603050405020304" pitchFamily="18" charset="0"/>
              </a:rPr>
              <a:t>підприємства</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агрегованими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показниками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враховують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різні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кількісні</a:t>
            </a:r>
            <a:r>
              <a:rPr lang="ru-RU" dirty="0">
                <a:latin typeface="Times New Roman" panose="02020603050405020304" pitchFamily="18" charset="0"/>
                <a:cs typeface="Times New Roman" panose="02020603050405020304" pitchFamily="18" charset="0"/>
              </a:rPr>
              <a:t> характеристики. </a:t>
            </a:r>
            <a:endParaRPr lang="uk-UA"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98120" indent="449580">
              <a:lnSpc>
                <a:spcPct val="115000"/>
              </a:lnSpc>
            </a:pPr>
            <a:r>
              <a:rPr lang="uk-UA" dirty="0">
                <a:effectLst/>
                <a:latin typeface="Times New Roman" panose="02020603050405020304" pitchFamily="18" charset="0"/>
                <a:ea typeface="Times New Roman" panose="02020603050405020304" pitchFamily="18" charset="0"/>
              </a:rPr>
              <a:t>Комплексний показник привабливості ринку розраховується за формулою:</a:t>
            </a:r>
            <a:endParaRPr lang="ru-RU" dirty="0">
              <a:latin typeface="Times New Roman" panose="02020603050405020304" pitchFamily="18" charset="0"/>
              <a:ea typeface="Times New Roman" panose="02020603050405020304" pitchFamily="18" charset="0"/>
            </a:endParaRPr>
          </a:p>
          <a:p>
            <a:pPr marL="198120" indent="449580" algn="ctr">
              <a:lnSpc>
                <a:spcPct val="115000"/>
              </a:lnSpc>
            </a:pPr>
            <a:r>
              <a:rPr lang="uk-UA" i="1" dirty="0" err="1">
                <a:effectLst/>
                <a:latin typeface="Times New Roman" panose="02020603050405020304" pitchFamily="18" charset="0"/>
                <a:ea typeface="Times New Roman" panose="02020603050405020304" pitchFamily="18" charset="0"/>
              </a:rPr>
              <a:t>Kприв</a:t>
            </a:r>
            <a:r>
              <a:rPr lang="uk-UA" dirty="0">
                <a:effectLst/>
                <a:latin typeface="Times New Roman" panose="02020603050405020304" pitchFamily="18" charset="0"/>
                <a:ea typeface="Times New Roman" panose="02020603050405020304" pitchFamily="18" charset="0"/>
              </a:rPr>
              <a:t>. </a:t>
            </a:r>
            <a:r>
              <a:rPr lang="uk-UA" i="1" dirty="0">
                <a:latin typeface="Times New Roman" panose="02020603050405020304" pitchFamily="18" charset="0"/>
                <a:ea typeface="Times New Roman" panose="02020603050405020304" pitchFamily="18" charset="0"/>
              </a:rPr>
              <a:t>р</a:t>
            </a:r>
            <a:r>
              <a:rPr lang="uk-UA" i="1" dirty="0">
                <a:effectLst/>
                <a:latin typeface="Times New Roman" panose="02020603050405020304" pitchFamily="18" charset="0"/>
                <a:ea typeface="Times New Roman" panose="02020603050405020304" pitchFamily="18" charset="0"/>
              </a:rPr>
              <a:t>инку </a:t>
            </a:r>
            <a:r>
              <a:rPr lang="uk-UA" dirty="0">
                <a:latin typeface="Symbol" panose="05050102010706020507" pitchFamily="18" charset="2"/>
                <a:ea typeface="Times New Roman" panose="02020603050405020304" pitchFamily="18" charset="0"/>
              </a:rPr>
              <a:t>=</a:t>
            </a:r>
            <a:r>
              <a:rPr lang="uk-UA" spc="-190" dirty="0">
                <a:latin typeface="Times New Roman" panose="02020603050405020304" pitchFamily="18" charset="0"/>
                <a:ea typeface="Times New Roman" panose="02020603050405020304" pitchFamily="18" charset="0"/>
              </a:rPr>
              <a:t> </a:t>
            </a:r>
            <a:r>
              <a:rPr lang="uk-UA" i="1" dirty="0" err="1">
                <a:latin typeface="Symbol" panose="05050102010706020507" pitchFamily="18" charset="2"/>
                <a:ea typeface="Times New Roman" panose="02020603050405020304" pitchFamily="18" charset="0"/>
              </a:rPr>
              <a:t>a</a:t>
            </a:r>
            <a:r>
              <a:rPr lang="uk-UA" i="1" dirty="0" err="1">
                <a:latin typeface="Times New Roman" panose="02020603050405020304" pitchFamily="18" charset="0"/>
                <a:ea typeface="Times New Roman" panose="02020603050405020304" pitchFamily="18" charset="0"/>
              </a:rPr>
              <a:t>G</a:t>
            </a:r>
            <a:r>
              <a:rPr lang="uk-UA" i="1" spc="-90" dirty="0">
                <a:latin typeface="Times New Roman" panose="02020603050405020304" pitchFamily="18" charset="0"/>
                <a:ea typeface="Times New Roman" panose="02020603050405020304" pitchFamily="18" charset="0"/>
              </a:rPr>
              <a:t> </a:t>
            </a:r>
            <a:r>
              <a:rPr lang="uk-UA" dirty="0">
                <a:latin typeface="Symbol" panose="05050102010706020507" pitchFamily="18" charset="2"/>
                <a:ea typeface="Times New Roman" panose="02020603050405020304" pitchFamily="18" charset="0"/>
              </a:rPr>
              <a:t>+</a:t>
            </a:r>
            <a:r>
              <a:rPr lang="uk-UA" spc="-95" dirty="0">
                <a:latin typeface="Times New Roman" panose="02020603050405020304" pitchFamily="18" charset="0"/>
                <a:ea typeface="Times New Roman" panose="02020603050405020304" pitchFamily="18" charset="0"/>
              </a:rPr>
              <a:t> </a:t>
            </a:r>
            <a:r>
              <a:rPr lang="uk-UA" i="1" spc="20" dirty="0" err="1">
                <a:latin typeface="Symbol" panose="05050102010706020507" pitchFamily="18" charset="2"/>
                <a:ea typeface="Times New Roman" panose="02020603050405020304" pitchFamily="18" charset="0"/>
              </a:rPr>
              <a:t>b</a:t>
            </a:r>
            <a:r>
              <a:rPr lang="uk-UA" i="1" spc="20" dirty="0" err="1">
                <a:latin typeface="Times New Roman" panose="02020603050405020304" pitchFamily="18" charset="0"/>
                <a:ea typeface="Times New Roman" panose="02020603050405020304" pitchFamily="18" charset="0"/>
              </a:rPr>
              <a:t>P</a:t>
            </a:r>
            <a:r>
              <a:rPr lang="uk-UA" i="1" spc="-110" dirty="0">
                <a:latin typeface="Times New Roman" panose="02020603050405020304" pitchFamily="18" charset="0"/>
                <a:ea typeface="Times New Roman" panose="02020603050405020304" pitchFamily="18" charset="0"/>
              </a:rPr>
              <a:t> </a:t>
            </a:r>
            <a:r>
              <a:rPr lang="uk-UA" dirty="0">
                <a:latin typeface="Symbol" panose="05050102010706020507" pitchFamily="18" charset="2"/>
                <a:ea typeface="Times New Roman" panose="02020603050405020304" pitchFamily="18" charset="0"/>
              </a:rPr>
              <a:t>+</a:t>
            </a:r>
            <a:r>
              <a:rPr lang="uk-UA" spc="-195" dirty="0">
                <a:latin typeface="Times New Roman" panose="02020603050405020304" pitchFamily="18" charset="0"/>
                <a:ea typeface="Times New Roman" panose="02020603050405020304" pitchFamily="18" charset="0"/>
              </a:rPr>
              <a:t> </a:t>
            </a:r>
            <a:r>
              <a:rPr lang="uk-UA" i="1" dirty="0" err="1">
                <a:latin typeface="Symbol" panose="05050102010706020507" pitchFamily="18" charset="2"/>
                <a:ea typeface="Times New Roman" panose="02020603050405020304" pitchFamily="18" charset="0"/>
              </a:rPr>
              <a:t>g</a:t>
            </a:r>
            <a:r>
              <a:rPr lang="uk-UA" i="1" dirty="0" err="1">
                <a:latin typeface="Times New Roman" panose="02020603050405020304" pitchFamily="18" charset="0"/>
                <a:ea typeface="Times New Roman" panose="02020603050405020304" pitchFamily="18" charset="0"/>
              </a:rPr>
              <a:t>O</a:t>
            </a:r>
            <a:r>
              <a:rPr lang="uk-UA" i="1" spc="-110" dirty="0">
                <a:latin typeface="Times New Roman" panose="02020603050405020304" pitchFamily="18" charset="0"/>
                <a:ea typeface="Times New Roman" panose="02020603050405020304" pitchFamily="18" charset="0"/>
              </a:rPr>
              <a:t> </a:t>
            </a:r>
            <a:r>
              <a:rPr lang="uk-UA" dirty="0">
                <a:latin typeface="Symbol" panose="05050102010706020507" pitchFamily="18" charset="2"/>
                <a:ea typeface="Times New Roman" panose="02020603050405020304" pitchFamily="18" charset="0"/>
              </a:rPr>
              <a:t>+</a:t>
            </a:r>
            <a:r>
              <a:rPr lang="uk-UA" spc="-245" dirty="0">
                <a:latin typeface="Times New Roman" panose="02020603050405020304" pitchFamily="18" charset="0"/>
                <a:ea typeface="Times New Roman" panose="02020603050405020304" pitchFamily="18" charset="0"/>
              </a:rPr>
              <a:t> </a:t>
            </a:r>
            <a:r>
              <a:rPr lang="uk-UA" i="1" spc="-50" dirty="0" err="1">
                <a:latin typeface="Symbol" panose="05050102010706020507" pitchFamily="18" charset="2"/>
                <a:ea typeface="Times New Roman" panose="02020603050405020304" pitchFamily="18" charset="0"/>
              </a:rPr>
              <a:t>s</a:t>
            </a:r>
            <a:r>
              <a:rPr lang="uk-UA" i="1" spc="-50" dirty="0" err="1">
                <a:latin typeface="Times New Roman" panose="02020603050405020304" pitchFamily="18" charset="0"/>
                <a:ea typeface="Times New Roman" panose="02020603050405020304" pitchFamily="18" charset="0"/>
              </a:rPr>
              <a:t>T</a:t>
            </a:r>
            <a:r>
              <a:rPr lang="uk-UA" dirty="0">
                <a:effectLst/>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a:p>
            <a:pPr marL="198120">
              <a:spcBef>
                <a:spcPts val="615"/>
              </a:spcBef>
              <a:spcAft>
                <a:spcPts val="0"/>
              </a:spcAft>
            </a:pPr>
            <a:br>
              <a:rPr lang="uk-UA" dirty="0">
                <a:effectLst/>
                <a:latin typeface="Times New Roman" panose="02020603050405020304" pitchFamily="18" charset="0"/>
                <a:ea typeface="Times New Roman" panose="02020603050405020304" pitchFamily="18" charset="0"/>
              </a:rPr>
            </a:br>
            <a:r>
              <a:rPr lang="uk-UA" i="1" dirty="0" err="1">
                <a:effectLst/>
                <a:latin typeface="Times New Roman" panose="02020603050405020304" pitchFamily="18" charset="0"/>
                <a:ea typeface="Times New Roman" panose="02020603050405020304" pitchFamily="18" charset="0"/>
              </a:rPr>
              <a:t>К</a:t>
            </a:r>
            <a:r>
              <a:rPr lang="uk-UA" i="1" baseline="-25000" dirty="0" err="1">
                <a:effectLst/>
                <a:latin typeface="Times New Roman" panose="02020603050405020304" pitchFamily="18" charset="0"/>
                <a:ea typeface="Times New Roman" panose="02020603050405020304" pitchFamily="18" charset="0"/>
              </a:rPr>
              <a:t>прив</a:t>
            </a:r>
            <a:r>
              <a:rPr lang="uk-UA" i="1" baseline="-25000" dirty="0">
                <a:effectLst/>
                <a:latin typeface="Times New Roman" panose="02020603050405020304" pitchFamily="18" charset="0"/>
                <a:ea typeface="Times New Roman" panose="02020603050405020304" pitchFamily="18" charset="0"/>
              </a:rPr>
              <a:t>.</a:t>
            </a:r>
            <a:r>
              <a:rPr lang="uk-UA" i="1" dirty="0">
                <a:effectLst/>
                <a:latin typeface="Times New Roman" panose="02020603050405020304" pitchFamily="18" charset="0"/>
                <a:ea typeface="Times New Roman" panose="02020603050405020304" pitchFamily="18" charset="0"/>
              </a:rPr>
              <a:t> </a:t>
            </a:r>
            <a:r>
              <a:rPr lang="uk-UA" i="1" baseline="-25000" dirty="0">
                <a:effectLst/>
                <a:latin typeface="Times New Roman" panose="02020603050405020304" pitchFamily="18" charset="0"/>
                <a:ea typeface="Times New Roman" panose="02020603050405020304" pitchFamily="18" charset="0"/>
              </a:rPr>
              <a:t>ринку</a:t>
            </a:r>
            <a:r>
              <a:rPr lang="uk-UA" i="1" dirty="0">
                <a:effectLst/>
                <a:latin typeface="Times New Roman" panose="02020603050405020304" pitchFamily="18" charset="0"/>
                <a:ea typeface="Times New Roman" panose="02020603050405020304" pitchFamily="18" charset="0"/>
              </a:rPr>
              <a:t> </a:t>
            </a:r>
            <a:r>
              <a:rPr lang="uk-UA" dirty="0">
                <a:effectLst/>
                <a:latin typeface="Times New Roman" panose="02020603050405020304" pitchFamily="18" charset="0"/>
                <a:ea typeface="Times New Roman" panose="02020603050405020304" pitchFamily="18" charset="0"/>
              </a:rPr>
              <a:t>– комплексний показник привабливості ринку;</a:t>
            </a:r>
            <a:endParaRPr lang="ru-RU" dirty="0">
              <a:effectLst/>
              <a:latin typeface="Times New Roman" panose="02020603050405020304" pitchFamily="18" charset="0"/>
              <a:ea typeface="Times New Roman" panose="02020603050405020304" pitchFamily="18" charset="0"/>
            </a:endParaRPr>
          </a:p>
          <a:p>
            <a:pPr marL="198120">
              <a:spcBef>
                <a:spcPts val="270"/>
              </a:spcBef>
              <a:spcAft>
                <a:spcPts val="0"/>
              </a:spcAft>
            </a:pPr>
            <a:r>
              <a:rPr lang="uk-UA" i="1" dirty="0">
                <a:effectLst/>
                <a:latin typeface="Times New Roman" panose="02020603050405020304" pitchFamily="18" charset="0"/>
                <a:ea typeface="Times New Roman" panose="02020603050405020304" pitchFamily="18" charset="0"/>
              </a:rPr>
              <a:t>G </a:t>
            </a:r>
            <a:r>
              <a:rPr lang="uk-UA" dirty="0">
                <a:effectLst/>
                <a:latin typeface="Times New Roman" panose="02020603050405020304" pitchFamily="18" charset="0"/>
                <a:ea typeface="Times New Roman" panose="02020603050405020304" pitchFamily="18" charset="0"/>
              </a:rPr>
              <a:t>– комплексний показник перспектив росту;</a:t>
            </a:r>
            <a:endParaRPr lang="ru-RU" dirty="0">
              <a:effectLst/>
              <a:latin typeface="Times New Roman" panose="02020603050405020304" pitchFamily="18" charset="0"/>
              <a:ea typeface="Times New Roman" panose="02020603050405020304" pitchFamily="18" charset="0"/>
            </a:endParaRPr>
          </a:p>
          <a:p>
            <a:pPr marL="198120">
              <a:spcBef>
                <a:spcPts val="285"/>
              </a:spcBef>
              <a:spcAft>
                <a:spcPts val="0"/>
              </a:spcAft>
            </a:pPr>
            <a:r>
              <a:rPr lang="uk-UA" i="1" dirty="0">
                <a:effectLst/>
                <a:latin typeface="Times New Roman" panose="02020603050405020304" pitchFamily="18" charset="0"/>
                <a:ea typeface="Times New Roman" panose="02020603050405020304" pitchFamily="18" charset="0"/>
              </a:rPr>
              <a:t>Р </a:t>
            </a:r>
            <a:r>
              <a:rPr lang="uk-UA" dirty="0">
                <a:effectLst/>
                <a:latin typeface="Times New Roman" panose="02020603050405020304" pitchFamily="18" charset="0"/>
                <a:ea typeface="Times New Roman" panose="02020603050405020304" pitchFamily="18" charset="0"/>
              </a:rPr>
              <a:t>– комплексний показник рентабельності;</a:t>
            </a:r>
            <a:endParaRPr lang="ru-RU" dirty="0">
              <a:effectLst/>
              <a:latin typeface="Times New Roman" panose="02020603050405020304" pitchFamily="18" charset="0"/>
              <a:ea typeface="Times New Roman" panose="02020603050405020304" pitchFamily="18" charset="0"/>
            </a:endParaRPr>
          </a:p>
          <a:p>
            <a:pPr marL="198120">
              <a:spcBef>
                <a:spcPts val="275"/>
              </a:spcBef>
              <a:spcAft>
                <a:spcPts val="0"/>
              </a:spcAft>
            </a:pPr>
            <a:r>
              <a:rPr lang="uk-UA" i="1" dirty="0">
                <a:effectLst/>
                <a:latin typeface="Times New Roman" panose="02020603050405020304" pitchFamily="18" charset="0"/>
                <a:ea typeface="Times New Roman" panose="02020603050405020304" pitchFamily="18" charset="0"/>
              </a:rPr>
              <a:t>O </a:t>
            </a:r>
            <a:r>
              <a:rPr lang="uk-UA" dirty="0">
                <a:effectLst/>
                <a:latin typeface="Times New Roman" panose="02020603050405020304" pitchFamily="18" charset="0"/>
                <a:ea typeface="Times New Roman" panose="02020603050405020304" pitchFamily="18" charset="0"/>
              </a:rPr>
              <a:t>– комплексний показник можливостей ринку;</a:t>
            </a:r>
            <a:endParaRPr lang="ru-RU" dirty="0">
              <a:effectLst/>
              <a:latin typeface="Times New Roman" panose="02020603050405020304" pitchFamily="18" charset="0"/>
              <a:ea typeface="Times New Roman" panose="02020603050405020304" pitchFamily="18" charset="0"/>
            </a:endParaRPr>
          </a:p>
          <a:p>
            <a:pPr marL="198120" marR="2605405">
              <a:lnSpc>
                <a:spcPct val="115000"/>
              </a:lnSpc>
              <a:spcBef>
                <a:spcPts val="275"/>
              </a:spcBef>
              <a:spcAft>
                <a:spcPts val="0"/>
              </a:spcAft>
            </a:pPr>
            <a:r>
              <a:rPr lang="uk-UA" i="1" dirty="0">
                <a:effectLst/>
                <a:latin typeface="Times New Roman" panose="02020603050405020304" pitchFamily="18" charset="0"/>
                <a:ea typeface="Times New Roman" panose="02020603050405020304" pitchFamily="18" charset="0"/>
              </a:rPr>
              <a:t>T </a:t>
            </a:r>
            <a:r>
              <a:rPr lang="uk-UA" dirty="0">
                <a:effectLst/>
                <a:latin typeface="Times New Roman" panose="02020603050405020304" pitchFamily="18" charset="0"/>
                <a:ea typeface="Times New Roman" panose="02020603050405020304" pitchFamily="18" charset="0"/>
              </a:rPr>
              <a:t>– комплексний показник небезпек (загроз); </a:t>
            </a:r>
          </a:p>
          <a:p>
            <a:pPr marL="198120" marR="2605405">
              <a:lnSpc>
                <a:spcPct val="115000"/>
              </a:lnSpc>
              <a:spcBef>
                <a:spcPts val="275"/>
              </a:spcBef>
              <a:spcAft>
                <a:spcPts val="0"/>
              </a:spcAft>
            </a:pPr>
            <a:r>
              <a:rPr lang="uk-UA" dirty="0">
                <a:effectLst/>
                <a:latin typeface="Times New Roman" panose="02020603050405020304" pitchFamily="18" charset="0"/>
                <a:ea typeface="Times New Roman" panose="02020603050405020304" pitchFamily="18" charset="0"/>
              </a:rPr>
              <a:t>α, β, γ, σ – вагові коефіцієнти, за умови, що</a:t>
            </a:r>
            <a:endParaRPr lang="ru-RU" dirty="0">
              <a:effectLst/>
              <a:latin typeface="Times New Roman" panose="02020603050405020304" pitchFamily="18" charset="0"/>
              <a:ea typeface="Times New Roman" panose="02020603050405020304" pitchFamily="18" charset="0"/>
            </a:endParaRPr>
          </a:p>
          <a:p>
            <a:pPr marL="2574290">
              <a:lnSpc>
                <a:spcPts val="1795"/>
              </a:lnSpc>
            </a:pPr>
            <a:br>
              <a:rPr lang="uk-UA" dirty="0">
                <a:effectLst/>
                <a:latin typeface="Times New Roman" panose="02020603050405020304" pitchFamily="18" charset="0"/>
                <a:ea typeface="Times New Roman" panose="02020603050405020304" pitchFamily="18" charset="0"/>
              </a:rPr>
            </a:br>
            <a:r>
              <a:rPr lang="uk-UA" i="1" dirty="0">
                <a:effectLst/>
                <a:latin typeface="Symbol" panose="05050102010706020507" pitchFamily="18" charset="2"/>
                <a:ea typeface="Times New Roman" panose="02020603050405020304" pitchFamily="18" charset="0"/>
              </a:rPr>
              <a:t>a</a:t>
            </a:r>
            <a:r>
              <a:rPr lang="uk-UA" i="1" dirty="0">
                <a:effectLst/>
                <a:latin typeface="Times New Roman" panose="02020603050405020304" pitchFamily="18" charset="0"/>
                <a:ea typeface="Times New Roman" panose="02020603050405020304" pitchFamily="18" charset="0"/>
              </a:rPr>
              <a:t> </a:t>
            </a:r>
            <a:r>
              <a:rPr lang="uk-UA" dirty="0">
                <a:effectLst/>
                <a:latin typeface="Symbol" panose="05050102010706020507" pitchFamily="18" charset="2"/>
                <a:ea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rPr>
              <a:t> </a:t>
            </a:r>
            <a:r>
              <a:rPr lang="uk-UA" i="1" dirty="0">
                <a:effectLst/>
                <a:latin typeface="Symbol" panose="05050102010706020507" pitchFamily="18" charset="2"/>
                <a:ea typeface="Times New Roman" panose="02020603050405020304" pitchFamily="18" charset="0"/>
              </a:rPr>
              <a:t>b</a:t>
            </a:r>
            <a:r>
              <a:rPr lang="uk-UA" i="1" dirty="0">
                <a:effectLst/>
                <a:latin typeface="Times New Roman" panose="02020603050405020304" pitchFamily="18" charset="0"/>
                <a:ea typeface="Times New Roman" panose="02020603050405020304" pitchFamily="18" charset="0"/>
              </a:rPr>
              <a:t> </a:t>
            </a:r>
            <a:r>
              <a:rPr lang="uk-UA" dirty="0">
                <a:effectLst/>
                <a:latin typeface="Symbol" panose="05050102010706020507" pitchFamily="18" charset="2"/>
                <a:ea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rPr>
              <a:t> </a:t>
            </a:r>
            <a:r>
              <a:rPr lang="uk-UA" i="1" dirty="0">
                <a:effectLst/>
                <a:latin typeface="Symbol" panose="05050102010706020507" pitchFamily="18" charset="2"/>
                <a:ea typeface="Times New Roman" panose="02020603050405020304" pitchFamily="18" charset="0"/>
              </a:rPr>
              <a:t>g</a:t>
            </a:r>
            <a:r>
              <a:rPr lang="uk-UA" i="1" dirty="0">
                <a:effectLst/>
                <a:latin typeface="Times New Roman" panose="02020603050405020304" pitchFamily="18" charset="0"/>
                <a:ea typeface="Times New Roman" panose="02020603050405020304" pitchFamily="18" charset="0"/>
              </a:rPr>
              <a:t> </a:t>
            </a:r>
            <a:r>
              <a:rPr lang="uk-UA" dirty="0">
                <a:effectLst/>
                <a:latin typeface="Symbol" panose="05050102010706020507" pitchFamily="18" charset="2"/>
                <a:ea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rPr>
              <a:t> </a:t>
            </a:r>
            <a:r>
              <a:rPr lang="uk-UA" i="1" dirty="0">
                <a:effectLst/>
                <a:latin typeface="Symbol" panose="05050102010706020507" pitchFamily="18" charset="2"/>
                <a:ea typeface="Times New Roman" panose="02020603050405020304" pitchFamily="18" charset="0"/>
              </a:rPr>
              <a:t>s</a:t>
            </a:r>
            <a:r>
              <a:rPr lang="uk-UA" i="1" dirty="0">
                <a:effectLst/>
                <a:latin typeface="Times New Roman" panose="02020603050405020304" pitchFamily="18" charset="0"/>
                <a:ea typeface="Times New Roman" panose="02020603050405020304" pitchFamily="18" charset="0"/>
              </a:rPr>
              <a:t> </a:t>
            </a:r>
            <a:r>
              <a:rPr lang="uk-UA" dirty="0">
                <a:effectLst/>
                <a:latin typeface="Symbol" panose="05050102010706020507" pitchFamily="18" charset="2"/>
                <a:ea typeface="Times New Roman" panose="02020603050405020304" pitchFamily="18" charset="0"/>
              </a:rPr>
              <a:t>=</a:t>
            </a:r>
            <a:r>
              <a:rPr lang="uk-UA" dirty="0">
                <a:effectLst/>
                <a:latin typeface="Times New Roman" panose="02020603050405020304" pitchFamily="18" charset="0"/>
                <a:ea typeface="Times New Roman" panose="02020603050405020304" pitchFamily="18" charset="0"/>
              </a:rPr>
              <a:t> </a:t>
            </a:r>
            <a:r>
              <a:rPr lang="uk-UA" spc="-80" dirty="0">
                <a:effectLst/>
                <a:latin typeface="Times New Roman" panose="02020603050405020304" pitchFamily="18" charset="0"/>
                <a:ea typeface="Times New Roman" panose="02020603050405020304" pitchFamily="18" charset="0"/>
              </a:rPr>
              <a:t>1</a:t>
            </a:r>
            <a:endParaRPr lang="uk-UA" dirty="0"/>
          </a:p>
        </p:txBody>
      </p:sp>
    </p:spTree>
    <p:extLst>
      <p:ext uri="{BB962C8B-B14F-4D97-AF65-F5344CB8AC3E}">
        <p14:creationId xmlns:p14="http://schemas.microsoft.com/office/powerpoint/2010/main" val="4232208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5BF0A48-001B-4F57-B20C-93F2E5A53896}"/>
              </a:ext>
            </a:extLst>
          </p:cNvPr>
          <p:cNvSpPr/>
          <p:nvPr/>
        </p:nvSpPr>
        <p:spPr>
          <a:xfrm>
            <a:off x="1467059" y="1286190"/>
            <a:ext cx="9857433" cy="923330"/>
          </a:xfrm>
          <a:prstGeom prst="rect">
            <a:avLst/>
          </a:prstGeom>
        </p:spPr>
        <p:txBody>
          <a:bodyPr wrap="square">
            <a:spAutoFit/>
          </a:bodyPr>
          <a:lstStyle/>
          <a:p>
            <a:r>
              <a:rPr lang="uk-UA" dirty="0">
                <a:solidFill>
                  <a:srgbClr val="000000"/>
                </a:solidFill>
                <a:latin typeface="Times New Roman" panose="02020603050405020304" pitchFamily="18" charset="0"/>
              </a:rPr>
              <a:t>Залежно від стадії життєвого циклу, на якій знаходиться підприємство або окремий продукт змінюється ступінь значимості вагових коефіцієнтів. Так, на ранній стадії важливі показники зростання, на стадії зрілості – показники рентабельності. </a:t>
            </a:r>
            <a:endParaRPr lang="uk-UA" dirty="0"/>
          </a:p>
        </p:txBody>
      </p:sp>
      <p:sp>
        <p:nvSpPr>
          <p:cNvPr id="3" name="Прямоугольник 2">
            <a:extLst>
              <a:ext uri="{FF2B5EF4-FFF2-40B4-BE49-F238E27FC236}">
                <a16:creationId xmlns:a16="http://schemas.microsoft.com/office/drawing/2014/main" id="{DD335813-2ED8-4206-B10B-B91BA2463DDC}"/>
              </a:ext>
            </a:extLst>
          </p:cNvPr>
          <p:cNvSpPr/>
          <p:nvPr/>
        </p:nvSpPr>
        <p:spPr>
          <a:xfrm>
            <a:off x="1467059" y="2209520"/>
            <a:ext cx="9257882" cy="1477328"/>
          </a:xfrm>
          <a:prstGeom prst="rect">
            <a:avLst/>
          </a:prstGeom>
        </p:spPr>
        <p:txBody>
          <a:bodyPr wrap="square">
            <a:spAutoFit/>
          </a:bodyPr>
          <a:lstStyle/>
          <a:p>
            <a:r>
              <a:rPr lang="ru-RU" dirty="0" err="1">
                <a:solidFill>
                  <a:srgbClr val="000000"/>
                </a:solidFill>
                <a:latin typeface="Times New Roman" panose="02020603050405020304" pitchFamily="18" charset="0"/>
              </a:rPr>
              <a:t>Результуюча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складова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розраховується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після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проведення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попереднього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аналізу</a:t>
            </a:r>
            <a:r>
              <a:rPr lang="ru-RU" dirty="0">
                <a:solidFill>
                  <a:srgbClr val="000000"/>
                </a:solidFill>
                <a:latin typeface="Times New Roman" panose="02020603050405020304" pitchFamily="18" charset="0"/>
              </a:rPr>
              <a:t> за </a:t>
            </a:r>
            <a:r>
              <a:rPr lang="ru-RU" dirty="0" err="1">
                <a:solidFill>
                  <a:srgbClr val="000000"/>
                </a:solidFill>
                <a:latin typeface="Times New Roman" panose="02020603050405020304" pitchFamily="18" charset="0"/>
              </a:rPr>
              <a:t>кожним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агрегуючим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елементом</a:t>
            </a:r>
            <a:r>
              <a:rPr lang="ru-RU" dirty="0">
                <a:solidFill>
                  <a:srgbClr val="000000"/>
                </a:solidFill>
                <a:latin typeface="Times New Roman" panose="02020603050405020304" pitchFamily="18" charset="0"/>
              </a:rPr>
              <a:t>. </a:t>
            </a:r>
          </a:p>
          <a:p>
            <a:r>
              <a:rPr lang="uk-UA" dirty="0">
                <a:solidFill>
                  <a:srgbClr val="000000"/>
                </a:solidFill>
                <a:latin typeface="Times New Roman" panose="02020603050405020304" pitchFamily="18" charset="0"/>
              </a:rPr>
              <a:t>При розрахунку комплексного показника перспектив росту оцінюється темп зростання відповідної галузі, приріст чисельності споживачів, ступінь старіння продукції та відновлення технології, динаміка географічного розширення ринку. </a:t>
            </a:r>
            <a:endParaRPr lang="uk-UA" dirty="0"/>
          </a:p>
        </p:txBody>
      </p:sp>
      <p:pic>
        <p:nvPicPr>
          <p:cNvPr id="6" name="Рисунок 5">
            <a:extLst>
              <a:ext uri="{FF2B5EF4-FFF2-40B4-BE49-F238E27FC236}">
                <a16:creationId xmlns:a16="http://schemas.microsoft.com/office/drawing/2014/main" id="{060FAA37-A1A0-4E23-A43B-355B054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523" y="4059962"/>
            <a:ext cx="6023369" cy="1312281"/>
          </a:xfrm>
          <a:prstGeom prst="rect">
            <a:avLst/>
          </a:prstGeom>
        </p:spPr>
      </p:pic>
    </p:spTree>
    <p:extLst>
      <p:ext uri="{BB962C8B-B14F-4D97-AF65-F5344CB8AC3E}">
        <p14:creationId xmlns:p14="http://schemas.microsoft.com/office/powerpoint/2010/main" val="1990692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0838299-66E9-4847-B491-CE3D06CAB42C}"/>
              </a:ext>
            </a:extLst>
          </p:cNvPr>
          <p:cNvSpPr/>
          <p:nvPr/>
        </p:nvSpPr>
        <p:spPr>
          <a:xfrm>
            <a:off x="1336430" y="1889090"/>
            <a:ext cx="10058400" cy="1200329"/>
          </a:xfrm>
          <a:prstGeom prst="rect">
            <a:avLst/>
          </a:prstGeom>
        </p:spPr>
        <p:txBody>
          <a:bodyPr wrap="square">
            <a:spAutoFit/>
          </a:bodyPr>
          <a:lstStyle/>
          <a:p>
            <a:r>
              <a:rPr lang="uk-UA" dirty="0">
                <a:solidFill>
                  <a:srgbClr val="000000"/>
                </a:solidFill>
                <a:latin typeface="Times New Roman" panose="02020603050405020304" pitchFamily="18" charset="0"/>
              </a:rPr>
              <a:t>Для визначення комплексного показника рентабельності враховують коливання цін та обсягів продажу, циклічність попиту, насиченість ринку в порівняні з виробничими </a:t>
            </a:r>
            <a:r>
              <a:rPr lang="uk-UA" dirty="0" err="1">
                <a:solidFill>
                  <a:srgbClr val="000000"/>
                </a:solidFill>
                <a:latin typeface="Times New Roman" panose="02020603050405020304" pitchFamily="18" charset="0"/>
              </a:rPr>
              <a:t>потужностями</a:t>
            </a:r>
            <a:r>
              <a:rPr lang="uk-UA" dirty="0">
                <a:solidFill>
                  <a:srgbClr val="000000"/>
                </a:solidFill>
                <a:latin typeface="Times New Roman" panose="02020603050405020304" pitchFamily="18" charset="0"/>
              </a:rPr>
              <a:t> галузі задля визначення простоїв, тривалості життєвого циклу продукції, витрат, необхідні для виходу на ринок, перспективи руху цін на ринках ресурсів, час і вартість розробки нової продукції тощо. </a:t>
            </a:r>
            <a:endParaRPr lang="uk-UA" dirty="0"/>
          </a:p>
        </p:txBody>
      </p:sp>
      <p:pic>
        <p:nvPicPr>
          <p:cNvPr id="5" name="Рисунок 4">
            <a:extLst>
              <a:ext uri="{FF2B5EF4-FFF2-40B4-BE49-F238E27FC236}">
                <a16:creationId xmlns:a16="http://schemas.microsoft.com/office/drawing/2014/main" id="{355C0BFC-75AB-46B6-A685-B0BEADE31B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881" y="3429000"/>
            <a:ext cx="1562235" cy="518205"/>
          </a:xfrm>
          <a:prstGeom prst="rect">
            <a:avLst/>
          </a:prstGeom>
        </p:spPr>
      </p:pic>
      <p:pic>
        <p:nvPicPr>
          <p:cNvPr id="7" name="Рисунок 6">
            <a:extLst>
              <a:ext uri="{FF2B5EF4-FFF2-40B4-BE49-F238E27FC236}">
                <a16:creationId xmlns:a16="http://schemas.microsoft.com/office/drawing/2014/main" id="{CF3221C4-1984-4CB4-BFC7-53E217CAF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891" y="4139432"/>
            <a:ext cx="6036216" cy="782348"/>
          </a:xfrm>
          <a:prstGeom prst="rect">
            <a:avLst/>
          </a:prstGeom>
        </p:spPr>
      </p:pic>
    </p:spTree>
    <p:extLst>
      <p:ext uri="{BB962C8B-B14F-4D97-AF65-F5344CB8AC3E}">
        <p14:creationId xmlns:p14="http://schemas.microsoft.com/office/powerpoint/2010/main" val="200579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7EBBD22-306E-4616-8556-D9B3AEAEA680}"/>
              </a:ext>
            </a:extLst>
          </p:cNvPr>
          <p:cNvSpPr/>
          <p:nvPr/>
        </p:nvSpPr>
        <p:spPr>
          <a:xfrm>
            <a:off x="1498699" y="1306285"/>
            <a:ext cx="7896510" cy="646331"/>
          </a:xfrm>
          <a:prstGeom prst="rect">
            <a:avLst/>
          </a:prstGeom>
        </p:spPr>
        <p:txBody>
          <a:bodyPr wrap="square">
            <a:spAutoFit/>
          </a:bodyPr>
          <a:lstStyle/>
          <a:p>
            <a:r>
              <a:rPr lang="ru-RU" dirty="0" err="1">
                <a:solidFill>
                  <a:srgbClr val="000000"/>
                </a:solidFill>
                <a:latin typeface="Times New Roman" panose="02020603050405020304" pitchFamily="18" charset="0"/>
              </a:rPr>
              <a:t>Комплексні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показники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можливостей</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небезпек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обчислюються</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основі</a:t>
            </a:r>
            <a:r>
              <a:rPr lang="ru-RU" dirty="0">
                <a:solidFill>
                  <a:srgbClr val="000000"/>
                </a:solidFill>
                <a:latin typeface="Times New Roman" panose="02020603050405020304" pitchFamily="18" charset="0"/>
              </a:rPr>
              <a:t> SWOТ-</a:t>
            </a:r>
            <a:r>
              <a:rPr lang="ru-RU" dirty="0" err="1">
                <a:solidFill>
                  <a:srgbClr val="000000"/>
                </a:solidFill>
                <a:latin typeface="Times New Roman" panose="02020603050405020304" pitchFamily="18" charset="0"/>
              </a:rPr>
              <a:t>матриці</a:t>
            </a:r>
            <a:r>
              <a:rPr lang="ru-RU" dirty="0">
                <a:solidFill>
                  <a:srgbClr val="000000"/>
                </a:solidFill>
                <a:latin typeface="Times New Roman" panose="02020603050405020304" pitchFamily="18" charset="0"/>
              </a:rPr>
              <a:t>. </a:t>
            </a:r>
            <a:endParaRPr lang="uk-UA" dirty="0"/>
          </a:p>
        </p:txBody>
      </p:sp>
      <p:pic>
        <p:nvPicPr>
          <p:cNvPr id="4" name="Рисунок 3">
            <a:extLst>
              <a:ext uri="{FF2B5EF4-FFF2-40B4-BE49-F238E27FC236}">
                <a16:creationId xmlns:a16="http://schemas.microsoft.com/office/drawing/2014/main" id="{4C32C83F-7AB8-463E-9899-8DAD17307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99" y="1952616"/>
            <a:ext cx="6143323" cy="2677349"/>
          </a:xfrm>
          <a:prstGeom prst="rect">
            <a:avLst/>
          </a:prstGeom>
        </p:spPr>
      </p:pic>
    </p:spTree>
    <p:extLst>
      <p:ext uri="{BB962C8B-B14F-4D97-AF65-F5344CB8AC3E}">
        <p14:creationId xmlns:p14="http://schemas.microsoft.com/office/powerpoint/2010/main" val="393613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CCF6F0D-924B-4754-8558-B5A96306CB21}"/>
              </a:ext>
            </a:extLst>
          </p:cNvPr>
          <p:cNvSpPr/>
          <p:nvPr/>
        </p:nvSpPr>
        <p:spPr>
          <a:xfrm>
            <a:off x="1152210" y="1245996"/>
            <a:ext cx="10101943" cy="1477328"/>
          </a:xfrm>
          <a:prstGeom prst="rect">
            <a:avLst/>
          </a:prstGeom>
        </p:spPr>
        <p:txBody>
          <a:bodyPr wrap="square">
            <a:spAutoFit/>
          </a:bodyPr>
          <a:lstStyle/>
          <a:p>
            <a:r>
              <a:rPr lang="ru-RU" dirty="0" err="1">
                <a:solidFill>
                  <a:srgbClr val="000000"/>
                </a:solidFill>
                <a:latin typeface="Times New Roman" panose="02020603050405020304" pitchFamily="18" charset="0"/>
              </a:rPr>
              <a:t>Комплексний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показник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конкурентоспроможності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показник</a:t>
            </a:r>
            <a:r>
              <a:rPr lang="ru-RU" dirty="0">
                <a:solidFill>
                  <a:srgbClr val="000000"/>
                </a:solidFill>
                <a:latin typeface="Times New Roman" panose="02020603050405020304" pitchFamily="18" charset="0"/>
              </a:rPr>
              <a:t> конкурентного статусу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залежить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трьох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основних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складових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рівня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капіталовкладень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обраної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стратегії</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потенціалу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При </a:t>
            </a:r>
            <a:r>
              <a:rPr lang="ru-RU" dirty="0" err="1">
                <a:solidFill>
                  <a:srgbClr val="000000"/>
                </a:solidFill>
                <a:latin typeface="Times New Roman" panose="02020603050405020304" pitchFamily="18" charset="0"/>
              </a:rPr>
              <a:t>цьому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оцінка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рівня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капіталовкладень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базується</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припущеннях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існують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оптимальний</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мінімальний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рівні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капіталовкладень</a:t>
            </a:r>
            <a:r>
              <a:rPr lang="ru-RU" dirty="0">
                <a:solidFill>
                  <a:srgbClr val="000000"/>
                </a:solidFill>
                <a:latin typeface="Times New Roman" panose="02020603050405020304" pitchFamily="18" charset="0"/>
              </a:rPr>
              <a:t>, при </a:t>
            </a:r>
            <a:r>
              <a:rPr lang="ru-RU" dirty="0" err="1">
                <a:solidFill>
                  <a:srgbClr val="000000"/>
                </a:solidFill>
                <a:latin typeface="Times New Roman" panose="02020603050405020304" pitchFamily="18" charset="0"/>
              </a:rPr>
              <a:t>яких</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першому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випадку</a:t>
            </a:r>
            <a:r>
              <a:rPr lang="ru-RU" dirty="0">
                <a:solidFill>
                  <a:srgbClr val="000000"/>
                </a:solidFill>
                <a:latin typeface="Times New Roman" panose="02020603050405020304" pitchFamily="18" charset="0"/>
              </a:rPr>
              <a:t> – </a:t>
            </a:r>
            <a:r>
              <a:rPr lang="ru-RU" dirty="0" err="1">
                <a:solidFill>
                  <a:srgbClr val="000000"/>
                </a:solidFill>
                <a:latin typeface="Times New Roman" panose="02020603050405020304" pitchFamily="18" charset="0"/>
              </a:rPr>
              <a:t>рентабельність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вкладеного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капіталу</a:t>
            </a:r>
            <a:r>
              <a:rPr lang="ru-RU" dirty="0">
                <a:solidFill>
                  <a:srgbClr val="000000"/>
                </a:solidFill>
                <a:latin typeface="Times New Roman" panose="02020603050405020304" pitchFamily="18" charset="0"/>
              </a:rPr>
              <a:t> максимальна, а в другому – </a:t>
            </a:r>
            <a:r>
              <a:rPr lang="ru-RU" dirty="0" err="1">
                <a:solidFill>
                  <a:srgbClr val="000000"/>
                </a:solidFill>
                <a:latin typeface="Times New Roman" panose="02020603050405020304" pitchFamily="18" charset="0"/>
              </a:rPr>
              <a:t>прибуток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взагалі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неможливо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отримати</a:t>
            </a:r>
            <a:r>
              <a:rPr lang="ru-RU" dirty="0">
                <a:solidFill>
                  <a:srgbClr val="000000"/>
                </a:solidFill>
                <a:latin typeface="Times New Roman" panose="02020603050405020304" pitchFamily="18" charset="0"/>
              </a:rPr>
              <a:t>. </a:t>
            </a:r>
            <a:endParaRPr lang="uk-UA" dirty="0"/>
          </a:p>
        </p:txBody>
      </p:sp>
      <p:pic>
        <p:nvPicPr>
          <p:cNvPr id="4" name="Рисунок 3">
            <a:extLst>
              <a:ext uri="{FF2B5EF4-FFF2-40B4-BE49-F238E27FC236}">
                <a16:creationId xmlns:a16="http://schemas.microsoft.com/office/drawing/2014/main" id="{A759D709-46B4-41B4-BB5B-5BEE0CD165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867" y="2833511"/>
            <a:ext cx="3036266" cy="778203"/>
          </a:xfrm>
          <a:prstGeom prst="rect">
            <a:avLst/>
          </a:prstGeom>
        </p:spPr>
      </p:pic>
      <p:pic>
        <p:nvPicPr>
          <p:cNvPr id="6" name="Рисунок 5">
            <a:extLst>
              <a:ext uri="{FF2B5EF4-FFF2-40B4-BE49-F238E27FC236}">
                <a16:creationId xmlns:a16="http://schemas.microsoft.com/office/drawing/2014/main" id="{59410178-FA2D-48C2-BED8-2CDDF9DBC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400" y="3735960"/>
            <a:ext cx="6915200" cy="1759909"/>
          </a:xfrm>
          <a:prstGeom prst="rect">
            <a:avLst/>
          </a:prstGeom>
        </p:spPr>
      </p:pic>
    </p:spTree>
    <p:extLst>
      <p:ext uri="{BB962C8B-B14F-4D97-AF65-F5344CB8AC3E}">
        <p14:creationId xmlns:p14="http://schemas.microsoft.com/office/powerpoint/2010/main" val="83926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C77F79F-0E85-49C2-8590-DB6EAEABE0EB}"/>
              </a:ext>
            </a:extLst>
          </p:cNvPr>
          <p:cNvSpPr/>
          <p:nvPr/>
        </p:nvSpPr>
        <p:spPr>
          <a:xfrm>
            <a:off x="1564193" y="2481943"/>
            <a:ext cx="9063613" cy="1200329"/>
          </a:xfrm>
          <a:prstGeom prst="rect">
            <a:avLst/>
          </a:prstGeom>
        </p:spPr>
        <p:txBody>
          <a:bodyPr wrap="square">
            <a:spAutoFit/>
          </a:bodyPr>
          <a:lstStyle/>
          <a:p>
            <a:r>
              <a:rPr lang="ru-RU" dirty="0" err="1">
                <a:solidFill>
                  <a:srgbClr val="000000"/>
                </a:solidFill>
                <a:latin typeface="Times New Roman" panose="02020603050405020304" pitchFamily="18" charset="0"/>
              </a:rPr>
              <a:t>Визначення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агрегованих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показників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привабливості</a:t>
            </a:r>
            <a:r>
              <a:rPr lang="ru-RU" dirty="0">
                <a:solidFill>
                  <a:srgbClr val="000000"/>
                </a:solidFill>
                <a:latin typeface="Times New Roman" panose="02020603050405020304" pitchFamily="18" charset="0"/>
              </a:rPr>
              <a:t> ринку та </a:t>
            </a:r>
            <a:r>
              <a:rPr lang="ru-RU" dirty="0" err="1">
                <a:solidFill>
                  <a:srgbClr val="000000"/>
                </a:solidFill>
                <a:latin typeface="Times New Roman" panose="02020603050405020304" pitchFamily="18" charset="0"/>
              </a:rPr>
              <a:t>конкурентоспроможності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дозволяє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графічно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визначити</a:t>
            </a:r>
            <a:r>
              <a:rPr lang="ru-RU" dirty="0">
                <a:solidFill>
                  <a:srgbClr val="000000"/>
                </a:solidFill>
                <a:latin typeface="Times New Roman" panose="02020603050405020304" pitchFamily="18" charset="0"/>
              </a:rPr>
              <a:t> сегмент, в </a:t>
            </a:r>
            <a:r>
              <a:rPr lang="ru-RU" dirty="0" err="1">
                <a:solidFill>
                  <a:srgbClr val="000000"/>
                </a:solidFill>
                <a:latin typeface="Times New Roman" panose="02020603050405020304" pitchFamily="18" charset="0"/>
              </a:rPr>
              <a:t>якому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знаходиться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підприємство</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певному</a:t>
            </a:r>
            <a:r>
              <a:rPr lang="ru-RU" dirty="0">
                <a:solidFill>
                  <a:srgbClr val="000000"/>
                </a:solidFill>
                <a:latin typeface="Times New Roman" panose="02020603050405020304" pitchFamily="18" charset="0"/>
              </a:rPr>
              <a:t> часовому </a:t>
            </a:r>
            <a:r>
              <a:rPr lang="ru-RU" dirty="0" err="1">
                <a:solidFill>
                  <a:srgbClr val="000000"/>
                </a:solidFill>
                <a:latin typeface="Times New Roman" panose="02020603050405020304" pitchFamily="18" charset="0"/>
              </a:rPr>
              <a:t>проміжку</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визначитися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стратегічними</a:t>
            </a:r>
            <a:r>
              <a:rPr lang="ru-RU" dirty="0">
                <a:solidFill>
                  <a:srgbClr val="000000"/>
                </a:solidFill>
                <a:latin typeface="Times New Roman" panose="02020603050405020304" pitchFamily="18" charset="0"/>
              </a:rPr>
              <a:t> перспективами і </a:t>
            </a:r>
            <a:r>
              <a:rPr lang="ru-RU" dirty="0" err="1">
                <a:solidFill>
                  <a:srgbClr val="000000"/>
                </a:solidFill>
                <a:latin typeface="Times New Roman" panose="02020603050405020304" pitchFamily="18" charset="0"/>
              </a:rPr>
              <a:t>напрямами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діяльності</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майбутнє</a:t>
            </a:r>
            <a:r>
              <a:rPr lang="ru-RU"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257492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3B1D858-B20F-49C0-B1F8-16C499F1C718}"/>
              </a:ext>
            </a:extLst>
          </p:cNvPr>
          <p:cNvSpPr/>
          <p:nvPr/>
        </p:nvSpPr>
        <p:spPr>
          <a:xfrm>
            <a:off x="1818752" y="1858946"/>
            <a:ext cx="8721969" cy="2585323"/>
          </a:xfrm>
          <a:prstGeom prst="rect">
            <a:avLst/>
          </a:prstGeom>
        </p:spPr>
        <p:txBody>
          <a:bodyPr wrap="square">
            <a:spAutoFit/>
          </a:bodyPr>
          <a:lstStyle/>
          <a:p>
            <a:r>
              <a:rPr lang="ru-RU" b="1" dirty="0">
                <a:solidFill>
                  <a:srgbClr val="000000"/>
                </a:solidFill>
                <a:latin typeface="Times New Roman" panose="02020603050405020304" pitchFamily="18" charset="0"/>
              </a:rPr>
              <a:t>V. </a:t>
            </a:r>
            <a:r>
              <a:rPr lang="ru-RU" b="1" dirty="0" err="1">
                <a:solidFill>
                  <a:srgbClr val="000000"/>
                </a:solidFill>
                <a:latin typeface="Times New Roman" panose="02020603050405020304" pitchFamily="18" charset="0"/>
              </a:rPr>
              <a:t>Конкурентний</a:t>
            </a:r>
            <a:r>
              <a:rPr lang="ru-RU" b="1" dirty="0">
                <a:solidFill>
                  <a:srgbClr val="000000"/>
                </a:solidFill>
                <a:latin typeface="Times New Roman" panose="02020603050405020304" pitchFamily="18" charset="0"/>
              </a:rPr>
              <a:t> </a:t>
            </a:r>
            <a:r>
              <a:rPr lang="ru-RU" b="1" dirty="0" err="1">
                <a:solidFill>
                  <a:srgbClr val="000000"/>
                </a:solidFill>
                <a:latin typeface="Times New Roman" panose="02020603050405020304" pitchFamily="18" charset="0"/>
              </a:rPr>
              <a:t>аналіз</a:t>
            </a:r>
            <a:r>
              <a:rPr lang="ru-RU" b="1" dirty="0">
                <a:solidFill>
                  <a:srgbClr val="000000"/>
                </a:solidFill>
                <a:latin typeface="Times New Roman" panose="02020603050405020304" pitchFamily="18" charset="0"/>
              </a:rPr>
              <a:t> за </a:t>
            </a:r>
            <a:r>
              <a:rPr lang="ru-RU" b="1" dirty="0" err="1">
                <a:solidFill>
                  <a:srgbClr val="000000"/>
                </a:solidFill>
                <a:latin typeface="Times New Roman" panose="02020603050405020304" pitchFamily="18" charset="0"/>
              </a:rPr>
              <a:t>М.Портером</a:t>
            </a:r>
            <a:r>
              <a:rPr lang="ru-RU" b="1"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Серед</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різних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факторів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зовнішнього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середовища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діють</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підприємство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виділяють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ключовий</a:t>
            </a:r>
            <a:r>
              <a:rPr lang="ru-RU" dirty="0">
                <a:solidFill>
                  <a:srgbClr val="000000"/>
                </a:solidFill>
                <a:latin typeface="Times New Roman" panose="02020603050405020304" pitchFamily="18" charset="0"/>
              </a:rPr>
              <a:t> – </a:t>
            </a:r>
            <a:r>
              <a:rPr lang="ru-RU" dirty="0" err="1">
                <a:solidFill>
                  <a:srgbClr val="000000"/>
                </a:solidFill>
                <a:latin typeface="Times New Roman" panose="02020603050405020304" pitchFamily="18" charset="0"/>
              </a:rPr>
              <a:t>галузь</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якій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ведеться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конкурентна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боротьба</a:t>
            </a:r>
            <a:r>
              <a:rPr lang="ru-RU" dirty="0">
                <a:solidFill>
                  <a:srgbClr val="000000"/>
                </a:solidFill>
                <a:latin typeface="Times New Roman" panose="02020603050405020304" pitchFamily="18" charset="0"/>
              </a:rPr>
              <a:t>. Структура </a:t>
            </a:r>
            <a:r>
              <a:rPr lang="ru-RU" dirty="0" err="1">
                <a:solidFill>
                  <a:srgbClr val="000000"/>
                </a:solidFill>
                <a:latin typeface="Times New Roman" panose="02020603050405020304" pitchFamily="18" charset="0"/>
              </a:rPr>
              <a:t>галузі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має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істотний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вплив</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формування</a:t>
            </a:r>
            <a:r>
              <a:rPr lang="ru-RU" dirty="0">
                <a:solidFill>
                  <a:srgbClr val="000000"/>
                </a:solidFill>
                <a:latin typeface="Times New Roman" panose="02020603050405020304" pitchFamily="18" charset="0"/>
              </a:rPr>
              <a:t> правил </a:t>
            </a:r>
            <a:r>
              <a:rPr lang="ru-RU" dirty="0" err="1">
                <a:solidFill>
                  <a:srgbClr val="000000"/>
                </a:solidFill>
                <a:latin typeface="Times New Roman" panose="02020603050405020304" pitchFamily="18" charset="0"/>
              </a:rPr>
              <a:t>конкурентної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боротьби</a:t>
            </a:r>
            <a:r>
              <a:rPr lang="ru-RU" dirty="0">
                <a:solidFill>
                  <a:srgbClr val="000000"/>
                </a:solidFill>
                <a:latin typeface="Times New Roman" panose="02020603050405020304" pitchFamily="18" charset="0"/>
              </a:rPr>
              <a:t>, а </a:t>
            </a:r>
            <a:r>
              <a:rPr lang="ru-RU" dirty="0" err="1">
                <a:solidFill>
                  <a:srgbClr val="000000"/>
                </a:solidFill>
                <a:latin typeface="Times New Roman" panose="02020603050405020304" pitchFamily="18" charset="0"/>
              </a:rPr>
              <a:t>також</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потенційних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стратегій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Для </a:t>
            </a:r>
            <a:r>
              <a:rPr lang="ru-RU" dirty="0" err="1">
                <a:solidFill>
                  <a:srgbClr val="000000"/>
                </a:solidFill>
                <a:latin typeface="Times New Roman" panose="02020603050405020304" pitchFamily="18" charset="0"/>
              </a:rPr>
              <a:t>аналізу</a:t>
            </a:r>
            <a:r>
              <a:rPr lang="ru-RU" dirty="0">
                <a:solidFill>
                  <a:srgbClr val="000000"/>
                </a:solidFill>
                <a:latin typeface="Times New Roman" panose="02020603050405020304" pitchFamily="18" charset="0"/>
              </a:rPr>
              <a:t> стану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умовах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конкуренції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застосовують</a:t>
            </a:r>
            <a:r>
              <a:rPr lang="ru-RU" dirty="0">
                <a:solidFill>
                  <a:srgbClr val="000000"/>
                </a:solidFill>
                <a:latin typeface="Times New Roman" panose="02020603050405020304" pitchFamily="18" charset="0"/>
              </a:rPr>
              <a:t> модель </a:t>
            </a:r>
            <a:r>
              <a:rPr lang="ru-RU" dirty="0" err="1">
                <a:solidFill>
                  <a:srgbClr val="000000"/>
                </a:solidFill>
                <a:latin typeface="Times New Roman" panose="02020603050405020304" pitchFamily="18" charset="0"/>
              </a:rPr>
              <a:t>п’яти</a:t>
            </a:r>
            <a:r>
              <a:rPr lang="ru-RU" dirty="0">
                <a:solidFill>
                  <a:srgbClr val="000000"/>
                </a:solidFill>
                <a:latin typeface="Times New Roman" panose="02020603050405020304" pitchFamily="18" charset="0"/>
              </a:rPr>
              <a:t> сил Майкла Портера. </a:t>
            </a:r>
            <a:r>
              <a:rPr lang="ru-RU" dirty="0" err="1">
                <a:solidFill>
                  <a:srgbClr val="000000"/>
                </a:solidFill>
                <a:latin typeface="Times New Roman" panose="02020603050405020304" pitchFamily="18" charset="0"/>
              </a:rPr>
              <a:t>Матриця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призначена</a:t>
            </a:r>
            <a:r>
              <a:rPr lang="ru-RU" dirty="0">
                <a:solidFill>
                  <a:srgbClr val="000000"/>
                </a:solidFill>
                <a:latin typeface="Times New Roman" panose="02020603050405020304" pitchFamily="18" charset="0"/>
              </a:rPr>
              <a:t> для </a:t>
            </a:r>
            <a:r>
              <a:rPr lang="ru-RU" dirty="0" err="1">
                <a:solidFill>
                  <a:srgbClr val="000000"/>
                </a:solidFill>
                <a:latin typeface="Times New Roman" panose="02020603050405020304" pitchFamily="18" charset="0"/>
              </a:rPr>
              <a:t>ринків</a:t>
            </a:r>
            <a:r>
              <a:rPr lang="ru-RU" dirty="0">
                <a:solidFill>
                  <a:srgbClr val="000000"/>
                </a:solidFill>
                <a:latin typeface="Times New Roman" panose="02020603050405020304" pitchFamily="18" charset="0"/>
              </a:rPr>
              <a:t> з </a:t>
            </a:r>
            <a:r>
              <a:rPr lang="ru-RU" dirty="0" err="1">
                <a:solidFill>
                  <a:srgbClr val="000000"/>
                </a:solidFill>
                <a:latin typeface="Times New Roman" panose="02020603050405020304" pitchFamily="18" charset="0"/>
              </a:rPr>
              <a:t>уповільненим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зростанням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тих,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знаходяться</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стані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стагнації</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ґрунтується</a:t>
            </a:r>
            <a:r>
              <a:rPr lang="ru-RU" dirty="0">
                <a:solidFill>
                  <a:srgbClr val="000000"/>
                </a:solidFill>
                <a:latin typeface="Times New Roman" panose="02020603050405020304" pitchFamily="18" charset="0"/>
              </a:rPr>
              <a:t> на тому,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для </a:t>
            </a:r>
            <a:r>
              <a:rPr lang="ru-RU" dirty="0" err="1">
                <a:solidFill>
                  <a:srgbClr val="000000"/>
                </a:solidFill>
                <a:latin typeface="Times New Roman" panose="02020603050405020304" pitchFamily="18" charset="0"/>
              </a:rPr>
              <a:t>одержання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прибутку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вище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середнього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мусить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мати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сильні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позиції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стосовно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конкурентів</a:t>
            </a:r>
            <a:r>
              <a:rPr lang="ru-RU" dirty="0">
                <a:solidFill>
                  <a:srgbClr val="000000"/>
                </a:solidFill>
                <a:latin typeface="Times New Roman" panose="02020603050405020304" pitchFamily="18" charset="0"/>
              </a:rPr>
              <a:t> за </a:t>
            </a:r>
            <a:r>
              <a:rPr lang="ru-RU" dirty="0" err="1">
                <a:solidFill>
                  <a:srgbClr val="000000"/>
                </a:solidFill>
                <a:latin typeface="Times New Roman" panose="02020603050405020304" pitchFamily="18" charset="0"/>
              </a:rPr>
              <a:t>рахунок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лідерства</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сфері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витрат</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унікальності</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привабливості</a:t>
            </a:r>
            <a:r>
              <a:rPr lang="ru-RU" dirty="0">
                <a:solidFill>
                  <a:srgbClr val="000000"/>
                </a:solidFill>
                <a:latin typeface="Times New Roman" panose="02020603050405020304" pitchFamily="18" charset="0"/>
              </a:rPr>
              <a:t> товару з </a:t>
            </a:r>
            <a:r>
              <a:rPr lang="ru-RU" dirty="0" err="1">
                <a:solidFill>
                  <a:srgbClr val="000000"/>
                </a:solidFill>
                <a:latin typeface="Times New Roman" panose="02020603050405020304" pitchFamily="18" charset="0"/>
              </a:rPr>
              <a:t>погляду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покупця</a:t>
            </a:r>
            <a:r>
              <a:rPr lang="ru-RU"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4271820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1434450-10AA-4B33-BDCB-74ED5EB17529}"/>
              </a:ext>
            </a:extLst>
          </p:cNvPr>
          <p:cNvSpPr/>
          <p:nvPr/>
        </p:nvSpPr>
        <p:spPr>
          <a:xfrm>
            <a:off x="1368250" y="1306286"/>
            <a:ext cx="9455499" cy="923330"/>
          </a:xfrm>
          <a:prstGeom prst="rect">
            <a:avLst/>
          </a:prstGeom>
        </p:spPr>
        <p:txBody>
          <a:bodyPr wrap="square">
            <a:spAutoFit/>
          </a:bodyPr>
          <a:lstStyle/>
          <a:p>
            <a:r>
              <a:rPr lang="ru-RU" dirty="0">
                <a:solidFill>
                  <a:srgbClr val="000000"/>
                </a:solidFill>
                <a:latin typeface="Times New Roman" panose="02020603050405020304" pitchFamily="18" charset="0"/>
              </a:rPr>
              <a:t>Стан </a:t>
            </a:r>
            <a:r>
              <a:rPr lang="ru-RU" dirty="0" err="1">
                <a:solidFill>
                  <a:srgbClr val="000000"/>
                </a:solidFill>
                <a:latin typeface="Times New Roman" panose="02020603050405020304" pitchFamily="18" charset="0"/>
              </a:rPr>
              <a:t>конкуренції</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галузі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залежить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a:t>
            </a:r>
            <a:r>
              <a:rPr lang="ru-RU" dirty="0">
                <a:solidFill>
                  <a:srgbClr val="000000"/>
                </a:solidFill>
                <a:latin typeface="Times New Roman" panose="02020603050405020304" pitchFamily="18" charset="0"/>
              </a:rPr>
              <a:t> таких </a:t>
            </a:r>
            <a:r>
              <a:rPr lang="ru-RU" dirty="0" err="1">
                <a:solidFill>
                  <a:srgbClr val="000000"/>
                </a:solidFill>
                <a:latin typeface="Times New Roman" panose="02020603050405020304" pitchFamily="18" charset="0"/>
              </a:rPr>
              <a:t>конкурентних</a:t>
            </a:r>
            <a:r>
              <a:rPr lang="ru-RU" dirty="0">
                <a:solidFill>
                  <a:srgbClr val="000000"/>
                </a:solidFill>
                <a:latin typeface="Times New Roman" panose="02020603050405020304" pitchFamily="18" charset="0"/>
              </a:rPr>
              <a:t> сил як </a:t>
            </a:r>
            <a:r>
              <a:rPr lang="ru-RU" dirty="0" err="1">
                <a:solidFill>
                  <a:srgbClr val="000000"/>
                </a:solidFill>
                <a:latin typeface="Times New Roman" panose="02020603050405020304" pitchFamily="18" charset="0"/>
              </a:rPr>
              <a:t>вплив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покупців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вплив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постачальників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можливість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появи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нових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існування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товарів-замінників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конкурентів</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середині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галузі</a:t>
            </a:r>
            <a:r>
              <a:rPr lang="ru-RU" dirty="0">
                <a:solidFill>
                  <a:srgbClr val="000000"/>
                </a:solidFill>
                <a:latin typeface="Times New Roman" panose="02020603050405020304" pitchFamily="18" charset="0"/>
              </a:rPr>
              <a:t>. </a:t>
            </a:r>
            <a:endParaRPr lang="uk-UA" dirty="0"/>
          </a:p>
        </p:txBody>
      </p:sp>
      <p:pic>
        <p:nvPicPr>
          <p:cNvPr id="5" name="Рисунок 4">
            <a:extLst>
              <a:ext uri="{FF2B5EF4-FFF2-40B4-BE49-F238E27FC236}">
                <a16:creationId xmlns:a16="http://schemas.microsoft.com/office/drawing/2014/main" id="{0806E7AF-E08B-4120-ADD4-79ADAD74E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414" y="2229616"/>
            <a:ext cx="8424509" cy="4176738"/>
          </a:xfrm>
          <a:prstGeom prst="rect">
            <a:avLst/>
          </a:prstGeom>
        </p:spPr>
      </p:pic>
    </p:spTree>
    <p:extLst>
      <p:ext uri="{BB962C8B-B14F-4D97-AF65-F5344CB8AC3E}">
        <p14:creationId xmlns:p14="http://schemas.microsoft.com/office/powerpoint/2010/main" val="313787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291636-20A3-416D-A3B0-AFF92FD4026E}"/>
              </a:ext>
            </a:extLst>
          </p:cNvPr>
          <p:cNvSpPr txBox="1"/>
          <p:nvPr/>
        </p:nvSpPr>
        <p:spPr>
          <a:xfrm>
            <a:off x="569167" y="1463647"/>
            <a:ext cx="10515600" cy="2031325"/>
          </a:xfrm>
          <a:prstGeom prst="rect">
            <a:avLst/>
          </a:prstGeom>
          <a:noFill/>
        </p:spPr>
        <p:txBody>
          <a:bodyPr wrap="square">
            <a:spAutoFit/>
          </a:bodyPr>
          <a:lstStyle/>
          <a:p>
            <a:pPr marL="342900" indent="-342900" algn="ctr">
              <a:buAutoNum type="arabicPeriod"/>
            </a:pPr>
            <a:r>
              <a:rPr lang="ru-RU" dirty="0" err="1"/>
              <a:t>Сутність</a:t>
            </a:r>
            <a:r>
              <a:rPr lang="ru-RU" dirty="0"/>
              <a:t> </a:t>
            </a:r>
            <a:r>
              <a:rPr lang="ru-RU" dirty="0" err="1"/>
              <a:t>експертної</a:t>
            </a:r>
            <a:r>
              <a:rPr lang="ru-RU" dirty="0"/>
              <a:t> </a:t>
            </a:r>
            <a:r>
              <a:rPr lang="ru-RU" dirty="0" err="1"/>
              <a:t>діагностики</a:t>
            </a:r>
            <a:r>
              <a:rPr lang="ru-RU" dirty="0"/>
              <a:t> </a:t>
            </a:r>
            <a:r>
              <a:rPr lang="ru-RU" dirty="0" err="1"/>
              <a:t>фінансово-господарського</a:t>
            </a:r>
            <a:r>
              <a:rPr lang="ru-RU" dirty="0"/>
              <a:t> стану </a:t>
            </a:r>
            <a:r>
              <a:rPr lang="ru-RU" dirty="0" err="1"/>
              <a:t>підприємства</a:t>
            </a:r>
            <a:endParaRPr lang="ru-RU" dirty="0"/>
          </a:p>
          <a:p>
            <a:endParaRPr lang="ru-RU" dirty="0"/>
          </a:p>
          <a:p>
            <a:pPr algn="just"/>
            <a:r>
              <a:rPr lang="ru-RU" b="1" dirty="0"/>
              <a:t>	</a:t>
            </a:r>
            <a:r>
              <a:rPr lang="ru-RU" b="1" dirty="0" err="1"/>
              <a:t>Експертна</a:t>
            </a:r>
            <a:r>
              <a:rPr lang="ru-RU" b="1" dirty="0"/>
              <a:t> </a:t>
            </a:r>
            <a:r>
              <a:rPr lang="ru-RU" b="1" dirty="0" err="1"/>
              <a:t>діагностика</a:t>
            </a:r>
            <a:r>
              <a:rPr lang="ru-RU" b="1" dirty="0"/>
              <a:t> </a:t>
            </a:r>
            <a:r>
              <a:rPr lang="ru-RU" dirty="0"/>
              <a:t>– </a:t>
            </a:r>
            <a:r>
              <a:rPr lang="ru-RU" dirty="0" err="1"/>
              <a:t>це</a:t>
            </a:r>
            <a:r>
              <a:rPr lang="ru-RU" dirty="0"/>
              <a:t> процедура </a:t>
            </a:r>
            <a:r>
              <a:rPr lang="ru-RU" dirty="0" err="1"/>
              <a:t>отримання</a:t>
            </a:r>
            <a:r>
              <a:rPr lang="ru-RU" dirty="0"/>
              <a:t> </a:t>
            </a:r>
            <a:r>
              <a:rPr lang="ru-RU" dirty="0" err="1"/>
              <a:t>інформації</a:t>
            </a:r>
            <a:r>
              <a:rPr lang="ru-RU" dirty="0"/>
              <a:t> про стан </a:t>
            </a:r>
            <a:r>
              <a:rPr lang="ru-RU" dirty="0" err="1"/>
              <a:t>об’єкту</a:t>
            </a:r>
            <a:r>
              <a:rPr lang="ru-RU" dirty="0"/>
              <a:t> </a:t>
            </a:r>
            <a:r>
              <a:rPr lang="ru-RU" dirty="0" err="1"/>
              <a:t>дослідження</a:t>
            </a:r>
            <a:r>
              <a:rPr lang="ru-RU" dirty="0"/>
              <a:t> та </a:t>
            </a:r>
            <a:r>
              <a:rPr lang="ru-RU" dirty="0" err="1"/>
              <a:t>його</a:t>
            </a:r>
            <a:r>
              <a:rPr lang="ru-RU" dirty="0"/>
              <a:t> </a:t>
            </a:r>
            <a:r>
              <a:rPr lang="ru-RU" dirty="0" err="1"/>
              <a:t>оцінювання</a:t>
            </a:r>
            <a:r>
              <a:rPr lang="ru-RU" dirty="0"/>
              <a:t> </a:t>
            </a:r>
            <a:r>
              <a:rPr lang="ru-RU" dirty="0" err="1"/>
              <a:t>фахівцями-експертами</a:t>
            </a:r>
            <a:r>
              <a:rPr lang="ru-RU" dirty="0"/>
              <a:t> з метою </a:t>
            </a:r>
            <a:r>
              <a:rPr lang="ru-RU" dirty="0" err="1"/>
              <a:t>подальшого</a:t>
            </a:r>
            <a:r>
              <a:rPr lang="ru-RU" dirty="0"/>
              <a:t> </a:t>
            </a:r>
            <a:r>
              <a:rPr lang="ru-RU" dirty="0" err="1"/>
              <a:t>прийняття</a:t>
            </a:r>
            <a:r>
              <a:rPr lang="ru-RU" dirty="0"/>
              <a:t> </a:t>
            </a:r>
            <a:r>
              <a:rPr lang="ru-RU" dirty="0" err="1"/>
              <a:t>рішень</a:t>
            </a:r>
            <a:r>
              <a:rPr lang="ru-RU" dirty="0"/>
              <a:t>.</a:t>
            </a:r>
          </a:p>
          <a:p>
            <a:pPr algn="just"/>
            <a:endParaRPr lang="ru-RU" dirty="0"/>
          </a:p>
          <a:p>
            <a:pPr algn="just"/>
            <a:endParaRPr lang="ru-RU" dirty="0"/>
          </a:p>
        </p:txBody>
      </p:sp>
      <p:pic>
        <p:nvPicPr>
          <p:cNvPr id="4" name="Рисунок 3">
            <a:extLst>
              <a:ext uri="{FF2B5EF4-FFF2-40B4-BE49-F238E27FC236}">
                <a16:creationId xmlns:a16="http://schemas.microsoft.com/office/drawing/2014/main" id="{B479E915-171C-4514-917C-53D7B62FC86D}"/>
              </a:ext>
            </a:extLst>
          </p:cNvPr>
          <p:cNvPicPr>
            <a:picLocks noChangeAspect="1"/>
          </p:cNvPicPr>
          <p:nvPr/>
        </p:nvPicPr>
        <p:blipFill>
          <a:blip r:embed="rId2"/>
          <a:stretch>
            <a:fillRect/>
          </a:stretch>
        </p:blipFill>
        <p:spPr>
          <a:xfrm>
            <a:off x="2354424" y="3429000"/>
            <a:ext cx="7483151" cy="1579028"/>
          </a:xfrm>
          <a:prstGeom prst="rect">
            <a:avLst/>
          </a:prstGeom>
        </p:spPr>
      </p:pic>
    </p:spTree>
    <p:extLst>
      <p:ext uri="{BB962C8B-B14F-4D97-AF65-F5344CB8AC3E}">
        <p14:creationId xmlns:p14="http://schemas.microsoft.com/office/powerpoint/2010/main" val="219225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D5EFB94-A7B6-49AE-AD23-08C5B13AF4B4}"/>
              </a:ext>
            </a:extLst>
          </p:cNvPr>
          <p:cNvSpPr/>
          <p:nvPr/>
        </p:nvSpPr>
        <p:spPr>
          <a:xfrm>
            <a:off x="1714919" y="1879042"/>
            <a:ext cx="8762162" cy="646331"/>
          </a:xfrm>
          <a:prstGeom prst="rect">
            <a:avLst/>
          </a:prstGeom>
        </p:spPr>
        <p:txBody>
          <a:bodyPr wrap="square">
            <a:spAutoFit/>
          </a:bodyPr>
          <a:lstStyle/>
          <a:p>
            <a:r>
              <a:rPr lang="uk-UA" dirty="0">
                <a:solidFill>
                  <a:srgbClr val="000000"/>
                </a:solidFill>
                <a:latin typeface="Times New Roman" panose="02020603050405020304" pitchFamily="18" charset="0"/>
              </a:rPr>
              <a:t>Модель п’яти сил конкуренції </a:t>
            </a:r>
            <a:r>
              <a:rPr lang="uk-UA" dirty="0" err="1">
                <a:solidFill>
                  <a:srgbClr val="000000"/>
                </a:solidFill>
                <a:latin typeface="Times New Roman" panose="02020603050405020304" pitchFamily="18" charset="0"/>
              </a:rPr>
              <a:t>М.Портера</a:t>
            </a:r>
            <a:r>
              <a:rPr lang="uk-UA" dirty="0">
                <a:solidFill>
                  <a:srgbClr val="000000"/>
                </a:solidFill>
                <a:latin typeface="Times New Roman" panose="02020603050405020304" pitchFamily="18" charset="0"/>
              </a:rPr>
              <a:t> дозволяє визначити відповідність між внутрішнім станом підприємства та дією сил у зовнішньому оточенні. </a:t>
            </a:r>
            <a:endParaRPr lang="uk-UA" dirty="0"/>
          </a:p>
        </p:txBody>
      </p:sp>
      <p:sp>
        <p:nvSpPr>
          <p:cNvPr id="3" name="Прямоугольник 2">
            <a:extLst>
              <a:ext uri="{FF2B5EF4-FFF2-40B4-BE49-F238E27FC236}">
                <a16:creationId xmlns:a16="http://schemas.microsoft.com/office/drawing/2014/main" id="{91986086-7B94-48E0-BAD3-F353067B2583}"/>
              </a:ext>
            </a:extLst>
          </p:cNvPr>
          <p:cNvSpPr/>
          <p:nvPr/>
        </p:nvSpPr>
        <p:spPr>
          <a:xfrm>
            <a:off x="1714919" y="2696195"/>
            <a:ext cx="8092272" cy="2862322"/>
          </a:xfrm>
          <a:prstGeom prst="rect">
            <a:avLst/>
          </a:prstGeom>
        </p:spPr>
        <p:txBody>
          <a:bodyPr wrap="square">
            <a:spAutoFit/>
          </a:bodyPr>
          <a:lstStyle/>
          <a:p>
            <a:r>
              <a:rPr lang="ru-RU" dirty="0" err="1">
                <a:solidFill>
                  <a:srgbClr val="000000"/>
                </a:solidFill>
                <a:latin typeface="Times New Roman" panose="02020603050405020304" pitchFamily="18" charset="0"/>
              </a:rPr>
              <a:t>Суперництво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між</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існуючими</a:t>
            </a:r>
            <a:r>
              <a:rPr lang="ru-RU" dirty="0">
                <a:solidFill>
                  <a:srgbClr val="000000"/>
                </a:solidFill>
                <a:latin typeface="Times New Roman" panose="02020603050405020304" pitchFamily="18" charset="0"/>
              </a:rPr>
              <a:t> конкурентами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рівень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конкурентної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боротьби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виникає</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зв’язку</a:t>
            </a:r>
            <a:r>
              <a:rPr lang="ru-RU" dirty="0">
                <a:solidFill>
                  <a:srgbClr val="000000"/>
                </a:solidFill>
                <a:latin typeface="Times New Roman" panose="02020603050405020304" pitchFamily="18" charset="0"/>
              </a:rPr>
              <a:t> з </a:t>
            </a:r>
            <a:r>
              <a:rPr lang="ru-RU" dirty="0" err="1">
                <a:solidFill>
                  <a:srgbClr val="000000"/>
                </a:solidFill>
                <a:latin typeface="Times New Roman" panose="02020603050405020304" pitchFamily="18" charset="0"/>
              </a:rPr>
              <a:t>тим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у одного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декількох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виникає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можливість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краще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задовольняти</a:t>
            </a:r>
            <a:r>
              <a:rPr lang="ru-RU" dirty="0">
                <a:solidFill>
                  <a:srgbClr val="000000"/>
                </a:solidFill>
                <a:latin typeface="Times New Roman" panose="02020603050405020304" pitchFamily="18" charset="0"/>
              </a:rPr>
              <a:t> потреби </a:t>
            </a:r>
            <a:r>
              <a:rPr lang="ru-RU" dirty="0" err="1">
                <a:solidFill>
                  <a:srgbClr val="000000"/>
                </a:solidFill>
                <a:latin typeface="Times New Roman" panose="02020603050405020304" pitchFamily="18" charset="0"/>
              </a:rPr>
              <a:t>споживача</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певному</a:t>
            </a:r>
            <a:r>
              <a:rPr lang="ru-RU" dirty="0">
                <a:solidFill>
                  <a:srgbClr val="000000"/>
                </a:solidFill>
                <a:latin typeface="Times New Roman" panose="02020603050405020304" pitchFamily="18" charset="0"/>
              </a:rPr>
              <a:t> однотипному </a:t>
            </a:r>
            <a:r>
              <a:rPr lang="ru-RU" dirty="0" err="1">
                <a:solidFill>
                  <a:srgbClr val="000000"/>
                </a:solidFill>
                <a:latin typeface="Times New Roman" panose="02020603050405020304" pitchFamily="18" charset="0"/>
              </a:rPr>
              <a:t>товарі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чи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послузі</a:t>
            </a:r>
            <a:r>
              <a:rPr lang="ru-RU" dirty="0">
                <a:solidFill>
                  <a:srgbClr val="000000"/>
                </a:solidFill>
                <a:latin typeface="Times New Roman" panose="02020603050405020304" pitchFamily="18" charset="0"/>
              </a:rPr>
              <a:t>. </a:t>
            </a:r>
          </a:p>
          <a:p>
            <a:endParaRPr lang="uk-UA" dirty="0">
              <a:solidFill>
                <a:srgbClr val="000000"/>
              </a:solidFill>
              <a:latin typeface="Times New Roman" panose="02020603050405020304" pitchFamily="18" charset="0"/>
            </a:endParaRPr>
          </a:p>
          <a:p>
            <a:r>
              <a:rPr lang="uk-UA" dirty="0">
                <a:solidFill>
                  <a:srgbClr val="000000"/>
                </a:solidFill>
                <a:latin typeface="Times New Roman" panose="02020603050405020304" pitchFamily="18" charset="0"/>
              </a:rPr>
              <a:t>Загроза появи нових конкурентів характеризується можливістю приходу на ринок підприємців-початківців або підприємств з інших галузей, які будуть мати значні ресурси та виробничі потужності, а також бажання закріпитись на даному ринку. Сприятливими умовами для цього можуть стати низькі бар’єри входу на ринок та зменшення потенціалу діючих учасників ринку. </a:t>
            </a:r>
            <a:endParaRPr lang="uk-UA" dirty="0"/>
          </a:p>
        </p:txBody>
      </p:sp>
    </p:spTree>
    <p:extLst>
      <p:ext uri="{BB962C8B-B14F-4D97-AF65-F5344CB8AC3E}">
        <p14:creationId xmlns:p14="http://schemas.microsoft.com/office/powerpoint/2010/main" val="1655467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D6980BA-44D0-4CCB-AD56-A9E1BF9F2695}"/>
              </a:ext>
            </a:extLst>
          </p:cNvPr>
          <p:cNvSpPr/>
          <p:nvPr/>
        </p:nvSpPr>
        <p:spPr>
          <a:xfrm>
            <a:off x="1966127" y="2690336"/>
            <a:ext cx="8259745" cy="1477328"/>
          </a:xfrm>
          <a:prstGeom prst="rect">
            <a:avLst/>
          </a:prstGeom>
        </p:spPr>
        <p:txBody>
          <a:bodyPr wrap="square">
            <a:spAutoFit/>
          </a:bodyPr>
          <a:lstStyle/>
          <a:p>
            <a:r>
              <a:rPr lang="uk-UA" dirty="0">
                <a:solidFill>
                  <a:srgbClr val="000000"/>
                </a:solidFill>
                <a:latin typeface="Times New Roman" panose="02020603050405020304" pitchFamily="18" charset="0"/>
              </a:rPr>
              <a:t>Існування або можливість появи товарів-замінників загострює конкуренцію. Вплив товарів замінників на конкуренцію у галузі здійснюється за двома основними аспектами: через ціну та через рівень інновацій, коли у конкурентів якість товару-заміннику поліпшується настільки, що відвертає увагу значної частини споживачів від товарів підприємства. </a:t>
            </a:r>
            <a:endParaRPr lang="uk-UA" dirty="0"/>
          </a:p>
        </p:txBody>
      </p:sp>
    </p:spTree>
    <p:extLst>
      <p:ext uri="{BB962C8B-B14F-4D97-AF65-F5344CB8AC3E}">
        <p14:creationId xmlns:p14="http://schemas.microsoft.com/office/powerpoint/2010/main" val="1189049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2621199-BCE8-44E7-A4CC-7DB97649B7E1}"/>
              </a:ext>
            </a:extLst>
          </p:cNvPr>
          <p:cNvSpPr/>
          <p:nvPr/>
        </p:nvSpPr>
        <p:spPr>
          <a:xfrm>
            <a:off x="2059912" y="1919235"/>
            <a:ext cx="7887956" cy="2663927"/>
          </a:xfrm>
          <a:prstGeom prst="rect">
            <a:avLst/>
          </a:prstGeom>
        </p:spPr>
        <p:txBody>
          <a:bodyPr wrap="square">
            <a:spAutoFit/>
          </a:bodyPr>
          <a:lstStyle/>
          <a:p>
            <a:r>
              <a:rPr lang="ru-RU" dirty="0" err="1">
                <a:solidFill>
                  <a:srgbClr val="000000"/>
                </a:solidFill>
                <a:latin typeface="Times New Roman" panose="02020603050405020304" pitchFamily="18" charset="0"/>
              </a:rPr>
              <a:t>Ринкова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влада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постачальників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проявляється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головним</a:t>
            </a:r>
            <a:r>
              <a:rPr lang="ru-RU" dirty="0">
                <a:solidFill>
                  <a:srgbClr val="000000"/>
                </a:solidFill>
                <a:latin typeface="Times New Roman" panose="02020603050405020304" pitchFamily="18" charset="0"/>
              </a:rPr>
              <a:t> чином у </a:t>
            </a:r>
            <a:r>
              <a:rPr lang="ru-RU" dirty="0" err="1">
                <a:solidFill>
                  <a:srgbClr val="000000"/>
                </a:solidFill>
                <a:latin typeface="Times New Roman" panose="02020603050405020304" pitchFamily="18" charset="0"/>
              </a:rPr>
              <a:t>цінах</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якості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ресурсів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постачаються</a:t>
            </a:r>
            <a:r>
              <a:rPr lang="ru-RU" dirty="0">
                <a:solidFill>
                  <a:srgbClr val="000000"/>
                </a:solidFill>
                <a:latin typeface="Times New Roman" panose="02020603050405020304" pitchFamily="18" charset="0"/>
              </a:rPr>
              <a:t>, а </a:t>
            </a:r>
            <a:r>
              <a:rPr lang="ru-RU" dirty="0" err="1">
                <a:solidFill>
                  <a:srgbClr val="000000"/>
                </a:solidFill>
                <a:latin typeface="Times New Roman" panose="02020603050405020304" pitchFamily="18" charset="0"/>
              </a:rPr>
              <a:t>також</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умовах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обслуговування</a:t>
            </a:r>
            <a:r>
              <a:rPr lang="ru-RU" dirty="0">
                <a:solidFill>
                  <a:srgbClr val="000000"/>
                </a:solidFill>
                <a:latin typeface="Times New Roman" panose="02020603050405020304" pitchFamily="18" charset="0"/>
              </a:rPr>
              <a:t>. Сила </a:t>
            </a:r>
            <a:r>
              <a:rPr lang="ru-RU" dirty="0" err="1">
                <a:solidFill>
                  <a:srgbClr val="000000"/>
                </a:solidFill>
                <a:latin typeface="Times New Roman" panose="02020603050405020304" pitchFamily="18" charset="0"/>
              </a:rPr>
              <a:t>постачальників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зростає</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випадках</a:t>
            </a:r>
            <a:r>
              <a:rPr lang="ru-RU" dirty="0">
                <a:solidFill>
                  <a:srgbClr val="000000"/>
                </a:solidFill>
                <a:latin typeface="Times New Roman" panose="02020603050405020304" pitchFamily="18" charset="0"/>
              </a:rPr>
              <a:t>, коли: </a:t>
            </a:r>
          </a:p>
          <a:p>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товари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постачальників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диференційовані</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покупцю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важко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замінити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постачальника</a:t>
            </a:r>
            <a:r>
              <a:rPr lang="ru-RU"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продукція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постачальників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посідає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важливе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місце</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виробничо-господарському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процесі</a:t>
            </a:r>
            <a:r>
              <a:rPr lang="ru-RU" dirty="0">
                <a:solidFill>
                  <a:srgbClr val="000000"/>
                </a:solidFill>
                <a:latin typeface="Times New Roman" panose="02020603050405020304" pitchFamily="18" charset="0"/>
              </a:rPr>
              <a:t>; </a:t>
            </a:r>
          </a:p>
          <a:p>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покупці</a:t>
            </a:r>
            <a:r>
              <a:rPr lang="ru-RU" dirty="0">
                <a:solidFill>
                  <a:srgbClr val="000000"/>
                </a:solidFill>
                <a:latin typeface="Times New Roman" panose="02020603050405020304" pitchFamily="18" charset="0"/>
              </a:rPr>
              <a:t> не </a:t>
            </a:r>
            <a:r>
              <a:rPr lang="ru-RU" dirty="0" err="1">
                <a:solidFill>
                  <a:srgbClr val="000000"/>
                </a:solidFill>
                <a:latin typeface="Times New Roman" panose="02020603050405020304" pitchFamily="18" charset="0"/>
              </a:rPr>
              <a:t>входять</a:t>
            </a:r>
            <a:r>
              <a:rPr lang="ru-RU" dirty="0">
                <a:solidFill>
                  <a:srgbClr val="000000"/>
                </a:solidFill>
                <a:latin typeface="Times New Roman" panose="02020603050405020304" pitchFamily="18" charset="0"/>
              </a:rPr>
              <a:t> до </a:t>
            </a:r>
            <a:r>
              <a:rPr lang="ru-RU" dirty="0" err="1">
                <a:solidFill>
                  <a:srgbClr val="000000"/>
                </a:solidFill>
                <a:latin typeface="Times New Roman" panose="02020603050405020304" pitchFamily="18" charset="0"/>
              </a:rPr>
              <a:t>важливої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категорії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клієнтів</a:t>
            </a:r>
            <a:r>
              <a:rPr lang="ru-RU" dirty="0">
                <a:solidFill>
                  <a:srgbClr val="000000"/>
                </a:solidFill>
                <a:latin typeface="Times New Roman" panose="02020603050405020304" pitchFamily="18" charset="0"/>
              </a:rPr>
              <a:t> для </a:t>
            </a:r>
            <a:r>
              <a:rPr lang="ru-RU" dirty="0" err="1">
                <a:solidFill>
                  <a:srgbClr val="000000"/>
                </a:solidFill>
                <a:latin typeface="Times New Roman" panose="02020603050405020304" pitchFamily="18" charset="0"/>
              </a:rPr>
              <a:t>постачальників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ресурсів</a:t>
            </a:r>
            <a:r>
              <a:rPr lang="ru-RU"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34902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637FA2-6369-4288-B713-54A9D76064B1}"/>
              </a:ext>
            </a:extLst>
          </p:cNvPr>
          <p:cNvSpPr/>
          <p:nvPr/>
        </p:nvSpPr>
        <p:spPr>
          <a:xfrm>
            <a:off x="1478782" y="2413337"/>
            <a:ext cx="9234435" cy="2031325"/>
          </a:xfrm>
          <a:prstGeom prst="rect">
            <a:avLst/>
          </a:prstGeom>
        </p:spPr>
        <p:txBody>
          <a:bodyPr wrap="square">
            <a:spAutoFit/>
          </a:bodyPr>
          <a:lstStyle/>
          <a:p>
            <a:r>
              <a:rPr lang="ru-RU" dirty="0" err="1">
                <a:solidFill>
                  <a:srgbClr val="000000"/>
                </a:solidFill>
                <a:latin typeface="Times New Roman" panose="02020603050405020304" pitchFamily="18" charset="0"/>
              </a:rPr>
              <a:t>Ринкова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влада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споживачів</a:t>
            </a:r>
            <a:r>
              <a:rPr lang="ru-RU" dirty="0">
                <a:solidFill>
                  <a:srgbClr val="000000"/>
                </a:solidFill>
                <a:latin typeface="Times New Roman" panose="02020603050405020304" pitchFamily="18" charset="0"/>
              </a:rPr>
              <a:t>, як </a:t>
            </a:r>
            <a:r>
              <a:rPr lang="ru-RU" dirty="0" err="1">
                <a:solidFill>
                  <a:srgbClr val="000000"/>
                </a:solidFill>
                <a:latin typeface="Times New Roman" panose="02020603050405020304" pitchFamily="18" charset="0"/>
              </a:rPr>
              <a:t>конкурентна</a:t>
            </a:r>
            <a:r>
              <a:rPr lang="ru-RU" dirty="0">
                <a:solidFill>
                  <a:srgbClr val="000000"/>
                </a:solidFill>
                <a:latin typeface="Times New Roman" panose="02020603050405020304" pitchFamily="18" charset="0"/>
              </a:rPr>
              <a:t> сила, </a:t>
            </a:r>
            <a:r>
              <a:rPr lang="ru-RU" dirty="0" err="1">
                <a:solidFill>
                  <a:srgbClr val="000000"/>
                </a:solidFill>
                <a:latin typeface="Times New Roman" panose="02020603050405020304" pitchFamily="18" charset="0"/>
              </a:rPr>
              <a:t>зростає</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збільшенням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їх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можливості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впливати</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ціни</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якість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товарів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рівень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обслуговування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тощо</a:t>
            </a:r>
            <a:r>
              <a:rPr lang="ru-RU" dirty="0">
                <a:solidFill>
                  <a:srgbClr val="000000"/>
                </a:solidFill>
                <a:latin typeface="Times New Roman" panose="02020603050405020304" pitchFamily="18" charset="0"/>
              </a:rPr>
              <a:t>. </a:t>
            </a:r>
          </a:p>
          <a:p>
            <a:r>
              <a:rPr lang="ru-RU" dirty="0" err="1">
                <a:solidFill>
                  <a:srgbClr val="000000"/>
                </a:solidFill>
                <a:latin typeface="Times New Roman" panose="02020603050405020304" pitchFamily="18" charset="0"/>
              </a:rPr>
              <a:t>Потенційні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конкуренти</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товари-замінники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становлять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пряму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конкурентну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загрозу</a:t>
            </a:r>
            <a:r>
              <a:rPr lang="ru-RU" dirty="0">
                <a:solidFill>
                  <a:srgbClr val="000000"/>
                </a:solidFill>
                <a:latin typeface="Times New Roman" panose="02020603050405020304" pitchFamily="18" charset="0"/>
              </a:rPr>
              <a:t>, а </a:t>
            </a:r>
            <a:r>
              <a:rPr lang="ru-RU" dirty="0" err="1">
                <a:solidFill>
                  <a:srgbClr val="000000"/>
                </a:solidFill>
                <a:latin typeface="Times New Roman" panose="02020603050405020304" pitchFamily="18" charset="0"/>
              </a:rPr>
              <a:t>споживачі</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постачальники</a:t>
            </a:r>
            <a:r>
              <a:rPr lang="ru-RU" dirty="0">
                <a:solidFill>
                  <a:srgbClr val="000000"/>
                </a:solidFill>
                <a:latin typeface="Times New Roman" panose="02020603050405020304" pitchFamily="18" charset="0"/>
              </a:rPr>
              <a:t> – </a:t>
            </a:r>
            <a:r>
              <a:rPr lang="ru-RU" dirty="0" err="1">
                <a:solidFill>
                  <a:srgbClr val="000000"/>
                </a:solidFill>
                <a:latin typeface="Times New Roman" panose="02020603050405020304" pitchFamily="18" charset="0"/>
              </a:rPr>
              <a:t>непряму</a:t>
            </a:r>
            <a:r>
              <a:rPr lang="ru-RU" dirty="0">
                <a:solidFill>
                  <a:srgbClr val="000000"/>
                </a:solidFill>
                <a:latin typeface="Times New Roman" panose="02020603050405020304" pitchFamily="18" charset="0"/>
              </a:rPr>
              <a:t>, яка </a:t>
            </a:r>
            <a:r>
              <a:rPr lang="ru-RU" dirty="0" err="1">
                <a:solidFill>
                  <a:srgbClr val="000000"/>
                </a:solidFill>
                <a:latin typeface="Times New Roman" panose="02020603050405020304" pitchFamily="18" charset="0"/>
              </a:rPr>
              <a:t>залежить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їхньої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спроможності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диктувати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свої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умови</a:t>
            </a:r>
            <a:r>
              <a:rPr lang="ru-RU" dirty="0">
                <a:solidFill>
                  <a:srgbClr val="000000"/>
                </a:solidFill>
                <a:latin typeface="Times New Roman" panose="02020603050405020304" pitchFamily="18" charset="0"/>
              </a:rPr>
              <a:t>. </a:t>
            </a:r>
          </a:p>
          <a:p>
            <a:r>
              <a:rPr lang="ru-RU" dirty="0" err="1">
                <a:solidFill>
                  <a:srgbClr val="000000"/>
                </a:solidFill>
                <a:latin typeface="Times New Roman" panose="02020603050405020304" pitchFamily="18" charset="0"/>
              </a:rPr>
              <a:t>Проаналізувавши</a:t>
            </a:r>
            <a:r>
              <a:rPr lang="ru-RU" dirty="0">
                <a:solidFill>
                  <a:srgbClr val="000000"/>
                </a:solidFill>
                <a:latin typeface="Times New Roman" panose="02020603050405020304" pitchFamily="18" charset="0"/>
              </a:rPr>
              <a:t> «поле сил», </a:t>
            </a:r>
            <a:r>
              <a:rPr lang="ru-RU" dirty="0" err="1">
                <a:solidFill>
                  <a:srgbClr val="000000"/>
                </a:solidFill>
                <a:latin typeface="Times New Roman" panose="02020603050405020304" pitchFamily="18" charset="0"/>
              </a:rPr>
              <a:t>підприємство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може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вибрати</a:t>
            </a:r>
            <a:r>
              <a:rPr lang="ru-RU" dirty="0">
                <a:solidFill>
                  <a:srgbClr val="000000"/>
                </a:solidFill>
                <a:latin typeface="Times New Roman" panose="02020603050405020304" pitchFamily="18" charset="0"/>
              </a:rPr>
              <a:t> одну з </a:t>
            </a:r>
            <a:r>
              <a:rPr lang="ru-RU" dirty="0" err="1">
                <a:solidFill>
                  <a:srgbClr val="000000"/>
                </a:solidFill>
                <a:latin typeface="Times New Roman" panose="02020603050405020304" pitchFamily="18" charset="0"/>
              </a:rPr>
              <a:t>оптимальних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стратегій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зниження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витрат</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диференціація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фокусування</a:t>
            </a:r>
            <a:r>
              <a:rPr lang="ru-RU"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4119788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94E2B79-3D48-4F0C-B7DD-5B00B030B2B0}"/>
              </a:ext>
            </a:extLst>
          </p:cNvPr>
          <p:cNvSpPr/>
          <p:nvPr/>
        </p:nvSpPr>
        <p:spPr>
          <a:xfrm>
            <a:off x="2130251" y="2090058"/>
            <a:ext cx="8058778" cy="1754326"/>
          </a:xfrm>
          <a:prstGeom prst="rect">
            <a:avLst/>
          </a:prstGeom>
        </p:spPr>
        <p:txBody>
          <a:bodyPr wrap="square">
            <a:spAutoFit/>
          </a:bodyPr>
          <a:lstStyle/>
          <a:p>
            <a:r>
              <a:rPr lang="uk-UA" i="1" dirty="0">
                <a:solidFill>
                  <a:srgbClr val="000000"/>
                </a:solidFill>
                <a:latin typeface="Times New Roman" panose="02020603050405020304" pitchFamily="18" charset="0"/>
              </a:rPr>
              <a:t>Стратегія зниження витрат </a:t>
            </a:r>
            <a:r>
              <a:rPr lang="uk-UA" dirty="0">
                <a:solidFill>
                  <a:srgbClr val="000000"/>
                </a:solidFill>
                <a:latin typeface="Times New Roman" panose="02020603050405020304" pitchFamily="18" charset="0"/>
              </a:rPr>
              <a:t>або стратегія цінового лідерства реалізується шляхом економії на масштабах виробництва, спрощення вибору (без суттєвих втрат якості), підвищення ефективності виробничого процесу. Цим самим створюються високі бар’єри входження конкурентів на цільовий ринок. Недоліками такої стратегії є можливе звуження обсягів збуту, цінові війни, ускладнення з підтриманням низьких витрат упродовж тривалого періоду. </a:t>
            </a:r>
            <a:endParaRPr lang="uk-UA" dirty="0"/>
          </a:p>
        </p:txBody>
      </p:sp>
    </p:spTree>
    <p:extLst>
      <p:ext uri="{BB962C8B-B14F-4D97-AF65-F5344CB8AC3E}">
        <p14:creationId xmlns:p14="http://schemas.microsoft.com/office/powerpoint/2010/main" val="1028078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A3C589-7409-499A-9BEF-1BCC312346EB}"/>
              </a:ext>
            </a:extLst>
          </p:cNvPr>
          <p:cNvSpPr/>
          <p:nvPr/>
        </p:nvSpPr>
        <p:spPr>
          <a:xfrm>
            <a:off x="1711569" y="2136338"/>
            <a:ext cx="8768861" cy="2585323"/>
          </a:xfrm>
          <a:prstGeom prst="rect">
            <a:avLst/>
          </a:prstGeom>
        </p:spPr>
        <p:txBody>
          <a:bodyPr wrap="square">
            <a:spAutoFit/>
          </a:bodyPr>
          <a:lstStyle/>
          <a:p>
            <a:r>
              <a:rPr lang="uk-UA" i="1" dirty="0">
                <a:solidFill>
                  <a:srgbClr val="000000"/>
                </a:solidFill>
                <a:latin typeface="Times New Roman" panose="02020603050405020304" pitchFamily="18" charset="0"/>
              </a:rPr>
              <a:t>Стратегія диференціації </a:t>
            </a:r>
            <a:r>
              <a:rPr lang="uk-UA" dirty="0">
                <a:solidFill>
                  <a:srgbClr val="000000"/>
                </a:solidFill>
                <a:latin typeface="Times New Roman" panose="02020603050405020304" pitchFamily="18" charset="0"/>
              </a:rPr>
              <a:t>реалізується шляхом створення товарів, які більшою мірою відповідають попиту конкретних груп споживачів, ніж товари конкурентів. Цим підвищується привабливість товарів або послуг для споживача та імідж як самого товару або послуги, так і підприємства-виробника. Випуск унікальної, індивідуалізованої продукції з урахуванням специфічних вимог кожної групи споживачів переводить конкуренцію в площину якості і технічних властивостей продукції. До основних недоліків застосування стратегії диференціації належать великі витрати, можливість функціональної конкуренції, вища ціна на диференційовані товари в порівнянні зі звичайними аналогами. </a:t>
            </a:r>
            <a:endParaRPr lang="uk-UA" dirty="0"/>
          </a:p>
        </p:txBody>
      </p:sp>
    </p:spTree>
    <p:extLst>
      <p:ext uri="{BB962C8B-B14F-4D97-AF65-F5344CB8AC3E}">
        <p14:creationId xmlns:p14="http://schemas.microsoft.com/office/powerpoint/2010/main" val="449361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FDF15D1-1E87-43C1-9016-E12B22B926A4}"/>
              </a:ext>
            </a:extLst>
          </p:cNvPr>
          <p:cNvSpPr/>
          <p:nvPr/>
        </p:nvSpPr>
        <p:spPr>
          <a:xfrm>
            <a:off x="1855595" y="2819010"/>
            <a:ext cx="8480809" cy="1219980"/>
          </a:xfrm>
          <a:prstGeom prst="rect">
            <a:avLst/>
          </a:prstGeom>
        </p:spPr>
        <p:txBody>
          <a:bodyPr wrap="square">
            <a:spAutoFit/>
          </a:bodyPr>
          <a:lstStyle/>
          <a:p>
            <a:r>
              <a:rPr lang="uk-UA" i="1" dirty="0">
                <a:solidFill>
                  <a:srgbClr val="000000"/>
                </a:solidFill>
                <a:latin typeface="Times New Roman" panose="02020603050405020304" pitchFamily="18" charset="0"/>
              </a:rPr>
              <a:t>Стратегія фокусування </a:t>
            </a:r>
            <a:r>
              <a:rPr lang="uk-UA" dirty="0">
                <a:solidFill>
                  <a:srgbClr val="000000"/>
                </a:solidFill>
                <a:latin typeface="Times New Roman" panose="02020603050405020304" pitchFamily="18" charset="0"/>
              </a:rPr>
              <a:t>або концентрації передбачає зосередження уваги на одному сегменті ринку з орієнтацією на специфічні вимоги саме цього сегменту. Небезпека, під час вибору стратегії фокусування, полягає в тому, що товар може втратити свою привабливість для обраного сегменту ринку. </a:t>
            </a:r>
            <a:endParaRPr lang="uk-UA" dirty="0"/>
          </a:p>
        </p:txBody>
      </p:sp>
    </p:spTree>
    <p:extLst>
      <p:ext uri="{BB962C8B-B14F-4D97-AF65-F5344CB8AC3E}">
        <p14:creationId xmlns:p14="http://schemas.microsoft.com/office/powerpoint/2010/main" val="383619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6D00CB0-FE2F-4C40-A9D2-5FC47F8ADFD5}"/>
              </a:ext>
            </a:extLst>
          </p:cNvPr>
          <p:cNvSpPr/>
          <p:nvPr/>
        </p:nvSpPr>
        <p:spPr>
          <a:xfrm>
            <a:off x="1547446" y="1997839"/>
            <a:ext cx="9314822" cy="2862322"/>
          </a:xfrm>
          <a:prstGeom prst="rect">
            <a:avLst/>
          </a:prstGeom>
        </p:spPr>
        <p:txBody>
          <a:bodyPr wrap="square">
            <a:spAutoFit/>
          </a:bodyPr>
          <a:lstStyle/>
          <a:p>
            <a:r>
              <a:rPr lang="ru-RU" b="1" dirty="0">
                <a:solidFill>
                  <a:srgbClr val="000000"/>
                </a:solidFill>
                <a:latin typeface="Times New Roman" panose="02020603050405020304" pitchFamily="18" charset="0"/>
              </a:rPr>
              <a:t>VІ. </a:t>
            </a:r>
            <a:r>
              <a:rPr lang="ru-RU" b="1" dirty="0" err="1">
                <a:solidFill>
                  <a:srgbClr val="000000"/>
                </a:solidFill>
                <a:latin typeface="Times New Roman" panose="02020603050405020304" pitchFamily="18" charset="0"/>
              </a:rPr>
              <a:t>Діагностика</a:t>
            </a:r>
            <a:r>
              <a:rPr lang="ru-RU" b="1" dirty="0">
                <a:solidFill>
                  <a:srgbClr val="000000"/>
                </a:solidFill>
                <a:latin typeface="Times New Roman" panose="02020603050405020304" pitchFamily="18" charset="0"/>
              </a:rPr>
              <a:t> за </a:t>
            </a:r>
            <a:r>
              <a:rPr lang="ru-RU" b="1" dirty="0" err="1">
                <a:solidFill>
                  <a:srgbClr val="000000"/>
                </a:solidFill>
                <a:latin typeface="Times New Roman" panose="02020603050405020304" pitchFamily="18" charset="0"/>
              </a:rPr>
              <a:t>слабкими</a:t>
            </a:r>
            <a:r>
              <a:rPr lang="ru-RU" b="1" dirty="0">
                <a:solidFill>
                  <a:srgbClr val="000000"/>
                </a:solidFill>
                <a:latin typeface="Times New Roman" panose="02020603050405020304" pitchFamily="18" charset="0"/>
              </a:rPr>
              <a:t> сигналами. </a:t>
            </a:r>
            <a:endParaRPr lang="ru-RU" dirty="0">
              <a:solidFill>
                <a:srgbClr val="000000"/>
              </a:solidFill>
              <a:latin typeface="Times New Roman" panose="02020603050405020304" pitchFamily="18" charset="0"/>
            </a:endParaRPr>
          </a:p>
          <a:p>
            <a:r>
              <a:rPr lang="uk-UA" dirty="0">
                <a:solidFill>
                  <a:srgbClr val="000000"/>
                </a:solidFill>
                <a:latin typeface="Times New Roman" panose="02020603050405020304" pitchFamily="18" charset="0"/>
              </a:rPr>
              <a:t>Завдання системи контролінгу при забезпеченні процесу прийняття управлінських рішень полягає у виборі відповідної реакції організації на постійну зміну зовнішніх та внутрішніх умов її діяльності. Характерною рисою сучасного ділового життя стало значне зростання нестабільності й постійна загроза виникнення та розвитку кризових ситуацій. </a:t>
            </a:r>
          </a:p>
          <a:p>
            <a:r>
              <a:rPr lang="uk-UA" dirty="0">
                <a:solidFill>
                  <a:srgbClr val="000000"/>
                </a:solidFill>
                <a:latin typeface="Times New Roman" panose="02020603050405020304" pitchFamily="18" charset="0"/>
              </a:rPr>
              <a:t>Кризова ситуація характеризується: загрозою недосягнення цілей організації, ефектом раптовості виникнення, гострим дефіцитом часу на реагування. У такій ситуації менеджери працюють під тиском обставин при дефіциті часу, що потрібний на аналіз ситуації і </a:t>
            </a:r>
            <a:r>
              <a:rPr lang="ru-RU" dirty="0" err="1">
                <a:latin typeface="Times New Roman" panose="02020603050405020304" pitchFamily="18" charset="0"/>
                <a:cs typeface="Times New Roman" panose="02020603050405020304" pitchFamily="18" charset="0"/>
              </a:rPr>
              <a:t>прийняття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рішень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Отже</a:t>
            </a:r>
            <a:r>
              <a:rPr lang="ru-RU" dirty="0">
                <a:latin typeface="Times New Roman" panose="02020603050405020304" pitchFamily="18" charset="0"/>
                <a:cs typeface="Times New Roman" panose="02020603050405020304" pitchFamily="18" charset="0"/>
              </a:rPr>
              <a:t>, служба </a:t>
            </a:r>
            <a:r>
              <a:rPr lang="ru-RU" dirty="0" err="1">
                <a:latin typeface="Times New Roman" panose="02020603050405020304" pitchFamily="18" charset="0"/>
                <a:cs typeface="Times New Roman" panose="02020603050405020304" pitchFamily="18" charset="0"/>
              </a:rPr>
              <a:t>контролінгу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організаціях</a:t>
            </a:r>
            <a:r>
              <a:rPr lang="ru-RU" dirty="0">
                <a:latin typeface="Times New Roman" panose="02020603050405020304" pitchFamily="18" charset="0"/>
                <a:cs typeface="Times New Roman" panose="02020603050405020304" pitchFamily="18" charset="0"/>
              </a:rPr>
              <a:t> є </a:t>
            </a:r>
            <a:r>
              <a:rPr lang="ru-RU" dirty="0" err="1">
                <a:latin typeface="Times New Roman" panose="02020603050405020304" pitchFamily="18" charset="0"/>
                <a:cs typeface="Times New Roman" panose="02020603050405020304" pitchFamily="18" charset="0"/>
              </a:rPr>
              <a:t>елементом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системи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антикризового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управління</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6889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0E60770-5EC8-471B-A822-8C823D33DCED}"/>
              </a:ext>
            </a:extLst>
          </p:cNvPr>
          <p:cNvSpPr/>
          <p:nvPr/>
        </p:nvSpPr>
        <p:spPr>
          <a:xfrm>
            <a:off x="1890765" y="2136338"/>
            <a:ext cx="8410470" cy="2585323"/>
          </a:xfrm>
          <a:prstGeom prst="rect">
            <a:avLst/>
          </a:prstGeom>
        </p:spPr>
        <p:txBody>
          <a:bodyPr wrap="square">
            <a:spAutoFit/>
          </a:bodyPr>
          <a:lstStyle/>
          <a:p>
            <a:r>
              <a:rPr lang="ru-RU" dirty="0" err="1">
                <a:solidFill>
                  <a:srgbClr val="000000"/>
                </a:solidFill>
                <a:latin typeface="Times New Roman" panose="02020603050405020304" pitchFamily="18" charset="0"/>
              </a:rPr>
              <a:t>Проблеми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виникають</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несподіваних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ситуаціях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можуть</a:t>
            </a:r>
            <a:r>
              <a:rPr lang="ru-RU" dirty="0">
                <a:solidFill>
                  <a:srgbClr val="000000"/>
                </a:solidFill>
                <a:latin typeface="Times New Roman" panose="02020603050405020304" pitchFamily="18" charset="0"/>
              </a:rPr>
              <a:t> бути </a:t>
            </a:r>
            <a:r>
              <a:rPr lang="ru-RU" dirty="0" err="1">
                <a:solidFill>
                  <a:srgbClr val="000000"/>
                </a:solidFill>
                <a:latin typeface="Times New Roman" panose="02020603050405020304" pitchFamily="18" charset="0"/>
              </a:rPr>
              <a:t>явними</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прихованими</a:t>
            </a:r>
            <a:r>
              <a:rPr lang="ru-RU" dirty="0">
                <a:solidFill>
                  <a:srgbClr val="000000"/>
                </a:solidFill>
                <a:latin typeface="Times New Roman" panose="02020603050405020304" pitchFamily="18" charset="0"/>
              </a:rPr>
              <a:t>, а </a:t>
            </a:r>
            <a:r>
              <a:rPr lang="ru-RU" dirty="0" err="1">
                <a:solidFill>
                  <a:srgbClr val="000000"/>
                </a:solidFill>
                <a:latin typeface="Times New Roman" panose="02020603050405020304" pitchFamily="18" charset="0"/>
              </a:rPr>
              <a:t>інформація</a:t>
            </a:r>
            <a:r>
              <a:rPr lang="ru-RU" dirty="0">
                <a:solidFill>
                  <a:srgbClr val="000000"/>
                </a:solidFill>
                <a:latin typeface="Times New Roman" panose="02020603050405020304" pitchFamily="18" charset="0"/>
              </a:rPr>
              <a:t> про них </a:t>
            </a:r>
            <a:r>
              <a:rPr lang="ru-RU" dirty="0" err="1">
                <a:solidFill>
                  <a:srgbClr val="000000"/>
                </a:solidFill>
                <a:latin typeface="Times New Roman" panose="02020603050405020304" pitchFamily="18" charset="0"/>
              </a:rPr>
              <a:t>може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надходити</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вигляді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сильних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слабких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сигналів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Очевидні</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конкретні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проблеми</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загрози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виявлені</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результаті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моніторингу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зовнішнього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середовища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називають</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a:t>
            </a:r>
            <a:r>
              <a:rPr lang="ru-RU" b="1" dirty="0" err="1">
                <a:solidFill>
                  <a:srgbClr val="000000"/>
                </a:solidFill>
                <a:latin typeface="Times New Roman" panose="02020603050405020304" pitchFamily="18" charset="0"/>
              </a:rPr>
              <a:t>сильними</a:t>
            </a:r>
            <a:r>
              <a:rPr lang="ru-RU" b="1" dirty="0">
                <a:solidFill>
                  <a:srgbClr val="000000"/>
                </a:solidFill>
                <a:latin typeface="Times New Roman" panose="02020603050405020304" pitchFamily="18" charset="0"/>
              </a:rPr>
              <a:t> сигналами»</a:t>
            </a:r>
            <a:r>
              <a:rPr lang="ru-RU" dirty="0">
                <a:solidFill>
                  <a:srgbClr val="000000"/>
                </a:solidFill>
                <a:latin typeface="Times New Roman" panose="02020603050405020304" pitchFamily="18" charset="0"/>
              </a:rPr>
              <a:t>. Вони </a:t>
            </a:r>
            <a:r>
              <a:rPr lang="ru-RU" dirty="0" err="1">
                <a:solidFill>
                  <a:srgbClr val="000000"/>
                </a:solidFill>
                <a:latin typeface="Times New Roman" panose="02020603050405020304" pitchFamily="18" charset="0"/>
              </a:rPr>
              <a:t>вже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виникли</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чітко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визначились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Інші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проблеми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які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тільки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починають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з’являтися</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вигляді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ранніх</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неточних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ознак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називають</a:t>
            </a:r>
            <a:r>
              <a:rPr lang="ru-RU" dirty="0">
                <a:solidFill>
                  <a:srgbClr val="000000"/>
                </a:solidFill>
                <a:latin typeface="Times New Roman" panose="02020603050405020304" pitchFamily="18" charset="0"/>
              </a:rPr>
              <a:t> </a:t>
            </a:r>
            <a:r>
              <a:rPr lang="ru-RU" b="1" dirty="0">
                <a:solidFill>
                  <a:srgbClr val="000000"/>
                </a:solidFill>
                <a:latin typeface="Times New Roman" panose="02020603050405020304" pitchFamily="18" charset="0"/>
              </a:rPr>
              <a:t>«</a:t>
            </a:r>
            <a:r>
              <a:rPr lang="ru-RU" b="1" dirty="0" err="1">
                <a:solidFill>
                  <a:srgbClr val="000000"/>
                </a:solidFill>
                <a:latin typeface="Times New Roman" panose="02020603050405020304" pitchFamily="18" charset="0"/>
              </a:rPr>
              <a:t>слабкими</a:t>
            </a:r>
            <a:r>
              <a:rPr lang="ru-RU" b="1" dirty="0">
                <a:solidFill>
                  <a:srgbClr val="000000"/>
                </a:solidFill>
                <a:latin typeface="Times New Roman" panose="02020603050405020304" pitchFamily="18" charset="0"/>
              </a:rPr>
              <a:t> сигналами». </a:t>
            </a:r>
            <a:endParaRPr lang="ru-RU" dirty="0">
              <a:solidFill>
                <a:srgbClr val="000000"/>
              </a:solidFill>
              <a:latin typeface="Times New Roman" panose="02020603050405020304" pitchFamily="18" charset="0"/>
            </a:endParaRPr>
          </a:p>
          <a:p>
            <a:r>
              <a:rPr lang="ru-RU" dirty="0" err="1">
                <a:solidFill>
                  <a:srgbClr val="000000"/>
                </a:solidFill>
                <a:latin typeface="Times New Roman" panose="02020603050405020304" pitchFamily="18" charset="0"/>
              </a:rPr>
              <a:t>Управління</a:t>
            </a:r>
            <a:r>
              <a:rPr lang="ru-RU" dirty="0">
                <a:solidFill>
                  <a:srgbClr val="000000"/>
                </a:solidFill>
                <a:latin typeface="Times New Roman" panose="02020603050405020304" pitchFamily="18" charset="0"/>
              </a:rPr>
              <a:t> за </a:t>
            </a:r>
            <a:r>
              <a:rPr lang="ru-RU" dirty="0" err="1">
                <a:solidFill>
                  <a:srgbClr val="000000"/>
                </a:solidFill>
                <a:latin typeface="Times New Roman" panose="02020603050405020304" pitchFamily="18" charset="0"/>
              </a:rPr>
              <a:t>слабкими</a:t>
            </a:r>
            <a:r>
              <a:rPr lang="ru-RU" dirty="0">
                <a:solidFill>
                  <a:srgbClr val="000000"/>
                </a:solidFill>
                <a:latin typeface="Times New Roman" panose="02020603050405020304" pitchFamily="18" charset="0"/>
              </a:rPr>
              <a:t> сигналами </a:t>
            </a:r>
            <a:r>
              <a:rPr lang="ru-RU" dirty="0" err="1">
                <a:solidFill>
                  <a:srgbClr val="000000"/>
                </a:solidFill>
                <a:latin typeface="Times New Roman" panose="02020603050405020304" pitchFamily="18" charset="0"/>
              </a:rPr>
              <a:t>ґрунтується</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припущенні</a:t>
            </a:r>
            <a:r>
              <a:rPr lang="ru-RU" dirty="0">
                <a:solidFill>
                  <a:srgbClr val="000000"/>
                </a:solidFill>
                <a:latin typeface="Times New Roman" panose="02020603050405020304" pitchFamily="18" charset="0"/>
              </a:rPr>
              <a:t> про те,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будь </a:t>
            </a:r>
            <a:r>
              <a:rPr lang="ru-RU" dirty="0" err="1">
                <a:solidFill>
                  <a:srgbClr val="000000"/>
                </a:solidFill>
                <a:latin typeface="Times New Roman" panose="02020603050405020304" pitchFamily="18" charset="0"/>
              </a:rPr>
              <a:t>які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несприятливі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явища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перспектива росту </a:t>
            </a:r>
            <a:r>
              <a:rPr lang="ru-RU" dirty="0" err="1">
                <a:solidFill>
                  <a:srgbClr val="000000"/>
                </a:solidFill>
                <a:latin typeface="Times New Roman" panose="02020603050405020304" pitchFamily="18" charset="0"/>
              </a:rPr>
              <a:t>можливостей</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виникають</a:t>
            </a:r>
            <a:r>
              <a:rPr lang="ru-RU" dirty="0">
                <a:solidFill>
                  <a:srgbClr val="000000"/>
                </a:solidFill>
                <a:latin typeface="Times New Roman" panose="02020603050405020304" pitchFamily="18" charset="0"/>
              </a:rPr>
              <a:t> не </a:t>
            </a:r>
            <a:r>
              <a:rPr lang="ru-RU" dirty="0" err="1">
                <a:solidFill>
                  <a:srgbClr val="000000"/>
                </a:solidFill>
                <a:latin typeface="Times New Roman" panose="02020603050405020304" pitchFamily="18" charset="0"/>
              </a:rPr>
              <a:t>раптово</a:t>
            </a:r>
            <a:r>
              <a:rPr lang="ru-RU" dirty="0">
                <a:solidFill>
                  <a:srgbClr val="000000"/>
                </a:solidFill>
                <a:latin typeface="Times New Roman" panose="02020603050405020304" pitchFamily="18" charset="0"/>
              </a:rPr>
              <a:t>, а </a:t>
            </a:r>
            <a:r>
              <a:rPr lang="ru-RU" dirty="0" err="1">
                <a:solidFill>
                  <a:srgbClr val="000000"/>
                </a:solidFill>
                <a:latin typeface="Times New Roman" panose="02020603050405020304" pitchFamily="18" charset="0"/>
              </a:rPr>
              <a:t>зумовлюються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появою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сигналів-провісників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або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слабких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сигналів</a:t>
            </a:r>
            <a:r>
              <a:rPr lang="ru-RU"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2769868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AF816EE-7316-4204-80A9-22583202FCF8}"/>
              </a:ext>
            </a:extLst>
          </p:cNvPr>
          <p:cNvSpPr/>
          <p:nvPr/>
        </p:nvSpPr>
        <p:spPr>
          <a:xfrm>
            <a:off x="1709894" y="1997839"/>
            <a:ext cx="8772211" cy="2862322"/>
          </a:xfrm>
          <a:prstGeom prst="rect">
            <a:avLst/>
          </a:prstGeom>
        </p:spPr>
        <p:txBody>
          <a:bodyPr wrap="square">
            <a:spAutoFit/>
          </a:bodyPr>
          <a:lstStyle/>
          <a:p>
            <a:r>
              <a:rPr lang="uk-UA" dirty="0">
                <a:solidFill>
                  <a:srgbClr val="000000"/>
                </a:solidFill>
                <a:latin typeface="Times New Roman" panose="02020603050405020304" pitchFamily="18" charset="0"/>
              </a:rPr>
              <a:t>Проблем у діяльності організації дуже багато і часто на слабкі сигнали менеджери не звертають уваги. Управління «за слабкими сигналами» передбачає необхідність відстежування та врахування рівнів нестабільності середовища. Служба контролінгу, орієнтуючись на «слабкі сигнали», повинна заздалегідь готувати відповідні альтернативні рішення. </a:t>
            </a:r>
          </a:p>
          <a:p>
            <a:r>
              <a:rPr lang="uk-UA" dirty="0">
                <a:solidFill>
                  <a:srgbClr val="000000"/>
                </a:solidFill>
                <a:latin typeface="Times New Roman" panose="02020603050405020304" pitchFamily="18" charset="0"/>
              </a:rPr>
              <a:t>Деякі «слабкі сигнали» мають властивість посилюватися, переходячи в розряд «сильних сигналів» і вимагають все більших зусиль та витрат потрібних на їх подолання при дефіциті часу на прийняття рішень та дій. Якщо фірма працює з урахуванням «слабких сигналів», то в неї є час підготувати відповідні заходи до моменту, коли нова загроза або її можливість висвітяться повною мірою. </a:t>
            </a:r>
            <a:endParaRPr lang="uk-UA" dirty="0"/>
          </a:p>
        </p:txBody>
      </p:sp>
    </p:spTree>
    <p:extLst>
      <p:ext uri="{BB962C8B-B14F-4D97-AF65-F5344CB8AC3E}">
        <p14:creationId xmlns:p14="http://schemas.microsoft.com/office/powerpoint/2010/main" val="271874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EF9547E-EFC0-4A7B-BE3F-BC99A03F0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86" y="1409419"/>
            <a:ext cx="10425628" cy="5031574"/>
          </a:xfrm>
          <a:prstGeom prst="rect">
            <a:avLst/>
          </a:prstGeom>
        </p:spPr>
      </p:pic>
    </p:spTree>
    <p:extLst>
      <p:ext uri="{BB962C8B-B14F-4D97-AF65-F5344CB8AC3E}">
        <p14:creationId xmlns:p14="http://schemas.microsoft.com/office/powerpoint/2010/main" val="923133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0B8F02C-C677-4638-B7FE-0AB3CE765783}"/>
              </a:ext>
            </a:extLst>
          </p:cNvPr>
          <p:cNvSpPr/>
          <p:nvPr/>
        </p:nvSpPr>
        <p:spPr>
          <a:xfrm>
            <a:off x="1664677" y="1145512"/>
            <a:ext cx="8862646" cy="923330"/>
          </a:xfrm>
          <a:prstGeom prst="rect">
            <a:avLst/>
          </a:prstGeom>
        </p:spPr>
        <p:txBody>
          <a:bodyPr wrap="square">
            <a:spAutoFit/>
          </a:bodyPr>
          <a:lstStyle/>
          <a:p>
            <a:r>
              <a:rPr lang="ru-RU" dirty="0">
                <a:solidFill>
                  <a:srgbClr val="000000"/>
                </a:solidFill>
                <a:latin typeface="Times New Roman" panose="02020603050405020304" pitchFamily="18" charset="0"/>
              </a:rPr>
              <a:t>В </a:t>
            </a:r>
            <a:r>
              <a:rPr lang="ru-RU" dirty="0" err="1">
                <a:solidFill>
                  <a:srgbClr val="000000"/>
                </a:solidFill>
                <a:latin typeface="Times New Roman" panose="02020603050405020304" pitchFamily="18" charset="0"/>
              </a:rPr>
              <a:t>умовах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невизначеності</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ризику</a:t>
            </a:r>
            <a:r>
              <a:rPr lang="ru-RU" dirty="0">
                <a:solidFill>
                  <a:srgbClr val="000000"/>
                </a:solidFill>
                <a:latin typeface="Times New Roman" panose="02020603050405020304" pitchFamily="18" charset="0"/>
              </a:rPr>
              <a:t> одним з </a:t>
            </a:r>
            <a:r>
              <a:rPr lang="ru-RU" dirty="0" err="1">
                <a:solidFill>
                  <a:srgbClr val="000000"/>
                </a:solidFill>
                <a:latin typeface="Times New Roman" panose="02020603050405020304" pitchFamily="18" charset="0"/>
              </a:rPr>
              <a:t>найпоширеніших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методів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оцінки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нестабільності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середовища</a:t>
            </a:r>
            <a:r>
              <a:rPr lang="ru-RU" dirty="0">
                <a:solidFill>
                  <a:srgbClr val="000000"/>
                </a:solidFill>
                <a:latin typeface="Times New Roman" panose="02020603050405020304" pitchFamily="18" charset="0"/>
              </a:rPr>
              <a:t> є </a:t>
            </a:r>
            <a:r>
              <a:rPr lang="ru-RU" dirty="0" err="1">
                <a:solidFill>
                  <a:srgbClr val="000000"/>
                </a:solidFill>
                <a:latin typeface="Times New Roman" panose="02020603050405020304" pitchFamily="18" charset="0"/>
              </a:rPr>
              <a:t>застосування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шкали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розробленої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американським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вченим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Ігорем</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Ансоффом</a:t>
            </a:r>
            <a:r>
              <a:rPr lang="ru-RU" dirty="0">
                <a:solidFill>
                  <a:srgbClr val="000000"/>
                </a:solidFill>
                <a:latin typeface="Times New Roman" panose="02020603050405020304" pitchFamily="18" charset="0"/>
              </a:rPr>
              <a:t> </a:t>
            </a:r>
          </a:p>
        </p:txBody>
      </p:sp>
      <p:pic>
        <p:nvPicPr>
          <p:cNvPr id="4" name="Рисунок 3">
            <a:extLst>
              <a:ext uri="{FF2B5EF4-FFF2-40B4-BE49-F238E27FC236}">
                <a16:creationId xmlns:a16="http://schemas.microsoft.com/office/drawing/2014/main" id="{52B16B42-EA4D-4631-AFE9-414623C52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975" y="2068842"/>
            <a:ext cx="6487943" cy="4664570"/>
          </a:xfrm>
          <a:prstGeom prst="rect">
            <a:avLst/>
          </a:prstGeom>
        </p:spPr>
      </p:pic>
    </p:spTree>
    <p:extLst>
      <p:ext uri="{BB962C8B-B14F-4D97-AF65-F5344CB8AC3E}">
        <p14:creationId xmlns:p14="http://schemas.microsoft.com/office/powerpoint/2010/main" val="2651292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5720459-D470-436C-81CF-15902F4D7238}"/>
              </a:ext>
            </a:extLst>
          </p:cNvPr>
          <p:cNvSpPr/>
          <p:nvPr/>
        </p:nvSpPr>
        <p:spPr>
          <a:xfrm>
            <a:off x="1589314" y="1982596"/>
            <a:ext cx="9013372" cy="1200329"/>
          </a:xfrm>
          <a:prstGeom prst="rect">
            <a:avLst/>
          </a:prstGeom>
        </p:spPr>
        <p:txBody>
          <a:bodyPr wrap="square">
            <a:spAutoFit/>
          </a:bodyPr>
          <a:lstStyle/>
          <a:p>
            <a:r>
              <a:rPr lang="ru-RU" dirty="0">
                <a:solidFill>
                  <a:srgbClr val="000000"/>
                </a:solidFill>
                <a:latin typeface="Times New Roman" panose="02020603050405020304" pitchFamily="18" charset="0"/>
              </a:rPr>
              <a:t>Метод </a:t>
            </a:r>
            <a:r>
              <a:rPr lang="ru-RU" dirty="0" err="1">
                <a:solidFill>
                  <a:srgbClr val="000000"/>
                </a:solidFill>
                <a:latin typeface="Times New Roman" panose="02020603050405020304" pitchFamily="18" charset="0"/>
              </a:rPr>
              <a:t>діагностики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полягає</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вчасному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визначенні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слабких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сигналів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ранніх</a:t>
            </a:r>
            <a:r>
              <a:rPr lang="ru-RU" dirty="0">
                <a:solidFill>
                  <a:srgbClr val="000000"/>
                </a:solidFill>
                <a:latin typeface="Times New Roman" panose="02020603050405020304" pitchFamily="18" charset="0"/>
              </a:rPr>
              <a:t> та </a:t>
            </a:r>
            <a:r>
              <a:rPr lang="ru-RU" dirty="0" err="1">
                <a:solidFill>
                  <a:srgbClr val="000000"/>
                </a:solidFill>
                <a:latin typeface="Times New Roman" panose="02020603050405020304" pitchFamily="18" charset="0"/>
              </a:rPr>
              <a:t>неточних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ознак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настання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кризових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ситуацій</a:t>
            </a:r>
            <a:r>
              <a:rPr lang="ru-RU" dirty="0">
                <a:solidFill>
                  <a:srgbClr val="000000"/>
                </a:solidFill>
                <a:latin typeface="Times New Roman" panose="02020603050405020304" pitchFamily="18" charset="0"/>
              </a:rPr>
              <a:t>) і </a:t>
            </a:r>
            <a:r>
              <a:rPr lang="ru-RU" dirty="0" err="1">
                <a:solidFill>
                  <a:srgbClr val="000000"/>
                </a:solidFill>
                <a:latin typeface="Times New Roman" panose="02020603050405020304" pitchFamily="18" charset="0"/>
              </a:rPr>
              <a:t>вчасному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реагуванні</a:t>
            </a:r>
            <a:r>
              <a:rPr lang="ru-RU" dirty="0">
                <a:solidFill>
                  <a:srgbClr val="000000"/>
                </a:solidFill>
                <a:latin typeface="Times New Roman" panose="02020603050405020304" pitchFamily="18" charset="0"/>
              </a:rPr>
              <a:t> на них. </a:t>
            </a:r>
            <a:r>
              <a:rPr lang="ru-RU" dirty="0" err="1">
                <a:solidFill>
                  <a:srgbClr val="000000"/>
                </a:solidFill>
                <a:latin typeface="Times New Roman" panose="02020603050405020304" pitchFamily="18" charset="0"/>
              </a:rPr>
              <a:t>Необхідність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діагностики</a:t>
            </a:r>
            <a:r>
              <a:rPr lang="ru-RU" dirty="0">
                <a:solidFill>
                  <a:srgbClr val="000000"/>
                </a:solidFill>
                <a:latin typeface="Times New Roman" panose="02020603050405020304" pitchFamily="18" charset="0"/>
              </a:rPr>
              <a:t> за </a:t>
            </a:r>
            <a:r>
              <a:rPr lang="ru-RU" dirty="0" err="1">
                <a:solidFill>
                  <a:srgbClr val="000000"/>
                </a:solidFill>
                <a:latin typeface="Times New Roman" panose="02020603050405020304" pitchFamily="18" charset="0"/>
              </a:rPr>
              <a:t>слабкими</a:t>
            </a:r>
            <a:r>
              <a:rPr lang="ru-RU" dirty="0">
                <a:solidFill>
                  <a:srgbClr val="000000"/>
                </a:solidFill>
                <a:latin typeface="Times New Roman" panose="02020603050405020304" pitchFamily="18" charset="0"/>
              </a:rPr>
              <a:t> сигналами </a:t>
            </a:r>
            <a:r>
              <a:rPr lang="ru-RU" dirty="0" err="1">
                <a:solidFill>
                  <a:srgbClr val="000000"/>
                </a:solidFill>
                <a:latin typeface="Times New Roman" panose="02020603050405020304" pitchFamily="18" charset="0"/>
              </a:rPr>
              <a:t>виникає</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ситуації</a:t>
            </a:r>
            <a:r>
              <a:rPr lang="ru-RU" dirty="0">
                <a:solidFill>
                  <a:srgbClr val="000000"/>
                </a:solidFill>
                <a:latin typeface="Times New Roman" panose="02020603050405020304" pitchFamily="18" charset="0"/>
              </a:rPr>
              <a:t>, коли </a:t>
            </a:r>
            <a:r>
              <a:rPr lang="ru-RU" dirty="0" err="1">
                <a:solidFill>
                  <a:srgbClr val="000000"/>
                </a:solidFill>
                <a:latin typeface="Times New Roman" panose="02020603050405020304" pitchFamily="18" charset="0"/>
              </a:rPr>
              <a:t>рівень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нестабільності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середовища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надзвичайно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високий</a:t>
            </a:r>
            <a:r>
              <a:rPr lang="ru-RU" dirty="0">
                <a:solidFill>
                  <a:srgbClr val="000000"/>
                </a:solidFill>
                <a:latin typeface="Times New Roman" panose="02020603050405020304" pitchFamily="18" charset="0"/>
              </a:rPr>
              <a:t>. </a:t>
            </a:r>
            <a:endParaRPr lang="uk-UA" dirty="0"/>
          </a:p>
        </p:txBody>
      </p:sp>
      <p:sp>
        <p:nvSpPr>
          <p:cNvPr id="4" name="Прямоугольник 3">
            <a:extLst>
              <a:ext uri="{FF2B5EF4-FFF2-40B4-BE49-F238E27FC236}">
                <a16:creationId xmlns:a16="http://schemas.microsoft.com/office/drawing/2014/main" id="{7AED6EB6-5E90-43D2-8DB1-3F53DE1CBBF3}"/>
              </a:ext>
            </a:extLst>
          </p:cNvPr>
          <p:cNvSpPr/>
          <p:nvPr/>
        </p:nvSpPr>
        <p:spPr>
          <a:xfrm>
            <a:off x="1678075" y="3675075"/>
            <a:ext cx="8924611" cy="1200329"/>
          </a:xfrm>
          <a:prstGeom prst="rect">
            <a:avLst/>
          </a:prstGeom>
        </p:spPr>
        <p:txBody>
          <a:bodyPr wrap="square">
            <a:spAutoFit/>
          </a:bodyPr>
          <a:lstStyle/>
          <a:p>
            <a:r>
              <a:rPr lang="ru-RU" dirty="0">
                <a:solidFill>
                  <a:srgbClr val="000000"/>
                </a:solidFill>
                <a:latin typeface="Times New Roman" panose="02020603050405020304" pitchFamily="18" charset="0"/>
              </a:rPr>
              <a:t>Таким чином, для того </a:t>
            </a:r>
            <a:r>
              <a:rPr lang="ru-RU" dirty="0" err="1">
                <a:solidFill>
                  <a:srgbClr val="000000"/>
                </a:solidFill>
                <a:latin typeface="Times New Roman" panose="02020603050405020304" pitchFamily="18" charset="0"/>
              </a:rPr>
              <a:t>щоб</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вчасно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реагувати</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сигнали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надходять</a:t>
            </a:r>
            <a:r>
              <a:rPr lang="ru-RU" dirty="0">
                <a:solidFill>
                  <a:srgbClr val="000000"/>
                </a:solidFill>
                <a:latin typeface="Times New Roman" panose="02020603050405020304" pitchFamily="18" charset="0"/>
              </a:rPr>
              <a:t> як </a:t>
            </a:r>
            <a:r>
              <a:rPr lang="ru-RU" dirty="0" err="1">
                <a:solidFill>
                  <a:srgbClr val="000000"/>
                </a:solidFill>
                <a:latin typeface="Times New Roman" panose="02020603050405020304" pitchFamily="18" charset="0"/>
              </a:rPr>
              <a:t>ззовні</a:t>
            </a:r>
            <a:r>
              <a:rPr lang="ru-RU" dirty="0">
                <a:solidFill>
                  <a:srgbClr val="000000"/>
                </a:solidFill>
                <a:latin typeface="Times New Roman" panose="02020603050405020304" pitchFamily="18" charset="0"/>
              </a:rPr>
              <a:t>, так і з </a:t>
            </a:r>
            <a:r>
              <a:rPr lang="ru-RU" dirty="0" err="1">
                <a:solidFill>
                  <a:srgbClr val="000000"/>
                </a:solidFill>
                <a:latin typeface="Times New Roman" panose="02020603050405020304" pitchFamily="18" charset="0"/>
              </a:rPr>
              <a:t>внутрішнього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середовища</a:t>
            </a:r>
            <a:r>
              <a:rPr lang="ru-RU" dirty="0">
                <a:solidFill>
                  <a:srgbClr val="000000"/>
                </a:solidFill>
                <a:latin typeface="Times New Roman" panose="02020603050405020304" pitchFamily="18" charset="0"/>
              </a:rPr>
              <a:t>, у рамках </a:t>
            </a:r>
            <a:r>
              <a:rPr lang="ru-RU" dirty="0" err="1">
                <a:solidFill>
                  <a:srgbClr val="000000"/>
                </a:solidFill>
                <a:latin typeface="Times New Roman" panose="02020603050405020304" pitchFamily="18" charset="0"/>
              </a:rPr>
              <a:t>системи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контролінгу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повинне</a:t>
            </a:r>
            <a:r>
              <a:rPr lang="ru-RU" dirty="0">
                <a:solidFill>
                  <a:srgbClr val="000000"/>
                </a:solidFill>
                <a:latin typeface="Times New Roman" panose="02020603050405020304" pitchFamily="18" charset="0"/>
              </a:rPr>
              <a:t> бути </a:t>
            </a:r>
            <a:r>
              <a:rPr lang="ru-RU" dirty="0" err="1">
                <a:solidFill>
                  <a:srgbClr val="000000"/>
                </a:solidFill>
                <a:latin typeface="Times New Roman" panose="02020603050405020304" pitchFamily="18" charset="0"/>
              </a:rPr>
              <a:t>організоване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спостереження</a:t>
            </a:r>
            <a:r>
              <a:rPr lang="ru-RU" dirty="0">
                <a:solidFill>
                  <a:srgbClr val="000000"/>
                </a:solidFill>
                <a:latin typeface="Times New Roman" panose="02020603050405020304" pitchFamily="18" charset="0"/>
              </a:rPr>
              <a:t> за великою </a:t>
            </a:r>
            <a:r>
              <a:rPr lang="ru-RU" dirty="0" err="1">
                <a:solidFill>
                  <a:srgbClr val="000000"/>
                </a:solidFill>
                <a:latin typeface="Times New Roman" panose="02020603050405020304" pitchFamily="18" charset="0"/>
              </a:rPr>
              <a:t>кількістю</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параметрів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що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характеризують</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умови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життєдіяльності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a:t>
            </a:r>
            <a:endParaRPr lang="uk-UA" dirty="0"/>
          </a:p>
        </p:txBody>
      </p:sp>
    </p:spTree>
    <p:extLst>
      <p:ext uri="{BB962C8B-B14F-4D97-AF65-F5344CB8AC3E}">
        <p14:creationId xmlns:p14="http://schemas.microsoft.com/office/powerpoint/2010/main" val="756602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226C4E1-0F8C-4356-8C4E-00053707C34C}"/>
              </a:ext>
            </a:extLst>
          </p:cNvPr>
          <p:cNvSpPr/>
          <p:nvPr/>
        </p:nvSpPr>
        <p:spPr>
          <a:xfrm>
            <a:off x="1498879" y="1397675"/>
            <a:ext cx="9194242" cy="2031325"/>
          </a:xfrm>
          <a:prstGeom prst="rect">
            <a:avLst/>
          </a:prstGeom>
        </p:spPr>
        <p:txBody>
          <a:bodyPr wrap="square">
            <a:spAutoFit/>
          </a:bodyPr>
          <a:lstStyle/>
          <a:p>
            <a:r>
              <a:rPr lang="uk-UA" dirty="0">
                <a:solidFill>
                  <a:srgbClr val="000000"/>
                </a:solidFill>
                <a:latin typeface="Times New Roman" panose="02020603050405020304" pitchFamily="18" charset="0"/>
              </a:rPr>
              <a:t>Найбільш доцільним напрямом для організації контролю за параметрами зовнішнього і внутрішнього середовищ є організація </a:t>
            </a:r>
            <a:r>
              <a:rPr lang="uk-UA" b="1" dirty="0">
                <a:solidFill>
                  <a:srgbClr val="000000"/>
                </a:solidFill>
                <a:latin typeface="Times New Roman" panose="02020603050405020304" pitchFamily="18" charset="0"/>
              </a:rPr>
              <a:t>моніторингу </a:t>
            </a:r>
            <a:r>
              <a:rPr lang="uk-UA" dirty="0">
                <a:solidFill>
                  <a:srgbClr val="000000"/>
                </a:solidFill>
                <a:latin typeface="Times New Roman" panose="02020603050405020304" pitchFamily="18" charset="0"/>
              </a:rPr>
              <a:t>– безупинного систематичного спостереження за параметрами зовнішнього і внутрішнього середовищ підприємства, збору й аналізу інформації, що надходить. Моніторинг «виявляє» сильні і слабкі сигнали, які надходять із внутрішнього і зовнішнього середовищ. </a:t>
            </a:r>
          </a:p>
          <a:p>
            <a:r>
              <a:rPr lang="ru-RU" i="1" dirty="0" err="1">
                <a:solidFill>
                  <a:srgbClr val="000000"/>
                </a:solidFill>
                <a:latin typeface="Times New Roman" panose="02020603050405020304" pitchFamily="18" charset="0"/>
              </a:rPr>
              <a:t>Існує</a:t>
            </a:r>
            <a:r>
              <a:rPr lang="ru-RU" i="1" dirty="0">
                <a:solidFill>
                  <a:srgbClr val="000000"/>
                </a:solidFill>
                <a:latin typeface="Times New Roman" panose="02020603050405020304" pitchFamily="18" charset="0"/>
              </a:rPr>
              <a:t> два </a:t>
            </a:r>
            <a:r>
              <a:rPr lang="ru-RU" i="1" dirty="0" err="1">
                <a:solidFill>
                  <a:srgbClr val="000000"/>
                </a:solidFill>
                <a:latin typeface="Times New Roman" panose="02020603050405020304" pitchFamily="18" charset="0"/>
              </a:rPr>
              <a:t>варіанти</a:t>
            </a:r>
            <a:r>
              <a:rPr lang="ru-RU" i="1" dirty="0">
                <a:solidFill>
                  <a:srgbClr val="000000"/>
                </a:solidFill>
                <a:latin typeface="Times New Roman" panose="02020603050405020304" pitchFamily="18" charset="0"/>
              </a:rPr>
              <a:t> </a:t>
            </a:r>
            <a:r>
              <a:rPr lang="ru-RU" i="1" dirty="0" err="1">
                <a:solidFill>
                  <a:srgbClr val="000000"/>
                </a:solidFill>
                <a:latin typeface="Times New Roman" panose="02020603050405020304" pitchFamily="18" charset="0"/>
              </a:rPr>
              <a:t>відповіді</a:t>
            </a:r>
            <a:r>
              <a:rPr lang="ru-RU" i="1" dirty="0">
                <a:solidFill>
                  <a:srgbClr val="000000"/>
                </a:solidFill>
                <a:latin typeface="Times New Roman" panose="02020603050405020304" pitchFamily="18" charset="0"/>
              </a:rPr>
              <a:t> на </a:t>
            </a:r>
            <a:r>
              <a:rPr lang="ru-RU" i="1" dirty="0" err="1">
                <a:solidFill>
                  <a:srgbClr val="000000"/>
                </a:solidFill>
                <a:latin typeface="Times New Roman" panose="02020603050405020304" pitchFamily="18" charset="0"/>
              </a:rPr>
              <a:t>зовнішні</a:t>
            </a:r>
            <a:r>
              <a:rPr lang="ru-RU" i="1" dirty="0">
                <a:solidFill>
                  <a:srgbClr val="000000"/>
                </a:solidFill>
                <a:latin typeface="Times New Roman" panose="02020603050405020304" pitchFamily="18" charset="0"/>
              </a:rPr>
              <a:t> </a:t>
            </a:r>
            <a:r>
              <a:rPr lang="ru-RU" i="1" dirty="0" err="1">
                <a:solidFill>
                  <a:srgbClr val="000000"/>
                </a:solidFill>
                <a:latin typeface="Times New Roman" panose="02020603050405020304" pitchFamily="18" charset="0"/>
              </a:rPr>
              <a:t>обставини</a:t>
            </a:r>
            <a:r>
              <a:rPr lang="ru-RU" i="1" dirty="0">
                <a:solidFill>
                  <a:srgbClr val="000000"/>
                </a:solidFill>
                <a:latin typeface="Times New Roman" panose="02020603050405020304" pitchFamily="18" charset="0"/>
              </a:rPr>
              <a:t>: </a:t>
            </a:r>
            <a:endParaRPr lang="ru-RU" dirty="0">
              <a:solidFill>
                <a:srgbClr val="000000"/>
              </a:solidFill>
              <a:latin typeface="Times New Roman" panose="02020603050405020304" pitchFamily="18" charset="0"/>
            </a:endParaRPr>
          </a:p>
          <a:p>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реакція</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основі</a:t>
            </a:r>
            <a:r>
              <a:rPr lang="ru-RU" dirty="0">
                <a:solidFill>
                  <a:srgbClr val="000000"/>
                </a:solidFill>
                <a:latin typeface="Times New Roman" panose="02020603050405020304" pitchFamily="18" charset="0"/>
              </a:rPr>
              <a:t> регулярно </a:t>
            </a:r>
            <a:r>
              <a:rPr lang="ru-RU" dirty="0" err="1">
                <a:solidFill>
                  <a:srgbClr val="000000"/>
                </a:solidFill>
                <a:latin typeface="Times New Roman" panose="02020603050405020304" pitchFamily="18" charset="0"/>
              </a:rPr>
              <a:t>здійснюваного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планування</a:t>
            </a:r>
            <a:r>
              <a:rPr lang="ru-RU" dirty="0">
                <a:solidFill>
                  <a:srgbClr val="000000"/>
                </a:solidFill>
                <a:latin typeface="Times New Roman" panose="02020603050405020304" pitchFamily="18" charset="0"/>
              </a:rPr>
              <a:t>; </a:t>
            </a:r>
          </a:p>
        </p:txBody>
      </p:sp>
      <p:sp>
        <p:nvSpPr>
          <p:cNvPr id="3" name="Прямоугольник 2">
            <a:extLst>
              <a:ext uri="{FF2B5EF4-FFF2-40B4-BE49-F238E27FC236}">
                <a16:creationId xmlns:a16="http://schemas.microsoft.com/office/drawing/2014/main" id="{D0E87160-1765-4452-A95A-346F1A5C299B}"/>
              </a:ext>
            </a:extLst>
          </p:cNvPr>
          <p:cNvSpPr/>
          <p:nvPr/>
        </p:nvSpPr>
        <p:spPr>
          <a:xfrm>
            <a:off x="1498879" y="3288323"/>
            <a:ext cx="9194242" cy="2031325"/>
          </a:xfrm>
          <a:prstGeom prst="rect">
            <a:avLst/>
          </a:prstGeom>
        </p:spPr>
        <p:txBody>
          <a:bodyPr wrap="square">
            <a:spAutoFit/>
          </a:bodyPr>
          <a:lstStyle/>
          <a:p>
            <a:r>
              <a:rPr lang="ru-RU" dirty="0">
                <a:solidFill>
                  <a:srgbClr val="000000"/>
                </a:solidFill>
              </a:rPr>
              <a:t>− </a:t>
            </a:r>
            <a:r>
              <a:rPr lang="ru-RU" dirty="0" err="1">
                <a:solidFill>
                  <a:srgbClr val="000000"/>
                </a:solidFill>
                <a:latin typeface="Times New Roman" panose="02020603050405020304" pitchFamily="18" charset="0"/>
              </a:rPr>
              <a:t>реакція</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надзвичайну</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ситуацію</a:t>
            </a:r>
            <a:r>
              <a:rPr lang="ru-RU" dirty="0">
                <a:solidFill>
                  <a:srgbClr val="000000"/>
                </a:solidFill>
                <a:latin typeface="Times New Roman" panose="02020603050405020304" pitchFamily="18" charset="0"/>
              </a:rPr>
              <a:t>, коли </a:t>
            </a:r>
            <a:r>
              <a:rPr lang="ru-RU" dirty="0" err="1">
                <a:solidFill>
                  <a:srgbClr val="000000"/>
                </a:solidFill>
                <a:latin typeface="Times New Roman" panose="02020603050405020304" pitchFamily="18" charset="0"/>
              </a:rPr>
              <a:t>встановлений</a:t>
            </a:r>
            <a:r>
              <a:rPr lang="ru-RU" dirty="0">
                <a:solidFill>
                  <a:srgbClr val="000000"/>
                </a:solidFill>
                <a:latin typeface="Times New Roman" panose="02020603050405020304" pitchFamily="18" charset="0"/>
              </a:rPr>
              <a:t> порядок </a:t>
            </a:r>
            <a:r>
              <a:rPr lang="ru-RU" dirty="0" err="1">
                <a:solidFill>
                  <a:srgbClr val="000000"/>
                </a:solidFill>
                <a:latin typeface="Times New Roman" panose="02020603050405020304" pitchFamily="18" charset="0"/>
              </a:rPr>
              <a:t>дії</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скасовується</a:t>
            </a:r>
            <a:r>
              <a:rPr lang="ru-RU" dirty="0">
                <a:solidFill>
                  <a:srgbClr val="000000"/>
                </a:solidFill>
                <a:latin typeface="Times New Roman" panose="02020603050405020304" pitchFamily="18" charset="0"/>
              </a:rPr>
              <a:t> і для </a:t>
            </a:r>
            <a:r>
              <a:rPr lang="ru-RU" dirty="0" err="1">
                <a:solidFill>
                  <a:srgbClr val="000000"/>
                </a:solidFill>
                <a:latin typeface="Times New Roman" panose="02020603050405020304" pitchFamily="18" charset="0"/>
              </a:rPr>
              <a:t>прийняття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швидких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відповідних</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заходів</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створюються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цільові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команди</a:t>
            </a:r>
            <a:r>
              <a:rPr lang="ru-RU" dirty="0">
                <a:solidFill>
                  <a:srgbClr val="000000"/>
                </a:solidFill>
                <a:latin typeface="Times New Roman" panose="02020603050405020304" pitchFamily="18" charset="0"/>
              </a:rPr>
              <a:t>». </a:t>
            </a:r>
          </a:p>
          <a:p>
            <a:r>
              <a:rPr lang="uk-UA" dirty="0">
                <a:solidFill>
                  <a:srgbClr val="000000"/>
                </a:solidFill>
                <a:latin typeface="Times New Roman" panose="02020603050405020304" pitchFamily="18" charset="0"/>
              </a:rPr>
              <a:t>Вибір методу реакції залежить від швидкості розвитку конкретної ситуації в зовнішньому середовищі і від наявної інформації – рівня поінформованості підприємства. Отже, при високому рівні нестабільності, коли внутрішня і зовнішня ситуації змінюються досить швидко, підприємству бракує часу для своєчасного ухвалення рішення, тобто темпи змін, що відбуваються, набагато вищі, ніж реакція підприємства на ці зміни. </a:t>
            </a:r>
            <a:endParaRPr lang="uk-UA" dirty="0"/>
          </a:p>
        </p:txBody>
      </p:sp>
    </p:spTree>
    <p:extLst>
      <p:ext uri="{BB962C8B-B14F-4D97-AF65-F5344CB8AC3E}">
        <p14:creationId xmlns:p14="http://schemas.microsoft.com/office/powerpoint/2010/main" val="2083296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2E6AE1B-7398-4B6E-9476-C4D61EF9F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022" y="946522"/>
            <a:ext cx="7606602" cy="5911478"/>
          </a:xfrm>
          <a:prstGeom prst="rect">
            <a:avLst/>
          </a:prstGeom>
        </p:spPr>
      </p:pic>
    </p:spTree>
    <p:extLst>
      <p:ext uri="{BB962C8B-B14F-4D97-AF65-F5344CB8AC3E}">
        <p14:creationId xmlns:p14="http://schemas.microsoft.com/office/powerpoint/2010/main" val="2348180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8499B23-6A37-438F-88AD-F232DF41B4E0}"/>
              </a:ext>
            </a:extLst>
          </p:cNvPr>
          <p:cNvSpPr/>
          <p:nvPr/>
        </p:nvSpPr>
        <p:spPr>
          <a:xfrm>
            <a:off x="1436914" y="2255298"/>
            <a:ext cx="9318172" cy="2347404"/>
          </a:xfrm>
          <a:prstGeom prst="rect">
            <a:avLst/>
          </a:prstGeom>
        </p:spPr>
        <p:txBody>
          <a:bodyPr wrap="square">
            <a:spAutoFit/>
          </a:bodyPr>
          <a:lstStyle/>
          <a:p>
            <a:r>
              <a:rPr lang="ru-RU" dirty="0">
                <a:solidFill>
                  <a:srgbClr val="000000"/>
                </a:solidFill>
                <a:latin typeface="Times New Roman" panose="02020603050405020304" pitchFamily="18" charset="0"/>
              </a:rPr>
              <a:t>Таким чином, </a:t>
            </a:r>
            <a:r>
              <a:rPr lang="ru-RU" dirty="0" err="1">
                <a:solidFill>
                  <a:srgbClr val="000000"/>
                </a:solidFill>
                <a:latin typeface="Times New Roman" panose="02020603050405020304" pitchFamily="18" charset="0"/>
              </a:rPr>
              <a:t>розробляються</a:t>
            </a:r>
            <a:r>
              <a:rPr lang="ru-RU" dirty="0">
                <a:solidFill>
                  <a:srgbClr val="000000"/>
                </a:solidFill>
                <a:latin typeface="Times New Roman" panose="02020603050405020304" pitchFamily="18" charset="0"/>
              </a:rPr>
              <a:t> заходи, </a:t>
            </a:r>
            <a:r>
              <a:rPr lang="ru-RU" dirty="0" err="1">
                <a:solidFill>
                  <a:srgbClr val="000000"/>
                </a:solidFill>
                <a:latin typeface="Times New Roman" panose="02020603050405020304" pitchFamily="18" charset="0"/>
              </a:rPr>
              <a:t>які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необхідно</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здійснювати</a:t>
            </a:r>
            <a:r>
              <a:rPr lang="ru-RU" dirty="0">
                <a:solidFill>
                  <a:srgbClr val="000000"/>
                </a:solidFill>
                <a:latin typeface="Times New Roman" panose="02020603050405020304" pitchFamily="18" charset="0"/>
              </a:rPr>
              <a:t> менеджерам </a:t>
            </a:r>
            <a:r>
              <a:rPr lang="ru-RU" dirty="0" err="1">
                <a:solidFill>
                  <a:srgbClr val="000000"/>
                </a:solidFill>
                <a:latin typeface="Times New Roman" panose="02020603050405020304" pitchFamily="18" charset="0"/>
              </a:rPr>
              <a:t>спираючись</a:t>
            </a:r>
            <a:r>
              <a:rPr lang="ru-RU" dirty="0">
                <a:solidFill>
                  <a:srgbClr val="000000"/>
                </a:solidFill>
                <a:latin typeface="Times New Roman" panose="02020603050405020304" pitchFamily="18" charset="0"/>
              </a:rPr>
              <a:t> на </a:t>
            </a:r>
            <a:r>
              <a:rPr lang="ru-RU" dirty="0" err="1">
                <a:solidFill>
                  <a:srgbClr val="000000"/>
                </a:solidFill>
                <a:latin typeface="Times New Roman" panose="02020603050405020304" pitchFamily="18" charset="0"/>
              </a:rPr>
              <a:t>дослідження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служби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контролінгу</a:t>
            </a:r>
            <a:r>
              <a:rPr lang="ru-RU" dirty="0">
                <a:solidFill>
                  <a:srgbClr val="000000"/>
                </a:solidFill>
                <a:latin typeface="Times New Roman" panose="02020603050405020304" pitchFamily="18" charset="0"/>
              </a:rPr>
              <a:t>, яка </a:t>
            </a:r>
            <a:r>
              <a:rPr lang="uk-UA" dirty="0">
                <a:latin typeface="Times New Roman" panose="02020603050405020304" pitchFamily="18" charset="0"/>
              </a:rPr>
              <a:t>визначає силу сигналів, що надходять із зовнішнього середовища. Активність заходів щодо ліквідації кризових явищ зростає зі збільшенням рівня небезпеки. Основна перевага методики використання слабих (і сильних) сигналів полягає у можливості забезпечення попередньої готовності, завчасному попереджені можливості виникнення небезпечної ситуації і розробці пропозицій щодо її усунення або пом’якшення негативних наслідків. Підприємство, таким чином, отримує додатковий час для відповідної реакції щодо усунення небезпек. </a:t>
            </a:r>
            <a:endParaRPr lang="uk-UA" dirty="0"/>
          </a:p>
        </p:txBody>
      </p:sp>
    </p:spTree>
    <p:extLst>
      <p:ext uri="{BB962C8B-B14F-4D97-AF65-F5344CB8AC3E}">
        <p14:creationId xmlns:p14="http://schemas.microsoft.com/office/powerpoint/2010/main" val="944994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7E81E7E-3A98-4FB1-AF61-789DC6FCDEAA}"/>
              </a:ext>
            </a:extLst>
          </p:cNvPr>
          <p:cNvSpPr/>
          <p:nvPr/>
        </p:nvSpPr>
        <p:spPr>
          <a:xfrm>
            <a:off x="1775208" y="1720840"/>
            <a:ext cx="8641583" cy="3416320"/>
          </a:xfrm>
          <a:prstGeom prst="rect">
            <a:avLst/>
          </a:prstGeom>
        </p:spPr>
        <p:txBody>
          <a:bodyPr wrap="square">
            <a:spAutoFit/>
          </a:bodyPr>
          <a:lstStyle/>
          <a:p>
            <a:r>
              <a:rPr lang="en-US" b="1" dirty="0">
                <a:solidFill>
                  <a:srgbClr val="000000"/>
                </a:solidFill>
                <a:latin typeface="Times New Roman" panose="02020603050405020304" pitchFamily="18" charset="0"/>
              </a:rPr>
              <a:t>V</a:t>
            </a:r>
            <a:r>
              <a:rPr lang="uk-UA" b="1" dirty="0">
                <a:solidFill>
                  <a:srgbClr val="000000"/>
                </a:solidFill>
                <a:latin typeface="Times New Roman" panose="02020603050405020304" pitchFamily="18" charset="0"/>
              </a:rPr>
              <a:t>ІІ. </a:t>
            </a:r>
            <a:r>
              <a:rPr lang="uk-UA" b="1" dirty="0" err="1">
                <a:solidFill>
                  <a:srgbClr val="000000"/>
                </a:solidFill>
                <a:latin typeface="Times New Roman" panose="02020603050405020304" pitchFamily="18" charset="0"/>
              </a:rPr>
              <a:t>Бенчмаркінг</a:t>
            </a:r>
            <a:r>
              <a:rPr lang="uk-UA" b="1"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(від </a:t>
            </a:r>
            <a:r>
              <a:rPr lang="uk-UA" dirty="0" err="1">
                <a:solidFill>
                  <a:srgbClr val="000000"/>
                </a:solidFill>
                <a:latin typeface="Times New Roman" panose="02020603050405020304" pitchFamily="18" charset="0"/>
              </a:rPr>
              <a:t>англ</a:t>
            </a:r>
            <a:r>
              <a:rPr lang="uk-UA" dirty="0">
                <a:solidFill>
                  <a:srgbClr val="000000"/>
                </a:solidFill>
                <a:latin typeface="Times New Roman" panose="02020603050405020304" pitchFamily="18" charset="0"/>
              </a:rPr>
              <a:t>. </a:t>
            </a:r>
            <a:r>
              <a:rPr lang="en-US" i="1" dirty="0">
                <a:solidFill>
                  <a:srgbClr val="000000"/>
                </a:solidFill>
                <a:latin typeface="Times New Roman" panose="02020603050405020304" pitchFamily="18" charset="0"/>
              </a:rPr>
              <a:t>benchmarking – </a:t>
            </a:r>
            <a:r>
              <a:rPr lang="uk-UA" dirty="0">
                <a:solidFill>
                  <a:srgbClr val="000000"/>
                </a:solidFill>
                <a:latin typeface="Times New Roman" panose="02020603050405020304" pitchFamily="18" charset="0"/>
              </a:rPr>
              <a:t>початок відліку, встановлення контрольної точки, «зарубка») </a:t>
            </a:r>
            <a:r>
              <a:rPr lang="uk-UA" b="1"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це дієвий інструмент системи контролінгу, який використовується для визначення стану власної компанії у порівнянні з іншими організаціями, подібними за розмірами та сферою діяльності. </a:t>
            </a:r>
          </a:p>
          <a:p>
            <a:r>
              <a:rPr lang="uk-UA" dirty="0">
                <a:solidFill>
                  <a:srgbClr val="000000"/>
                </a:solidFill>
                <a:latin typeface="Times New Roman" panose="02020603050405020304" pitchFamily="18" charset="0"/>
              </a:rPr>
              <a:t>Поняття «</a:t>
            </a:r>
            <a:r>
              <a:rPr lang="uk-UA" dirty="0" err="1">
                <a:solidFill>
                  <a:srgbClr val="000000"/>
                </a:solidFill>
                <a:latin typeface="Times New Roman" panose="02020603050405020304" pitchFamily="18" charset="0"/>
              </a:rPr>
              <a:t>бенчмаркінг</a:t>
            </a:r>
            <a:r>
              <a:rPr lang="uk-UA" dirty="0">
                <a:solidFill>
                  <a:srgbClr val="000000"/>
                </a:solidFill>
                <a:latin typeface="Times New Roman" panose="02020603050405020304" pitchFamily="18" charset="0"/>
              </a:rPr>
              <a:t>» вперше з’явилося в 1972 році під час діяльності дослідницької консалтингової групи Інституту стратегічного планування Кембриджу. Тоді був сформульований </a:t>
            </a:r>
            <a:r>
              <a:rPr lang="uk-UA" i="1" dirty="0">
                <a:solidFill>
                  <a:srgbClr val="000000"/>
                </a:solidFill>
                <a:latin typeface="Times New Roman" panose="02020603050405020304" pitchFamily="18" charset="0"/>
              </a:rPr>
              <a:t>основний принцип </a:t>
            </a:r>
            <a:r>
              <a:rPr lang="uk-UA" i="1" dirty="0" err="1">
                <a:solidFill>
                  <a:srgbClr val="000000"/>
                </a:solidFill>
                <a:latin typeface="Times New Roman" panose="02020603050405020304" pitchFamily="18" charset="0"/>
              </a:rPr>
              <a:t>бенчмаркінгу</a:t>
            </a:r>
            <a:r>
              <a:rPr lang="uk-UA" dirty="0">
                <a:solidFill>
                  <a:srgbClr val="000000"/>
                </a:solidFill>
                <a:latin typeface="Times New Roman" panose="02020603050405020304" pitchFamily="18" charset="0"/>
              </a:rPr>
              <a:t>: «для того, щоб знайти ефективне рішення в сфері бізнесу, необхідно знати досвід кращих конкурентів, які досягли успіху у подібних умовах». Першим практичним застосуванням теорії </a:t>
            </a:r>
            <a:r>
              <a:rPr lang="uk-UA" dirty="0" err="1">
                <a:solidFill>
                  <a:srgbClr val="000000"/>
                </a:solidFill>
                <a:latin typeface="Times New Roman" panose="02020603050405020304" pitchFamily="18" charset="0"/>
              </a:rPr>
              <a:t>бенчмаркінгу</a:t>
            </a:r>
            <a:r>
              <a:rPr lang="uk-UA" dirty="0">
                <a:solidFill>
                  <a:srgbClr val="000000"/>
                </a:solidFill>
                <a:latin typeface="Times New Roman" panose="02020603050405020304" pitchFamily="18" charset="0"/>
              </a:rPr>
              <a:t> став проект компанії Ксерокс щодо визначення якості виробленої продукції у порівнянні з найбільш успішнішими на той час японськими аналогами. Це був «</a:t>
            </a:r>
            <a:r>
              <a:rPr lang="uk-UA" dirty="0" err="1">
                <a:solidFill>
                  <a:srgbClr val="000000"/>
                </a:solidFill>
                <a:latin typeface="Times New Roman" panose="02020603050405020304" pitchFamily="18" charset="0"/>
              </a:rPr>
              <a:t>Бенчмаркінг</a:t>
            </a:r>
            <a:r>
              <a:rPr lang="uk-UA" dirty="0">
                <a:solidFill>
                  <a:srgbClr val="000000"/>
                </a:solidFill>
                <a:latin typeface="Times New Roman" panose="02020603050405020304" pitchFamily="18" charset="0"/>
              </a:rPr>
              <a:t> конкурентоздатності продукції». </a:t>
            </a:r>
            <a:endParaRPr lang="uk-UA" dirty="0"/>
          </a:p>
        </p:txBody>
      </p:sp>
    </p:spTree>
    <p:extLst>
      <p:ext uri="{BB962C8B-B14F-4D97-AF65-F5344CB8AC3E}">
        <p14:creationId xmlns:p14="http://schemas.microsoft.com/office/powerpoint/2010/main" val="1272735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D20C63B-D195-40A8-AC31-2D0D72985349}"/>
              </a:ext>
            </a:extLst>
          </p:cNvPr>
          <p:cNvSpPr/>
          <p:nvPr/>
        </p:nvSpPr>
        <p:spPr>
          <a:xfrm>
            <a:off x="1388347" y="2311120"/>
            <a:ext cx="9415306" cy="2308324"/>
          </a:xfrm>
          <a:prstGeom prst="rect">
            <a:avLst/>
          </a:prstGeom>
        </p:spPr>
        <p:txBody>
          <a:bodyPr wrap="square">
            <a:spAutoFit/>
          </a:bodyPr>
          <a:lstStyle/>
          <a:p>
            <a:r>
              <a:rPr lang="uk-UA" dirty="0" err="1">
                <a:solidFill>
                  <a:srgbClr val="000000"/>
                </a:solidFill>
                <a:latin typeface="Times New Roman" panose="02020603050405020304" pitchFamily="18" charset="0"/>
              </a:rPr>
              <a:t>Бенчмаркінг</a:t>
            </a:r>
            <a:r>
              <a:rPr lang="uk-UA" dirty="0">
                <a:solidFill>
                  <a:srgbClr val="000000"/>
                </a:solidFill>
                <a:latin typeface="Times New Roman" panose="02020603050405020304" pitchFamily="18" charset="0"/>
              </a:rPr>
              <a:t> іноді називають легальним промисловим шпіонажем. У сучасному трактуванні </a:t>
            </a:r>
            <a:r>
              <a:rPr lang="uk-UA" dirty="0" err="1">
                <a:solidFill>
                  <a:srgbClr val="000000"/>
                </a:solidFill>
                <a:latin typeface="Times New Roman" panose="02020603050405020304" pitchFamily="18" charset="0"/>
              </a:rPr>
              <a:t>бенчмаркінг</a:t>
            </a:r>
            <a:r>
              <a:rPr lang="uk-UA" dirty="0">
                <a:solidFill>
                  <a:srgbClr val="000000"/>
                </a:solidFill>
                <a:latin typeface="Times New Roman" panose="02020603050405020304" pitchFamily="18" charset="0"/>
              </a:rPr>
              <a:t>, з точки зору контролінгу, – це безупинний систематичний пошук і впровадження у виробництво найкращих методів діяльності найбільш успішних конкурентів, що приведуть організацію до більш досконалої форми діяльності та кращої якості продукції. </a:t>
            </a:r>
          </a:p>
          <a:p>
            <a:r>
              <a:rPr lang="ru-RU" dirty="0" err="1">
                <a:solidFill>
                  <a:srgbClr val="000000"/>
                </a:solidFill>
                <a:latin typeface="Times New Roman" panose="02020603050405020304" pitchFamily="18" charset="0"/>
              </a:rPr>
              <a:t>Він</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застосовується</a:t>
            </a:r>
            <a:r>
              <a:rPr lang="ru-RU" dirty="0">
                <a:solidFill>
                  <a:srgbClr val="000000"/>
                </a:solidFill>
                <a:latin typeface="Times New Roman" panose="02020603050405020304" pitchFamily="18" charset="0"/>
              </a:rPr>
              <a:t> у </a:t>
            </a:r>
            <a:r>
              <a:rPr lang="ru-RU" dirty="0" err="1">
                <a:solidFill>
                  <a:srgbClr val="000000"/>
                </a:solidFill>
                <a:latin typeface="Times New Roman" panose="02020603050405020304" pitchFamily="18" charset="0"/>
              </a:rPr>
              <a:t>всіх</a:t>
            </a:r>
            <a:r>
              <a:rPr lang="ru-RU" dirty="0">
                <a:solidFill>
                  <a:srgbClr val="000000"/>
                </a:solidFill>
                <a:latin typeface="Times New Roman" panose="02020603050405020304" pitchFamily="18" charset="0"/>
              </a:rPr>
              <a:t> сферах </a:t>
            </a:r>
            <a:r>
              <a:rPr lang="ru-RU" dirty="0" err="1">
                <a:solidFill>
                  <a:srgbClr val="000000"/>
                </a:solidFill>
                <a:latin typeface="Times New Roman" panose="02020603050405020304" pitchFamily="18" charset="0"/>
              </a:rPr>
              <a:t>діяльності</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підприємства</a:t>
            </a:r>
            <a:r>
              <a:rPr lang="ru-RU" dirty="0">
                <a:solidFill>
                  <a:srgbClr val="000000"/>
                </a:solidFill>
                <a:latin typeface="Times New Roman" panose="02020603050405020304" pitchFamily="18" charset="0"/>
              </a:rPr>
              <a:t> — у </a:t>
            </a:r>
            <a:r>
              <a:rPr lang="ru-RU" dirty="0" err="1">
                <a:solidFill>
                  <a:srgbClr val="000000"/>
                </a:solidFill>
                <a:latin typeface="Times New Roman" panose="02020603050405020304" pitchFamily="18" charset="0"/>
              </a:rPr>
              <a:t>виробництві</a:t>
            </a:r>
            <a:r>
              <a:rPr lang="ru-RU" dirty="0">
                <a:solidFill>
                  <a:srgbClr val="000000"/>
                </a:solidFill>
                <a:latin typeface="Times New Roman" panose="02020603050405020304" pitchFamily="18" charset="0"/>
              </a:rPr>
              <a:t>, в маркетингу, в </a:t>
            </a:r>
            <a:r>
              <a:rPr lang="ru-RU" dirty="0" err="1">
                <a:solidFill>
                  <a:srgbClr val="000000"/>
                </a:solidFill>
                <a:latin typeface="Times New Roman" panose="02020603050405020304" pitchFamily="18" charset="0"/>
              </a:rPr>
              <a:t>управлінні</a:t>
            </a:r>
            <a:r>
              <a:rPr lang="ru-RU" dirty="0">
                <a:solidFill>
                  <a:srgbClr val="000000"/>
                </a:solidFill>
                <a:latin typeface="Times New Roman" panose="02020603050405020304" pitchFamily="18" charset="0"/>
              </a:rPr>
              <a:t> персоналом та </a:t>
            </a:r>
            <a:r>
              <a:rPr lang="ru-RU" dirty="0" err="1">
                <a:solidFill>
                  <a:srgbClr val="000000"/>
                </a:solidFill>
                <a:latin typeface="Times New Roman" panose="02020603050405020304" pitchFamily="18" charset="0"/>
              </a:rPr>
              <a:t>ін</a:t>
            </a:r>
            <a:r>
              <a:rPr lang="ru-RU" dirty="0">
                <a:solidFill>
                  <a:srgbClr val="000000"/>
                </a:solidFill>
                <a:latin typeface="Times New Roman" panose="02020603050405020304" pitchFamily="18" charset="0"/>
              </a:rPr>
              <a:t>. Практика </a:t>
            </a:r>
            <a:r>
              <a:rPr lang="ru-RU" dirty="0" err="1">
                <a:solidFill>
                  <a:srgbClr val="000000"/>
                </a:solidFill>
                <a:latin typeface="Times New Roman" panose="02020603050405020304" pitchFamily="18" charset="0"/>
              </a:rPr>
              <a:t>використання</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бенчмаркінгу</a:t>
            </a:r>
            <a:r>
              <a:rPr lang="ru-RU" dirty="0">
                <a:solidFill>
                  <a:srgbClr val="000000"/>
                </a:solidFill>
                <a:latin typeface="Times New Roman" panose="02020603050405020304" pitchFamily="18" charset="0"/>
              </a:rPr>
              <a:t> в </a:t>
            </a:r>
            <a:r>
              <a:rPr lang="ru-RU" dirty="0" err="1">
                <a:solidFill>
                  <a:srgbClr val="000000"/>
                </a:solidFill>
                <a:latin typeface="Times New Roman" panose="02020603050405020304" pitchFamily="18" charset="0"/>
              </a:rPr>
              <a:t>контролінгу</a:t>
            </a:r>
            <a:r>
              <a:rPr lang="ru-RU" dirty="0">
                <a:solidFill>
                  <a:srgbClr val="000000"/>
                </a:solidFill>
                <a:latin typeface="Times New Roman" panose="02020603050405020304" pitchFamily="18" charset="0"/>
              </a:rPr>
              <a:t> приносить </a:t>
            </a:r>
            <a:r>
              <a:rPr lang="ru-RU" dirty="0" err="1">
                <a:solidFill>
                  <a:srgbClr val="000000"/>
                </a:solidFill>
                <a:latin typeface="Times New Roman" panose="02020603050405020304" pitchFamily="18" charset="0"/>
              </a:rPr>
              <a:t>вагомі</a:t>
            </a:r>
            <a:r>
              <a:rPr lang="ru-RU" dirty="0">
                <a:solidFill>
                  <a:srgbClr val="000000"/>
                </a:solidFill>
                <a:latin typeface="Times New Roman" panose="02020603050405020304" pitchFamily="18" charset="0"/>
              </a:rPr>
              <a:t> </a:t>
            </a:r>
            <a:r>
              <a:rPr lang="ru-RU" dirty="0" err="1">
                <a:latin typeface="Times New Roman" panose="02020603050405020304" pitchFamily="18" charset="0"/>
              </a:rPr>
              <a:t>результати</a:t>
            </a:r>
            <a:r>
              <a:rPr lang="ru-RU" dirty="0">
                <a:latin typeface="Times New Roman" panose="02020603050405020304" pitchFamily="18" charset="0"/>
              </a:rPr>
              <a:t> по </a:t>
            </a:r>
            <a:r>
              <a:rPr lang="ru-RU" dirty="0" err="1">
                <a:latin typeface="Times New Roman" panose="02020603050405020304" pitchFamily="18" charset="0"/>
              </a:rPr>
              <a:t>впровадженню</a:t>
            </a:r>
            <a:r>
              <a:rPr lang="ru-RU" dirty="0">
                <a:latin typeface="Times New Roman" panose="02020603050405020304" pitchFamily="18" charset="0"/>
              </a:rPr>
              <a:t> </a:t>
            </a:r>
            <a:r>
              <a:rPr lang="ru-RU" dirty="0" err="1">
                <a:latin typeface="Times New Roman" panose="02020603050405020304" pitchFamily="18" charset="0"/>
              </a:rPr>
              <a:t>інноваційних</a:t>
            </a:r>
            <a:r>
              <a:rPr lang="ru-RU" dirty="0">
                <a:latin typeface="Times New Roman" panose="02020603050405020304" pitchFamily="18" charset="0"/>
              </a:rPr>
              <a:t> </a:t>
            </a:r>
            <a:r>
              <a:rPr lang="ru-RU" dirty="0" err="1">
                <a:latin typeface="Times New Roman" panose="02020603050405020304" pitchFamily="18" charset="0"/>
              </a:rPr>
              <a:t>змін</a:t>
            </a:r>
            <a:r>
              <a:rPr lang="ru-RU" dirty="0">
                <a:latin typeface="Times New Roman" panose="02020603050405020304" pitchFamily="18" charset="0"/>
              </a:rPr>
              <a:t>, </a:t>
            </a:r>
            <a:r>
              <a:rPr lang="ru-RU" dirty="0" err="1">
                <a:latin typeface="Times New Roman" panose="02020603050405020304" pitchFamily="18" charset="0"/>
              </a:rPr>
              <a:t>покращенню</a:t>
            </a:r>
            <a:r>
              <a:rPr lang="ru-RU" dirty="0">
                <a:latin typeface="Times New Roman" panose="02020603050405020304" pitchFamily="18" charset="0"/>
              </a:rPr>
              <a:t> </a:t>
            </a:r>
            <a:r>
              <a:rPr lang="ru-RU" dirty="0" err="1">
                <a:latin typeface="Times New Roman" panose="02020603050405020304" pitchFamily="18" charset="0"/>
              </a:rPr>
              <a:t>якості</a:t>
            </a:r>
            <a:r>
              <a:rPr lang="ru-RU" dirty="0">
                <a:latin typeface="Times New Roman" panose="02020603050405020304" pitchFamily="18" charset="0"/>
              </a:rPr>
              <a:t> </a:t>
            </a:r>
            <a:r>
              <a:rPr lang="ru-RU" dirty="0" err="1">
                <a:latin typeface="Times New Roman" panose="02020603050405020304" pitchFamily="18" charset="0"/>
              </a:rPr>
              <a:t>продукції</a:t>
            </a:r>
            <a:r>
              <a:rPr lang="ru-RU" dirty="0">
                <a:latin typeface="Times New Roman" panose="02020603050405020304" pitchFamily="18" charset="0"/>
              </a:rPr>
              <a:t> та </a:t>
            </a:r>
            <a:r>
              <a:rPr lang="ru-RU" dirty="0" err="1">
                <a:latin typeface="Times New Roman" panose="02020603050405020304" pitchFamily="18" charset="0"/>
              </a:rPr>
              <a:t>збільшенню</a:t>
            </a:r>
            <a:r>
              <a:rPr lang="ru-RU" dirty="0">
                <a:latin typeface="Times New Roman" panose="02020603050405020304" pitchFamily="18" charset="0"/>
              </a:rPr>
              <a:t> </a:t>
            </a:r>
            <a:r>
              <a:rPr lang="ru-RU" dirty="0" err="1">
                <a:latin typeface="Times New Roman" panose="02020603050405020304" pitchFamily="18" charset="0"/>
              </a:rPr>
              <a:t>конкурентоспроможності</a:t>
            </a:r>
            <a:r>
              <a:rPr lang="ru-RU" dirty="0">
                <a:latin typeface="Times New Roman" panose="02020603050405020304" pitchFamily="18" charset="0"/>
              </a:rPr>
              <a:t> </a:t>
            </a:r>
            <a:r>
              <a:rPr lang="ru-RU" dirty="0" err="1">
                <a:latin typeface="Times New Roman" panose="02020603050405020304" pitchFamily="18" charset="0"/>
              </a:rPr>
              <a:t>підприємства</a:t>
            </a:r>
            <a:r>
              <a:rPr lang="ru-RU" dirty="0">
                <a:latin typeface="Times New Roman" panose="02020603050405020304" pitchFamily="18" charset="0"/>
              </a:rPr>
              <a:t>. </a:t>
            </a:r>
            <a:endParaRPr lang="uk-UA" dirty="0"/>
          </a:p>
        </p:txBody>
      </p:sp>
    </p:spTree>
    <p:extLst>
      <p:ext uri="{BB962C8B-B14F-4D97-AF65-F5344CB8AC3E}">
        <p14:creationId xmlns:p14="http://schemas.microsoft.com/office/powerpoint/2010/main" val="2716290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0D114FC-21C4-4D60-9F49-86D19AFCBD7C}"/>
              </a:ext>
            </a:extLst>
          </p:cNvPr>
          <p:cNvSpPr/>
          <p:nvPr/>
        </p:nvSpPr>
        <p:spPr>
          <a:xfrm>
            <a:off x="1333082" y="1436914"/>
            <a:ext cx="9348316" cy="955383"/>
          </a:xfrm>
          <a:prstGeom prst="rect">
            <a:avLst/>
          </a:prstGeom>
        </p:spPr>
        <p:txBody>
          <a:bodyPr wrap="square">
            <a:spAutoFit/>
          </a:bodyPr>
          <a:lstStyle/>
          <a:p>
            <a:r>
              <a:rPr lang="ru-RU" dirty="0" err="1">
                <a:solidFill>
                  <a:srgbClr val="000000"/>
                </a:solidFill>
                <a:latin typeface="Times New Roman" panose="02020603050405020304" pitchFamily="18" charset="0"/>
              </a:rPr>
              <a:t>Розрізняють</a:t>
            </a:r>
            <a:r>
              <a:rPr lang="ru-RU" dirty="0">
                <a:solidFill>
                  <a:srgbClr val="000000"/>
                </a:solidFill>
                <a:latin typeface="Times New Roman" panose="02020603050405020304" pitchFamily="18" charset="0"/>
              </a:rPr>
              <a:t> три </a:t>
            </a:r>
            <a:r>
              <a:rPr lang="ru-RU" dirty="0" err="1">
                <a:solidFill>
                  <a:srgbClr val="000000"/>
                </a:solidFill>
                <a:latin typeface="Times New Roman" panose="02020603050405020304" pitchFamily="18" charset="0"/>
              </a:rPr>
              <a:t>види</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бенчмаркінгу</a:t>
            </a:r>
            <a:r>
              <a:rPr lang="ru-RU" dirty="0">
                <a:solidFill>
                  <a:srgbClr val="000000"/>
                </a:solidFill>
                <a:latin typeface="Times New Roman" panose="02020603050405020304" pitchFamily="18" charset="0"/>
              </a:rPr>
              <a:t>: </a:t>
            </a:r>
          </a:p>
          <a:p>
            <a:r>
              <a:rPr lang="uk-UA" dirty="0">
                <a:solidFill>
                  <a:srgbClr val="000000"/>
                </a:solidFill>
                <a:latin typeface="Times New Roman" panose="02020603050405020304" pitchFamily="18" charset="0"/>
              </a:rPr>
              <a:t>1. </a:t>
            </a:r>
            <a:r>
              <a:rPr lang="uk-UA" i="1" dirty="0">
                <a:solidFill>
                  <a:srgbClr val="000000"/>
                </a:solidFill>
                <a:latin typeface="Times New Roman" panose="02020603050405020304" pitchFamily="18" charset="0"/>
              </a:rPr>
              <a:t>Внутрішній </a:t>
            </a:r>
            <a:r>
              <a:rPr lang="uk-UA" i="1" dirty="0" err="1">
                <a:solidFill>
                  <a:srgbClr val="000000"/>
                </a:solidFill>
                <a:latin typeface="Times New Roman" panose="02020603050405020304" pitchFamily="18" charset="0"/>
              </a:rPr>
              <a:t>бенчмаркінг</a:t>
            </a:r>
            <a:r>
              <a:rPr lang="uk-UA" i="1"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передбачає аналіз та порівняння показників діяльності різних структурних підрозділів одного підприємства. </a:t>
            </a:r>
            <a:endParaRPr lang="uk-UA" dirty="0"/>
          </a:p>
        </p:txBody>
      </p:sp>
      <p:sp>
        <p:nvSpPr>
          <p:cNvPr id="3" name="Прямоугольник 2">
            <a:extLst>
              <a:ext uri="{FF2B5EF4-FFF2-40B4-BE49-F238E27FC236}">
                <a16:creationId xmlns:a16="http://schemas.microsoft.com/office/drawing/2014/main" id="{94251A5F-2749-40A3-9C91-76C496216FDC}"/>
              </a:ext>
            </a:extLst>
          </p:cNvPr>
          <p:cNvSpPr/>
          <p:nvPr/>
        </p:nvSpPr>
        <p:spPr>
          <a:xfrm>
            <a:off x="1333082" y="2312699"/>
            <a:ext cx="9539234" cy="3264136"/>
          </a:xfrm>
          <a:prstGeom prst="rect">
            <a:avLst/>
          </a:prstGeom>
        </p:spPr>
        <p:txBody>
          <a:bodyPr wrap="square">
            <a:spAutoFit/>
          </a:bodyPr>
          <a:lstStyle/>
          <a:p>
            <a:r>
              <a:rPr lang="uk-UA" dirty="0">
                <a:solidFill>
                  <a:srgbClr val="000000"/>
                </a:solidFill>
                <a:latin typeface="Times New Roman" panose="02020603050405020304" pitchFamily="18" charset="0"/>
              </a:rPr>
              <a:t>2. </a:t>
            </a:r>
            <a:r>
              <a:rPr lang="uk-UA" i="1" dirty="0">
                <a:solidFill>
                  <a:srgbClr val="000000"/>
                </a:solidFill>
                <a:latin typeface="Times New Roman" panose="02020603050405020304" pitchFamily="18" charset="0"/>
              </a:rPr>
              <a:t>Функціональний </a:t>
            </a:r>
            <a:r>
              <a:rPr lang="uk-UA" i="1" dirty="0" err="1">
                <a:solidFill>
                  <a:srgbClr val="000000"/>
                </a:solidFill>
                <a:latin typeface="Times New Roman" panose="02020603050405020304" pitchFamily="18" charset="0"/>
              </a:rPr>
              <a:t>бенчмаркінг</a:t>
            </a:r>
            <a:r>
              <a:rPr lang="uk-UA" i="1" dirty="0">
                <a:solidFill>
                  <a:srgbClr val="000000"/>
                </a:solidFill>
                <a:latin typeface="Times New Roman" panose="02020603050405020304" pitchFamily="18" charset="0"/>
              </a:rPr>
              <a:t> </a:t>
            </a:r>
            <a:r>
              <a:rPr lang="uk-UA" dirty="0">
                <a:solidFill>
                  <a:srgbClr val="000000"/>
                </a:solidFill>
                <a:latin typeface="Times New Roman" panose="02020603050405020304" pitchFamily="18" charset="0"/>
              </a:rPr>
              <a:t>аналізує окремі процеси, функції, методи й технології порівняно з іншими підприємствами. Фірми, що застосовують схожі методи, прийоми чи технології і не є конкурентами, охоче йдуть на взаємний обмін первинною інформацією та зацікавлені в реалізації спільних проектів, спрямованих на вдосконалення тих чи інших операцій, що порівнюються. </a:t>
            </a:r>
          </a:p>
          <a:p>
            <a:r>
              <a:rPr lang="uk-UA" dirty="0">
                <a:solidFill>
                  <a:srgbClr val="000000"/>
                </a:solidFill>
                <a:latin typeface="Times New Roman" panose="02020603050405020304" pitchFamily="18" charset="0"/>
              </a:rPr>
              <a:t>3. </a:t>
            </a:r>
            <a:r>
              <a:rPr lang="uk-UA" i="1" dirty="0" err="1">
                <a:solidFill>
                  <a:srgbClr val="000000"/>
                </a:solidFill>
                <a:latin typeface="Times New Roman" panose="02020603050405020304" pitchFamily="18" charset="0"/>
              </a:rPr>
              <a:t>Бенчмаркінг</a:t>
            </a:r>
            <a:r>
              <a:rPr lang="uk-UA" i="1" dirty="0">
                <a:solidFill>
                  <a:srgbClr val="000000"/>
                </a:solidFill>
                <a:latin typeface="Times New Roman" panose="02020603050405020304" pitchFamily="18" charset="0"/>
              </a:rPr>
              <a:t>, зорієнтований на аналіз конкурентів </a:t>
            </a:r>
            <a:r>
              <a:rPr lang="uk-UA" dirty="0">
                <a:solidFill>
                  <a:srgbClr val="000000"/>
                </a:solidFill>
                <a:latin typeface="Times New Roman" panose="02020603050405020304" pitchFamily="18" charset="0"/>
              </a:rPr>
              <a:t>сконцентрований на порівняльному аналізі товарів (робіт, послуг) та інших параметрів досліджуваного підприємства з аналогічними характеристиками підприємств-конкурентів. Вважається, що найкращим аналогом для порівняння є «ринковий лідер». Ідентифікація факторів, які зумовлюють відставання досліджуваного підприємства від лідера, дає можливість розробити рекомендації щодо скорочення відставання. </a:t>
            </a:r>
            <a:endParaRPr lang="uk-UA" dirty="0"/>
          </a:p>
        </p:txBody>
      </p:sp>
    </p:spTree>
    <p:extLst>
      <p:ext uri="{BB962C8B-B14F-4D97-AF65-F5344CB8AC3E}">
        <p14:creationId xmlns:p14="http://schemas.microsoft.com/office/powerpoint/2010/main" val="3164420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B91F2F3-050F-4890-9518-A6305FFC6837}"/>
              </a:ext>
            </a:extLst>
          </p:cNvPr>
          <p:cNvSpPr/>
          <p:nvPr/>
        </p:nvSpPr>
        <p:spPr>
          <a:xfrm>
            <a:off x="1478782" y="2274838"/>
            <a:ext cx="9234435" cy="2308324"/>
          </a:xfrm>
          <a:prstGeom prst="rect">
            <a:avLst/>
          </a:prstGeom>
        </p:spPr>
        <p:txBody>
          <a:bodyPr wrap="square">
            <a:spAutoFit/>
          </a:bodyPr>
          <a:lstStyle/>
          <a:p>
            <a:r>
              <a:rPr lang="uk-UA" dirty="0">
                <a:solidFill>
                  <a:srgbClr val="000000"/>
                </a:solidFill>
                <a:latin typeface="Times New Roman" panose="02020603050405020304" pitchFamily="18" charset="0"/>
              </a:rPr>
              <a:t>Таким чином, </a:t>
            </a:r>
            <a:r>
              <a:rPr lang="uk-UA" dirty="0" err="1">
                <a:solidFill>
                  <a:srgbClr val="000000"/>
                </a:solidFill>
                <a:latin typeface="Times New Roman" panose="02020603050405020304" pitchFamily="18" charset="0"/>
              </a:rPr>
              <a:t>бенчмаркінг</a:t>
            </a:r>
            <a:r>
              <a:rPr lang="uk-UA" dirty="0">
                <a:solidFill>
                  <a:srgbClr val="000000"/>
                </a:solidFill>
                <a:latin typeface="Times New Roman" panose="02020603050405020304" pitchFamily="18" charset="0"/>
              </a:rPr>
              <a:t>, як високоефективний і </a:t>
            </a:r>
            <a:r>
              <a:rPr lang="uk-UA" dirty="0" err="1">
                <a:solidFill>
                  <a:srgbClr val="000000"/>
                </a:solidFill>
                <a:latin typeface="Times New Roman" panose="02020603050405020304" pitchFamily="18" charset="0"/>
              </a:rPr>
              <a:t>малозатратний</a:t>
            </a:r>
            <a:r>
              <a:rPr lang="uk-UA" dirty="0">
                <a:solidFill>
                  <a:srgbClr val="000000"/>
                </a:solidFill>
                <a:latin typeface="Times New Roman" panose="02020603050405020304" pitchFamily="18" charset="0"/>
              </a:rPr>
              <a:t> метод стратегічної діагностики фінансово-господарського стану підприємства, потребує підвищеної уваги та контролю за дотриманням технології його організації. При всій простоті, доступності та зручності, </a:t>
            </a:r>
            <a:r>
              <a:rPr lang="uk-UA" dirty="0" err="1">
                <a:solidFill>
                  <a:srgbClr val="000000"/>
                </a:solidFill>
                <a:latin typeface="Times New Roman" panose="02020603050405020304" pitchFamily="18" charset="0"/>
              </a:rPr>
              <a:t>бенчмаркінг</a:t>
            </a:r>
            <a:r>
              <a:rPr lang="uk-UA" dirty="0">
                <a:solidFill>
                  <a:srgbClr val="000000"/>
                </a:solidFill>
                <a:latin typeface="Times New Roman" panose="02020603050405020304" pitchFamily="18" charset="0"/>
              </a:rPr>
              <a:t> є серйозним науково-практичним інструментом інформаційно-аналітичного і техніко-економічного обґрунтування вибору напрямів формування та реалізації стратегії. Він дозволяє, з однієї сторони, мінімізувати ризик при досягненні конкурентних переваг, а з другої – за рахунок свого інформаційного базису, зберігати можливість небезпеки прийняття неефективних рішень. </a:t>
            </a:r>
            <a:endParaRPr lang="uk-UA" dirty="0"/>
          </a:p>
        </p:txBody>
      </p:sp>
    </p:spTree>
    <p:extLst>
      <p:ext uri="{BB962C8B-B14F-4D97-AF65-F5344CB8AC3E}">
        <p14:creationId xmlns:p14="http://schemas.microsoft.com/office/powerpoint/2010/main" val="3305206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C692E9-6CD1-4733-83D9-17EEAD74F503}"/>
              </a:ext>
            </a:extLst>
          </p:cNvPr>
          <p:cNvSpPr txBox="1"/>
          <p:nvPr/>
        </p:nvSpPr>
        <p:spPr>
          <a:xfrm>
            <a:off x="1380931" y="1310865"/>
            <a:ext cx="8574832" cy="2031325"/>
          </a:xfrm>
          <a:prstGeom prst="rect">
            <a:avLst/>
          </a:prstGeom>
          <a:noFill/>
        </p:spPr>
        <p:txBody>
          <a:bodyPr wrap="square">
            <a:spAutoFit/>
          </a:bodyPr>
          <a:lstStyle/>
          <a:p>
            <a:pPr algn="just"/>
            <a:r>
              <a:rPr lang="uk-UA" b="1" dirty="0" err="1"/>
              <a:t>Бенчмаркінг</a:t>
            </a:r>
            <a:r>
              <a:rPr lang="uk-UA" dirty="0"/>
              <a:t> (від </a:t>
            </a:r>
            <a:r>
              <a:rPr lang="uk-UA" dirty="0" err="1"/>
              <a:t>англ</a:t>
            </a:r>
            <a:r>
              <a:rPr lang="uk-UA" dirty="0"/>
              <a:t>. </a:t>
            </a:r>
            <a:r>
              <a:rPr lang="en-US" dirty="0"/>
              <a:t>benchmarking – </a:t>
            </a:r>
            <a:r>
              <a:rPr lang="uk-UA" dirty="0"/>
              <a:t>початок відліку, встановлення контрольної точки, «зарубка») – це дієвий інструмент системи контролінгу, який використовується для визначення стану власної компанії у порівнянні з іншими організаціями, подібними за розмірами та сферою діяльності.</a:t>
            </a:r>
            <a:endParaRPr lang="en-US" dirty="0"/>
          </a:p>
          <a:p>
            <a:endParaRPr lang="en-US" dirty="0"/>
          </a:p>
          <a:p>
            <a:endParaRPr lang="uk-UA" dirty="0"/>
          </a:p>
        </p:txBody>
      </p:sp>
      <p:pic>
        <p:nvPicPr>
          <p:cNvPr id="4" name="Рисунок 3">
            <a:extLst>
              <a:ext uri="{FF2B5EF4-FFF2-40B4-BE49-F238E27FC236}">
                <a16:creationId xmlns:a16="http://schemas.microsoft.com/office/drawing/2014/main" id="{ABB014BB-A2D3-443B-AB61-3F235B1FDE3B}"/>
              </a:ext>
            </a:extLst>
          </p:cNvPr>
          <p:cNvPicPr>
            <a:picLocks noChangeAspect="1"/>
          </p:cNvPicPr>
          <p:nvPr/>
        </p:nvPicPr>
        <p:blipFill>
          <a:blip r:embed="rId2"/>
          <a:stretch>
            <a:fillRect/>
          </a:stretch>
        </p:blipFill>
        <p:spPr>
          <a:xfrm>
            <a:off x="1884785" y="3097016"/>
            <a:ext cx="7903028" cy="2031325"/>
          </a:xfrm>
          <a:prstGeom prst="rect">
            <a:avLst/>
          </a:prstGeom>
        </p:spPr>
      </p:pic>
    </p:spTree>
    <p:extLst>
      <p:ext uri="{BB962C8B-B14F-4D97-AF65-F5344CB8AC3E}">
        <p14:creationId xmlns:p14="http://schemas.microsoft.com/office/powerpoint/2010/main" val="159324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387FAA7-9821-445F-B965-AF118AD59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94" y="1428030"/>
            <a:ext cx="9373412" cy="5006774"/>
          </a:xfrm>
          <a:prstGeom prst="rect">
            <a:avLst/>
          </a:prstGeom>
        </p:spPr>
      </p:pic>
    </p:spTree>
    <p:extLst>
      <p:ext uri="{BB962C8B-B14F-4D97-AF65-F5344CB8AC3E}">
        <p14:creationId xmlns:p14="http://schemas.microsoft.com/office/powerpoint/2010/main" val="1223775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7BABCBC-58A2-4886-BE8F-22D417B19A69}"/>
              </a:ext>
            </a:extLst>
          </p:cNvPr>
          <p:cNvSpPr/>
          <p:nvPr/>
        </p:nvSpPr>
        <p:spPr>
          <a:xfrm>
            <a:off x="1838847" y="1913657"/>
            <a:ext cx="8872695" cy="3693319"/>
          </a:xfrm>
          <a:prstGeom prst="rect">
            <a:avLst/>
          </a:prstGeom>
        </p:spPr>
        <p:txBody>
          <a:bodyPr wrap="square">
            <a:spAutoFit/>
          </a:bodyPr>
          <a:lstStyle/>
          <a:p>
            <a:r>
              <a:rPr lang="uk-UA" dirty="0">
                <a:latin typeface="Times New Roman" panose="02020603050405020304" pitchFamily="18" charset="0"/>
                <a:cs typeface="Times New Roman" panose="02020603050405020304" pitchFamily="18" charset="0"/>
              </a:rPr>
              <a:t>Виходячи з основних цілей та завдань зміст експертної діагностики фінансово-господарського стану підприємства включає у себе різноплановий аналіз всіх напрямів діяльності підприємства: </a:t>
            </a:r>
          </a:p>
          <a:p>
            <a:r>
              <a:rPr lang="uk-UA" dirty="0">
                <a:latin typeface="Times New Roman" panose="02020603050405020304" pitchFamily="18" charset="0"/>
                <a:cs typeface="Times New Roman" panose="02020603050405020304" pitchFamily="18" charset="0"/>
              </a:rPr>
              <a:t>• аналіз маркетингових заходів; </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можливостей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виробництва</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збуту</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співвідношення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попиту</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пропозиції</a:t>
            </a:r>
            <a:r>
              <a:rPr lang="ru-RU" dirty="0">
                <a:latin typeface="Times New Roman" panose="02020603050405020304" pitchFamily="18" charset="0"/>
                <a:cs typeface="Times New Roman" panose="02020603050405020304" pitchFamily="18" charset="0"/>
              </a:rPr>
              <a:t> на ринку; </a:t>
            </a:r>
          </a:p>
          <a:p>
            <a:r>
              <a:rPr lang="uk-UA" dirty="0">
                <a:latin typeface="Times New Roman" panose="02020603050405020304" pitchFamily="18" charset="0"/>
                <a:cs typeface="Times New Roman" panose="02020603050405020304" pitchFamily="18" charset="0"/>
              </a:rPr>
              <a:t>• аналіз внутрішніх, зовнішніх і загальноекономічних ситуацій, які впливають на виробництво і збут; </a:t>
            </a:r>
          </a:p>
          <a:p>
            <a:r>
              <a:rPr lang="uk-UA" dirty="0">
                <a:latin typeface="Times New Roman" panose="02020603050405020304" pitchFamily="18" charset="0"/>
                <a:cs typeface="Times New Roman" panose="02020603050405020304" pitchFamily="18" charset="0"/>
              </a:rPr>
              <a:t>• аналіз постачальників, споживачів;</a:t>
            </a:r>
          </a:p>
          <a:p>
            <a:r>
              <a:rPr lang="uk-UA" dirty="0">
                <a:latin typeface="Times New Roman" panose="02020603050405020304" pitchFamily="18" charset="0"/>
                <a:cs typeface="Times New Roman" panose="02020603050405020304" pitchFamily="18" charset="0"/>
              </a:rPr>
              <a:t>• аналіз витрат живої і уречевленої праці з їх деталізацією; </a:t>
            </a:r>
          </a:p>
          <a:p>
            <a:r>
              <a:rPr lang="uk-UA" dirty="0">
                <a:latin typeface="Times New Roman" panose="02020603050405020304" pitchFamily="18" charset="0"/>
                <a:cs typeface="Times New Roman" panose="02020603050405020304" pitchFamily="18" charset="0"/>
              </a:rPr>
              <a:t>• аналіз комерційного ризику; </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остаточних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фінансових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видів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 аналіз обґрунтованості та виконання планів і бюджетів.</a:t>
            </a:r>
            <a:endParaRPr lang="ru-RU" dirty="0">
              <a:latin typeface="Times New Roman" panose="02020603050405020304" pitchFamily="18" charset="0"/>
            </a:endParaRPr>
          </a:p>
        </p:txBody>
      </p:sp>
    </p:spTree>
    <p:extLst>
      <p:ext uri="{BB962C8B-B14F-4D97-AF65-F5344CB8AC3E}">
        <p14:creationId xmlns:p14="http://schemas.microsoft.com/office/powerpoint/2010/main" val="268275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2C6A20-3D95-4788-AC31-3884E5E70B9F}"/>
              </a:ext>
            </a:extLst>
          </p:cNvPr>
          <p:cNvSpPr txBox="1"/>
          <p:nvPr/>
        </p:nvSpPr>
        <p:spPr>
          <a:xfrm>
            <a:off x="1533092" y="1997839"/>
            <a:ext cx="8742783" cy="2308324"/>
          </a:xfrm>
          <a:prstGeom prst="rect">
            <a:avLst/>
          </a:prstGeom>
          <a:noFill/>
        </p:spPr>
        <p:txBody>
          <a:bodyPr wrap="square">
            <a:spAutoFit/>
          </a:bodyPr>
          <a:lstStyle/>
          <a:p>
            <a:r>
              <a:rPr lang="ru-RU" dirty="0" err="1">
                <a:latin typeface="Times New Roman" panose="02020603050405020304" pitchFamily="18" charset="0"/>
                <a:cs typeface="Times New Roman" panose="02020603050405020304" pitchFamily="18" charset="0"/>
              </a:rPr>
              <a:t>Аналіз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фінансово-господарської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діяльності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підприємства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неможливий</a:t>
            </a:r>
            <a:r>
              <a:rPr lang="ru-RU" dirty="0">
                <a:latin typeface="Times New Roman" panose="02020603050405020304" pitchFamily="18" charset="0"/>
                <a:cs typeface="Times New Roman" panose="02020603050405020304" pitchFamily="18" charset="0"/>
              </a:rPr>
              <a:t> без </a:t>
            </a:r>
            <a:r>
              <a:rPr lang="ru-RU" dirty="0" err="1">
                <a:latin typeface="Times New Roman" panose="02020603050405020304" pitchFamily="18" charset="0"/>
                <a:cs typeface="Times New Roman" panose="02020603050405020304" pitchFamily="18" charset="0"/>
              </a:rPr>
              <a:t>надання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відповідних</a:t>
            </a:r>
            <a:r>
              <a:rPr lang="ru-RU" dirty="0">
                <a:latin typeface="Times New Roman" panose="02020603050405020304" pitchFamily="18" charset="0"/>
                <a:cs typeface="Times New Roman" panose="02020603050405020304" pitchFamily="18" charset="0"/>
              </a:rPr>
              <a:t> планово-</a:t>
            </a:r>
            <a:r>
              <a:rPr lang="ru-RU" dirty="0" err="1">
                <a:latin typeface="Times New Roman" panose="02020603050405020304" pitchFamily="18" charset="0"/>
                <a:cs typeface="Times New Roman" panose="02020603050405020304" pitchFamily="18" charset="0"/>
              </a:rPr>
              <a:t>нормативних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Джерелами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інформації</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для </a:t>
            </a:r>
            <a:r>
              <a:rPr lang="ru-RU" dirty="0" err="1">
                <a:latin typeface="Times New Roman" panose="02020603050405020304" pitchFamily="18" charset="0"/>
                <a:cs typeface="Times New Roman" panose="02020603050405020304" pitchFamily="18" charset="0"/>
              </a:rPr>
              <a:t>проведення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експертної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діагностики</a:t>
            </a:r>
            <a:r>
              <a:rPr lang="ru-RU" dirty="0">
                <a:latin typeface="Times New Roman" panose="02020603050405020304" pitchFamily="18" charset="0"/>
                <a:cs typeface="Times New Roman" panose="02020603050405020304" pitchFamily="18" charset="0"/>
              </a:rPr>
              <a:t> є: </a:t>
            </a:r>
          </a:p>
          <a:p>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облікові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джерела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бухгалтерський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статистичний</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управлінський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облік</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звітність</a:t>
            </a:r>
            <a:r>
              <a:rPr lang="ru-RU" dirty="0">
                <a:latin typeface="Times New Roman" panose="02020603050405020304" pitchFamily="18" charset="0"/>
                <a:cs typeface="Times New Roman" panose="02020603050405020304" pitchFamily="18" charset="0"/>
              </a:rPr>
              <a:t>; </a:t>
            </a:r>
          </a:p>
          <a:p>
            <a:r>
              <a:rPr lang="uk-UA" dirty="0">
                <a:latin typeface="Times New Roman" panose="02020603050405020304" pitchFamily="18" charset="0"/>
                <a:cs typeface="Times New Roman" panose="02020603050405020304" pitchFamily="18" charset="0"/>
              </a:rPr>
              <a:t>2) необлікові джерела: матеріали ревізій, внутрішнього і зовнішнього аудиту; дані лабораторного та медично-санітарного контролю; результати перевірок податкової служби; матеріали виробничих нарад, зборів трудового колективу; засоби масової інформації; внутрішні документи і листування зі сторонніми організаціями. </a:t>
            </a:r>
          </a:p>
        </p:txBody>
      </p:sp>
    </p:spTree>
    <p:extLst>
      <p:ext uri="{BB962C8B-B14F-4D97-AF65-F5344CB8AC3E}">
        <p14:creationId xmlns:p14="http://schemas.microsoft.com/office/powerpoint/2010/main" val="18054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A7A793-9A83-479C-A4DA-8A495AD7CCA6}"/>
              </a:ext>
            </a:extLst>
          </p:cNvPr>
          <p:cNvSpPr txBox="1"/>
          <p:nvPr/>
        </p:nvSpPr>
        <p:spPr>
          <a:xfrm>
            <a:off x="1430694" y="1042310"/>
            <a:ext cx="9330611" cy="923330"/>
          </a:xfrm>
          <a:prstGeom prst="rect">
            <a:avLst/>
          </a:prstGeom>
          <a:noFill/>
        </p:spPr>
        <p:txBody>
          <a:bodyPr wrap="square">
            <a:spAutoFit/>
          </a:bodyPr>
          <a:lstStyle/>
          <a:p>
            <a:pPr algn="ctr"/>
            <a:r>
              <a:rPr lang="uk-UA" dirty="0"/>
              <a:t>2. МЕТОДИ СТРАТЕГІЧНОЇ ДІАГНОСТИКИ</a:t>
            </a:r>
          </a:p>
          <a:p>
            <a:pPr algn="ctr"/>
            <a:endParaRPr lang="uk-UA" dirty="0"/>
          </a:p>
          <a:p>
            <a:pPr algn="ctr"/>
            <a:endParaRPr lang="uk-UA" dirty="0"/>
          </a:p>
        </p:txBody>
      </p:sp>
      <p:pic>
        <p:nvPicPr>
          <p:cNvPr id="4" name="Рисунок 3">
            <a:extLst>
              <a:ext uri="{FF2B5EF4-FFF2-40B4-BE49-F238E27FC236}">
                <a16:creationId xmlns:a16="http://schemas.microsoft.com/office/drawing/2014/main" id="{6DF68796-7547-47BB-B6FC-4CAA7ACB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21" y="1965640"/>
            <a:ext cx="10681127" cy="3466681"/>
          </a:xfrm>
          <a:prstGeom prst="rect">
            <a:avLst/>
          </a:prstGeom>
        </p:spPr>
      </p:pic>
    </p:spTree>
    <p:extLst>
      <p:ext uri="{BB962C8B-B14F-4D97-AF65-F5344CB8AC3E}">
        <p14:creationId xmlns:p14="http://schemas.microsoft.com/office/powerpoint/2010/main" val="115494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39B48F-2E62-4157-8C7C-0EF315CB2AE4}"/>
              </a:ext>
            </a:extLst>
          </p:cNvPr>
          <p:cNvSpPr txBox="1"/>
          <p:nvPr/>
        </p:nvSpPr>
        <p:spPr>
          <a:xfrm>
            <a:off x="1785256" y="2037193"/>
            <a:ext cx="8360229" cy="2862322"/>
          </a:xfrm>
          <a:prstGeom prst="rect">
            <a:avLst/>
          </a:prstGeom>
          <a:noFill/>
        </p:spPr>
        <p:txBody>
          <a:bodyPr wrap="square">
            <a:spAutoFit/>
          </a:bodyPr>
          <a:lstStyle/>
          <a:p>
            <a:r>
              <a:rPr lang="uk-UA" dirty="0"/>
              <a:t>	</a:t>
            </a:r>
            <a:r>
              <a:rPr lang="uk-UA" dirty="0">
                <a:latin typeface="Times New Roman" panose="02020603050405020304" pitchFamily="18" charset="0"/>
                <a:cs typeface="Times New Roman" panose="02020603050405020304" pitchFamily="18" charset="0"/>
              </a:rPr>
              <a:t>Стратегія – це сукупність взаємопов’язаних і взаємообумовлених складових елементів, об’єднаних єдиною глобальною метою – створення і підтримки високого рівня конкурентних переваг підприємства. Теорія і практика управління виробила значну кількість видів стратегій, що залежать від напряму діяльності та результатів, які прагнуть досягти підприємства. </a:t>
            </a:r>
          </a:p>
          <a:p>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Діагностика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фінансово-господарського</a:t>
            </a:r>
            <a:r>
              <a:rPr lang="ru-RU" dirty="0">
                <a:latin typeface="Times New Roman" panose="02020603050405020304" pitchFamily="18" charset="0"/>
                <a:cs typeface="Times New Roman" panose="02020603050405020304" pitchFamily="18" charset="0"/>
              </a:rPr>
              <a:t> стану </a:t>
            </a:r>
            <a:r>
              <a:rPr lang="ru-RU" dirty="0" err="1">
                <a:latin typeface="Times New Roman" panose="02020603050405020304" pitchFamily="18" charset="0"/>
                <a:cs typeface="Times New Roman" panose="02020603050405020304" pitchFamily="18" charset="0"/>
              </a:rPr>
              <a:t>підприємства</a:t>
            </a:r>
            <a:r>
              <a:rPr lang="ru-RU" dirty="0">
                <a:latin typeface="Times New Roman" panose="02020603050405020304" pitchFamily="18" charset="0"/>
                <a:cs typeface="Times New Roman" panose="02020603050405020304" pitchFamily="18" charset="0"/>
              </a:rPr>
              <a:t> в рамках </a:t>
            </a:r>
            <a:r>
              <a:rPr lang="ru-RU" dirty="0" err="1">
                <a:latin typeface="Times New Roman" panose="02020603050405020304" pitchFamily="18" charset="0"/>
                <a:cs typeface="Times New Roman" panose="02020603050405020304" pitchFamily="18" charset="0"/>
              </a:rPr>
              <a:t>стратегічного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контролінгу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передбачає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стратегічної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позиції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підприємства</a:t>
            </a:r>
            <a:r>
              <a:rPr lang="ru-RU" dirty="0">
                <a:latin typeface="Times New Roman" panose="02020603050405020304" pitchFamily="18" charset="0"/>
                <a:cs typeface="Times New Roman" panose="02020603050405020304" pitchFamily="18" charset="0"/>
              </a:rPr>
              <a:t> на ринку, а </a:t>
            </a:r>
            <a:r>
              <a:rPr lang="ru-RU" dirty="0" err="1">
                <a:latin typeface="Times New Roman" panose="02020603050405020304" pitchFamily="18" charset="0"/>
                <a:cs typeface="Times New Roman" panose="02020603050405020304" pitchFamily="18" charset="0"/>
              </a:rPr>
              <a:t>також</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розробку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стратегічних</a:t>
            </a:r>
            <a:r>
              <a:rPr lang="ru-RU" dirty="0">
                <a:latin typeface="Times New Roman" panose="02020603050405020304" pitchFamily="18" charset="0"/>
                <a:cs typeface="Times New Roman" panose="02020603050405020304" pitchFamily="18" charset="0"/>
              </a:rPr>
              <a:t> альтернатив,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будуть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слугувати</a:t>
            </a:r>
            <a:r>
              <a:rPr lang="ru-RU" dirty="0">
                <a:latin typeface="Times New Roman" panose="02020603050405020304" pitchFamily="18" charset="0"/>
                <a:cs typeface="Times New Roman" panose="02020603050405020304" pitchFamily="18" charset="0"/>
              </a:rPr>
              <a:t> основою для </a:t>
            </a:r>
            <a:r>
              <a:rPr lang="ru-RU" dirty="0" err="1">
                <a:latin typeface="Times New Roman" panose="02020603050405020304" pitchFamily="18" charset="0"/>
                <a:cs typeface="Times New Roman" panose="02020603050405020304" pitchFamily="18" charset="0"/>
              </a:rPr>
              <a:t>прийняття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ефективних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обґрунтованих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управлінських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рішень</a:t>
            </a:r>
            <a:r>
              <a:rPr lang="ru-RU" dirty="0">
                <a:latin typeface="Times New Roman" panose="02020603050405020304" pitchFamily="18" charset="0"/>
                <a:cs typeface="Times New Roman" panose="02020603050405020304" pitchFamily="18" charset="0"/>
              </a:rPr>
              <a:t>.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438785"/>
      </p:ext>
    </p:extLst>
  </p:cSld>
  <p:clrMapOvr>
    <a:masterClrMapping/>
  </p:clrMapOvr>
</p:sld>
</file>

<file path=ppt/theme/theme1.xml><?xml version="1.0" encoding="utf-8"?>
<a:theme xmlns:a="http://schemas.openxmlformats.org/drawingml/2006/main" name="Туман">
  <a:themeElements>
    <a:clrScheme name="Туман">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Туман">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уман">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TM04033937[[fn=Туман]]</Template>
  <TotalTime>129</TotalTime>
  <Words>3250</Words>
  <Application>Microsoft Office PowerPoint</Application>
  <PresentationFormat>Широкоэкранный</PresentationFormat>
  <Paragraphs>113</Paragraphs>
  <Slides>49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49</vt:i4>
      </vt:variant>
    </vt:vector>
  </HeadingPairs>
  <TitlesOfParts>
    <vt:vector size="54" baseType="lpstr">
      <vt:lpstr>Arial</vt:lpstr>
      <vt:lpstr>Century Gothic</vt:lpstr>
      <vt:lpstr>Symbol</vt:lpstr>
      <vt:lpstr>Times New Roman</vt:lpstr>
      <vt:lpstr>Туман</vt:lpstr>
      <vt:lpstr>ЕКСПЕРТНА ДІАГНОСТИКА ФІНАНСОВО- ГОСПОДАРСЬКОГО СТАНУ ПІДПРИЄМСТВА. Частина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ЕКСПЕРТНА ДІАГНОСТИКА ФІНАНСОВО- ГОСПОДАРСЬКОГО СТАНУ ПІДПРИЄМСТВА</dc:title>
  <dc:creator>Катерина Бужимська</dc:creator>
  <cp:lastModifiedBy>Катерина Бужимська</cp:lastModifiedBy>
  <cp:revision>56</cp:revision>
  <dcterms:created xsi:type="dcterms:W3CDTF">2020-11-17T10:58:41Z</dcterms:created>
  <dcterms:modified xsi:type="dcterms:W3CDTF">2021-11-12T10:22:07Z</dcterms:modified>
</cp:coreProperties>
</file>