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4" r:id="rId28"/>
    <p:sldId id="285" r:id="rId29"/>
    <p:sldId id="286" r:id="rId30"/>
    <p:sldId id="287" r:id="rId31"/>
    <p:sldId id="288" r:id="rId32"/>
    <p:sldId id="283" r:id="rId33"/>
    <p:sldId id="289" r:id="rId34"/>
    <p:sldId id="290" r:id="rId35"/>
    <p:sldId id="291" r:id="rId36"/>
    <p:sldId id="292" r:id="rId37"/>
    <p:sldId id="293"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120099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4187034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64F593F-0D5B-4CF0-BEE2-6583C73E7271}" type="slidenum">
              <a:rPr lang="uk-UA" smtClean="0"/>
              <a:t>‹№›</a:t>
            </a:fld>
            <a:endParaRPr lang="uk-UA"/>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5538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3791659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64F593F-0D5B-4CF0-BEE2-6583C73E7271}" type="slidenum">
              <a:rPr lang="uk-UA" smtClean="0"/>
              <a:t>‹№›</a:t>
            </a:fld>
            <a:endParaRPr lang="uk-UA"/>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3188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2874580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1581295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828036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778217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01.04.2025</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1377949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3222948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C90A66AE-81F5-474A-B74B-EE41E9320F19}" type="datetimeFigureOut">
              <a:rPr lang="uk-UA" smtClean="0"/>
              <a:t>01.04.2025</a:t>
            </a:fld>
            <a:endParaRPr lang="uk-UA"/>
          </a:p>
        </p:txBody>
      </p:sp>
      <p:sp>
        <p:nvSpPr>
          <p:cNvPr id="8" name="Footer Placeholder 7"/>
          <p:cNvSpPr>
            <a:spLocks noGrp="1"/>
          </p:cNvSpPr>
          <p:nvPr>
            <p:ph type="ftr" sz="quarter" idx="11"/>
          </p:nvPr>
        </p:nvSpPr>
        <p:spPr/>
        <p:txBody>
          <a:bodyPr/>
          <a:lstStyle/>
          <a:p>
            <a:endParaRPr lang="uk-UA"/>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1137256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90A66AE-81F5-474A-B74B-EE41E9320F19}" type="datetimeFigureOut">
              <a:rPr lang="uk-UA" smtClean="0"/>
              <a:t>01.04.2025</a:t>
            </a:fld>
            <a:endParaRPr lang="uk-UA"/>
          </a:p>
        </p:txBody>
      </p:sp>
      <p:sp>
        <p:nvSpPr>
          <p:cNvPr id="4" name="Footer Placeholder 3"/>
          <p:cNvSpPr>
            <a:spLocks noGrp="1"/>
          </p:cNvSpPr>
          <p:nvPr>
            <p:ph type="ftr" sz="quarter" idx="11"/>
          </p:nvPr>
        </p:nvSpPr>
        <p:spPr/>
        <p:txBody>
          <a:bodyPr/>
          <a:lstStyle/>
          <a:p>
            <a:endParaRPr lang="uk-UA"/>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18376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A66AE-81F5-474A-B74B-EE41E9320F19}" type="datetimeFigureOut">
              <a:rPr lang="uk-UA" smtClean="0"/>
              <a:t>01.04.2025</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764494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99514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01.04.2025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64F593F-0D5B-4CF0-BEE2-6583C73E7271}" type="slidenum">
              <a:rPr lang="uk-UA" smtClean="0"/>
              <a:t>‹№›</a:t>
            </a:fld>
            <a:endParaRPr lang="uk-UA"/>
          </a:p>
        </p:txBody>
      </p:sp>
    </p:spTree>
    <p:extLst>
      <p:ext uri="{BB962C8B-B14F-4D97-AF65-F5344CB8AC3E}">
        <p14:creationId xmlns:p14="http://schemas.microsoft.com/office/powerpoint/2010/main" val="227733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C90A66AE-81F5-474A-B74B-EE41E9320F19}" type="datetimeFigureOut">
              <a:rPr lang="uk-UA" smtClean="0"/>
              <a:t>01.04.2025</a:t>
            </a:fld>
            <a:endParaRPr lang="uk-UA"/>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64F593F-0D5B-4CF0-BEE2-6583C73E7271}" type="slidenum">
              <a:rPr lang="uk-UA" smtClean="0"/>
              <a:t>‹№›</a:t>
            </a:fld>
            <a:endParaRPr lang="uk-UA"/>
          </a:p>
        </p:txBody>
      </p:sp>
    </p:spTree>
    <p:extLst>
      <p:ext uri="{BB962C8B-B14F-4D97-AF65-F5344CB8AC3E}">
        <p14:creationId xmlns:p14="http://schemas.microsoft.com/office/powerpoint/2010/main" val="10916352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620688"/>
            <a:ext cx="8064895" cy="1280890"/>
          </a:xfrm>
        </p:spPr>
        <p:txBody>
          <a:bodyPr>
            <a:normAutofit fontScale="90000"/>
          </a:bodyPr>
          <a:lstStyle/>
          <a:p>
            <a:pPr algn="ctr"/>
            <a:r>
              <a:rPr lang="uk-UA" b="1" dirty="0"/>
              <a:t>Тема 5. ВИБІР СПОСОБУ ВХОДЖЕННЯ У БІЗНЕС</a:t>
            </a:r>
            <a:br>
              <a:rPr lang="uk-UA" b="1" dirty="0"/>
            </a:br>
            <a:br>
              <a:rPr lang="uk-UA" dirty="0"/>
            </a:br>
            <a:br>
              <a:rPr lang="uk-UA" dirty="0"/>
            </a:br>
            <a:endParaRPr lang="uk-UA" dirty="0"/>
          </a:p>
        </p:txBody>
      </p:sp>
      <p:sp>
        <p:nvSpPr>
          <p:cNvPr id="3" name="Місце для вмісту 2"/>
          <p:cNvSpPr>
            <a:spLocks noGrp="1"/>
          </p:cNvSpPr>
          <p:nvPr>
            <p:ph idx="1"/>
          </p:nvPr>
        </p:nvSpPr>
        <p:spPr>
          <a:xfrm>
            <a:off x="1979712" y="2060848"/>
            <a:ext cx="6591985" cy="3777622"/>
          </a:xfrm>
        </p:spPr>
        <p:txBody>
          <a:bodyPr>
            <a:normAutofit/>
          </a:bodyPr>
          <a:lstStyle/>
          <a:p>
            <a:pPr marL="0" indent="0">
              <a:buNone/>
            </a:pPr>
            <a:r>
              <a:rPr lang="ru-RU" dirty="0">
                <a:latin typeface="Times New Roman" pitchFamily="18" charset="0"/>
                <a:cs typeface="Times New Roman" pitchFamily="18" charset="0"/>
              </a:rPr>
              <a:t>1. </a:t>
            </a:r>
            <a:r>
              <a:rPr lang="ru-RU" dirty="0" err="1">
                <a:latin typeface="Times New Roman" pitchFamily="18" charset="0"/>
                <a:cs typeface="Times New Roman" pitchFamily="18" charset="0"/>
              </a:rPr>
              <a:t>Створення</a:t>
            </a:r>
            <a:r>
              <a:rPr lang="ru-RU" dirty="0">
                <a:latin typeface="Times New Roman" pitchFamily="18" charset="0"/>
                <a:cs typeface="Times New Roman" pitchFamily="18" charset="0"/>
              </a:rPr>
              <a:t> нового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«з нуля». </a:t>
            </a:r>
            <a:endParaRPr lang="uk-UA"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2. Покупка </a:t>
            </a:r>
            <a:r>
              <a:rPr lang="ru-RU" dirty="0" err="1">
                <a:latin typeface="Times New Roman" pitchFamily="18" charset="0"/>
                <a:cs typeface="Times New Roman" pitchFamily="18" charset="0"/>
              </a:rPr>
              <a:t>діючого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Придбання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франшизи</a:t>
            </a:r>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ru-RU" dirty="0" err="1">
                <a:latin typeface="Times New Roman" pitchFamily="18" charset="0"/>
                <a:cs typeface="Times New Roman" pitchFamily="18" charset="0"/>
              </a:rPr>
              <a:t>Історія</a:t>
            </a:r>
            <a:r>
              <a:rPr lang="ru-RU" dirty="0">
                <a:latin typeface="Times New Roman" pitchFamily="18" charset="0"/>
                <a:cs typeface="Times New Roman" pitchFamily="18" charset="0"/>
              </a:rPr>
              <a:t> франчайзингу. </a:t>
            </a:r>
            <a:endParaRPr lang="uk-UA" dirty="0">
              <a:latin typeface="Times New Roman" pitchFamily="18" charset="0"/>
              <a:cs typeface="Times New Roman" pitchFamily="18" charset="0"/>
            </a:endParaRPr>
          </a:p>
          <a:p>
            <a:r>
              <a:rPr lang="ru-RU" dirty="0">
                <a:latin typeface="Times New Roman" pitchFamily="18" charset="0"/>
                <a:cs typeface="Times New Roman" pitchFamily="18" charset="0"/>
              </a:rPr>
              <a:t>Характеристика </a:t>
            </a:r>
            <a:r>
              <a:rPr lang="ru-RU" dirty="0" err="1">
                <a:latin typeface="Times New Roman" pitchFamily="18" charset="0"/>
                <a:cs typeface="Times New Roman" pitchFamily="18" charset="0"/>
              </a:rPr>
              <a:t>типів</a:t>
            </a:r>
            <a:r>
              <a:rPr lang="ru-RU" dirty="0">
                <a:latin typeface="Times New Roman" pitchFamily="18" charset="0"/>
                <a:cs typeface="Times New Roman" pitchFamily="18" charset="0"/>
              </a:rPr>
              <a:t> франчайзингу. </a:t>
            </a:r>
            <a:endParaRPr lang="uk-UA" dirty="0">
              <a:latin typeface="Times New Roman" pitchFamily="18" charset="0"/>
              <a:cs typeface="Times New Roman" pitchFamily="18" charset="0"/>
            </a:endParaRPr>
          </a:p>
          <a:p>
            <a:r>
              <a:rPr lang="ru-RU" dirty="0" err="1">
                <a:latin typeface="Times New Roman" pitchFamily="18" charset="0"/>
                <a:cs typeface="Times New Roman" pitchFamily="18" charset="0"/>
              </a:rPr>
              <a:t>Франчайзинговий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договір</a:t>
            </a:r>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4. </a:t>
            </a:r>
            <a:r>
              <a:rPr lang="ru-RU" dirty="0" err="1">
                <a:latin typeface="Times New Roman" pitchFamily="18" charset="0"/>
                <a:cs typeface="Times New Roman" pitchFamily="18" charset="0"/>
              </a:rPr>
              <a:t>Прямий</a:t>
            </a:r>
            <a:r>
              <a:rPr lang="ru-RU" dirty="0">
                <a:latin typeface="Times New Roman" pitchFamily="18" charset="0"/>
                <a:cs typeface="Times New Roman" pitchFamily="18" charset="0"/>
              </a:rPr>
              <a:t> маркетинг. </a:t>
            </a:r>
            <a:r>
              <a:rPr lang="ru-RU" dirty="0" err="1">
                <a:latin typeface="Times New Roman" pitchFamily="18" charset="0"/>
                <a:cs typeface="Times New Roman" pitchFamily="18" charset="0"/>
              </a:rPr>
              <a:t>Мережевий</a:t>
            </a:r>
            <a:r>
              <a:rPr lang="ru-RU" dirty="0">
                <a:latin typeface="Times New Roman" pitchFamily="18" charset="0"/>
                <a:cs typeface="Times New Roman" pitchFamily="18" charset="0"/>
              </a:rPr>
              <a:t> маркетинг. </a:t>
            </a:r>
            <a:endParaRPr lang="uk-UA" dirty="0">
              <a:latin typeface="Times New Roman" pitchFamily="18" charset="0"/>
              <a:cs typeface="Times New Roman" pitchFamily="18" charset="0"/>
            </a:endParaRP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131788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13656" y="475472"/>
            <a:ext cx="7516688" cy="5907056"/>
          </a:xfrm>
        </p:spPr>
        <p:txBody>
          <a:bodyPr>
            <a:normAutofit fontScale="92500" lnSpcReduction="10000"/>
          </a:bodyPr>
          <a:lstStyle/>
          <a:p>
            <a:pPr marL="0" indent="0" algn="ctr" fontAlgn="base">
              <a:buNone/>
            </a:pPr>
            <a:r>
              <a:rPr lang="uk-UA" b="1" dirty="0">
                <a:solidFill>
                  <a:schemeClr val="accent6">
                    <a:lumMod val="75000"/>
                  </a:schemeClr>
                </a:solidFill>
                <a:latin typeface="Times New Roman" pitchFamily="18" charset="0"/>
                <a:cs typeface="Times New Roman" pitchFamily="18" charset="0"/>
              </a:rPr>
              <a:t>Плюси купівлі </a:t>
            </a:r>
            <a:r>
              <a:rPr lang="uk-UA" b="1" dirty="0" err="1">
                <a:solidFill>
                  <a:schemeClr val="accent6">
                    <a:lumMod val="75000"/>
                  </a:schemeClr>
                </a:solidFill>
                <a:latin typeface="Times New Roman" pitchFamily="18" charset="0"/>
                <a:cs typeface="Times New Roman" pitchFamily="18" charset="0"/>
              </a:rPr>
              <a:t>франшизи</a:t>
            </a:r>
            <a:r>
              <a:rPr lang="uk-UA" b="1" dirty="0">
                <a:solidFill>
                  <a:schemeClr val="accent6">
                    <a:lumMod val="75000"/>
                  </a:schemeClr>
                </a:solidFill>
                <a:latin typeface="Times New Roman" pitchFamily="18" charset="0"/>
                <a:cs typeface="Times New Roman" pitchFamily="18" charset="0"/>
              </a:rPr>
              <a:t> для </a:t>
            </a:r>
            <a:r>
              <a:rPr lang="uk-UA" b="1" dirty="0" err="1">
                <a:solidFill>
                  <a:schemeClr val="accent6">
                    <a:lumMod val="75000"/>
                  </a:schemeClr>
                </a:solidFill>
                <a:latin typeface="Times New Roman" pitchFamily="18" charset="0"/>
                <a:cs typeface="Times New Roman" pitchFamily="18" charset="0"/>
              </a:rPr>
              <a:t>франчайзі</a:t>
            </a:r>
            <a:r>
              <a:rPr lang="uk-UA" b="1" dirty="0">
                <a:solidFill>
                  <a:schemeClr val="accent6">
                    <a:lumMod val="75000"/>
                  </a:schemeClr>
                </a:solidFill>
                <a:latin typeface="Times New Roman" pitchFamily="18" charset="0"/>
                <a:cs typeface="Times New Roman" pitchFamily="18" charset="0"/>
              </a:rPr>
              <a:t>:</a:t>
            </a:r>
          </a:p>
          <a:p>
            <a:pPr algn="just" fontAlgn="base"/>
            <a:r>
              <a:rPr lang="uk-UA" b="1" dirty="0">
                <a:solidFill>
                  <a:schemeClr val="accent6">
                    <a:lumMod val="75000"/>
                  </a:schemeClr>
                </a:solidFill>
                <a:latin typeface="Times New Roman" pitchFamily="18" charset="0"/>
                <a:cs typeface="Times New Roman" pitchFamily="18" charset="0"/>
              </a:rPr>
              <a:t>Репутація та </a:t>
            </a:r>
            <a:r>
              <a:rPr lang="uk-UA" b="1" dirty="0" err="1">
                <a:solidFill>
                  <a:schemeClr val="accent6">
                    <a:lumMod val="75000"/>
                  </a:schemeClr>
                </a:solidFill>
                <a:latin typeface="Times New Roman" pitchFamily="18" charset="0"/>
                <a:cs typeface="Times New Roman" pitchFamily="18" charset="0"/>
              </a:rPr>
              <a:t>впізнаваність</a:t>
            </a:r>
            <a:r>
              <a:rPr lang="uk-UA" dirty="0">
                <a:solidFill>
                  <a:schemeClr val="accent6">
                    <a:lumMod val="75000"/>
                  </a:schemeClr>
                </a:solidFill>
                <a:latin typeface="Times New Roman" pitchFamily="18" charset="0"/>
                <a:cs typeface="Times New Roman" pitchFamily="18" charset="0"/>
              </a:rPr>
              <a:t>. </a:t>
            </a:r>
            <a:r>
              <a:rPr lang="uk-UA" dirty="0">
                <a:latin typeface="Times New Roman" pitchFamily="18" charset="0"/>
                <a:cs typeface="Times New Roman" pitchFamily="18" charset="0"/>
              </a:rPr>
              <a:t>Купуючи </a:t>
            </a:r>
            <a:r>
              <a:rPr lang="uk-UA" dirty="0" err="1">
                <a:latin typeface="Times New Roman" pitchFamily="18" charset="0"/>
                <a:cs typeface="Times New Roman" pitchFamily="18" charset="0"/>
              </a:rPr>
              <a:t>франшизу</a:t>
            </a:r>
            <a:r>
              <a:rPr lang="uk-UA" dirty="0">
                <a:latin typeface="Times New Roman" pitchFamily="18" charset="0"/>
                <a:cs typeface="Times New Roman" pitchFamily="18" charset="0"/>
              </a:rPr>
              <a:t> відомого бренду, ви одночасно набуваєте і </a:t>
            </a:r>
            <a:r>
              <a:rPr lang="uk-UA" dirty="0" err="1">
                <a:latin typeface="Times New Roman" pitchFamily="18" charset="0"/>
                <a:cs typeface="Times New Roman" pitchFamily="18" charset="0"/>
              </a:rPr>
              <a:t>впізнаваності</a:t>
            </a:r>
            <a:r>
              <a:rPr lang="uk-UA" dirty="0">
                <a:latin typeface="Times New Roman" pitchFamily="18" charset="0"/>
                <a:cs typeface="Times New Roman" pitchFamily="18" charset="0"/>
              </a:rPr>
              <a:t> серед відвідувачів. Не треба буде розкручувати бренд із нуля.</a:t>
            </a:r>
          </a:p>
          <a:p>
            <a:pPr algn="just" fontAlgn="base"/>
            <a:r>
              <a:rPr lang="uk-UA" b="1" dirty="0">
                <a:solidFill>
                  <a:schemeClr val="accent6">
                    <a:lumMod val="75000"/>
                  </a:schemeClr>
                </a:solidFill>
                <a:latin typeface="Times New Roman" pitchFamily="18" charset="0"/>
                <a:cs typeface="Times New Roman" pitchFamily="18" charset="0"/>
              </a:rPr>
              <a:t>Знижені ризики</a:t>
            </a:r>
            <a:r>
              <a:rPr lang="uk-UA" dirty="0">
                <a:solidFill>
                  <a:schemeClr val="accent6">
                    <a:lumMod val="75000"/>
                  </a:schemeClr>
                </a:solidFill>
                <a:latin typeface="Times New Roman" pitchFamily="18" charset="0"/>
                <a:cs typeface="Times New Roman" pitchFamily="18" charset="0"/>
              </a:rPr>
              <a:t>. </a:t>
            </a:r>
            <a:r>
              <a:rPr lang="uk-UA" dirty="0">
                <a:latin typeface="Times New Roman" pitchFamily="18" charset="0"/>
                <a:cs typeface="Times New Roman" pitchFamily="18" charset="0"/>
              </a:rPr>
              <a:t>На відміну від бізнесу з нуля, </a:t>
            </a:r>
            <a:r>
              <a:rPr lang="uk-UA" dirty="0" err="1">
                <a:latin typeface="Times New Roman" pitchFamily="18" charset="0"/>
                <a:cs typeface="Times New Roman" pitchFamily="18" charset="0"/>
              </a:rPr>
              <a:t>франшиза</a:t>
            </a:r>
            <a:r>
              <a:rPr lang="uk-UA" dirty="0">
                <a:latin typeface="Times New Roman" pitchFamily="18" charset="0"/>
                <a:cs typeface="Times New Roman" pitchFamily="18" charset="0"/>
              </a:rPr>
              <a:t> дає вам точну інформацію про планування витрат і доходів, ризики «піти в мінус» мінімальні. До того ж не потрібно детально вивчати ринок, ви дізнаєтесь про всі тонкощі завдяки </a:t>
            </a:r>
            <a:r>
              <a:rPr lang="uk-UA" dirty="0" err="1">
                <a:latin typeface="Times New Roman" pitchFamily="18" charset="0"/>
                <a:cs typeface="Times New Roman" pitchFamily="18" charset="0"/>
              </a:rPr>
              <a:t>франчайзеру</a:t>
            </a:r>
            <a:r>
              <a:rPr lang="uk-UA" dirty="0">
                <a:latin typeface="Times New Roman" pitchFamily="18" charset="0"/>
                <a:cs typeface="Times New Roman" pitchFamily="18" charset="0"/>
              </a:rPr>
              <a:t>.</a:t>
            </a:r>
          </a:p>
          <a:p>
            <a:pPr algn="just" fontAlgn="base"/>
            <a:r>
              <a:rPr lang="uk-UA" b="1" dirty="0">
                <a:solidFill>
                  <a:schemeClr val="accent6">
                    <a:lumMod val="75000"/>
                  </a:schemeClr>
                </a:solidFill>
                <a:latin typeface="Times New Roman" pitchFamily="18" charset="0"/>
                <a:cs typeface="Times New Roman" pitchFamily="18" charset="0"/>
              </a:rPr>
              <a:t>Окупність</a:t>
            </a:r>
            <a:r>
              <a:rPr lang="uk-UA" dirty="0">
                <a:solidFill>
                  <a:schemeClr val="accent6">
                    <a:lumMod val="75000"/>
                  </a:schemeClr>
                </a:solidFill>
                <a:latin typeface="Times New Roman" pitchFamily="18" charset="0"/>
                <a:cs typeface="Times New Roman" pitchFamily="18" charset="0"/>
              </a:rPr>
              <a:t>. </a:t>
            </a:r>
            <a:r>
              <a:rPr lang="uk-UA" dirty="0">
                <a:latin typeface="Times New Roman" pitchFamily="18" charset="0"/>
                <a:cs typeface="Times New Roman" pitchFamily="18" charset="0"/>
              </a:rPr>
              <a:t>Успіх швидкої окупності можна запозичити одразу у </a:t>
            </a:r>
            <a:r>
              <a:rPr lang="uk-UA" dirty="0" err="1">
                <a:latin typeface="Times New Roman" pitchFamily="18" charset="0"/>
                <a:cs typeface="Times New Roman" pitchFamily="18" charset="0"/>
              </a:rPr>
              <a:t>франчайзера</a:t>
            </a:r>
            <a:r>
              <a:rPr lang="uk-UA" dirty="0">
                <a:latin typeface="Times New Roman" pitchFamily="18" charset="0"/>
                <a:cs typeface="Times New Roman" pitchFamily="18" charset="0"/>
              </a:rPr>
              <a:t>. Не треба буде витрачати час на вивчення бізнес-моделі та робити розрахунки окупності.</a:t>
            </a:r>
          </a:p>
          <a:p>
            <a:pPr algn="just" fontAlgn="base"/>
            <a:r>
              <a:rPr lang="uk-UA" b="1" dirty="0">
                <a:solidFill>
                  <a:schemeClr val="accent6">
                    <a:lumMod val="75000"/>
                  </a:schemeClr>
                </a:solidFill>
                <a:latin typeface="Times New Roman" pitchFamily="18" charset="0"/>
                <a:cs typeface="Times New Roman" pitchFamily="18" charset="0"/>
              </a:rPr>
              <a:t>Готова бізнес-модель</a:t>
            </a:r>
            <a:r>
              <a:rPr lang="uk-UA" dirty="0">
                <a:solidFill>
                  <a:schemeClr val="accent6">
                    <a:lumMod val="75000"/>
                  </a:schemeClr>
                </a:solidFill>
                <a:latin typeface="Times New Roman" pitchFamily="18" charset="0"/>
                <a:cs typeface="Times New Roman" pitchFamily="18" charset="0"/>
              </a:rPr>
              <a:t>.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дає вам перевірену бізнес-модель, яка вже успішно працює.</a:t>
            </a:r>
          </a:p>
          <a:p>
            <a:pPr algn="just" fontAlgn="base"/>
            <a:r>
              <a:rPr lang="uk-UA" b="1" dirty="0">
                <a:solidFill>
                  <a:schemeClr val="accent6">
                    <a:lumMod val="75000"/>
                  </a:schemeClr>
                </a:solidFill>
                <a:latin typeface="Times New Roman" pitchFamily="18" charset="0"/>
                <a:cs typeface="Times New Roman" pitchFamily="18" charset="0"/>
              </a:rPr>
              <a:t>Пільги для отримання кредиту</a:t>
            </a:r>
            <a:r>
              <a:rPr lang="uk-UA" dirty="0">
                <a:solidFill>
                  <a:schemeClr val="accent6">
                    <a:lumMod val="75000"/>
                  </a:schemeClr>
                </a:solidFill>
                <a:latin typeface="Times New Roman" pitchFamily="18" charset="0"/>
                <a:cs typeface="Times New Roman" pitchFamily="18" charset="0"/>
              </a:rPr>
              <a:t>. </a:t>
            </a:r>
            <a:r>
              <a:rPr lang="uk-UA" dirty="0">
                <a:latin typeface="Times New Roman" pitchFamily="18" charset="0"/>
                <a:cs typeface="Times New Roman" pitchFamily="18" charset="0"/>
              </a:rPr>
              <a:t>Якщо ви хочете купити </a:t>
            </a:r>
            <a:r>
              <a:rPr lang="uk-UA" dirty="0" err="1">
                <a:latin typeface="Times New Roman" pitchFamily="18" charset="0"/>
                <a:cs typeface="Times New Roman" pitchFamily="18" charset="0"/>
              </a:rPr>
              <a:t>франшизу</a:t>
            </a:r>
            <a:r>
              <a:rPr lang="uk-UA" dirty="0">
                <a:latin typeface="Times New Roman" pitchFamily="18" charset="0"/>
                <a:cs typeface="Times New Roman" pitchFamily="18" charset="0"/>
              </a:rPr>
              <a:t>, але вам не вистачає грошей, деякі банки дають пільги на кредит для такого типу бізнесу.</a:t>
            </a:r>
          </a:p>
          <a:p>
            <a:pPr algn="just" fontAlgn="base"/>
            <a:r>
              <a:rPr lang="uk-UA" b="1" dirty="0">
                <a:solidFill>
                  <a:schemeClr val="accent6">
                    <a:lumMod val="75000"/>
                  </a:schemeClr>
                </a:solidFill>
                <a:latin typeface="Times New Roman" pitchFamily="18" charset="0"/>
                <a:cs typeface="Times New Roman" pitchFamily="18" charset="0"/>
              </a:rPr>
              <a:t>Допомога та підтримка</a:t>
            </a:r>
            <a:r>
              <a:rPr lang="uk-UA" dirty="0">
                <a:solidFill>
                  <a:schemeClr val="accent6">
                    <a:lumMod val="75000"/>
                  </a:schemeClr>
                </a:solidFill>
                <a:latin typeface="Times New Roman" pitchFamily="18" charset="0"/>
                <a:cs typeface="Times New Roman" pitchFamily="18" charset="0"/>
              </a:rPr>
              <a:t>.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зацікавлений надати вам допомогу та підтримку на початковому етапі. В інтересах обох, щоб ваш бізнес пішов вгору і не було допущено </a:t>
            </a:r>
            <a:r>
              <a:rPr lang="uk-UA" dirty="0">
                <a:solidFill>
                  <a:schemeClr val="accent6">
                    <a:lumMod val="75000"/>
                  </a:schemeClr>
                </a:solidFill>
                <a:latin typeface="Times New Roman" pitchFamily="18" charset="0"/>
                <a:cs typeface="Times New Roman" pitchFamily="18" charset="0"/>
              </a:rPr>
              <a:t>помилок при відкритті </a:t>
            </a:r>
            <a:r>
              <a:rPr lang="uk-UA" dirty="0" err="1">
                <a:solidFill>
                  <a:schemeClr val="accent6">
                    <a:lumMod val="75000"/>
                  </a:schemeClr>
                </a:solidFill>
                <a:latin typeface="Times New Roman" pitchFamily="18" charset="0"/>
                <a:cs typeface="Times New Roman" pitchFamily="18" charset="0"/>
              </a:rPr>
              <a:t>франшизи</a:t>
            </a:r>
            <a:r>
              <a:rPr lang="uk-UA" dirty="0">
                <a:solidFill>
                  <a:schemeClr val="accent6">
                    <a:lumMod val="75000"/>
                  </a:schemeClr>
                </a:solidFill>
                <a:latin typeface="Times New Roman" pitchFamily="18" charset="0"/>
                <a:cs typeface="Times New Roman" pitchFamily="18" charset="0"/>
              </a:rPr>
              <a:t>, </a:t>
            </a:r>
            <a:r>
              <a:rPr lang="uk-UA" dirty="0">
                <a:latin typeface="Times New Roman" pitchFamily="18" charset="0"/>
                <a:cs typeface="Times New Roman" pitchFamily="18" charset="0"/>
              </a:rPr>
              <a:t>які можуть виникнути під час запуску закладу на початкових етапах. </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145540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49312" y="330993"/>
            <a:ext cx="7445375" cy="6196013"/>
          </a:xfrm>
        </p:spPr>
        <p:txBody>
          <a:bodyPr>
            <a:normAutofit/>
          </a:bodyPr>
          <a:lstStyle/>
          <a:p>
            <a:pPr marL="0" indent="0" algn="ctr" fontAlgn="base">
              <a:buNone/>
            </a:pPr>
            <a:r>
              <a:rPr lang="ru-RU" sz="2700" b="1" dirty="0" err="1">
                <a:solidFill>
                  <a:schemeClr val="accent6">
                    <a:lumMod val="75000"/>
                  </a:schemeClr>
                </a:solidFill>
                <a:latin typeface="Times New Roman" pitchFamily="18" charset="0"/>
                <a:cs typeface="Times New Roman" pitchFamily="18" charset="0"/>
              </a:rPr>
              <a:t>Мінуси</a:t>
            </a:r>
            <a:r>
              <a:rPr lang="ru-RU" sz="2700" b="1" dirty="0">
                <a:solidFill>
                  <a:schemeClr val="accent6">
                    <a:lumMod val="75000"/>
                  </a:schemeClr>
                </a:solidFill>
                <a:latin typeface="Times New Roman" pitchFamily="18" charset="0"/>
                <a:cs typeface="Times New Roman" pitchFamily="18" charset="0"/>
              </a:rPr>
              <a:t> </a:t>
            </a:r>
            <a:r>
              <a:rPr lang="ru-RU" sz="2700" b="1" dirty="0" err="1">
                <a:solidFill>
                  <a:schemeClr val="accent6">
                    <a:lumMod val="75000"/>
                  </a:schemeClr>
                </a:solidFill>
                <a:latin typeface="Times New Roman" pitchFamily="18" charset="0"/>
                <a:cs typeface="Times New Roman" pitchFamily="18" charset="0"/>
              </a:rPr>
              <a:t>купівлі</a:t>
            </a:r>
            <a:r>
              <a:rPr lang="ru-RU" sz="2700" b="1" dirty="0">
                <a:solidFill>
                  <a:schemeClr val="accent6">
                    <a:lumMod val="75000"/>
                  </a:schemeClr>
                </a:solidFill>
                <a:latin typeface="Times New Roman" pitchFamily="18" charset="0"/>
                <a:cs typeface="Times New Roman" pitchFamily="18" charset="0"/>
              </a:rPr>
              <a:t> </a:t>
            </a:r>
            <a:r>
              <a:rPr lang="ru-RU" sz="2700" b="1" dirty="0" err="1">
                <a:solidFill>
                  <a:schemeClr val="accent6">
                    <a:lumMod val="75000"/>
                  </a:schemeClr>
                </a:solidFill>
                <a:latin typeface="Times New Roman" pitchFamily="18" charset="0"/>
                <a:cs typeface="Times New Roman" pitchFamily="18" charset="0"/>
              </a:rPr>
              <a:t>франшизи</a:t>
            </a:r>
            <a:r>
              <a:rPr lang="ru-RU" sz="2700" b="1" dirty="0">
                <a:solidFill>
                  <a:schemeClr val="accent6">
                    <a:lumMod val="75000"/>
                  </a:schemeClr>
                </a:solidFill>
                <a:latin typeface="Times New Roman" pitchFamily="18" charset="0"/>
                <a:cs typeface="Times New Roman" pitchFamily="18" charset="0"/>
              </a:rPr>
              <a:t>:</a:t>
            </a:r>
          </a:p>
          <a:p>
            <a:pPr algn="just" fontAlgn="base"/>
            <a:r>
              <a:rPr lang="ru-RU" b="1" dirty="0" err="1">
                <a:solidFill>
                  <a:schemeClr val="accent6">
                    <a:lumMod val="75000"/>
                  </a:schemeClr>
                </a:solidFill>
                <a:latin typeface="Times New Roman" pitchFamily="18" charset="0"/>
                <a:cs typeface="Times New Roman" pitchFamily="18" charset="0"/>
              </a:rPr>
              <a:t>Суворі</a:t>
            </a:r>
            <a:r>
              <a:rPr lang="ru-RU" b="1" dirty="0">
                <a:solidFill>
                  <a:schemeClr val="accent6">
                    <a:lumMod val="75000"/>
                  </a:schemeClr>
                </a:solidFill>
                <a:latin typeface="Times New Roman" pitchFamily="18" charset="0"/>
                <a:cs typeface="Times New Roman" pitchFamily="18" charset="0"/>
              </a:rPr>
              <a:t> рамки договору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Після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укладання</a:t>
            </a:r>
            <a:r>
              <a:rPr lang="ru-RU" dirty="0">
                <a:latin typeface="Times New Roman" pitchFamily="18" charset="0"/>
                <a:cs typeface="Times New Roman" pitchFamily="18" charset="0"/>
              </a:rPr>
              <a:t> договору </a:t>
            </a:r>
            <a:r>
              <a:rPr lang="ru-RU" dirty="0" err="1">
                <a:latin typeface="Times New Roman" pitchFamily="18" charset="0"/>
                <a:cs typeface="Times New Roman" pitchFamily="18" charset="0"/>
              </a:rPr>
              <a:t>франчайзі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зобов’язаний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виконувати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всі</a:t>
            </a:r>
            <a:r>
              <a:rPr lang="ru-RU" dirty="0">
                <a:latin typeface="Times New Roman" pitchFamily="18" charset="0"/>
                <a:cs typeface="Times New Roman" pitchFamily="18" charset="0"/>
              </a:rPr>
              <a:t> правила,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ньому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прописані</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дотримання</a:t>
            </a:r>
            <a:r>
              <a:rPr lang="ru-RU" dirty="0">
                <a:latin typeface="Times New Roman" pitchFamily="18" charset="0"/>
                <a:cs typeface="Times New Roman" pitchFamily="18" charset="0"/>
              </a:rPr>
              <a:t> правил не </a:t>
            </a:r>
            <a:r>
              <a:rPr lang="ru-RU" dirty="0" err="1">
                <a:latin typeface="Times New Roman" pitchFamily="18" charset="0"/>
                <a:cs typeface="Times New Roman" pitchFamily="18" charset="0"/>
              </a:rPr>
              <a:t>впливає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окупність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Тому </a:t>
            </a:r>
            <a:r>
              <a:rPr lang="ru-RU" dirty="0" err="1">
                <a:latin typeface="Times New Roman" pitchFamily="18" charset="0"/>
                <a:cs typeface="Times New Roman" pitchFamily="18" charset="0"/>
              </a:rPr>
              <a:t>завжди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потрібно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уважно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ознайомлюватися</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договіром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укладаєте</a:t>
            </a:r>
            <a:r>
              <a:rPr lang="ru-RU" dirty="0">
                <a:latin typeface="Times New Roman" pitchFamily="18" charset="0"/>
                <a:cs typeface="Times New Roman" pitchFamily="18" charset="0"/>
              </a:rPr>
              <a:t>.</a:t>
            </a:r>
          </a:p>
          <a:p>
            <a:pPr algn="just" fontAlgn="base"/>
            <a:r>
              <a:rPr lang="ru-RU" b="1" dirty="0" err="1">
                <a:solidFill>
                  <a:schemeClr val="accent6">
                    <a:lumMod val="75000"/>
                  </a:schemeClr>
                </a:solidFill>
                <a:latin typeface="Times New Roman" pitchFamily="18" charset="0"/>
                <a:cs typeface="Times New Roman" pitchFamily="18" charset="0"/>
              </a:rPr>
              <a:t>Великі</a:t>
            </a:r>
            <a:r>
              <a:rPr lang="ru-RU" b="1" dirty="0">
                <a:solidFill>
                  <a:schemeClr val="accent6">
                    <a:lumMod val="75000"/>
                  </a:schemeClr>
                </a:solidFill>
                <a:latin typeface="Times New Roman" pitchFamily="18" charset="0"/>
                <a:cs typeface="Times New Roman" pitchFamily="18" charset="0"/>
              </a:rPr>
              <a:t> </a:t>
            </a:r>
            <a:r>
              <a:rPr lang="ru-RU" b="1" dirty="0" err="1">
                <a:solidFill>
                  <a:schemeClr val="accent6">
                    <a:lumMod val="75000"/>
                  </a:schemeClr>
                </a:solidFill>
                <a:latin typeface="Times New Roman" pitchFamily="18" charset="0"/>
                <a:cs typeface="Times New Roman" pitchFamily="18" charset="0"/>
              </a:rPr>
              <a:t>вкладення</a:t>
            </a:r>
            <a:r>
              <a:rPr lang="ru-RU" b="1" dirty="0">
                <a:solidFill>
                  <a:schemeClr val="accent6">
                    <a:lumMod val="75000"/>
                  </a:schemeClr>
                </a:solidFill>
                <a:latin typeface="Times New Roman" pitchFamily="18" charset="0"/>
                <a:cs typeface="Times New Roman" pitchFamily="18" charset="0"/>
              </a:rPr>
              <a:t> у </a:t>
            </a:r>
            <a:r>
              <a:rPr lang="ru-RU" b="1" dirty="0" err="1">
                <a:solidFill>
                  <a:schemeClr val="accent6">
                    <a:lumMod val="75000"/>
                  </a:schemeClr>
                </a:solidFill>
                <a:latin typeface="Times New Roman" pitchFamily="18" charset="0"/>
                <a:cs typeface="Times New Roman" pitchFamily="18" charset="0"/>
              </a:rPr>
              <a:t>придбання</a:t>
            </a:r>
            <a:r>
              <a:rPr lang="ru-RU" b="1" dirty="0">
                <a:solidFill>
                  <a:schemeClr val="accent6">
                    <a:lumMod val="75000"/>
                  </a:schemeClr>
                </a:solidFill>
                <a:latin typeface="Times New Roman" pitchFamily="18" charset="0"/>
                <a:cs typeface="Times New Roman" pitchFamily="18" charset="0"/>
              </a:rPr>
              <a:t> </a:t>
            </a:r>
            <a:r>
              <a:rPr lang="ru-RU" b="1" dirty="0" err="1">
                <a:solidFill>
                  <a:schemeClr val="accent6">
                    <a:lumMod val="75000"/>
                  </a:schemeClr>
                </a:solidFill>
                <a:latin typeface="Times New Roman" pitchFamily="18" charset="0"/>
                <a:cs typeface="Times New Roman" pitchFamily="18" charset="0"/>
              </a:rPr>
              <a:t>франшизи</a:t>
            </a:r>
            <a:r>
              <a:rPr lang="ru-RU" dirty="0">
                <a:solidFill>
                  <a:schemeClr val="accent6">
                    <a:lumMod val="75000"/>
                  </a:schemeClr>
                </a:solidFill>
                <a:latin typeface="Times New Roman" pitchFamily="18" charset="0"/>
                <a:cs typeface="Times New Roman" pitchFamily="18" charset="0"/>
              </a:rPr>
              <a:t>. </a:t>
            </a:r>
            <a:r>
              <a:rPr lang="ru-RU" dirty="0" err="1">
                <a:latin typeface="Times New Roman" pitchFamily="18" charset="0"/>
                <a:cs typeface="Times New Roman" pitchFamily="18" charset="0"/>
              </a:rPr>
              <a:t>Іноді</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відкриття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по </a:t>
            </a:r>
            <a:r>
              <a:rPr lang="ru-RU" dirty="0" err="1">
                <a:latin typeface="Times New Roman" pitchFamily="18" charset="0"/>
                <a:cs typeface="Times New Roman" pitchFamily="18" charset="0"/>
              </a:rPr>
              <a:t>франшизі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потрібно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вкладень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відкриття</a:t>
            </a:r>
            <a:r>
              <a:rPr lang="ru-RU" dirty="0">
                <a:latin typeface="Times New Roman" pitchFamily="18" charset="0"/>
                <a:cs typeface="Times New Roman" pitchFamily="18" charset="0"/>
              </a:rPr>
              <a:t> нового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умовами</a:t>
            </a:r>
            <a:r>
              <a:rPr lang="ru-RU" dirty="0">
                <a:latin typeface="Times New Roman" pitchFamily="18" charset="0"/>
                <a:cs typeface="Times New Roman" pitchFamily="18" charset="0"/>
              </a:rPr>
              <a:t> договору вам </a:t>
            </a:r>
            <a:r>
              <a:rPr lang="ru-RU" dirty="0" err="1">
                <a:latin typeface="Times New Roman" pitchFamily="18" charset="0"/>
                <a:cs typeface="Times New Roman" pitchFamily="18" charset="0"/>
              </a:rPr>
              <a:t>потрібно</a:t>
            </a:r>
            <a:r>
              <a:rPr lang="ru-RU" dirty="0">
                <a:latin typeface="Times New Roman" pitchFamily="18" charset="0"/>
                <a:cs typeface="Times New Roman" pitchFamily="18" charset="0"/>
              </a:rPr>
              <a:t> буде </a:t>
            </a:r>
            <a:r>
              <a:rPr lang="ru-RU" dirty="0" err="1">
                <a:latin typeface="Times New Roman" pitchFamily="18" charset="0"/>
                <a:cs typeface="Times New Roman" pitchFamily="18" charset="0"/>
              </a:rPr>
              <a:t>сплатити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первісний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внесок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паушальний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внесок</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купівлю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франшизи</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сплачувати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роялті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щомісячні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відрахування</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користування</a:t>
            </a:r>
            <a:r>
              <a:rPr lang="ru-RU" dirty="0">
                <a:latin typeface="Times New Roman" pitchFamily="18" charset="0"/>
                <a:cs typeface="Times New Roman" pitchFamily="18" charset="0"/>
              </a:rPr>
              <a:t>.</a:t>
            </a:r>
          </a:p>
          <a:p>
            <a:pPr algn="just" fontAlgn="base"/>
            <a:r>
              <a:rPr lang="ru-RU" b="1" dirty="0" err="1">
                <a:solidFill>
                  <a:schemeClr val="accent6">
                    <a:lumMod val="75000"/>
                  </a:schemeClr>
                </a:solidFill>
                <a:latin typeface="Times New Roman" pitchFamily="18" charset="0"/>
                <a:cs typeface="Times New Roman" pitchFamily="18" charset="0"/>
              </a:rPr>
              <a:t>Ризик</a:t>
            </a:r>
            <a:r>
              <a:rPr lang="ru-RU" b="1" dirty="0">
                <a:solidFill>
                  <a:schemeClr val="accent6">
                    <a:lumMod val="75000"/>
                  </a:schemeClr>
                </a:solidFill>
                <a:latin typeface="Times New Roman" pitchFamily="18" charset="0"/>
                <a:cs typeface="Times New Roman" pitchFamily="18" charset="0"/>
              </a:rPr>
              <a:t> </a:t>
            </a:r>
            <a:r>
              <a:rPr lang="ru-RU" b="1" dirty="0" err="1">
                <a:solidFill>
                  <a:schemeClr val="accent6">
                    <a:lumMod val="75000"/>
                  </a:schemeClr>
                </a:solidFill>
                <a:latin typeface="Times New Roman" pitchFamily="18" charset="0"/>
                <a:cs typeface="Times New Roman" pitchFamily="18" charset="0"/>
              </a:rPr>
              <a:t>банкрутства</a:t>
            </a:r>
            <a:r>
              <a:rPr lang="ru-RU" dirty="0">
                <a:solidFill>
                  <a:schemeClr val="accent6">
                    <a:lumMod val="75000"/>
                  </a:schemeClr>
                </a:solidFill>
                <a:latin typeface="Times New Roman" pitchFamily="18" charset="0"/>
                <a:cs typeface="Times New Roman" pitchFamily="18" charset="0"/>
              </a:rPr>
              <a:t>. </a:t>
            </a:r>
            <a:r>
              <a:rPr lang="ru-RU" dirty="0">
                <a:latin typeface="Times New Roman" pitchFamily="18" charset="0"/>
                <a:cs typeface="Times New Roman" pitchFamily="18" charset="0"/>
              </a:rPr>
              <a:t>Не </a:t>
            </a:r>
            <a:r>
              <a:rPr lang="ru-RU" dirty="0" err="1">
                <a:latin typeface="Times New Roman" pitchFamily="18" charset="0"/>
                <a:cs typeface="Times New Roman" pitchFamily="18" charset="0"/>
              </a:rPr>
              <a:t>виключено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власник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франшизи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захоче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закрити</a:t>
            </a:r>
            <a:r>
              <a:rPr lang="ru-RU" dirty="0">
                <a:latin typeface="Times New Roman" pitchFamily="18" charset="0"/>
                <a:cs typeface="Times New Roman" pitchFamily="18" charset="0"/>
              </a:rPr>
              <a:t> свою мережу. У такому </a:t>
            </a:r>
            <a:r>
              <a:rPr lang="ru-RU" dirty="0" err="1">
                <a:latin typeface="Times New Roman" pitchFamily="18" charset="0"/>
                <a:cs typeface="Times New Roman" pitchFamily="18" charset="0"/>
              </a:rPr>
              <a:t>разі</a:t>
            </a:r>
            <a:r>
              <a:rPr lang="ru-RU" dirty="0">
                <a:latin typeface="Times New Roman" pitchFamily="18" charset="0"/>
                <a:cs typeface="Times New Roman" pitchFamily="18" charset="0"/>
              </a:rPr>
              <a:t> вам буквально </a:t>
            </a:r>
            <a:r>
              <a:rPr lang="ru-RU" dirty="0" err="1">
                <a:latin typeface="Times New Roman" pitchFamily="18" charset="0"/>
                <a:cs typeface="Times New Roman" pitchFamily="18" charset="0"/>
              </a:rPr>
              <a:t>доведеться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розпочинати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із</a:t>
            </a:r>
            <a:r>
              <a:rPr lang="ru-RU" dirty="0">
                <a:latin typeface="Times New Roman" pitchFamily="18" charset="0"/>
                <a:cs typeface="Times New Roman" pitchFamily="18" charset="0"/>
              </a:rPr>
              <a:t> нуля.</a:t>
            </a:r>
          </a:p>
          <a:p>
            <a:pPr algn="just" fontAlgn="base"/>
            <a:r>
              <a:rPr lang="ru-RU" b="1" dirty="0" err="1">
                <a:solidFill>
                  <a:schemeClr val="accent6">
                    <a:lumMod val="75000"/>
                  </a:schemeClr>
                </a:solidFill>
                <a:latin typeface="Times New Roman" pitchFamily="18" charset="0"/>
                <a:cs typeface="Times New Roman" pitchFamily="18" charset="0"/>
              </a:rPr>
              <a:t>Обмеження</a:t>
            </a:r>
            <a:r>
              <a:rPr lang="ru-RU" b="1" dirty="0">
                <a:solidFill>
                  <a:schemeClr val="accent6">
                    <a:lumMod val="75000"/>
                  </a:schemeClr>
                </a:solidFill>
                <a:latin typeface="Times New Roman" pitchFamily="18" charset="0"/>
                <a:cs typeface="Times New Roman" pitchFamily="18" charset="0"/>
              </a:rPr>
              <a:t> у </a:t>
            </a:r>
            <a:r>
              <a:rPr lang="ru-RU" b="1" dirty="0" err="1">
                <a:solidFill>
                  <a:schemeClr val="accent6">
                    <a:lumMod val="75000"/>
                  </a:schemeClr>
                </a:solidFill>
                <a:latin typeface="Times New Roman" pitchFamily="18" charset="0"/>
                <a:cs typeface="Times New Roman" pitchFamily="18" charset="0"/>
              </a:rPr>
              <a:t>роботі</a:t>
            </a:r>
            <a:r>
              <a:rPr lang="ru-RU" dirty="0">
                <a:solidFill>
                  <a:schemeClr val="accent6">
                    <a:lumMod val="75000"/>
                  </a:schemeClr>
                </a:solidFill>
                <a:latin typeface="Times New Roman" pitchFamily="18" charset="0"/>
                <a:cs typeface="Times New Roman" pitchFamily="18" charset="0"/>
              </a:rPr>
              <a:t>. </a:t>
            </a:r>
            <a:r>
              <a:rPr lang="ru-RU" dirty="0" err="1">
                <a:latin typeface="Times New Roman" pitchFamily="18" charset="0"/>
                <a:cs typeface="Times New Roman" pitchFamily="18" charset="0"/>
              </a:rPr>
              <a:t>Укладаючи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договір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погоджуєтесь</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умови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ньому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прописані</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франчайзер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обмежує</a:t>
            </a:r>
            <a:r>
              <a:rPr lang="ru-RU" dirty="0">
                <a:latin typeface="Times New Roman" pitchFamily="18" charset="0"/>
                <a:cs typeface="Times New Roman" pitchFamily="18" charset="0"/>
              </a:rPr>
              <a:t> список </a:t>
            </a:r>
            <a:r>
              <a:rPr lang="ru-RU" dirty="0" err="1">
                <a:latin typeface="Times New Roman" pitchFamily="18" charset="0"/>
                <a:cs typeface="Times New Roman" pitchFamily="18" charset="0"/>
              </a:rPr>
              <a:t>постачальників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яких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робити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закупівлі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обмежити</a:t>
            </a:r>
            <a:r>
              <a:rPr lang="ru-RU" dirty="0">
                <a:latin typeface="Times New Roman" pitchFamily="18" charset="0"/>
                <a:cs typeface="Times New Roman" pitchFamily="18" charset="0"/>
              </a:rPr>
              <a:t> район </a:t>
            </a:r>
            <a:r>
              <a:rPr lang="ru-RU" dirty="0" err="1">
                <a:latin typeface="Times New Roman" pitchFamily="18" charset="0"/>
                <a:cs typeface="Times New Roman" pitchFamily="18" charset="0"/>
              </a:rPr>
              <a:t>локації</a:t>
            </a:r>
            <a:r>
              <a:rPr lang="ru-RU" dirty="0">
                <a:latin typeface="Times New Roman" pitchFamily="18" charset="0"/>
                <a:cs typeface="Times New Roman" pitchFamily="18" charset="0"/>
              </a:rPr>
              <a:t> закладу,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вплинути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високу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оренду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приміщення</a:t>
            </a:r>
            <a:r>
              <a:rPr lang="ru-RU" dirty="0">
                <a:latin typeface="Times New Roman" pitchFamily="18" charset="0"/>
                <a:cs typeface="Times New Roman" pitchFamily="18" charset="0"/>
              </a:rPr>
              <a:t> через район. </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73535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99592" y="548680"/>
            <a:ext cx="7848872" cy="5328592"/>
          </a:xfrm>
        </p:spPr>
        <p:txBody>
          <a:bodyPr>
            <a:noAutofit/>
          </a:bodyPr>
          <a:lstStyle/>
          <a:p>
            <a:pPr marL="0" indent="0" algn="ctr">
              <a:buNone/>
            </a:pPr>
            <a:r>
              <a:rPr lang="uk-UA" sz="1600" b="1" dirty="0">
                <a:solidFill>
                  <a:schemeClr val="accent6">
                    <a:lumMod val="75000"/>
                  </a:schemeClr>
                </a:solidFill>
                <a:latin typeface="Times New Roman" pitchFamily="18" charset="0"/>
                <a:cs typeface="Times New Roman" pitchFamily="18" charset="0"/>
              </a:rPr>
              <a:t>Історія франчайзингу </a:t>
            </a:r>
          </a:p>
          <a:p>
            <a:pPr marL="0" indent="0" algn="ctr">
              <a:buNone/>
            </a:pPr>
            <a:endParaRPr lang="uk-UA" sz="1600" dirty="0">
              <a:latin typeface="Times New Roman" pitchFamily="18" charset="0"/>
              <a:cs typeface="Times New Roman" pitchFamily="18" charset="0"/>
            </a:endParaRPr>
          </a:p>
          <a:p>
            <a:pPr marL="180000" indent="0" algn="just">
              <a:spcBef>
                <a:spcPts val="0"/>
              </a:spcBef>
              <a:buNone/>
            </a:pPr>
            <a:r>
              <a:rPr lang="uk-UA" sz="1600" dirty="0">
                <a:latin typeface="Times New Roman" pitchFamily="18" charset="0"/>
                <a:cs typeface="Times New Roman" pitchFamily="18" charset="0"/>
              </a:rPr>
              <a:t>Історія виникнення франчайзингу має глибоке історичне коріння. Багато вчених стверджують, що перші спогади про подібні схеми зустрічаються в Британії, де виняткове право на збір податків надавалося великим, впливовим баронам, які мали дворянський титул. У той же час звичайним громадянам давалося право, за певну грошову винагороду, торгувати товарами на ринках, згодом ці місця стали називатися </a:t>
            </a:r>
            <a:r>
              <a:rPr lang="en-US" sz="1600" dirty="0">
                <a:latin typeface="Times New Roman" pitchFamily="18" charset="0"/>
                <a:cs typeface="Times New Roman" pitchFamily="18" charset="0"/>
              </a:rPr>
              <a:t>franchises. </a:t>
            </a:r>
            <a:r>
              <a:rPr lang="uk-UA" sz="1600" dirty="0">
                <a:latin typeface="Times New Roman" pitchFamily="18" charset="0"/>
                <a:cs typeface="Times New Roman" pitchFamily="18" charset="0"/>
              </a:rPr>
              <a:t>Багато вчених сходяться у тому, що першою компанією побудованої за системою франчайзингу була компанія «</a:t>
            </a:r>
            <a:r>
              <a:rPr lang="en-US" sz="1600" dirty="0">
                <a:latin typeface="Times New Roman" pitchFamily="18" charset="0"/>
                <a:cs typeface="Times New Roman" pitchFamily="18" charset="0"/>
              </a:rPr>
              <a:t>Singer Sewing machine company» (</a:t>
            </a:r>
            <a:r>
              <a:rPr lang="uk-UA" sz="1600" dirty="0">
                <a:latin typeface="Times New Roman" pitchFamily="18" charset="0"/>
                <a:cs typeface="Times New Roman" pitchFamily="18" charset="0"/>
              </a:rPr>
              <a:t>США), у нас відома як «Зінгер». У 50-х роках </a:t>
            </a:r>
            <a:r>
              <a:rPr lang="en-US" sz="1600" dirty="0">
                <a:latin typeface="Times New Roman" pitchFamily="18" charset="0"/>
                <a:cs typeface="Times New Roman" pitchFamily="18" charset="0"/>
              </a:rPr>
              <a:t>XIX </a:t>
            </a:r>
            <a:r>
              <a:rPr lang="uk-UA" sz="1600" dirty="0">
                <a:latin typeface="Times New Roman" pitchFamily="18" charset="0"/>
                <a:cs typeface="Times New Roman" pitchFamily="18" charset="0"/>
              </a:rPr>
              <a:t>століття фірма </a:t>
            </a:r>
            <a:r>
              <a:rPr lang="uk-UA" sz="1600" dirty="0" err="1">
                <a:latin typeface="Times New Roman" pitchFamily="18" charset="0"/>
                <a:cs typeface="Times New Roman" pitchFamily="18" charset="0"/>
              </a:rPr>
              <a:t>Ісаака</a:t>
            </a:r>
            <a:r>
              <a:rPr lang="uk-UA" sz="1600" dirty="0">
                <a:latin typeface="Times New Roman" pitchFamily="18" charset="0"/>
                <a:cs typeface="Times New Roman" pitchFamily="18" charset="0"/>
              </a:rPr>
              <a:t> Зінгера була широко відома в всьому світі, її знамениті швейні машинки добре продавалися на всій території Сполучених Штатів. </a:t>
            </a:r>
          </a:p>
          <a:p>
            <a:pPr marL="180000" indent="0" algn="just">
              <a:spcBef>
                <a:spcPts val="0"/>
              </a:spcBef>
              <a:buNone/>
            </a:pPr>
            <a:r>
              <a:rPr lang="uk-UA" sz="1600" dirty="0">
                <a:latin typeface="Times New Roman" pitchFamily="18" charset="0"/>
                <a:cs typeface="Times New Roman" pitchFamily="18" charset="0"/>
              </a:rPr>
              <a:t>Виникла необхідність організації повноцінного сервісу. Створення сервісної системи на такій величезній території виявилося досить складною та дорогою справою. Щоб вирішити цю проблему, </a:t>
            </a:r>
            <a:r>
              <a:rPr lang="uk-UA" sz="1600" dirty="0" err="1">
                <a:latin typeface="Times New Roman" pitchFamily="18" charset="0"/>
                <a:cs typeface="Times New Roman" pitchFamily="18" charset="0"/>
              </a:rPr>
              <a:t>Ісаак</a:t>
            </a:r>
            <a:r>
              <a:rPr lang="uk-UA" sz="1600" dirty="0">
                <a:latin typeface="Times New Roman" pitchFamily="18" charset="0"/>
                <a:cs typeface="Times New Roman" pitchFamily="18" charset="0"/>
              </a:rPr>
              <a:t> Зінгер уклав з великими дилерами договір на право продажу і подальшого ремонту швейних машин і обладнання на частині території США. Єдина в світі, на той момент, система франчайзингу компанії </a:t>
            </a:r>
            <a:r>
              <a:rPr lang="en-US" sz="1600" dirty="0">
                <a:latin typeface="Times New Roman" pitchFamily="18" charset="0"/>
                <a:cs typeface="Times New Roman" pitchFamily="18" charset="0"/>
              </a:rPr>
              <a:t>Singer, </a:t>
            </a:r>
            <a:r>
              <a:rPr lang="uk-UA" sz="1600" dirty="0">
                <a:latin typeface="Times New Roman" pitchFamily="18" charset="0"/>
                <a:cs typeface="Times New Roman" pitchFamily="18" charset="0"/>
              </a:rPr>
              <a:t>забезпечила ринок масовим випуском швейних машин. Конкурентоспроможні ціни і великий товарообіг дав можливість створити систему франчайзингу, яка давала право деяким фірмам, продавати й обслуговувати швейне обладнання Зінгер.</a:t>
            </a:r>
            <a:br>
              <a:rPr lang="uk-UA" sz="1600" dirty="0">
                <a:latin typeface="Times New Roman" pitchFamily="18" charset="0"/>
                <a:cs typeface="Times New Roman" pitchFamily="18" charset="0"/>
              </a:rPr>
            </a:b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829416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971600" y="476672"/>
            <a:ext cx="7741368" cy="5472608"/>
          </a:xfrm>
        </p:spPr>
        <p:txBody>
          <a:bodyPr>
            <a:normAutofit lnSpcReduction="10000"/>
          </a:bodyPr>
          <a:lstStyle/>
          <a:p>
            <a:pPr marL="0" indent="360000" algn="just">
              <a:spcBef>
                <a:spcPts val="0"/>
              </a:spcBef>
              <a:buNone/>
            </a:pPr>
            <a:r>
              <a:rPr lang="uk-UA" sz="1600" dirty="0">
                <a:latin typeface="Times New Roman" pitchFamily="18" charset="0"/>
                <a:cs typeface="Times New Roman" pitchFamily="18" charset="0"/>
              </a:rPr>
              <a:t>У 1898 році справжній бум в сфері франчайзингу створила компанія </a:t>
            </a:r>
            <a:r>
              <a:rPr lang="en-US" sz="1600" b="1" dirty="0">
                <a:latin typeface="Times New Roman" pitchFamily="18" charset="0"/>
                <a:cs typeface="Times New Roman" pitchFamily="18" charset="0"/>
              </a:rPr>
              <a:t>General Motors. </a:t>
            </a:r>
            <a:r>
              <a:rPr lang="uk-UA" sz="1600" dirty="0">
                <a:latin typeface="Times New Roman" pitchFamily="18" charset="0"/>
                <a:cs typeface="Times New Roman" pitchFamily="18" charset="0"/>
              </a:rPr>
              <a:t>Компанія впровадила схему, при якій офіційні дилери компанії повинні були вкласти власні кошти у розвиток корпорації, чим підтверджували свою високу зацікавленість і участь. До обов’язків дилерів </a:t>
            </a:r>
            <a:r>
              <a:rPr lang="en-US" sz="1600" dirty="0">
                <a:latin typeface="Times New Roman" pitchFamily="18" charset="0"/>
                <a:cs typeface="Times New Roman" pitchFamily="18" charset="0"/>
              </a:rPr>
              <a:t>General Motors </a:t>
            </a:r>
            <a:r>
              <a:rPr lang="uk-UA" sz="1600" dirty="0">
                <a:latin typeface="Times New Roman" pitchFamily="18" charset="0"/>
                <a:cs typeface="Times New Roman" pitchFamily="18" charset="0"/>
              </a:rPr>
              <a:t>входив не лише продаж автомобілів, а й їх подальше обслуговування. Дилери були зобов’язані підтримувати престиж і високий рівень компанії. </a:t>
            </a:r>
          </a:p>
          <a:p>
            <a:pPr marL="0" indent="360000" algn="just">
              <a:spcBef>
                <a:spcPts val="0"/>
              </a:spcBef>
              <a:buNone/>
            </a:pPr>
            <a:r>
              <a:rPr lang="uk-UA" sz="1600" dirty="0">
                <a:latin typeface="Times New Roman" pitchFamily="18" charset="0"/>
                <a:cs typeface="Times New Roman" pitchFamily="18" charset="0"/>
              </a:rPr>
              <a:t>Кількома роками пізніше компанія </a:t>
            </a:r>
            <a:r>
              <a:rPr lang="en-US" sz="1600" b="1" dirty="0">
                <a:latin typeface="Times New Roman" pitchFamily="18" charset="0"/>
                <a:cs typeface="Times New Roman" pitchFamily="18" charset="0"/>
              </a:rPr>
              <a:t>Coca-Cola, </a:t>
            </a:r>
            <a:r>
              <a:rPr lang="uk-UA" sz="1600" dirty="0">
                <a:latin typeface="Times New Roman" pitchFamily="18" charset="0"/>
                <a:cs typeface="Times New Roman" pitchFamily="18" charset="0"/>
              </a:rPr>
              <a:t>а ще трохи пізніше і </a:t>
            </a:r>
            <a:r>
              <a:rPr lang="en-US" sz="1600" b="1" dirty="0" err="1">
                <a:latin typeface="Times New Roman" pitchFamily="18" charset="0"/>
                <a:cs typeface="Times New Roman" pitchFamily="18" charset="0"/>
              </a:rPr>
              <a:t>Pepsico</a:t>
            </a:r>
            <a:r>
              <a:rPr lang="en-US" sz="1600" dirty="0">
                <a:latin typeface="Times New Roman" pitchFamily="18" charset="0"/>
                <a:cs typeface="Times New Roman" pitchFamily="18" charset="0"/>
              </a:rPr>
              <a:t> </a:t>
            </a:r>
            <a:r>
              <a:rPr lang="uk-UA" sz="1600" dirty="0">
                <a:latin typeface="Times New Roman" pitchFamily="18" charset="0"/>
                <a:cs typeface="Times New Roman" pitchFamily="18" charset="0"/>
              </a:rPr>
              <a:t>взяли за основу систему франчайзингу, виготовляючи сироп для своїх напоїв в одному місці, а подальше виробництво напоїв та розлив по пляшках відбувався на фабриках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були власниками фабрик і магазинів, де продавалася продукція </a:t>
            </a:r>
            <a:r>
              <a:rPr lang="en-US" sz="1600" dirty="0">
                <a:latin typeface="Times New Roman" pitchFamily="18" charset="0"/>
                <a:cs typeface="Times New Roman" pitchFamily="18" charset="0"/>
              </a:rPr>
              <a:t>Coca-Cola </a:t>
            </a:r>
            <a:r>
              <a:rPr lang="uk-UA" sz="1600" dirty="0">
                <a:latin typeface="Times New Roman" pitchFamily="18" charset="0"/>
                <a:cs typeface="Times New Roman" pitchFamily="18" charset="0"/>
              </a:rPr>
              <a:t>і </a:t>
            </a:r>
            <a:r>
              <a:rPr lang="en-US" sz="1600" dirty="0" err="1">
                <a:latin typeface="Times New Roman" pitchFamily="18" charset="0"/>
                <a:cs typeface="Times New Roman" pitchFamily="18" charset="0"/>
              </a:rPr>
              <a:t>Pepsico</a:t>
            </a:r>
            <a:r>
              <a:rPr lang="en-US" sz="1600" dirty="0">
                <a:latin typeface="Times New Roman" pitchFamily="18" charset="0"/>
                <a:cs typeface="Times New Roman" pitchFamily="18" charset="0"/>
              </a:rPr>
              <a:t>. </a:t>
            </a:r>
            <a:endParaRPr lang="uk-UA" sz="1600" dirty="0">
              <a:latin typeface="Times New Roman" pitchFamily="18" charset="0"/>
              <a:cs typeface="Times New Roman" pitchFamily="18" charset="0"/>
            </a:endParaRPr>
          </a:p>
          <a:p>
            <a:pPr marL="0" indent="360000" algn="just">
              <a:spcBef>
                <a:spcPts val="0"/>
              </a:spcBef>
              <a:buNone/>
            </a:pPr>
            <a:r>
              <a:rPr lang="uk-UA" sz="1600" dirty="0">
                <a:latin typeface="Times New Roman" pitchFamily="18" charset="0"/>
                <a:cs typeface="Times New Roman" pitchFamily="18" charset="0"/>
              </a:rPr>
              <a:t>Початок двадцятого століття для франчайзингу ознаменувався новим витком розвитку. Гуртові виробники були виробниками продукту і продавали його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які реалізовували його в точках збуту по роздрібній вартості. Таким чином, в 1926 році в Чикаго був створений Незалежний альянс бакалійників (</a:t>
            </a:r>
            <a:r>
              <a:rPr lang="en-US" sz="1600" dirty="0">
                <a:latin typeface="Times New Roman" pitchFamily="18" charset="0"/>
                <a:cs typeface="Times New Roman" pitchFamily="18" charset="0"/>
              </a:rPr>
              <a:t>IGA). </a:t>
            </a:r>
            <a:r>
              <a:rPr lang="uk-UA" sz="1600" dirty="0">
                <a:latin typeface="Times New Roman" pitchFamily="18" charset="0"/>
                <a:cs typeface="Times New Roman" pitchFamily="18" charset="0"/>
              </a:rPr>
              <a:t>Роль Незалежного альянсу бакалійників для США стала настільки значущим кроком у розвитку економіки, що вже в 1932 році та ж доля спіткала і Європу. У Нідерландах була заснована — «Мережа вільних бакалійників» </a:t>
            </a:r>
            <a:r>
              <a:rPr lang="en-US" sz="1600" dirty="0">
                <a:latin typeface="Times New Roman" pitchFamily="18" charset="0"/>
                <a:cs typeface="Times New Roman" pitchFamily="18" charset="0"/>
              </a:rPr>
              <a:t>DE SPAR, </a:t>
            </a:r>
            <a:r>
              <a:rPr lang="uk-UA" sz="1600" dirty="0">
                <a:latin typeface="Times New Roman" pitchFamily="18" charset="0"/>
                <a:cs typeface="Times New Roman" pitchFamily="18" charset="0"/>
              </a:rPr>
              <a:t>відома сьогодні як </a:t>
            </a:r>
            <a:r>
              <a:rPr lang="en-US" sz="1600" dirty="0">
                <a:latin typeface="Times New Roman" pitchFamily="18" charset="0"/>
                <a:cs typeface="Times New Roman" pitchFamily="18" charset="0"/>
              </a:rPr>
              <a:t>SPAR. </a:t>
            </a:r>
            <a:r>
              <a:rPr lang="uk-UA" sz="1600" dirty="0">
                <a:latin typeface="Times New Roman" pitchFamily="18" charset="0"/>
                <a:cs typeface="Times New Roman" pitchFamily="18" charset="0"/>
              </a:rPr>
              <a:t>Назва європейської мережі склалося з перших букв девізу: «</a:t>
            </a:r>
            <a:r>
              <a:rPr lang="en-US" sz="1600" dirty="0">
                <a:latin typeface="Times New Roman" pitchFamily="18" charset="0"/>
                <a:cs typeface="Times New Roman" pitchFamily="18" charset="0"/>
              </a:rPr>
              <a:t>Door </a:t>
            </a:r>
            <a:r>
              <a:rPr lang="en-US" sz="1600" dirty="0" err="1">
                <a:latin typeface="Times New Roman" pitchFamily="18" charset="0"/>
                <a:cs typeface="Times New Roman" pitchFamily="18" charset="0"/>
              </a:rPr>
              <a:t>Eendrachtig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Samenwerken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Profiteren</a:t>
            </a:r>
            <a:r>
              <a:rPr lang="en-US" sz="1600" dirty="0">
                <a:latin typeface="Times New Roman" pitchFamily="18" charset="0"/>
                <a:cs typeface="Times New Roman" pitchFamily="18" charset="0"/>
              </a:rPr>
              <a:t> Allen </a:t>
            </a:r>
            <a:r>
              <a:rPr lang="en-US" sz="1600" dirty="0" err="1">
                <a:latin typeface="Times New Roman" pitchFamily="18" charset="0"/>
                <a:cs typeface="Times New Roman" pitchFamily="18" charset="0"/>
              </a:rPr>
              <a:t>Regelmatig</a:t>
            </a:r>
            <a:r>
              <a:rPr lang="en-US" sz="1600" dirty="0">
                <a:latin typeface="Times New Roman" pitchFamily="18" charset="0"/>
                <a:cs typeface="Times New Roman" pitchFamily="18" charset="0"/>
              </a:rPr>
              <a:t>», </a:t>
            </a:r>
            <a:r>
              <a:rPr lang="uk-UA" sz="1600" dirty="0">
                <a:latin typeface="Times New Roman" pitchFamily="18" charset="0"/>
                <a:cs typeface="Times New Roman" pitchFamily="18" charset="0"/>
              </a:rPr>
              <a:t>що в перекладі означає «Всі ми виграємо від співпраці».</a:t>
            </a:r>
          </a:p>
          <a:p>
            <a:pPr marL="0" indent="360000" algn="just">
              <a:spcBef>
                <a:spcPts val="0"/>
              </a:spcBef>
              <a:buNone/>
            </a:pPr>
            <a:br>
              <a:rPr lang="uk-UA" sz="1600" dirty="0">
                <a:latin typeface="Times New Roman" pitchFamily="18" charset="0"/>
                <a:cs typeface="Times New Roman" pitchFamily="18" charset="0"/>
              </a:rPr>
            </a:b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1616441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15616" y="548680"/>
            <a:ext cx="7372672" cy="6123080"/>
          </a:xfrm>
        </p:spPr>
        <p:txBody>
          <a:bodyPr>
            <a:noAutofit/>
          </a:bodyPr>
          <a:lstStyle/>
          <a:p>
            <a:pPr marL="0" indent="432000" algn="just">
              <a:spcBef>
                <a:spcPts val="0"/>
              </a:spcBef>
              <a:buNone/>
            </a:pPr>
            <a:r>
              <a:rPr lang="uk-UA" sz="1600" dirty="0">
                <a:latin typeface="Times New Roman" pitchFamily="18" charset="0"/>
                <a:cs typeface="Times New Roman" pitchFamily="18" charset="0"/>
              </a:rPr>
              <a:t>Основний етап становлення і розвитку франчайзингу стався в період політики невтручання в 50-і роки в США. Прикладом успішного франчайзингу може слугувати історія мережі ресторанів </a:t>
            </a:r>
            <a:r>
              <a:rPr lang="en-US" sz="1600" dirty="0">
                <a:latin typeface="Times New Roman" pitchFamily="18" charset="0"/>
                <a:cs typeface="Times New Roman" pitchFamily="18" charset="0"/>
              </a:rPr>
              <a:t>McDonald’s. </a:t>
            </a:r>
            <a:r>
              <a:rPr lang="uk-UA" sz="1600" b="1" dirty="0">
                <a:latin typeface="Times New Roman" pitchFamily="18" charset="0"/>
                <a:cs typeface="Times New Roman" pitchFamily="18" charset="0"/>
              </a:rPr>
              <a:t>Брати Дік і </a:t>
            </a:r>
            <a:r>
              <a:rPr lang="uk-UA" sz="1600" b="1" dirty="0" err="1">
                <a:latin typeface="Times New Roman" pitchFamily="18" charset="0"/>
                <a:cs typeface="Times New Roman" pitchFamily="18" charset="0"/>
              </a:rPr>
              <a:t>Мек</a:t>
            </a:r>
            <a:r>
              <a:rPr lang="uk-UA" sz="1600" b="1" dirty="0">
                <a:latin typeface="Times New Roman" pitchFamily="18" charset="0"/>
                <a:cs typeface="Times New Roman" pitchFamily="18" charset="0"/>
              </a:rPr>
              <a:t> </a:t>
            </a:r>
            <a:r>
              <a:rPr lang="uk-UA" sz="1600" b="1" dirty="0" err="1">
                <a:latin typeface="Times New Roman" pitchFamily="18" charset="0"/>
                <a:cs typeface="Times New Roman" pitchFamily="18" charset="0"/>
              </a:rPr>
              <a:t>Макдональд</a:t>
            </a:r>
            <a:r>
              <a:rPr lang="uk-UA" sz="1600" b="1" dirty="0">
                <a:latin typeface="Times New Roman" pitchFamily="18" charset="0"/>
                <a:cs typeface="Times New Roman" pitchFamily="18" charset="0"/>
              </a:rPr>
              <a:t>, </a:t>
            </a:r>
            <a:r>
              <a:rPr lang="uk-UA" sz="1600" dirty="0">
                <a:latin typeface="Times New Roman" pitchFamily="18" charset="0"/>
                <a:cs typeface="Times New Roman" pitchFamily="18" charset="0"/>
              </a:rPr>
              <a:t>котрі заснували імперію </a:t>
            </a:r>
            <a:r>
              <a:rPr lang="en-US" sz="1600" dirty="0">
                <a:latin typeface="Times New Roman" pitchFamily="18" charset="0"/>
                <a:cs typeface="Times New Roman" pitchFamily="18" charset="0"/>
              </a:rPr>
              <a:t>McDonald’s, </a:t>
            </a:r>
            <a:r>
              <a:rPr lang="uk-UA" sz="1600" dirty="0">
                <a:latin typeface="Times New Roman" pitchFamily="18" charset="0"/>
                <a:cs typeface="Times New Roman" pitchFamily="18" charset="0"/>
              </a:rPr>
              <a:t>поширили по всьому світу продукт і сервіс, який </a:t>
            </a:r>
            <a:r>
              <a:rPr lang="uk-UA" sz="1600" dirty="0" err="1">
                <a:latin typeface="Times New Roman" pitchFamily="18" charset="0"/>
                <a:cs typeface="Times New Roman" pitchFamily="18" charset="0"/>
              </a:rPr>
              <a:t>упізнаваний</a:t>
            </a:r>
            <a:r>
              <a:rPr lang="uk-UA" sz="1600" dirty="0">
                <a:latin typeface="Times New Roman" pitchFamily="18" charset="0"/>
                <a:cs typeface="Times New Roman" pitchFamily="18" charset="0"/>
              </a:rPr>
              <a:t> в будь-якій країні завдяки особливій формі продуктів і унікальності обслуговування. </a:t>
            </a:r>
          </a:p>
          <a:p>
            <a:pPr marL="0" indent="432000" algn="just">
              <a:spcBef>
                <a:spcPts val="0"/>
              </a:spcBef>
              <a:buNone/>
            </a:pPr>
            <a:r>
              <a:rPr lang="uk-UA" sz="1600" dirty="0">
                <a:latin typeface="Times New Roman" pitchFamily="18" charset="0"/>
                <a:cs typeface="Times New Roman" pitchFamily="18" charset="0"/>
              </a:rPr>
              <a:t>Отримавши ліцензію на право купівлі та продажу ресторанів, відбулася передача однієї цілісної системи ведення ресторанного бізнесу. </a:t>
            </a:r>
          </a:p>
          <a:p>
            <a:pPr marL="0" indent="432000" algn="just">
              <a:spcBef>
                <a:spcPts val="0"/>
              </a:spcBef>
              <a:buNone/>
            </a:pPr>
            <a:r>
              <a:rPr lang="uk-UA" sz="1600" dirty="0">
                <a:latin typeface="Times New Roman" pitchFamily="18" charset="0"/>
                <a:cs typeface="Times New Roman" pitchFamily="18" charset="0"/>
              </a:rPr>
              <a:t>У 1958 році брати </a:t>
            </a:r>
            <a:r>
              <a:rPr lang="uk-UA" sz="1600" dirty="0" err="1">
                <a:latin typeface="Times New Roman" pitchFamily="18" charset="0"/>
                <a:cs typeface="Times New Roman" pitchFamily="18" charset="0"/>
              </a:rPr>
              <a:t>Берт</a:t>
            </a:r>
            <a:r>
              <a:rPr lang="uk-UA" sz="1600" dirty="0">
                <a:latin typeface="Times New Roman" pitchFamily="18" charset="0"/>
                <a:cs typeface="Times New Roman" pitchFamily="18" charset="0"/>
              </a:rPr>
              <a:t> </a:t>
            </a:r>
            <a:r>
              <a:rPr lang="uk-UA" sz="1600" dirty="0" err="1">
                <a:latin typeface="Times New Roman" pitchFamily="18" charset="0"/>
                <a:cs typeface="Times New Roman" pitchFamily="18" charset="0"/>
              </a:rPr>
              <a:t>Баскін</a:t>
            </a:r>
            <a:r>
              <a:rPr lang="uk-UA" sz="1600" dirty="0">
                <a:latin typeface="Times New Roman" pitchFamily="18" charset="0"/>
                <a:cs typeface="Times New Roman" pitchFamily="18" charset="0"/>
              </a:rPr>
              <a:t> і </a:t>
            </a:r>
            <a:r>
              <a:rPr lang="uk-UA" sz="1600" dirty="0" err="1">
                <a:latin typeface="Times New Roman" pitchFamily="18" charset="0"/>
                <a:cs typeface="Times New Roman" pitchFamily="18" charset="0"/>
              </a:rPr>
              <a:t>Ірв</a:t>
            </a:r>
            <a:r>
              <a:rPr lang="uk-UA" sz="1600" dirty="0">
                <a:latin typeface="Times New Roman" pitchFamily="18" charset="0"/>
                <a:cs typeface="Times New Roman" pitchFamily="18" charset="0"/>
              </a:rPr>
              <a:t> Роббінс щоб збільшити популярність і прибутковість свого підприємства, вирішили використовувати </a:t>
            </a:r>
            <a:r>
              <a:rPr lang="uk-UA" sz="1600" dirty="0" err="1">
                <a:latin typeface="Times New Roman" pitchFamily="18" charset="0"/>
                <a:cs typeface="Times New Roman" pitchFamily="18" charset="0"/>
              </a:rPr>
              <a:t>франшизу</a:t>
            </a:r>
            <a:r>
              <a:rPr lang="uk-UA" sz="1600" dirty="0">
                <a:latin typeface="Times New Roman" pitchFamily="18" charset="0"/>
                <a:cs typeface="Times New Roman" pitchFamily="18" charset="0"/>
              </a:rPr>
              <a:t> у власному кафе. </a:t>
            </a:r>
          </a:p>
          <a:p>
            <a:pPr marL="0" indent="432000" algn="just">
              <a:spcBef>
                <a:spcPts val="0"/>
              </a:spcBef>
              <a:buNone/>
            </a:pPr>
            <a:r>
              <a:rPr lang="uk-UA" sz="1600" dirty="0">
                <a:latin typeface="Times New Roman" pitchFamily="18" charset="0"/>
                <a:cs typeface="Times New Roman" pitchFamily="18" charset="0"/>
              </a:rPr>
              <a:t>Після цього брати більше переорієнтувалися на виробництво, а кафе передали своїм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Результатом експерименту стало зростання фінансового прибутку в рази. </a:t>
            </a:r>
          </a:p>
          <a:p>
            <a:pPr marL="0" indent="432000" algn="just">
              <a:spcBef>
                <a:spcPts val="0"/>
              </a:spcBef>
              <a:buNone/>
            </a:pPr>
            <a:r>
              <a:rPr lang="uk-UA" sz="1600" dirty="0">
                <a:latin typeface="Times New Roman" pitchFamily="18" charset="0"/>
                <a:cs typeface="Times New Roman" pitchFamily="18" charset="0"/>
              </a:rPr>
              <a:t>На сьогодні мережа кафе </a:t>
            </a:r>
            <a:r>
              <a:rPr lang="en-US" sz="1600" dirty="0">
                <a:solidFill>
                  <a:schemeClr val="accent6">
                    <a:lumMod val="75000"/>
                  </a:schemeClr>
                </a:solidFill>
                <a:latin typeface="Times New Roman" pitchFamily="18" charset="0"/>
                <a:cs typeface="Times New Roman" pitchFamily="18" charset="0"/>
              </a:rPr>
              <a:t>Baskin Robbins </a:t>
            </a:r>
            <a:r>
              <a:rPr lang="uk-UA" sz="1600" dirty="0">
                <a:latin typeface="Times New Roman" pitchFamily="18" charset="0"/>
                <a:cs typeface="Times New Roman" pitchFamily="18" charset="0"/>
              </a:rPr>
              <a:t>відкрита практично в кожній країні світу, і налічує близько 6000 закладів. </a:t>
            </a:r>
          </a:p>
          <a:p>
            <a:pPr marL="0" indent="432000" algn="just">
              <a:spcBef>
                <a:spcPts val="0"/>
              </a:spcBef>
              <a:buNone/>
            </a:pPr>
            <a:r>
              <a:rPr lang="uk-UA" sz="1600" dirty="0">
                <a:latin typeface="Times New Roman" pitchFamily="18" charset="0"/>
                <a:cs typeface="Times New Roman" pitchFamily="18" charset="0"/>
              </a:rPr>
              <a:t>У ХХ столітті в США виробники товарів задумалися над тим, як збільшити ринок збуту продукції та продавати більшу кількість товарів. І система франчайзингу відкрила нові можливості для бізнесменів. Використовуючи принцип франчайзингу, </a:t>
            </a:r>
            <a:r>
              <a:rPr lang="uk-UA" sz="1600" dirty="0" err="1">
                <a:latin typeface="Times New Roman" pitchFamily="18" charset="0"/>
                <a:cs typeface="Times New Roman" pitchFamily="18" charset="0"/>
              </a:rPr>
              <a:t>гурнові</a:t>
            </a:r>
            <a:r>
              <a:rPr lang="uk-UA" sz="1600" dirty="0">
                <a:latin typeface="Times New Roman" pitchFamily="18" charset="0"/>
                <a:cs typeface="Times New Roman" pitchFamily="18" charset="0"/>
              </a:rPr>
              <a:t> постачальники товарів почали будувати ділові відносини із роздрібними мережами магазинів і супермаркетів. </a:t>
            </a:r>
          </a:p>
          <a:p>
            <a:pPr marL="0" indent="432000">
              <a:spcBef>
                <a:spcPts val="0"/>
              </a:spcBef>
              <a:buNone/>
            </a:pPr>
            <a:r>
              <a:rPr lang="uk-UA" sz="1600" dirty="0">
                <a:latin typeface="Times New Roman" pitchFamily="18" charset="0"/>
                <a:cs typeface="Times New Roman" pitchFamily="18" charset="0"/>
              </a:rPr>
              <a:t>Продавець (</a:t>
            </a:r>
            <a:r>
              <a:rPr lang="uk-UA" sz="1600" dirty="0" err="1">
                <a:latin typeface="Times New Roman" pitchFamily="18" charset="0"/>
                <a:cs typeface="Times New Roman" pitchFamily="18" charset="0"/>
              </a:rPr>
              <a:t>франчайзер</a:t>
            </a:r>
            <a:r>
              <a:rPr lang="uk-UA" sz="1600" dirty="0">
                <a:latin typeface="Times New Roman" pitchFamily="18" charset="0"/>
                <a:cs typeface="Times New Roman" pitchFamily="18" charset="0"/>
              </a:rPr>
              <a:t>) робив знижки роздрібним організаціям, які могли використовувати торговельну марку фірми і в той же час залишатися незалежними.</a:t>
            </a:r>
            <a:br>
              <a:rPr lang="uk-UA" sz="1600" dirty="0">
                <a:latin typeface="Times New Roman" pitchFamily="18" charset="0"/>
                <a:cs typeface="Times New Roman" pitchFamily="18" charset="0"/>
              </a:rPr>
            </a:b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4118128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49660" y="1268760"/>
            <a:ext cx="7444680" cy="6051072"/>
          </a:xfrm>
        </p:spPr>
        <p:txBody>
          <a:bodyPr/>
          <a:lstStyle/>
          <a:p>
            <a:pPr marL="0" indent="0" algn="ctr">
              <a:buNone/>
            </a:pPr>
            <a:r>
              <a:rPr lang="uk-UA" dirty="0">
                <a:latin typeface="Times New Roman" pitchFamily="18" charset="0"/>
                <a:cs typeface="Times New Roman" pitchFamily="18" charset="0"/>
              </a:rPr>
              <a:t>Радянський Союз дізнався про існування франчайзингової системи в 1980 році, коли на ринку СРСР з’явилася американська корпорація </a:t>
            </a:r>
            <a:r>
              <a:rPr lang="en-US" dirty="0">
                <a:latin typeface="Times New Roman" pitchFamily="18" charset="0"/>
                <a:cs typeface="Times New Roman" pitchFamily="18" charset="0"/>
              </a:rPr>
              <a:t>Pepsi</a:t>
            </a:r>
            <a:r>
              <a:rPr lang="uk-UA" dirty="0">
                <a:latin typeface="Times New Roman" pitchFamily="18" charset="0"/>
                <a:cs typeface="Times New Roman" pitchFamily="18" charset="0"/>
              </a:rPr>
              <a:t>С</a:t>
            </a:r>
            <a:r>
              <a:rPr lang="en-US" dirty="0">
                <a:latin typeface="Times New Roman" pitchFamily="18" charset="0"/>
                <a:cs typeface="Times New Roman" pitchFamily="18" charset="0"/>
              </a:rPr>
              <a:t>o. </a:t>
            </a:r>
            <a:r>
              <a:rPr lang="uk-UA" dirty="0">
                <a:latin typeface="Times New Roman" pitchFamily="18" charset="0"/>
                <a:cs typeface="Times New Roman" pitchFamily="18" charset="0"/>
              </a:rPr>
              <a:t>Свій бурхливий розвиток на пострадянському просторі франчайзинг розпочав в період 2001 року. В Україні в нинішній час з успіхом працюють як іноземні франчайзингові корпорації, так і вітчизняні франчайзингові компанії. Загальна їх кількість сьогодні стрімко зростає і вже становить більше 500 компаній.</a:t>
            </a:r>
            <a:br>
              <a:rPr lang="uk-UA" dirty="0">
                <a:latin typeface="Times New Roman" pitchFamily="18" charset="0"/>
                <a:cs typeface="Times New Roman" pitchFamily="18" charset="0"/>
              </a:rPr>
            </a:br>
            <a:br>
              <a:rPr lang="uk-UA" dirty="0">
                <a:latin typeface="Times New Roman" pitchFamily="18" charset="0"/>
                <a:cs typeface="Times New Roman" pitchFamily="18" charset="0"/>
              </a:rPr>
            </a:b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70866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9145" y="332656"/>
            <a:ext cx="6589199" cy="1280890"/>
          </a:xfrm>
        </p:spPr>
        <p:txBody>
          <a:bodyPr>
            <a:normAutofit/>
          </a:bodyPr>
          <a:lstStyle/>
          <a:p>
            <a:pPr algn="ctr"/>
            <a:r>
              <a:rPr lang="ru-RU" dirty="0">
                <a:latin typeface="Times New Roman" pitchFamily="18" charset="0"/>
                <a:cs typeface="Times New Roman" pitchFamily="18" charset="0"/>
              </a:rPr>
              <a:t>Характеристика </a:t>
            </a:r>
            <a:r>
              <a:rPr lang="ru-RU" dirty="0" err="1">
                <a:latin typeface="Times New Roman" pitchFamily="18" charset="0"/>
                <a:cs typeface="Times New Roman" pitchFamily="18" charset="0"/>
              </a:rPr>
              <a:t>типів</a:t>
            </a:r>
            <a:r>
              <a:rPr lang="ru-RU" dirty="0">
                <a:latin typeface="Times New Roman" pitchFamily="18" charset="0"/>
                <a:cs typeface="Times New Roman" pitchFamily="18" charset="0"/>
              </a:rPr>
              <a:t> франчайзингу</a:t>
            </a:r>
            <a:endParaRPr lang="uk-UA" dirty="0"/>
          </a:p>
        </p:txBody>
      </p:sp>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2962" y="1700808"/>
            <a:ext cx="6825382" cy="4464495"/>
          </a:xfrm>
        </p:spPr>
      </p:pic>
    </p:spTree>
    <p:extLst>
      <p:ext uri="{BB962C8B-B14F-4D97-AF65-F5344CB8AC3E}">
        <p14:creationId xmlns:p14="http://schemas.microsoft.com/office/powerpoint/2010/main" val="4278072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11560" y="548680"/>
            <a:ext cx="8064896" cy="5114968"/>
          </a:xfrm>
        </p:spPr>
        <p:txBody>
          <a:bodyPr>
            <a:noAutofit/>
          </a:bodyPr>
          <a:lstStyle/>
          <a:p>
            <a:pPr marL="0" indent="0" algn="ctr">
              <a:buNone/>
            </a:pPr>
            <a:r>
              <a:rPr lang="uk-UA" sz="1600" b="1" i="1" dirty="0">
                <a:solidFill>
                  <a:schemeClr val="bg2">
                    <a:lumMod val="50000"/>
                  </a:schemeClr>
                </a:solidFill>
                <a:latin typeface="Times New Roman" pitchFamily="18" charset="0"/>
                <a:cs typeface="Times New Roman" pitchFamily="18" charset="0"/>
              </a:rPr>
              <a:t>Найпоширеніша класифікація:</a:t>
            </a:r>
          </a:p>
          <a:p>
            <a:r>
              <a:rPr lang="uk-UA" sz="1600" b="1" i="1" dirty="0">
                <a:latin typeface="Times New Roman" pitchFamily="18" charset="0"/>
                <a:cs typeface="Times New Roman" pitchFamily="18" charset="0"/>
              </a:rPr>
              <a:t>Відповідно виду діяльності франчайзинг буває:</a:t>
            </a:r>
          </a:p>
          <a:p>
            <a:pPr lvl="1"/>
            <a:r>
              <a:rPr lang="uk-UA" dirty="0">
                <a:solidFill>
                  <a:schemeClr val="tx1"/>
                </a:solidFill>
                <a:latin typeface="Times New Roman" pitchFamily="18" charset="0"/>
                <a:cs typeface="Times New Roman" pitchFamily="18" charset="0"/>
              </a:rPr>
              <a:t>Торгівельний</a:t>
            </a:r>
          </a:p>
          <a:p>
            <a:pPr lvl="1"/>
            <a:r>
              <a:rPr lang="uk-UA" dirty="0">
                <a:solidFill>
                  <a:schemeClr val="tx1"/>
                </a:solidFill>
                <a:latin typeface="Times New Roman" pitchFamily="18" charset="0"/>
                <a:cs typeface="Times New Roman" pitchFamily="18" charset="0"/>
              </a:rPr>
              <a:t>Сервісний</a:t>
            </a:r>
          </a:p>
          <a:p>
            <a:pPr lvl="1"/>
            <a:r>
              <a:rPr lang="uk-UA" dirty="0">
                <a:solidFill>
                  <a:schemeClr val="tx1"/>
                </a:solidFill>
                <a:latin typeface="Times New Roman" pitchFamily="18" charset="0"/>
                <a:cs typeface="Times New Roman" pitchFamily="18" charset="0"/>
              </a:rPr>
              <a:t>Виробничий</a:t>
            </a:r>
          </a:p>
          <a:p>
            <a:pPr lvl="1"/>
            <a:r>
              <a:rPr lang="uk-UA" dirty="0">
                <a:solidFill>
                  <a:schemeClr val="tx1"/>
                </a:solidFill>
                <a:latin typeface="Times New Roman" pitchFamily="18" charset="0"/>
                <a:cs typeface="Times New Roman" pitchFamily="18" charset="0"/>
              </a:rPr>
              <a:t>Змішаний</a:t>
            </a:r>
            <a:br>
              <a:rPr lang="uk-UA" dirty="0">
                <a:solidFill>
                  <a:schemeClr val="tx1"/>
                </a:solidFill>
                <a:latin typeface="Times New Roman" pitchFamily="18" charset="0"/>
                <a:cs typeface="Times New Roman" pitchFamily="18" charset="0"/>
              </a:rPr>
            </a:br>
            <a:endParaRPr lang="uk-UA" dirty="0">
              <a:solidFill>
                <a:schemeClr val="tx1"/>
              </a:solidFill>
              <a:latin typeface="Times New Roman" pitchFamily="18" charset="0"/>
              <a:cs typeface="Times New Roman" pitchFamily="18" charset="0"/>
            </a:endParaRPr>
          </a:p>
          <a:p>
            <a:r>
              <a:rPr lang="uk-UA" sz="1600" b="1" i="1" dirty="0">
                <a:latin typeface="Times New Roman" pitchFamily="18" charset="0"/>
                <a:cs typeface="Times New Roman" pitchFamily="18" charset="0"/>
              </a:rPr>
              <a:t>Відповідно ноу-хау </a:t>
            </a:r>
            <a:r>
              <a:rPr lang="uk-UA" sz="1600" b="1" i="1" dirty="0" err="1">
                <a:latin typeface="Times New Roman" pitchFamily="18" charset="0"/>
                <a:cs typeface="Times New Roman" pitchFamily="18" charset="0"/>
              </a:rPr>
              <a:t>франчайзера</a:t>
            </a:r>
            <a:r>
              <a:rPr lang="uk-UA" sz="1600" b="1" i="1" dirty="0">
                <a:latin typeface="Times New Roman" pitchFamily="18" charset="0"/>
                <a:cs typeface="Times New Roman" pitchFamily="18" charset="0"/>
              </a:rPr>
              <a:t>:</a:t>
            </a:r>
          </a:p>
          <a:p>
            <a:pPr lvl="1"/>
            <a:r>
              <a:rPr lang="uk-UA" dirty="0">
                <a:solidFill>
                  <a:schemeClr val="tx1"/>
                </a:solidFill>
                <a:latin typeface="Times New Roman" pitchFamily="18" charset="0"/>
                <a:cs typeface="Times New Roman" pitchFamily="18" charset="0"/>
              </a:rPr>
              <a:t>Франчайзинг дистрибуції продукту </a:t>
            </a:r>
          </a:p>
          <a:p>
            <a:pPr lvl="1"/>
            <a:r>
              <a:rPr lang="uk-UA" dirty="0">
                <a:solidFill>
                  <a:schemeClr val="tx1"/>
                </a:solidFill>
                <a:latin typeface="Times New Roman" pitchFamily="18" charset="0"/>
                <a:cs typeface="Times New Roman" pitchFamily="18" charset="0"/>
              </a:rPr>
              <a:t>Франчайзинг бізнес-формату</a:t>
            </a:r>
            <a:br>
              <a:rPr lang="uk-UA" dirty="0">
                <a:solidFill>
                  <a:schemeClr val="tx1"/>
                </a:solidFill>
                <a:latin typeface="Times New Roman" pitchFamily="18" charset="0"/>
                <a:cs typeface="Times New Roman" pitchFamily="18" charset="0"/>
              </a:rPr>
            </a:br>
            <a:br>
              <a:rPr lang="uk-UA" dirty="0">
                <a:solidFill>
                  <a:schemeClr val="tx1"/>
                </a:solidFill>
                <a:latin typeface="Times New Roman" pitchFamily="18" charset="0"/>
                <a:cs typeface="Times New Roman" pitchFamily="18" charset="0"/>
              </a:rPr>
            </a:br>
            <a:endParaRPr lang="uk-UA" dirty="0">
              <a:solidFill>
                <a:schemeClr val="tx1"/>
              </a:solidFill>
              <a:latin typeface="Times New Roman" pitchFamily="18" charset="0"/>
              <a:cs typeface="Times New Roman" pitchFamily="18" charset="0"/>
            </a:endParaRPr>
          </a:p>
          <a:p>
            <a:r>
              <a:rPr lang="uk-UA" sz="1600" b="1" i="1" dirty="0">
                <a:latin typeface="Times New Roman" pitchFamily="18" charset="0"/>
                <a:cs typeface="Times New Roman" pitchFamily="18" charset="0"/>
              </a:rPr>
              <a:t>Відповідно організації системи:</a:t>
            </a:r>
          </a:p>
          <a:p>
            <a:pPr lvl="1"/>
            <a:r>
              <a:rPr lang="uk-UA" dirty="0">
                <a:solidFill>
                  <a:schemeClr val="tx1"/>
                </a:solidFill>
                <a:latin typeface="Times New Roman" pitchFamily="18" charset="0"/>
                <a:cs typeface="Times New Roman" pitchFamily="18" charset="0"/>
              </a:rPr>
              <a:t>Прямий франчайзинг</a:t>
            </a:r>
          </a:p>
          <a:p>
            <a:pPr lvl="1"/>
            <a:r>
              <a:rPr lang="uk-UA" dirty="0">
                <a:solidFill>
                  <a:schemeClr val="tx1"/>
                </a:solidFill>
                <a:latin typeface="Times New Roman" pitchFamily="18" charset="0"/>
                <a:cs typeface="Times New Roman" pitchFamily="18" charset="0"/>
              </a:rPr>
              <a:t>Розвиток території</a:t>
            </a:r>
          </a:p>
          <a:p>
            <a:pPr lvl="1"/>
            <a:r>
              <a:rPr lang="uk-UA" dirty="0" err="1">
                <a:solidFill>
                  <a:schemeClr val="tx1"/>
                </a:solidFill>
                <a:latin typeface="Times New Roman" pitchFamily="18" charset="0"/>
                <a:cs typeface="Times New Roman" pitchFamily="18" charset="0"/>
              </a:rPr>
              <a:t>Мастер-франчайзинг</a:t>
            </a:r>
            <a:endParaRPr lang="uk-UA" dirty="0">
              <a:solidFill>
                <a:schemeClr val="tx1"/>
              </a:solidFill>
              <a:latin typeface="Times New Roman" pitchFamily="18" charset="0"/>
              <a:cs typeface="Times New Roman" pitchFamily="18" charset="0"/>
            </a:endParaRPr>
          </a:p>
          <a:p>
            <a:pPr marL="0" indent="0">
              <a:buNone/>
            </a:pP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2076157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777652" y="259448"/>
            <a:ext cx="7588696" cy="6339104"/>
          </a:xfrm>
        </p:spPr>
        <p:txBody>
          <a:bodyPr>
            <a:normAutofit/>
          </a:bodyPr>
          <a:lstStyle/>
          <a:p>
            <a:pPr marL="0" indent="0" algn="just">
              <a:buNone/>
            </a:pPr>
            <a:r>
              <a:rPr lang="uk-UA" sz="1600" b="1" i="1" dirty="0">
                <a:solidFill>
                  <a:schemeClr val="bg2">
                    <a:lumMod val="50000"/>
                  </a:schemeClr>
                </a:solidFill>
                <a:latin typeface="Times New Roman" pitchFamily="18" charset="0"/>
                <a:cs typeface="Times New Roman" pitchFamily="18" charset="0"/>
              </a:rPr>
              <a:t>Торговельний франчайзинг</a:t>
            </a:r>
          </a:p>
          <a:p>
            <a:pPr marL="0" indent="0" algn="just">
              <a:buNone/>
            </a:pPr>
            <a:endParaRPr lang="uk-UA" sz="1600" b="1" i="1" dirty="0">
              <a:solidFill>
                <a:schemeClr val="bg2">
                  <a:lumMod val="50000"/>
                </a:schemeClr>
              </a:solidFill>
              <a:latin typeface="Times New Roman" pitchFamily="18" charset="0"/>
              <a:cs typeface="Times New Roman" pitchFamily="18" charset="0"/>
            </a:endParaRPr>
          </a:p>
          <a:p>
            <a:pPr marL="0" indent="432000" algn="just">
              <a:buNone/>
            </a:pPr>
            <a:r>
              <a:rPr lang="uk-UA" sz="1600" dirty="0">
                <a:latin typeface="Times New Roman" pitchFamily="18" charset="0"/>
                <a:cs typeface="Times New Roman" pitchFamily="18" charset="0"/>
              </a:rPr>
              <a:t>При торговельному франчайзингу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має право реалізовувати товар </a:t>
            </a:r>
            <a:r>
              <a:rPr lang="uk-UA" sz="1600" dirty="0" err="1">
                <a:latin typeface="Times New Roman" pitchFamily="18" charset="0"/>
                <a:cs typeface="Times New Roman" pitchFamily="18" charset="0"/>
              </a:rPr>
              <a:t>франчайзера</a:t>
            </a:r>
            <a:r>
              <a:rPr lang="uk-UA" sz="1600" dirty="0">
                <a:latin typeface="Times New Roman" pitchFamily="18" charset="0"/>
                <a:cs typeface="Times New Roman" pitchFamily="18" charset="0"/>
              </a:rPr>
              <a:t> і використовувати його методику продажів. Це супроводжується тим, що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позначає свій магазин брендом </a:t>
            </a:r>
            <a:r>
              <a:rPr lang="uk-UA" sz="1600" dirty="0" err="1">
                <a:latin typeface="Times New Roman" pitchFamily="18" charset="0"/>
                <a:cs typeface="Times New Roman" pitchFamily="18" charset="0"/>
              </a:rPr>
              <a:t>франчайзера</a:t>
            </a:r>
            <a:r>
              <a:rPr lang="uk-UA" sz="1600" dirty="0">
                <a:latin typeface="Times New Roman" pitchFamily="18" charset="0"/>
                <a:cs typeface="Times New Roman" pitchFamily="18" charset="0"/>
              </a:rPr>
              <a:t> і найчастіше користується підтримкою у оформленні торговельної точки, виборі асортименту, навчанні персоналу, обслуговуванні клієнта, мерчандайзингу та маркетингу. </a:t>
            </a:r>
          </a:p>
          <a:p>
            <a:pPr marL="0" indent="432000" algn="just">
              <a:buNone/>
            </a:pPr>
            <a:r>
              <a:rPr lang="uk-UA" sz="1600" dirty="0">
                <a:latin typeface="Times New Roman" pitchFamily="18" charset="0"/>
                <a:cs typeface="Times New Roman" pitchFamily="18" charset="0"/>
              </a:rPr>
              <a:t>Розвиток торговельного франчайзингу наступив раніше за сервісний. Пояснюється це тим, що торговельний франчайзинг є легшим до опрацювання. Стандартизація діяльності торговельного пункту значно простіша, порівнюючи з сервісним, де потрібно відпрацювати широкий набір операцій з надання послуг.</a:t>
            </a:r>
          </a:p>
          <a:p>
            <a:pPr marL="0" indent="432000" algn="just">
              <a:buNone/>
            </a:pPr>
            <a:r>
              <a:rPr lang="uk-UA" sz="1600" dirty="0">
                <a:latin typeface="Times New Roman" pitchFamily="18" charset="0"/>
                <a:cs typeface="Times New Roman" pitchFamily="18" charset="0"/>
              </a:rPr>
              <a:t>В Україні, особливо під кінець 90х років, високі торговельні надбавки часто забезпечували швидке повернення інвестицій в торговельний заклад. Проте на дозрілих ринках торгівля розвивається до тих пір, поки росте вартість торгової марки, добре підібраного асортименту і ноу-хау самих продажів.</a:t>
            </a:r>
          </a:p>
          <a:p>
            <a:pPr algn="just"/>
            <a:endParaRPr lang="uk-UA" sz="1600" dirty="0">
              <a:latin typeface="Times New Roman" pitchFamily="18" charset="0"/>
              <a:cs typeface="Times New Roman" pitchFamily="18" charset="0"/>
            </a:endParaRPr>
          </a:p>
          <a:p>
            <a:pPr marL="0" indent="0" algn="just">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1518992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87624" y="331456"/>
            <a:ext cx="7444680" cy="6195088"/>
          </a:xfrm>
        </p:spPr>
        <p:txBody>
          <a:bodyPr>
            <a:noAutofit/>
          </a:bodyPr>
          <a:lstStyle/>
          <a:p>
            <a:pPr marL="0" indent="457200" algn="ctr">
              <a:buNone/>
            </a:pPr>
            <a:r>
              <a:rPr lang="uk-UA" sz="1600" b="1" i="1" dirty="0">
                <a:solidFill>
                  <a:schemeClr val="bg2">
                    <a:lumMod val="50000"/>
                  </a:schemeClr>
                </a:solidFill>
                <a:latin typeface="Times New Roman" pitchFamily="18" charset="0"/>
                <a:cs typeface="Times New Roman" pitchFamily="18" charset="0"/>
              </a:rPr>
              <a:t>Сервісний франчайзинг</a:t>
            </a:r>
          </a:p>
          <a:p>
            <a:pPr marL="0" indent="457200" algn="just">
              <a:buNone/>
            </a:pPr>
            <a:r>
              <a:rPr lang="uk-UA" sz="1600" dirty="0">
                <a:latin typeface="Times New Roman" pitchFamily="18" charset="0"/>
                <a:cs typeface="Times New Roman" pitchFamily="18" charset="0"/>
              </a:rPr>
              <a:t>При сервісному франчайзингу, </a:t>
            </a:r>
            <a:r>
              <a:rPr lang="uk-UA" sz="1600" dirty="0" err="1">
                <a:latin typeface="Times New Roman" pitchFamily="18" charset="0"/>
                <a:cs typeface="Times New Roman" pitchFamily="18" charset="0"/>
              </a:rPr>
              <a:t>франчайзер</a:t>
            </a:r>
            <a:r>
              <a:rPr lang="uk-UA" sz="1600" dirty="0">
                <a:latin typeface="Times New Roman" pitchFamily="18" charset="0"/>
                <a:cs typeface="Times New Roman" pitchFamily="18" charset="0"/>
              </a:rPr>
              <a:t> передає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своє ноу-хау у вигляді рецептів та процедур для надання певного виду послуг.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оформлює свій пункт товарним знаком </a:t>
            </a:r>
            <a:r>
              <a:rPr lang="uk-UA" sz="1600" dirty="0" err="1">
                <a:latin typeface="Times New Roman" pitchFamily="18" charset="0"/>
                <a:cs typeface="Times New Roman" pitchFamily="18" charset="0"/>
              </a:rPr>
              <a:t>франчайзера</a:t>
            </a:r>
            <a:r>
              <a:rPr lang="uk-UA" sz="1600" dirty="0">
                <a:latin typeface="Times New Roman" pitchFamily="18" charset="0"/>
                <a:cs typeface="Times New Roman" pitchFamily="18" charset="0"/>
              </a:rPr>
              <a:t>, користується його підтримкою в оформленні пункту, навчанні персоналу та методології обслуговування клієнта. Також сервісний франчайзинг передбачає доступ </a:t>
            </a:r>
            <a:r>
              <a:rPr lang="uk-UA" sz="1600" dirty="0" err="1">
                <a:latin typeface="Times New Roman" pitchFamily="18" charset="0"/>
                <a:cs typeface="Times New Roman" pitchFamily="18" charset="0"/>
              </a:rPr>
              <a:t>франчайзі</a:t>
            </a:r>
            <a:r>
              <a:rPr lang="uk-UA" sz="1600" dirty="0">
                <a:latin typeface="Times New Roman" pitchFamily="18" charset="0"/>
                <a:cs typeface="Times New Roman" pitchFamily="18" charset="0"/>
              </a:rPr>
              <a:t> до певної інформації, баз даних, спеціального програмного забезпечення.</a:t>
            </a:r>
          </a:p>
          <a:p>
            <a:pPr marL="0" indent="457200" algn="just">
              <a:buNone/>
            </a:pPr>
            <a:r>
              <a:rPr lang="uk-UA" sz="1600" dirty="0">
                <a:latin typeface="Times New Roman" pitchFamily="18" charset="0"/>
                <a:cs typeface="Times New Roman" pitchFamily="18" charset="0"/>
              </a:rPr>
              <a:t>Сервісний франчайзинг важче організувати, ніж торговельний, оскільки стандартизація діяльності таких пунктів продажу вимагає опрацювання детальних процедур з надання послуги.</a:t>
            </a:r>
          </a:p>
          <a:p>
            <a:pPr marL="0" indent="457200" algn="just">
              <a:buNone/>
            </a:pPr>
            <a:r>
              <a:rPr lang="uk-UA" sz="1600" dirty="0">
                <a:latin typeface="Times New Roman" pitchFamily="18" charset="0"/>
                <a:cs typeface="Times New Roman" pitchFamily="18" charset="0"/>
              </a:rPr>
              <a:t>Варто теж додати, що розвиток сервісного франчайзингу дуже залежить від змін суспільних настроїв та вподобань, від моди на певний тип послуги. Для того, щоб з’являлись нові ресторанні франчайзингові системи, має бути виразна тенденція, наприклад, що люди більше починають харчуватися поза межами дому, чи пішла мода на суші.</a:t>
            </a:r>
          </a:p>
          <a:p>
            <a:pPr marL="0" indent="457200" algn="just">
              <a:buNone/>
            </a:pPr>
            <a:r>
              <a:rPr lang="uk-UA" sz="1600" dirty="0">
                <a:latin typeface="Times New Roman" pitchFamily="18" charset="0"/>
                <a:cs typeface="Times New Roman" pitchFamily="18" charset="0"/>
              </a:rPr>
              <a:t>Українські споживачі рідше користуються послугами порівняно з представниками західних країн: менше затребувані послуги пралень та рідше відвідуються салони краси. Попит на такі послуги, як, наприклад, перукарня для домашніх улюбленців чи догляд за газонами, взагалі є мінімальним. Тому різниця в розвитку сервісного франчайзингу між Україною та країнами заходу зумовлюється різницею в потребах та можливостях нашого та західного клієнта. Однак вже і в Україні щороку спостерігається динамічний розвиток числа систем, що працюють на принципах сервісного франчайзингу.</a:t>
            </a:r>
          </a:p>
          <a:p>
            <a:pPr marL="0" indent="457200" algn="just">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4176039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9210" y="476672"/>
            <a:ext cx="7309279" cy="1280890"/>
          </a:xfrm>
        </p:spPr>
        <p:txBody>
          <a:bodyPr>
            <a:normAutofit/>
          </a:bodyPr>
          <a:lstStyle/>
          <a:p>
            <a:pPr marL="0" indent="0" algn="ctr">
              <a:buNone/>
            </a:pPr>
            <a:r>
              <a:rPr lang="ru-RU" dirty="0">
                <a:latin typeface="Times New Roman" pitchFamily="18" charset="0"/>
                <a:cs typeface="Times New Roman" pitchFamily="18" charset="0"/>
              </a:rPr>
              <a:t>1. </a:t>
            </a:r>
            <a:r>
              <a:rPr lang="ru-RU" dirty="0" err="1">
                <a:latin typeface="Times New Roman" pitchFamily="18" charset="0"/>
                <a:cs typeface="Times New Roman" pitchFamily="18" charset="0"/>
              </a:rPr>
              <a:t>Створення</a:t>
            </a:r>
            <a:r>
              <a:rPr lang="ru-RU" dirty="0">
                <a:latin typeface="Times New Roman" pitchFamily="18" charset="0"/>
                <a:cs typeface="Times New Roman" pitchFamily="18" charset="0"/>
              </a:rPr>
              <a:t> нового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«з нуля»</a:t>
            </a:r>
            <a:endParaRPr lang="uk-UA" dirty="0">
              <a:latin typeface="Times New Roman" pitchFamily="18" charset="0"/>
              <a:cs typeface="Times New Roman" pitchFamily="18" charset="0"/>
            </a:endParaRPr>
          </a:p>
        </p:txBody>
      </p:sp>
      <p:sp>
        <p:nvSpPr>
          <p:cNvPr id="3" name="Місце для вмісту 2"/>
          <p:cNvSpPr>
            <a:spLocks noGrp="1"/>
          </p:cNvSpPr>
          <p:nvPr>
            <p:ph idx="1"/>
          </p:nvPr>
        </p:nvSpPr>
        <p:spPr>
          <a:xfrm>
            <a:off x="1239210" y="1757562"/>
            <a:ext cx="7116463" cy="3777622"/>
          </a:xfrm>
        </p:spPr>
        <p:txBody>
          <a:bodyPr>
            <a:normAutofit/>
          </a:bodyPr>
          <a:lstStyle/>
          <a:p>
            <a:pPr marL="0" indent="0">
              <a:buNone/>
            </a:pPr>
            <a:r>
              <a:rPr lang="uk-UA" dirty="0">
                <a:latin typeface="Times New Roman" panose="02020603050405020304" pitchFamily="18" charset="0"/>
                <a:cs typeface="Times New Roman" panose="02020603050405020304" pitchFamily="18" charset="0"/>
              </a:rPr>
              <a:t>Перед створенням нового суб’єкта бізнесу у формі ще до реєстрації треба вирішити: </a:t>
            </a:r>
            <a:endParaRPr lang="en-US"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якої організаційно-правової форми буде підприємство: товариство з обмеженою відповідальністю (ТОВ), фермерське господарство (ФГ), акціонерне товариство (АТ) тощо; </a:t>
            </a:r>
            <a:endParaRPr lang="en-US"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чим займатиметься підприємство (види діяльності); </a:t>
            </a:r>
          </a:p>
          <a:p>
            <a:r>
              <a:rPr lang="uk-UA" dirty="0">
                <a:latin typeface="Times New Roman" panose="02020603050405020304" pitchFamily="18" charset="0"/>
                <a:cs typeface="Times New Roman" panose="02020603050405020304" pitchFamily="18" charset="0"/>
              </a:rPr>
              <a:t>якою буде система оподаткування (загальна чи спрощена, тобто податок на прибуток чи єдиний податок); </a:t>
            </a:r>
            <a:endParaRPr lang="en-US"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якими будуть частки учасників та їхні внески до майбутнього підприємства.</a:t>
            </a:r>
            <a:endParaRPr lang="en-US" dirty="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168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49660" y="495232"/>
            <a:ext cx="7444680" cy="6339104"/>
          </a:xfrm>
        </p:spPr>
        <p:txBody>
          <a:bodyPr>
            <a:normAutofit/>
          </a:bodyPr>
          <a:lstStyle/>
          <a:p>
            <a:pPr indent="0" algn="just">
              <a:buNone/>
            </a:pPr>
            <a:r>
              <a:rPr lang="uk-UA" b="1" i="1" dirty="0">
                <a:solidFill>
                  <a:schemeClr val="bg2">
                    <a:lumMod val="50000"/>
                  </a:schemeClr>
                </a:solidFill>
                <a:latin typeface="Times New Roman" pitchFamily="18" charset="0"/>
                <a:cs typeface="Times New Roman" pitchFamily="18" charset="0"/>
              </a:rPr>
              <a:t>Виробничий франчайзинг</a:t>
            </a:r>
          </a:p>
          <a:p>
            <a:pPr indent="0" algn="just">
              <a:buNone/>
            </a:pPr>
            <a:r>
              <a:rPr lang="uk-UA" dirty="0">
                <a:latin typeface="Times New Roman" pitchFamily="18" charset="0"/>
                <a:cs typeface="Times New Roman" pitchFamily="18" charset="0"/>
              </a:rPr>
              <a:t>При виробничому франчайзингу передається ноу-хау у вигляді технології виробництва продукції та технічного досвіду </a:t>
            </a:r>
            <a:r>
              <a:rPr lang="uk-UA" dirty="0" err="1">
                <a:latin typeface="Times New Roman" pitchFamily="18" charset="0"/>
                <a:cs typeface="Times New Roman" pitchFamily="18" charset="0"/>
              </a:rPr>
              <a:t>франчайзера</a:t>
            </a:r>
            <a:r>
              <a:rPr lang="uk-UA" dirty="0">
                <a:latin typeface="Times New Roman" pitchFamily="18" charset="0"/>
                <a:cs typeface="Times New Roman" pitchFamily="18" charset="0"/>
              </a:rPr>
              <a:t>. </a:t>
            </a:r>
          </a:p>
          <a:p>
            <a:pPr indent="0" algn="just">
              <a:buNone/>
            </a:pP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у своєму виробничому закладі може виготовляти вироби такої ж якості та параметрів, що і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Договір дозволяє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позначати виготовлені вироби торговельним знаком, що належить </a:t>
            </a:r>
            <a:r>
              <a:rPr lang="uk-UA" dirty="0" err="1">
                <a:latin typeface="Times New Roman" pitchFamily="18" charset="0"/>
                <a:cs typeface="Times New Roman" pitchFamily="18" charset="0"/>
              </a:rPr>
              <a:t>франчайзеру</a:t>
            </a:r>
            <a:r>
              <a:rPr lang="uk-UA" dirty="0">
                <a:latin typeface="Times New Roman" pitchFamily="18" charset="0"/>
                <a:cs typeface="Times New Roman" pitchFamily="18" charset="0"/>
              </a:rPr>
              <a:t>, а також реалізовувати цю продукцію.</a:t>
            </a:r>
          </a:p>
          <a:p>
            <a:pPr marL="0" indent="457200" algn="just">
              <a:buNone/>
            </a:pPr>
            <a:r>
              <a:rPr lang="uk-UA" dirty="0">
                <a:latin typeface="Times New Roman" pitchFamily="18" charset="0"/>
                <a:cs typeface="Times New Roman" pitchFamily="18" charset="0"/>
              </a:rPr>
              <a:t>Деякі автори подають приклади виробничого франчайзингу, які фактично є ліцензією на виробництво. </a:t>
            </a:r>
          </a:p>
          <a:p>
            <a:pPr marL="0" indent="457200" algn="just">
              <a:buNone/>
            </a:pPr>
            <a:r>
              <a:rPr lang="uk-UA" dirty="0">
                <a:latin typeface="Times New Roman" pitchFamily="18" charset="0"/>
                <a:cs typeface="Times New Roman" pitchFamily="18" charset="0"/>
              </a:rPr>
              <a:t>Щоб таку ліцензію можна було назвати </a:t>
            </a:r>
            <a:r>
              <a:rPr lang="uk-UA" dirty="0" err="1">
                <a:latin typeface="Times New Roman" pitchFamily="18" charset="0"/>
                <a:cs typeface="Times New Roman" pitchFamily="18" charset="0"/>
              </a:rPr>
              <a:t>франшизою</a:t>
            </a:r>
            <a:r>
              <a:rPr lang="uk-UA" dirty="0">
                <a:latin typeface="Times New Roman" pitchFamily="18" charset="0"/>
                <a:cs typeface="Times New Roman" pitchFamily="18" charset="0"/>
              </a:rPr>
              <a:t>, необхідно щоб ноу-хау, що передається </a:t>
            </a:r>
            <a:r>
              <a:rPr lang="uk-UA" dirty="0" err="1">
                <a:latin typeface="Times New Roman" pitchFamily="18" charset="0"/>
                <a:cs typeface="Times New Roman" pitchFamily="18" charset="0"/>
              </a:rPr>
              <a:t>франчайзером</a:t>
            </a:r>
            <a:r>
              <a:rPr lang="uk-UA" dirty="0">
                <a:latin typeface="Times New Roman" pitchFamily="18" charset="0"/>
                <a:cs typeface="Times New Roman" pitchFamily="18" charset="0"/>
              </a:rPr>
              <a:t>, стосувалося не лише технології виробництва, але також технології збуту, маркетингу тощо. </a:t>
            </a:r>
          </a:p>
          <a:p>
            <a:pPr marL="0" indent="457200" algn="just">
              <a:buNone/>
            </a:pPr>
            <a:r>
              <a:rPr lang="uk-UA" dirty="0">
                <a:latin typeface="Times New Roman" pitchFamily="18" charset="0"/>
                <a:cs typeface="Times New Roman" pitchFamily="18" charset="0"/>
              </a:rPr>
              <a:t>Фактично в Україні одиниці компаній, діяльність яких можна було би віднести до виробничого франчайзингу, той самий завод </a:t>
            </a:r>
            <a:r>
              <a:rPr lang="en-US" dirty="0">
                <a:latin typeface="Times New Roman" pitchFamily="18" charset="0"/>
                <a:cs typeface="Times New Roman" pitchFamily="18" charset="0"/>
              </a:rPr>
              <a:t>Coca-Cola </a:t>
            </a:r>
            <a:r>
              <a:rPr lang="uk-UA" dirty="0">
                <a:latin typeface="Times New Roman" pitchFamily="18" charset="0"/>
                <a:cs typeface="Times New Roman" pitchFamily="18" charset="0"/>
              </a:rPr>
              <a:t>в Україні працює на підставі ліцензії на виробництво.</a:t>
            </a:r>
          </a:p>
        </p:txBody>
      </p:sp>
    </p:spTree>
    <p:extLst>
      <p:ext uri="{BB962C8B-B14F-4D97-AF65-F5344CB8AC3E}">
        <p14:creationId xmlns:p14="http://schemas.microsoft.com/office/powerpoint/2010/main" val="1051771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971600" y="548680"/>
            <a:ext cx="7516688" cy="6195088"/>
          </a:xfrm>
        </p:spPr>
        <p:txBody>
          <a:bodyPr>
            <a:normAutofit/>
          </a:bodyPr>
          <a:lstStyle/>
          <a:p>
            <a:pPr marL="0" indent="0" algn="just">
              <a:buNone/>
            </a:pPr>
            <a:r>
              <a:rPr lang="uk-UA" b="1" i="1" dirty="0">
                <a:solidFill>
                  <a:schemeClr val="bg2">
                    <a:lumMod val="50000"/>
                  </a:schemeClr>
                </a:solidFill>
                <a:latin typeface="Times New Roman" pitchFamily="18" charset="0"/>
                <a:cs typeface="Times New Roman" pitchFamily="18" charset="0"/>
              </a:rPr>
              <a:t>Змішаний франчайзинг</a:t>
            </a:r>
          </a:p>
          <a:p>
            <a:pPr marL="0" indent="0" algn="just">
              <a:buNone/>
            </a:pPr>
            <a:endParaRPr lang="uk-UA" dirty="0">
              <a:latin typeface="Times New Roman" pitchFamily="18" charset="0"/>
              <a:cs typeface="Times New Roman" pitchFamily="18" charset="0"/>
            </a:endParaRPr>
          </a:p>
          <a:p>
            <a:pPr marL="0" indent="0" algn="just">
              <a:buNone/>
            </a:pPr>
            <a:r>
              <a:rPr lang="uk-UA" dirty="0">
                <a:latin typeface="Times New Roman" pitchFamily="18" charset="0"/>
                <a:cs typeface="Times New Roman" pitchFamily="18" charset="0"/>
              </a:rPr>
              <a:t>Змішаний франчайзинг базується на комбінації основних видів франчайзингу: торговельному, сервісному та виробничому.</a:t>
            </a:r>
          </a:p>
          <a:p>
            <a:pPr marL="0" indent="0" algn="just">
              <a:buNone/>
            </a:pPr>
            <a:br>
              <a:rPr lang="uk-UA" dirty="0">
                <a:latin typeface="Times New Roman" pitchFamily="18" charset="0"/>
                <a:cs typeface="Times New Roman" pitchFamily="18" charset="0"/>
              </a:rPr>
            </a:br>
            <a:r>
              <a:rPr lang="uk-UA" dirty="0">
                <a:latin typeface="Times New Roman" pitchFamily="18" charset="0"/>
                <a:cs typeface="Times New Roman" pitchFamily="18" charset="0"/>
              </a:rPr>
              <a:t>Найчастіше використовується змішана форма франчайзингу, за якої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є виробником а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займається реалізацією його товару через свою франчайзингову точку та одночасно надає послуги, пов'язані з використанням цієї продукції.</a:t>
            </a:r>
          </a:p>
          <a:p>
            <a:pPr marL="0" indent="0" algn="just">
              <a:buNone/>
            </a:pPr>
            <a:endParaRPr lang="uk-UA" dirty="0">
              <a:latin typeface="Times New Roman" pitchFamily="18" charset="0"/>
              <a:cs typeface="Times New Roman" pitchFamily="18" charset="0"/>
            </a:endParaRPr>
          </a:p>
          <a:p>
            <a:pPr marL="0" indent="0" algn="just">
              <a:buNone/>
            </a:pPr>
            <a:r>
              <a:rPr lang="uk-UA" dirty="0">
                <a:latin typeface="Times New Roman" pitchFamily="18" charset="0"/>
                <a:cs typeface="Times New Roman" pitchFamily="18" charset="0"/>
              </a:rPr>
              <a:t>Для прикладу: фірма - виробник косметичних засобів - організовує мережу косметичних кабінетів, що одночасно є пунктами продажу його товарів. Отже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буде займатися паралельно безпосередньо торгівлею та наданням послуг в косметичному кабінеті.</a:t>
            </a:r>
          </a:p>
        </p:txBody>
      </p:sp>
    </p:spTree>
    <p:extLst>
      <p:ext uri="{BB962C8B-B14F-4D97-AF65-F5344CB8AC3E}">
        <p14:creationId xmlns:p14="http://schemas.microsoft.com/office/powerpoint/2010/main" val="34663805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87624" y="836712"/>
            <a:ext cx="7488832" cy="6195088"/>
          </a:xfrm>
        </p:spPr>
        <p:txBody>
          <a:bodyPr>
            <a:normAutofit/>
          </a:bodyPr>
          <a:lstStyle/>
          <a:p>
            <a:pPr algn="ctr"/>
            <a:r>
              <a:rPr lang="ru-RU" b="1" i="1" dirty="0">
                <a:solidFill>
                  <a:schemeClr val="bg2">
                    <a:lumMod val="50000"/>
                  </a:schemeClr>
                </a:solidFill>
                <a:latin typeface="Times New Roman" pitchFamily="18" charset="0"/>
                <a:cs typeface="Times New Roman" pitchFamily="18" charset="0"/>
              </a:rPr>
              <a:t>Франчайзинг </a:t>
            </a:r>
            <a:r>
              <a:rPr lang="ru-RU" b="1" i="1" dirty="0" err="1">
                <a:solidFill>
                  <a:schemeClr val="bg2">
                    <a:lumMod val="50000"/>
                  </a:schemeClr>
                </a:solidFill>
                <a:latin typeface="Times New Roman" pitchFamily="18" charset="0"/>
                <a:cs typeface="Times New Roman" pitchFamily="18" charset="0"/>
              </a:rPr>
              <a:t>дистрибуції</a:t>
            </a:r>
            <a:r>
              <a:rPr lang="ru-RU" b="1" i="1" dirty="0">
                <a:solidFill>
                  <a:schemeClr val="bg2">
                    <a:lumMod val="50000"/>
                  </a:schemeClr>
                </a:solidFill>
                <a:latin typeface="Times New Roman" pitchFamily="18" charset="0"/>
                <a:cs typeface="Times New Roman" pitchFamily="18" charset="0"/>
              </a:rPr>
              <a:t> продукту</a:t>
            </a:r>
          </a:p>
          <a:p>
            <a:pPr marL="0" indent="457200" algn="just">
              <a:buNone/>
            </a:pPr>
            <a:r>
              <a:rPr lang="ru-RU" dirty="0">
                <a:latin typeface="Times New Roman" pitchFamily="18" charset="0"/>
                <a:cs typeface="Times New Roman" pitchFamily="18" charset="0"/>
              </a:rPr>
              <a:t>При франчайзингу </a:t>
            </a:r>
            <a:r>
              <a:rPr lang="ru-RU" dirty="0" err="1">
                <a:latin typeface="Times New Roman" pitchFamily="18" charset="0"/>
                <a:cs typeface="Times New Roman" pitchFamily="18" charset="0"/>
              </a:rPr>
              <a:t>дистрибуції</a:t>
            </a:r>
            <a:r>
              <a:rPr lang="ru-RU" dirty="0">
                <a:latin typeface="Times New Roman" pitchFamily="18" charset="0"/>
                <a:cs typeface="Times New Roman" pitchFamily="18" charset="0"/>
              </a:rPr>
              <a:t> продукту </a:t>
            </a:r>
            <a:r>
              <a:rPr lang="ru-RU" dirty="0" err="1">
                <a:latin typeface="Times New Roman" pitchFamily="18" charset="0"/>
                <a:cs typeface="Times New Roman" pitchFamily="18" charset="0"/>
              </a:rPr>
              <a:t>франчайзі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право на продаж </a:t>
            </a:r>
            <a:r>
              <a:rPr lang="ru-RU" dirty="0" err="1">
                <a:latin typeface="Times New Roman" pitchFamily="18" charset="0"/>
                <a:cs typeface="Times New Roman" pitchFamily="18" charset="0"/>
              </a:rPr>
              <a:t>асортименту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товарів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послуг</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торговельною</a:t>
            </a:r>
            <a:r>
              <a:rPr lang="ru-RU" dirty="0">
                <a:latin typeface="Times New Roman" pitchFamily="18" charset="0"/>
                <a:cs typeface="Times New Roman" pitchFamily="18" charset="0"/>
              </a:rPr>
              <a:t> маркою </a:t>
            </a:r>
            <a:r>
              <a:rPr lang="ru-RU" dirty="0" err="1">
                <a:latin typeface="Times New Roman" pitchFamily="18" charset="0"/>
                <a:cs typeface="Times New Roman" pitchFamily="18" charset="0"/>
              </a:rPr>
              <a:t>франчайзера</a:t>
            </a:r>
            <a:r>
              <a:rPr lang="ru-RU" dirty="0">
                <a:latin typeface="Times New Roman" pitchFamily="18" charset="0"/>
                <a:cs typeface="Times New Roman" pitchFamily="18" charset="0"/>
              </a:rPr>
              <a:t>.</a:t>
            </a:r>
          </a:p>
          <a:p>
            <a:pPr marL="0" indent="457200" algn="just">
              <a:buNone/>
            </a:pPr>
            <a:r>
              <a:rPr lang="uk-UA" dirty="0">
                <a:latin typeface="Times New Roman" pitchFamily="18" charset="0"/>
                <a:cs typeface="Times New Roman" pitchFamily="18" charset="0"/>
              </a:rPr>
              <a:t>Часто на перших етапах розвитку системи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робить ставку на інтенсивний кількісний розвиток франчайзингової мережі, тобто збільшення території збуту свого продукту. Такий різновид називається франчайзингом дистрибуції продукту. На наступному етапі розвитку своєї франчайзингової системи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вже робить ставку на якісному вдосконаленні системи і опрацьовує додаткові елементи ноу-хау.</a:t>
            </a:r>
          </a:p>
          <a:p>
            <a:pPr marL="0" indent="457200" algn="just">
              <a:buNone/>
            </a:pPr>
            <a:r>
              <a:rPr lang="uk-UA" dirty="0">
                <a:latin typeface="Times New Roman" pitchFamily="18" charset="0"/>
                <a:cs typeface="Times New Roman" pitchFamily="18" charset="0"/>
              </a:rPr>
              <a:t>Саме тоді, коли франчайзинговий пакет містить всі елементи, необхідні для початку бізнесу новим партнером, цю систему можна назвати франчайзингом бізнес-формату.</a:t>
            </a:r>
          </a:p>
          <a:p>
            <a:pPr marL="0" indent="45720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518407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332656"/>
            <a:ext cx="8136904" cy="6123080"/>
          </a:xfrm>
        </p:spPr>
        <p:txBody>
          <a:bodyPr>
            <a:normAutofit/>
          </a:bodyPr>
          <a:lstStyle/>
          <a:p>
            <a:pPr algn="ctr"/>
            <a:r>
              <a:rPr lang="uk-UA" b="1" i="1" dirty="0">
                <a:latin typeface="Times New Roman" pitchFamily="18" charset="0"/>
                <a:cs typeface="Times New Roman" pitchFamily="18" charset="0"/>
              </a:rPr>
              <a:t>Франчайзинг бізнес-формату</a:t>
            </a:r>
          </a:p>
          <a:p>
            <a:pPr marL="0" indent="457200" algn="just">
              <a:buNone/>
            </a:pP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отримує не лише право на реалізацію товару/послуги та методологію продажу чи надання послуги (як це передбачає франчайзинг дистрибуції продукту), але й концепцію ведення цілого бізнесу (від оформлення пункту, уніформи персоналу, способів надання послуг, обслуговування клієнта, навчання персоналу до рекомендацій з просування та маркетингу.</a:t>
            </a:r>
          </a:p>
          <a:p>
            <a:pPr algn="ctr"/>
            <a:r>
              <a:rPr lang="uk-UA" b="1" i="1" dirty="0">
                <a:latin typeface="Times New Roman" pitchFamily="18" charset="0"/>
                <a:cs typeface="Times New Roman" pitchFamily="18" charset="0"/>
              </a:rPr>
              <a:t>Прямий франчайзинг</a:t>
            </a:r>
          </a:p>
          <a:p>
            <a:pPr marL="0" indent="457200" algn="just">
              <a:buNone/>
            </a:pPr>
            <a:r>
              <a:rPr lang="uk-UA" dirty="0">
                <a:latin typeface="Times New Roman" pitchFamily="18" charset="0"/>
                <a:cs typeface="Times New Roman" pitchFamily="18" charset="0"/>
              </a:rPr>
              <a:t>Прямий франчайзинг є найпростішим і найпоширенішим способом розвитку мережі. Договір укладається безпосередньо між </a:t>
            </a:r>
            <a:r>
              <a:rPr lang="uk-UA" dirty="0" err="1">
                <a:latin typeface="Times New Roman" pitchFamily="18" charset="0"/>
                <a:cs typeface="Times New Roman" pitchFamily="18" charset="0"/>
              </a:rPr>
              <a:t>франчайзером</a:t>
            </a:r>
            <a:r>
              <a:rPr lang="uk-UA" dirty="0">
                <a:latin typeface="Times New Roman" pitchFamily="18" charset="0"/>
                <a:cs typeface="Times New Roman" pitchFamily="18" charset="0"/>
              </a:rPr>
              <a:t> та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на відкриття однієї франчайзингової точки.</a:t>
            </a:r>
          </a:p>
          <a:p>
            <a:pPr marL="0" indent="457200" algn="just">
              <a:buNone/>
            </a:pP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самостійно надає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послуги, вказані в договорі, а також самостійно здійснює контроль та підтримку </a:t>
            </a:r>
            <a:r>
              <a:rPr lang="uk-UA" dirty="0" err="1">
                <a:latin typeface="Times New Roman" pitchFamily="18" charset="0"/>
                <a:cs typeface="Times New Roman" pitchFamily="18" charset="0"/>
              </a:rPr>
              <a:t>франчайзі</a:t>
            </a:r>
            <a:r>
              <a:rPr lang="uk-UA" dirty="0">
                <a:latin typeface="Times New Roman" pitchFamily="18" charset="0"/>
                <a:cs typeface="Times New Roman" pitchFamily="18" charset="0"/>
              </a:rPr>
              <a:t> (надання консультацій, навчання працівників, маркетингову та рекламну підтримку).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франчайзер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створює</a:t>
            </a:r>
            <a:r>
              <a:rPr lang="ru-RU" dirty="0">
                <a:latin typeface="Times New Roman" pitchFamily="18" charset="0"/>
                <a:cs typeface="Times New Roman" pitchFamily="18" charset="0"/>
              </a:rPr>
              <a:t> мережу на </a:t>
            </a:r>
            <a:r>
              <a:rPr lang="ru-RU" dirty="0" err="1">
                <a:latin typeface="Times New Roman" pitchFamily="18" charset="0"/>
                <a:cs typeface="Times New Roman" pitchFamily="18" charset="0"/>
              </a:rPr>
              <a:t>значній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відстані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за кордоном), в такому </a:t>
            </a:r>
            <a:r>
              <a:rPr lang="ru-RU" dirty="0" err="1">
                <a:latin typeface="Times New Roman" pitchFamily="18" charset="0"/>
                <a:cs typeface="Times New Roman" pitchFamily="18" charset="0"/>
              </a:rPr>
              <a:t>випадку</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уникнути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труднощів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безпосередній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підтримці</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контролі</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діяльністю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франчайзі</a:t>
            </a:r>
            <a:r>
              <a:rPr lang="ru-RU" dirty="0">
                <a:latin typeface="Times New Roman" pitchFamily="18" charset="0"/>
                <a:cs typeface="Times New Roman" pitchFamily="18" charset="0"/>
              </a:rPr>
              <a:t>. Тому </a:t>
            </a:r>
            <a:r>
              <a:rPr lang="ru-RU" dirty="0" err="1">
                <a:latin typeface="Times New Roman" pitchFamily="18" charset="0"/>
                <a:cs typeface="Times New Roman" pitchFamily="18" charset="0"/>
              </a:rPr>
              <a:t>франчайзер</a:t>
            </a:r>
            <a:r>
              <a:rPr lang="ru-RU" dirty="0">
                <a:latin typeface="Times New Roman" pitchFamily="18" charset="0"/>
                <a:cs typeface="Times New Roman" pitchFamily="18" charset="0"/>
              </a:rPr>
              <a:t> повинен </a:t>
            </a:r>
            <a:r>
              <a:rPr lang="ru-RU" dirty="0" err="1">
                <a:latin typeface="Times New Roman" pitchFamily="18" charset="0"/>
                <a:cs typeface="Times New Roman" pitchFamily="18" charset="0"/>
              </a:rPr>
              <a:t>переказати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своїх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функцій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посередникові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користуючись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моделлю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франчайзингу, </a:t>
            </a:r>
            <a:r>
              <a:rPr lang="ru-RU" dirty="0" err="1">
                <a:latin typeface="Times New Roman" pitchFamily="18" charset="0"/>
                <a:cs typeface="Times New Roman" pitchFamily="18" charset="0"/>
              </a:rPr>
              <a:t>розвитку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території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мастер-франчайзингу.</a:t>
            </a:r>
            <a:endParaRPr lang="uk-UA" dirty="0">
              <a:latin typeface="Times New Roman" pitchFamily="18" charset="0"/>
              <a:cs typeface="Times New Roman" pitchFamily="18" charset="0"/>
            </a:endParaRP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055007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971600" y="404664"/>
            <a:ext cx="7372672" cy="6267096"/>
          </a:xfrm>
        </p:spPr>
        <p:txBody>
          <a:bodyPr>
            <a:normAutofit/>
          </a:bodyPr>
          <a:lstStyle/>
          <a:p>
            <a:pPr algn="ctr"/>
            <a:r>
              <a:rPr lang="uk-UA" b="1" i="1" dirty="0">
                <a:solidFill>
                  <a:schemeClr val="accent3">
                    <a:lumMod val="75000"/>
                  </a:schemeClr>
                </a:solidFill>
                <a:latin typeface="Times New Roman" pitchFamily="18" charset="0"/>
                <a:cs typeface="Times New Roman" pitchFamily="18" charset="0"/>
              </a:rPr>
              <a:t>Розвиток території</a:t>
            </a:r>
            <a:endParaRPr lang="uk-UA" dirty="0">
              <a:latin typeface="Times New Roman" pitchFamily="18" charset="0"/>
              <a:cs typeface="Times New Roman" pitchFamily="18" charset="0"/>
            </a:endParaRPr>
          </a:p>
          <a:p>
            <a:pPr marL="0" indent="457200" algn="just">
              <a:buNone/>
            </a:pPr>
            <a:r>
              <a:rPr lang="uk-UA" dirty="0">
                <a:latin typeface="Times New Roman" pitchFamily="18" charset="0"/>
                <a:cs typeface="Times New Roman" pitchFamily="18" charset="0"/>
              </a:rPr>
              <a:t>В рамках цього виду франчайзингу розробник території (</a:t>
            </a:r>
            <a:r>
              <a:rPr lang="en-US" dirty="0">
                <a:latin typeface="Times New Roman" pitchFamily="18" charset="0"/>
                <a:cs typeface="Times New Roman" pitchFamily="18" charset="0"/>
              </a:rPr>
              <a:t>area developer) </a:t>
            </a:r>
            <a:r>
              <a:rPr lang="uk-UA" dirty="0">
                <a:latin typeface="Times New Roman" pitchFamily="18" charset="0"/>
                <a:cs typeface="Times New Roman" pitchFamily="18" charset="0"/>
              </a:rPr>
              <a:t>отримує право на відкриття франчайзингових точок в межах визначеної території із залученням </a:t>
            </a:r>
            <a:r>
              <a:rPr lang="uk-UA" dirty="0" err="1">
                <a:latin typeface="Times New Roman" pitchFamily="18" charset="0"/>
                <a:cs typeface="Times New Roman" pitchFamily="18" charset="0"/>
              </a:rPr>
              <a:t>суб-франчайзі</a:t>
            </a:r>
            <a:r>
              <a:rPr lang="uk-UA" dirty="0">
                <a:latin typeface="Times New Roman" pitchFamily="18" charset="0"/>
                <a:cs typeface="Times New Roman" pitchFamily="18" charset="0"/>
              </a:rPr>
              <a:t>. Відповідно до умови розробник території зазвичай зобов’язується створити певну кількість франчайзингових точок за певний період часу на визначеній території.</a:t>
            </a:r>
          </a:p>
          <a:p>
            <a:pPr marL="0" indent="457200" algn="just">
              <a:buNone/>
            </a:pPr>
            <a:r>
              <a:rPr lang="ru-RU" dirty="0">
                <a:latin typeface="Times New Roman" pitchFamily="18" charset="0"/>
                <a:cs typeface="Times New Roman" pitchFamily="18" charset="0"/>
              </a:rPr>
              <a:t>На </a:t>
            </a:r>
            <a:r>
              <a:rPr lang="ru-RU" dirty="0" err="1">
                <a:latin typeface="Times New Roman" pitchFamily="18" charset="0"/>
                <a:cs typeface="Times New Roman" pitchFamily="18" charset="0"/>
              </a:rPr>
              <a:t>підставі</a:t>
            </a:r>
            <a:r>
              <a:rPr lang="ru-RU" dirty="0">
                <a:latin typeface="Times New Roman" pitchFamily="18" charset="0"/>
                <a:cs typeface="Times New Roman" pitchFamily="18" charset="0"/>
              </a:rPr>
              <a:t> договору </a:t>
            </a:r>
            <a:r>
              <a:rPr lang="ru-RU" dirty="0" err="1">
                <a:latin typeface="Times New Roman" pitchFamily="18" charset="0"/>
                <a:cs typeface="Times New Roman" pitchFamily="18" charset="0"/>
              </a:rPr>
              <a:t>розробник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території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зазвичай</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права на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товарного знаку і ноу-хау </a:t>
            </a:r>
            <a:r>
              <a:rPr lang="ru-RU" dirty="0" err="1">
                <a:latin typeface="Times New Roman" pitchFamily="18" charset="0"/>
                <a:cs typeface="Times New Roman" pitchFamily="18" charset="0"/>
              </a:rPr>
              <a:t>франчайзера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отримує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лише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після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підписання</a:t>
            </a:r>
            <a:r>
              <a:rPr lang="ru-RU" dirty="0">
                <a:latin typeface="Times New Roman" pitchFamily="18" charset="0"/>
                <a:cs typeface="Times New Roman" pitchFamily="18" charset="0"/>
              </a:rPr>
              <a:t> кожного </a:t>
            </a:r>
            <a:r>
              <a:rPr lang="ru-RU" dirty="0" err="1">
                <a:latin typeface="Times New Roman" pitchFamily="18" charset="0"/>
                <a:cs typeface="Times New Roman" pitchFamily="18" charset="0"/>
              </a:rPr>
              <a:t>окремого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франчайзингового</a:t>
            </a:r>
            <a:r>
              <a:rPr lang="ru-RU" dirty="0">
                <a:latin typeface="Times New Roman" pitchFamily="18" charset="0"/>
                <a:cs typeface="Times New Roman" pitchFamily="18" charset="0"/>
              </a:rPr>
              <a:t> договору з </a:t>
            </a:r>
            <a:r>
              <a:rPr lang="ru-RU" dirty="0" err="1">
                <a:latin typeface="Times New Roman" pitchFamily="18" charset="0"/>
                <a:cs typeface="Times New Roman" pitchFamily="18" charset="0"/>
              </a:rPr>
              <a:t>окремим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суб-франчайзі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сам повинен </a:t>
            </a:r>
            <a:r>
              <a:rPr lang="ru-RU" dirty="0" err="1">
                <a:latin typeface="Times New Roman" pitchFamily="18" charset="0"/>
                <a:cs typeface="Times New Roman" pitchFamily="18" charset="0"/>
              </a:rPr>
              <a:t>знайти</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пізніше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виконувати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умови</a:t>
            </a:r>
            <a:r>
              <a:rPr lang="ru-RU" dirty="0">
                <a:latin typeface="Times New Roman" pitchFamily="18" charset="0"/>
                <a:cs typeface="Times New Roman" pitchFamily="18" charset="0"/>
              </a:rPr>
              <a:t> договору.</a:t>
            </a:r>
          </a:p>
          <a:p>
            <a:pPr marL="0" indent="457200" algn="just">
              <a:buNone/>
            </a:pP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модель </a:t>
            </a:r>
            <a:r>
              <a:rPr lang="ru-RU" dirty="0" err="1">
                <a:latin typeface="Times New Roman" pitchFamily="18" charset="0"/>
                <a:cs typeface="Times New Roman" pitchFamily="18" charset="0"/>
              </a:rPr>
              <a:t>розвитку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найчастіше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франчайзерами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хочуть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зберегти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певний</a:t>
            </a:r>
            <a:r>
              <a:rPr lang="ru-RU" dirty="0">
                <a:latin typeface="Times New Roman" pitchFamily="18" charset="0"/>
                <a:cs typeface="Times New Roman" pitchFamily="18" charset="0"/>
              </a:rPr>
              <a:t> контроль,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характерний</a:t>
            </a:r>
            <a:r>
              <a:rPr lang="ru-RU" dirty="0">
                <a:latin typeface="Times New Roman" pitchFamily="18" charset="0"/>
                <a:cs typeface="Times New Roman" pitchFamily="18" charset="0"/>
              </a:rPr>
              <a:t> для прямого франчайзингу, але й </a:t>
            </a:r>
            <a:r>
              <a:rPr lang="ru-RU" dirty="0" err="1">
                <a:latin typeface="Times New Roman" pitchFamily="18" charset="0"/>
                <a:cs typeface="Times New Roman" pitchFamily="18" charset="0"/>
              </a:rPr>
              <a:t>одночасно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хочуть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уникнути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необхідності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підбору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навчання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великої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кількості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франчайзі</a:t>
            </a:r>
            <a:r>
              <a:rPr lang="ru-RU" dirty="0">
                <a:latin typeface="Times New Roman" pitchFamily="18" charset="0"/>
                <a:cs typeface="Times New Roman" pitchFamily="18" charset="0"/>
              </a:rPr>
              <a:t>.</a:t>
            </a:r>
          </a:p>
          <a:p>
            <a:pPr marL="0" indent="457200" algn="just">
              <a:buNone/>
            </a:pPr>
            <a:r>
              <a:rPr lang="uk-UA" dirty="0">
                <a:latin typeface="Times New Roman" pitchFamily="18" charset="0"/>
                <a:cs typeface="Times New Roman" pitchFamily="18" charset="0"/>
              </a:rPr>
              <a:t>Розробник території зазвичай зобов’язується створити певну кількість франчайзингових точок за певний період часу на визначеній території (приклад - мережа </a:t>
            </a:r>
            <a:r>
              <a:rPr lang="en-US" dirty="0">
                <a:latin typeface="Times New Roman" pitchFamily="18" charset="0"/>
                <a:cs typeface="Times New Roman" pitchFamily="18" charset="0"/>
              </a:rPr>
              <a:t>SUBWAY)</a:t>
            </a:r>
            <a:r>
              <a:rPr lang="uk-UA" dirty="0">
                <a:latin typeface="Times New Roman" pitchFamily="18" charset="0"/>
                <a:cs typeface="Times New Roman" pitchFamily="18" charset="0"/>
              </a:rPr>
              <a:t>.</a:t>
            </a:r>
          </a:p>
          <a:p>
            <a:pPr marL="0" indent="457200" algn="just">
              <a:buNone/>
            </a:pPr>
            <a:br>
              <a:rPr lang="ru-RU" dirty="0">
                <a:latin typeface="Times New Roman" pitchFamily="18" charset="0"/>
                <a:cs typeface="Times New Roman" pitchFamily="18" charset="0"/>
              </a:rPr>
            </a:b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740251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13656" y="908720"/>
            <a:ext cx="7516688" cy="3672408"/>
          </a:xfrm>
        </p:spPr>
        <p:txBody>
          <a:bodyPr>
            <a:normAutofit/>
          </a:bodyPr>
          <a:lstStyle/>
          <a:p>
            <a:pPr algn="ctr"/>
            <a:r>
              <a:rPr lang="uk-UA" b="1" i="1" dirty="0" err="1">
                <a:solidFill>
                  <a:schemeClr val="accent3">
                    <a:lumMod val="75000"/>
                  </a:schemeClr>
                </a:solidFill>
                <a:latin typeface="Times New Roman" pitchFamily="18" charset="0"/>
                <a:cs typeface="Times New Roman" pitchFamily="18" charset="0"/>
              </a:rPr>
              <a:t>Мастер-франчайзинг</a:t>
            </a:r>
            <a:endParaRPr lang="uk-UA" b="1" i="1" dirty="0">
              <a:solidFill>
                <a:schemeClr val="accent3">
                  <a:lumMod val="75000"/>
                </a:schemeClr>
              </a:solidFill>
              <a:latin typeface="Times New Roman" pitchFamily="18" charset="0"/>
              <a:cs typeface="Times New Roman" pitchFamily="18" charset="0"/>
            </a:endParaRPr>
          </a:p>
          <a:p>
            <a:pPr marL="0" indent="457200" algn="just">
              <a:buNone/>
            </a:pPr>
            <a:r>
              <a:rPr lang="uk-UA" dirty="0">
                <a:latin typeface="Times New Roman" pitchFamily="18" charset="0"/>
                <a:cs typeface="Times New Roman" pitchFamily="18" charset="0"/>
              </a:rPr>
              <a:t>Від франчайзингу розвитку території </a:t>
            </a:r>
            <a:r>
              <a:rPr lang="uk-UA" dirty="0" err="1">
                <a:latin typeface="Times New Roman" pitchFamily="18" charset="0"/>
                <a:cs typeface="Times New Roman" pitchFamily="18" charset="0"/>
              </a:rPr>
              <a:t>мастер-франчайзинг</a:t>
            </a:r>
            <a:r>
              <a:rPr lang="uk-UA" dirty="0">
                <a:latin typeface="Times New Roman" pitchFamily="18" charset="0"/>
                <a:cs typeface="Times New Roman" pitchFamily="18" charset="0"/>
              </a:rPr>
              <a:t> відрізняється тим, що </a:t>
            </a:r>
            <a:r>
              <a:rPr lang="uk-UA" dirty="0" err="1">
                <a:latin typeface="Times New Roman" pitchFamily="18" charset="0"/>
                <a:cs typeface="Times New Roman" pitchFamily="18" charset="0"/>
              </a:rPr>
              <a:t>мастер-франчайзі</a:t>
            </a:r>
            <a:r>
              <a:rPr lang="uk-UA" dirty="0">
                <a:latin typeface="Times New Roman" pitchFamily="18" charset="0"/>
                <a:cs typeface="Times New Roman" pitchFamily="18" charset="0"/>
              </a:rPr>
              <a:t> отримує велику кількість (часом всі) прав та обов'язків </a:t>
            </a:r>
            <a:r>
              <a:rPr lang="uk-UA" dirty="0" err="1">
                <a:latin typeface="Times New Roman" pitchFamily="18" charset="0"/>
                <a:cs typeface="Times New Roman" pitchFamily="18" charset="0"/>
              </a:rPr>
              <a:t>франчайзера</a:t>
            </a:r>
            <a:r>
              <a:rPr lang="uk-UA" dirty="0">
                <a:latin typeface="Times New Roman" pitchFamily="18" charset="0"/>
                <a:cs typeface="Times New Roman" pitchFamily="18" charset="0"/>
              </a:rPr>
              <a:t>. На підставі договору </a:t>
            </a:r>
            <a:r>
              <a:rPr lang="uk-UA" dirty="0" err="1">
                <a:latin typeface="Times New Roman" pitchFamily="18" charset="0"/>
                <a:cs typeface="Times New Roman" pitchFamily="18" charset="0"/>
              </a:rPr>
              <a:t>мастер-франчайзі</a:t>
            </a:r>
            <a:r>
              <a:rPr lang="uk-UA" dirty="0">
                <a:latin typeface="Times New Roman" pitchFamily="18" charset="0"/>
                <a:cs typeface="Times New Roman" pitchFamily="18" charset="0"/>
              </a:rPr>
              <a:t> має право самостійно продавати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субфраншизи</a:t>
            </a:r>
            <a:r>
              <a:rPr lang="uk-UA" dirty="0">
                <a:latin typeface="Times New Roman" pitchFamily="18" charset="0"/>
                <a:cs typeface="Times New Roman" pitchFamily="18" charset="0"/>
              </a:rPr>
              <a:t>) на визначеній території. Зазвичай договори </a:t>
            </a:r>
            <a:r>
              <a:rPr lang="uk-UA" dirty="0" err="1">
                <a:latin typeface="Times New Roman" pitchFamily="18" charset="0"/>
                <a:cs typeface="Times New Roman" pitchFamily="18" charset="0"/>
              </a:rPr>
              <a:t>мастер-франчайзингу</a:t>
            </a:r>
            <a:r>
              <a:rPr lang="uk-UA" dirty="0">
                <a:latin typeface="Times New Roman" pitchFamily="18" charset="0"/>
                <a:cs typeface="Times New Roman" pitchFamily="18" charset="0"/>
              </a:rPr>
              <a:t> укладаються на цілу країну, або навіть на кілька країн.</a:t>
            </a:r>
          </a:p>
          <a:p>
            <a:pPr marL="0" indent="457200" algn="just">
              <a:buNone/>
            </a:pPr>
            <a:r>
              <a:rPr lang="uk-UA" dirty="0">
                <a:latin typeface="Times New Roman" pitchFamily="18" charset="0"/>
                <a:cs typeface="Times New Roman" pitchFamily="18" charset="0"/>
              </a:rPr>
              <a:t>Основною метою </a:t>
            </a:r>
            <a:r>
              <a:rPr lang="uk-UA" dirty="0" err="1">
                <a:latin typeface="Times New Roman" pitchFamily="18" charset="0"/>
                <a:cs typeface="Times New Roman" pitchFamily="18" charset="0"/>
              </a:rPr>
              <a:t>мастер-франчайзингу</a:t>
            </a:r>
            <a:r>
              <a:rPr lang="uk-UA" dirty="0">
                <a:latin typeface="Times New Roman" pitchFamily="18" charset="0"/>
                <a:cs typeface="Times New Roman" pitchFamily="18" charset="0"/>
              </a:rPr>
              <a:t> є експансія </a:t>
            </a:r>
            <a:r>
              <a:rPr lang="uk-UA" dirty="0" err="1">
                <a:latin typeface="Times New Roman" pitchFamily="18" charset="0"/>
                <a:cs typeface="Times New Roman" pitchFamily="18" charset="0"/>
              </a:rPr>
              <a:t>франчайзера</a:t>
            </a:r>
            <a:r>
              <a:rPr lang="uk-UA" dirty="0">
                <a:latin typeface="Times New Roman" pitchFamily="18" charset="0"/>
                <a:cs typeface="Times New Roman" pitchFamily="18" charset="0"/>
              </a:rPr>
              <a:t> в інші держави, де умови ведення господарської діяльності дуже відрізняються від країни походження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і таким чином зростання вартості марки компанії.</a:t>
            </a:r>
          </a:p>
        </p:txBody>
      </p:sp>
    </p:spTree>
    <p:extLst>
      <p:ext uri="{BB962C8B-B14F-4D97-AF65-F5344CB8AC3E}">
        <p14:creationId xmlns:p14="http://schemas.microsoft.com/office/powerpoint/2010/main" val="28270491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br>
              <a:rPr lang="ru-RU" dirty="0">
                <a:latin typeface="Times New Roman" pitchFamily="18" charset="0"/>
                <a:cs typeface="Times New Roman" pitchFamily="18" charset="0"/>
              </a:rPr>
            </a:br>
            <a:endParaRPr lang="uk-UA" dirty="0"/>
          </a:p>
        </p:txBody>
      </p:sp>
      <p:sp>
        <p:nvSpPr>
          <p:cNvPr id="3" name="Місце для вмісту 2"/>
          <p:cNvSpPr>
            <a:spLocks noGrp="1"/>
          </p:cNvSpPr>
          <p:nvPr>
            <p:ph idx="1"/>
          </p:nvPr>
        </p:nvSpPr>
        <p:spPr>
          <a:xfrm>
            <a:off x="957672" y="1124744"/>
            <a:ext cx="7228656" cy="3600400"/>
          </a:xfrm>
        </p:spPr>
        <p:txBody>
          <a:bodyPr/>
          <a:lstStyle/>
          <a:p>
            <a:pPr marL="0" indent="0" algn="ctr">
              <a:buNone/>
            </a:pPr>
            <a:r>
              <a:rPr lang="ru-RU" b="1" i="1" dirty="0">
                <a:latin typeface="Times New Roman" pitchFamily="18" charset="0"/>
                <a:cs typeface="Times New Roman" pitchFamily="18" charset="0"/>
              </a:rPr>
              <a:t>6 </a:t>
            </a:r>
            <a:r>
              <a:rPr lang="ru-RU" b="1" i="1" dirty="0" err="1">
                <a:latin typeface="Times New Roman" pitchFamily="18" charset="0"/>
                <a:cs typeface="Times New Roman" pitchFamily="18" charset="0"/>
              </a:rPr>
              <a:t>ключових</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факторів</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готовності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бізнесу</a:t>
            </a:r>
            <a:r>
              <a:rPr lang="ru-RU" b="1" i="1" dirty="0">
                <a:latin typeface="Times New Roman" pitchFamily="18" charset="0"/>
                <a:cs typeface="Times New Roman" pitchFamily="18" charset="0"/>
              </a:rPr>
              <a:t> до франчайзингу:</a:t>
            </a:r>
          </a:p>
          <a:p>
            <a:pPr marL="0" indent="0">
              <a:buNone/>
            </a:pPr>
            <a:r>
              <a:rPr lang="uk-UA" dirty="0">
                <a:latin typeface="Times New Roman" pitchFamily="18" charset="0"/>
                <a:cs typeface="Times New Roman" pitchFamily="18" charset="0"/>
              </a:rPr>
              <a:t>1. Стабільність та репутація.</a:t>
            </a:r>
          </a:p>
          <a:p>
            <a:pPr marL="0" indent="0">
              <a:buNone/>
            </a:pPr>
            <a:r>
              <a:rPr lang="uk-UA" dirty="0">
                <a:latin typeface="Times New Roman" pitchFamily="18" charset="0"/>
                <a:cs typeface="Times New Roman" pitchFamily="18" charset="0"/>
              </a:rPr>
              <a:t>2. Рентабельність.</a:t>
            </a:r>
          </a:p>
          <a:p>
            <a:pPr marL="0" indent="0">
              <a:buNone/>
            </a:pPr>
            <a:r>
              <a:rPr lang="uk-UA" dirty="0">
                <a:latin typeface="Times New Roman" pitchFamily="18" charset="0"/>
                <a:cs typeface="Times New Roman" pitchFamily="18" charset="0"/>
              </a:rPr>
              <a:t>3. Конкурентоспроможність.</a:t>
            </a:r>
          </a:p>
          <a:p>
            <a:pPr marL="0" indent="0">
              <a:buNone/>
            </a:pPr>
            <a:r>
              <a:rPr lang="uk-UA" dirty="0">
                <a:latin typeface="Times New Roman" pitchFamily="18" charset="0"/>
                <a:cs typeface="Times New Roman" pitchFamily="18" charset="0"/>
              </a:rPr>
              <a:t>4. Мобільність і адаптивність.</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5. Доступність.</a:t>
            </a:r>
          </a:p>
          <a:p>
            <a:pPr marL="0" indent="0">
              <a:buNone/>
            </a:pPr>
            <a:r>
              <a:rPr lang="uk-UA" dirty="0">
                <a:latin typeface="Times New Roman" pitchFamily="18" charset="0"/>
                <a:cs typeface="Times New Roman" pitchFamily="18" charset="0"/>
              </a:rPr>
              <a:t>6. Бренд.</a:t>
            </a:r>
          </a:p>
          <a:p>
            <a:pPr marL="0" indent="0">
              <a:buNone/>
            </a:pPr>
            <a:endParaRPr lang="ru-RU" dirty="0">
              <a:latin typeface="Times New Roman" pitchFamily="18" charset="0"/>
              <a:cs typeface="Times New Roman" pitchFamily="18" charset="0"/>
            </a:endParaRP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945061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99592" y="330993"/>
            <a:ext cx="7732836" cy="6196013"/>
          </a:xfrm>
        </p:spPr>
        <p:txBody>
          <a:bodyPr>
            <a:noAutofit/>
          </a:bodyPr>
          <a:lstStyle/>
          <a:p>
            <a:pPr indent="0" algn="ctr" fontAlgn="base">
              <a:buNone/>
            </a:pPr>
            <a:r>
              <a:rPr lang="uk-UA" sz="1400" b="1" i="1" dirty="0">
                <a:solidFill>
                  <a:srgbClr val="FF0000"/>
                </a:solidFill>
                <a:latin typeface="Times New Roman" pitchFamily="18" charset="0"/>
                <a:cs typeface="Times New Roman" pitchFamily="18" charset="0"/>
              </a:rPr>
              <a:t>Договір франчайзингу: предмет, сторони, форма, істотні умови</a:t>
            </a:r>
          </a:p>
          <a:p>
            <a:pPr marL="0" indent="457200" algn="just" fontAlgn="base">
              <a:buNone/>
            </a:pPr>
            <a:r>
              <a:rPr lang="uk-UA" sz="1400" dirty="0">
                <a:latin typeface="Times New Roman" pitchFamily="18" charset="0"/>
                <a:cs typeface="Times New Roman" pitchFamily="18" charset="0"/>
              </a:rPr>
              <a:t>В Україні договір франчайзингу на законодавчому рівні не врегульовано. Разом з тим, існує поняття договору комерційної концесії. Це поняття розкрито як в Цивільному, так і Господарському кодексах України.</a:t>
            </a:r>
          </a:p>
          <a:p>
            <a:pPr marL="0" indent="457200" algn="just" fontAlgn="base">
              <a:buNone/>
            </a:pPr>
            <a:r>
              <a:rPr lang="uk-UA" sz="1400" dirty="0">
                <a:latin typeface="Times New Roman" pitchFamily="18" charset="0"/>
                <a:cs typeface="Times New Roman" pitchFamily="18" charset="0"/>
              </a:rPr>
              <a:t>Згідно ст.1115 Цивільного кодексу України - за договором комерційної концесії одна сторона (правовласник) зобов'язується надати іншій стороні (користувачеві) за плату право користування відповідно до її вимог комплексом належних цій стороні прав з метою виготовлення та (або) продажу певного виду товару та (або) надання послуг.</a:t>
            </a:r>
          </a:p>
          <a:p>
            <a:pPr indent="457200" algn="just" fontAlgn="base"/>
            <a:r>
              <a:rPr lang="uk-UA" sz="1400" dirty="0">
                <a:latin typeface="Times New Roman" pitchFamily="18" charset="0"/>
                <a:cs typeface="Times New Roman" pitchFamily="18" charset="0"/>
              </a:rPr>
              <a:t>Згідно ст.366 Господарського кодексу України - за договором комерційної концесії одна сторона (правовласник) зобов'язується надати іншій стороні (користувачеві) на строк або без визначення строку право використання в підприємницькій діяльності користувача комплексу прав, що належать правовласнику, а користувач зобов'язується дотримуватися умов використання наданих йому прав та сплатити правовласникові обумовлену договором винагороду. Договір комерційної концесії передбачає використання комплексу наданих користувачеві прав, ділової репутації і комерційного досвіду правовласника в певному обсязі, із зазначенням або без зазначення території використання щодо певної сфери підприємницької діяльності.</a:t>
            </a:r>
          </a:p>
          <a:p>
            <a:pPr indent="457200" algn="just" fontAlgn="base"/>
            <a:r>
              <a:rPr lang="uk-UA" sz="1400" dirty="0">
                <a:latin typeface="Times New Roman" pitchFamily="18" charset="0"/>
                <a:cs typeface="Times New Roman" pitchFamily="18" charset="0"/>
              </a:rPr>
              <a:t>При складанні даного договору, перш за все потрібно виходити з тієї кількості питань, яку потрібно врегулювати.</a:t>
            </a:r>
          </a:p>
          <a:p>
            <a:pPr indent="457200" algn="just" fontAlgn="base"/>
            <a:r>
              <a:rPr lang="uk-UA" sz="1400" dirty="0">
                <a:latin typeface="Times New Roman" pitchFamily="18" charset="0"/>
                <a:cs typeface="Times New Roman" pitchFamily="18" charset="0"/>
              </a:rPr>
              <a:t>Для того щоб максимально захистити свій бізнес, компанія - правовласник має правильно скласти договір франчайзингу, в якому, перш за все, грамотно прописати предмет, тобто правила, згідно з якими </a:t>
            </a:r>
            <a:r>
              <a:rPr lang="uk-UA" sz="1400" dirty="0" err="1">
                <a:latin typeface="Times New Roman" pitchFamily="18" charset="0"/>
                <a:cs typeface="Times New Roman" pitchFamily="18" charset="0"/>
              </a:rPr>
              <a:t>франчайзі</a:t>
            </a:r>
            <a:r>
              <a:rPr lang="uk-UA" sz="1400" dirty="0">
                <a:latin typeface="Times New Roman" pitchFamily="18" charset="0"/>
                <a:cs typeface="Times New Roman" pitchFamily="18" charset="0"/>
              </a:rPr>
              <a:t> буде використовувати право на фірмове найменування, комерційне позначення, товарний знак, </a:t>
            </a:r>
            <a:r>
              <a:rPr lang="uk-UA" sz="1400" dirty="0" err="1">
                <a:latin typeface="Times New Roman" pitchFamily="18" charset="0"/>
                <a:cs typeface="Times New Roman" pitchFamily="18" charset="0"/>
              </a:rPr>
              <a:t>знак</a:t>
            </a:r>
            <a:r>
              <a:rPr lang="uk-UA" sz="1400" dirty="0">
                <a:latin typeface="Times New Roman" pitchFamily="18" charset="0"/>
                <a:cs typeface="Times New Roman" pitchFamily="18" charset="0"/>
              </a:rPr>
              <a:t> обслуговування, секрет виробництва (ноу-хау)</a:t>
            </a:r>
            <a:r>
              <a:rPr lang="uk-UA" sz="1400" dirty="0" err="1">
                <a:latin typeface="Times New Roman" pitchFamily="18" charset="0"/>
                <a:cs typeface="Times New Roman" pitchFamily="18" charset="0"/>
              </a:rPr>
              <a:t>.При</a:t>
            </a:r>
            <a:r>
              <a:rPr lang="uk-UA" sz="1400" dirty="0">
                <a:latin typeface="Times New Roman" pitchFamily="18" charset="0"/>
                <a:cs typeface="Times New Roman" pitchFamily="18" charset="0"/>
              </a:rPr>
              <a:t> цьому потрібно визначити обсяг, в якому буде використовуватися ноу-хау.</a:t>
            </a:r>
          </a:p>
          <a:p>
            <a:pPr marL="0" indent="457200" algn="just">
              <a:buNone/>
            </a:pP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2785616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83568" y="331456"/>
            <a:ext cx="7776864" cy="6195088"/>
          </a:xfrm>
        </p:spPr>
        <p:txBody>
          <a:bodyPr>
            <a:normAutofit/>
          </a:bodyPr>
          <a:lstStyle/>
          <a:p>
            <a:pPr indent="457200" algn="just" fontAlgn="base"/>
            <a:r>
              <a:rPr lang="uk-UA" dirty="0">
                <a:latin typeface="Times New Roman" pitchFamily="18" charset="0"/>
                <a:cs typeface="Times New Roman" pitchFamily="18" charset="0"/>
              </a:rPr>
              <a:t>Договором комерційної концесії може бути передбачено використання предмета договору із зазначенням або без зазначення території використання щодо певної сфери цивільного обороту. Якщо не визначити в договорі ці чинники, то він буде недійсним. Це є одним з ключових моментів в даному договорі.</a:t>
            </a:r>
          </a:p>
          <a:p>
            <a:pPr indent="457200" algn="just" fontAlgn="base"/>
            <a:r>
              <a:rPr lang="uk-UA" b="1" dirty="0">
                <a:latin typeface="Times New Roman" pitchFamily="18" charset="0"/>
                <a:cs typeface="Times New Roman" pitchFamily="18" charset="0"/>
              </a:rPr>
              <a:t>Сторонами</a:t>
            </a:r>
            <a:r>
              <a:rPr lang="uk-UA" dirty="0">
                <a:latin typeface="Times New Roman" pitchFamily="18" charset="0"/>
                <a:cs typeface="Times New Roman" pitchFamily="18" charset="0"/>
              </a:rPr>
              <a:t> в договорі франчайзингу можуть бути як фізичні особи підприємці, так і юридичні </a:t>
            </a:r>
            <a:r>
              <a:rPr lang="uk-UA" dirty="0" err="1">
                <a:latin typeface="Times New Roman" pitchFamily="18" charset="0"/>
                <a:cs typeface="Times New Roman" pitchFamily="18" charset="0"/>
              </a:rPr>
              <a:t>особи.При</a:t>
            </a:r>
            <a:r>
              <a:rPr lang="uk-UA" dirty="0">
                <a:latin typeface="Times New Roman" pitchFamily="18" charset="0"/>
                <a:cs typeface="Times New Roman" pitchFamily="18" charset="0"/>
              </a:rPr>
              <a:t> цьому сторонами можуть виступати тільки ті суб'єкти, які є підприємцями.</a:t>
            </a:r>
          </a:p>
          <a:p>
            <a:pPr indent="457200" algn="just" fontAlgn="base"/>
            <a:r>
              <a:rPr lang="uk-UA" b="1" dirty="0">
                <a:latin typeface="Times New Roman" pitchFamily="18" charset="0"/>
                <a:cs typeface="Times New Roman" pitchFamily="18" charset="0"/>
              </a:rPr>
              <a:t>Форма договору. </a:t>
            </a:r>
            <a:r>
              <a:rPr lang="uk-UA" dirty="0">
                <a:latin typeface="Times New Roman" pitchFamily="18" charset="0"/>
                <a:cs typeface="Times New Roman" pitchFamily="18" charset="0"/>
              </a:rPr>
              <a:t>Згідно ст.1118 Цивільного кодексу України - даний договір укладається в письмовій формі. У разі недодержання письмової форми договору концесії такий договір є нікчемним.</a:t>
            </a:r>
          </a:p>
          <a:p>
            <a:pPr indent="457200" algn="just" fontAlgn="base"/>
            <a:r>
              <a:rPr lang="uk-UA" b="1" dirty="0">
                <a:latin typeface="Times New Roman" pitchFamily="18" charset="0"/>
                <a:cs typeface="Times New Roman" pitchFamily="18" charset="0"/>
              </a:rPr>
              <a:t>Винагорода (роялті). </a:t>
            </a:r>
            <a:r>
              <a:rPr lang="uk-UA" dirty="0">
                <a:latin typeface="Times New Roman" pitchFamily="18" charset="0"/>
                <a:cs typeface="Times New Roman" pitchFamily="18" charset="0"/>
              </a:rPr>
              <a:t>Визначення розміру і форми винагороди є істотною умовою договору. Винагорода може виплачуватися у формі фіксованих разових або періодичних платежів, відрахувань від виручки, націнки на оптову ціну товарів, переданих правовласником для перепродажу, або в іншій формі, передбаченій договором.</a:t>
            </a:r>
          </a:p>
          <a:p>
            <a:pPr indent="457200"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9833771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99592" y="476672"/>
            <a:ext cx="7516812" cy="6267450"/>
          </a:xfrm>
        </p:spPr>
        <p:txBody>
          <a:bodyPr>
            <a:normAutofit/>
          </a:bodyPr>
          <a:lstStyle/>
          <a:p>
            <a:pPr marL="0" indent="0" algn="ctr" fontAlgn="base">
              <a:buNone/>
            </a:pPr>
            <a:r>
              <a:rPr lang="uk-UA" dirty="0">
                <a:solidFill>
                  <a:srgbClr val="FF0000"/>
                </a:solidFill>
                <a:latin typeface="Times New Roman" pitchFamily="18" charset="0"/>
                <a:cs typeface="Times New Roman" pitchFamily="18" charset="0"/>
              </a:rPr>
              <a:t>Згідно ст. 1120 ЦК України в </a:t>
            </a:r>
            <a:r>
              <a:rPr lang="uk-UA" b="1" dirty="0">
                <a:solidFill>
                  <a:srgbClr val="FF0000"/>
                </a:solidFill>
                <a:latin typeface="Times New Roman" pitchFamily="18" charset="0"/>
                <a:cs typeface="Times New Roman" pitchFamily="18" charset="0"/>
              </a:rPr>
              <a:t>обов'язки правовласника</a:t>
            </a:r>
            <a:r>
              <a:rPr lang="uk-UA" dirty="0">
                <a:solidFill>
                  <a:srgbClr val="FF0000"/>
                </a:solidFill>
                <a:latin typeface="Times New Roman" pitchFamily="18" charset="0"/>
                <a:cs typeface="Times New Roman" pitchFamily="18" charset="0"/>
              </a:rPr>
              <a:t> входить:</a:t>
            </a:r>
          </a:p>
          <a:p>
            <a:pPr indent="457200" algn="just" fontAlgn="base"/>
            <a:r>
              <a:rPr lang="uk-UA" dirty="0">
                <a:latin typeface="Times New Roman" pitchFamily="18" charset="0"/>
                <a:cs typeface="Times New Roman" pitchFamily="18" charset="0"/>
              </a:rPr>
              <a:t>передати користувачеві технічну та комерційну документацію і надати іншу інформацію, необхідну для здійснення прав, наданих йому за договором комерційної концесії, а також проінформувати користувача та його працівників з питань, пов'язаних із здійсненням цих прав. Правовласник зобов'язаний, якщо інше не встановлено договором комерційної концесії:</a:t>
            </a:r>
          </a:p>
          <a:p>
            <a:pPr indent="457200" algn="just" fontAlgn="base"/>
            <a:r>
              <a:rPr lang="uk-UA" dirty="0">
                <a:latin typeface="Times New Roman" pitchFamily="18" charset="0"/>
                <a:cs typeface="Times New Roman" pitchFamily="18" charset="0"/>
              </a:rPr>
              <a:t>надавати користувачеві постійне технічне та консультативне сприяння, включаючи сприяння у навчанні та підвищенні кваліфікації працівників;</a:t>
            </a:r>
          </a:p>
          <a:p>
            <a:pPr indent="457200" algn="just" fontAlgn="base"/>
            <a:r>
              <a:rPr lang="uk-UA" dirty="0">
                <a:latin typeface="Times New Roman" pitchFamily="18" charset="0"/>
                <a:cs typeface="Times New Roman" pitchFamily="18" charset="0"/>
              </a:rPr>
              <a:t>контролювати якість товарів (робіт, послуг), що виробляються (виконуються, надаються) користувачем на підставі договору комерційної концесії.</a:t>
            </a: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597086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87624" y="764704"/>
            <a:ext cx="7516688" cy="4969752"/>
          </a:xfrm>
        </p:spPr>
        <p:txBody>
          <a:bodyPr>
            <a:normAutofit/>
          </a:bodyPr>
          <a:lstStyle/>
          <a:p>
            <a:pPr marL="0" indent="0" algn="ctr" fontAlgn="base">
              <a:buNone/>
            </a:pPr>
            <a:r>
              <a:rPr lang="uk-UA" b="1" dirty="0">
                <a:solidFill>
                  <a:schemeClr val="accent4">
                    <a:lumMod val="75000"/>
                  </a:schemeClr>
                </a:solidFill>
                <a:latin typeface="Times New Roman" pitchFamily="18" charset="0"/>
                <a:cs typeface="Times New Roman" pitchFamily="18" charset="0"/>
              </a:rPr>
              <a:t>Створюємо бізнес-план</a:t>
            </a:r>
          </a:p>
          <a:p>
            <a:pPr algn="just" fontAlgn="base"/>
            <a:r>
              <a:rPr lang="uk-UA" dirty="0">
                <a:latin typeface="Times New Roman" pitchFamily="18" charset="0"/>
                <a:cs typeface="Times New Roman" pitchFamily="18" charset="0"/>
              </a:rPr>
              <a:t>Після того, як ви визначилися з бізнес-ідеєю, і вирішили, яким бізнесом будете займатися, необхідно скласти бізнес-план. </a:t>
            </a:r>
          </a:p>
          <a:p>
            <a:pPr marL="0" indent="0" algn="just" fontAlgn="base">
              <a:buNone/>
            </a:pPr>
            <a:r>
              <a:rPr lang="uk-UA" dirty="0">
                <a:solidFill>
                  <a:schemeClr val="accent4">
                    <a:lumMod val="75000"/>
                  </a:schemeClr>
                </a:solidFill>
                <a:latin typeface="Times New Roman" pitchFamily="18" charset="0"/>
                <a:cs typeface="Times New Roman" pitchFamily="18" charset="0"/>
              </a:rPr>
              <a:t>Бізнес-план</a:t>
            </a:r>
            <a:r>
              <a:rPr lang="uk-UA" dirty="0">
                <a:latin typeface="Times New Roman" pitchFamily="18" charset="0"/>
                <a:cs typeface="Times New Roman" pitchFamily="18" charset="0"/>
              </a:rPr>
              <a:t> - це докладний опис процесу реалізації бізнес-ідеї з усіма необхідними розрахунками. За допомогою бізнес-плану ви розрахуєте термін окупності бізнесу, дізнаєтеся показники ефективності і т.д. Крім того, бізнес-план буде вашим путівником у процесі започаткування власної справи. Бізнес-план також стане в нагоді для пошуку інвесторів або отримання банківського кредиту.</a:t>
            </a:r>
          </a:p>
          <a:p>
            <a:pPr marL="0" indent="0" algn="just" fontAlgn="base">
              <a:buNone/>
            </a:pPr>
            <a:r>
              <a:rPr lang="uk-UA" dirty="0">
                <a:latin typeface="Times New Roman" pitchFamily="18" charset="0"/>
                <a:cs typeface="Times New Roman" pitchFamily="18" charset="0"/>
              </a:rPr>
              <a:t>Де взяти бізнес-план? Тут є 3 варіанти:</a:t>
            </a:r>
          </a:p>
          <a:p>
            <a:pPr algn="just" fontAlgn="base"/>
            <a:r>
              <a:rPr lang="uk-UA" dirty="0">
                <a:latin typeface="Times New Roman" pitchFamily="18" charset="0"/>
                <a:cs typeface="Times New Roman" pitchFamily="18" charset="0"/>
              </a:rPr>
              <a:t>Написати самостійно, прочитавши рекомендації щодо складання бізнес-плану</a:t>
            </a:r>
          </a:p>
          <a:p>
            <a:pPr algn="just" fontAlgn="base"/>
            <a:r>
              <a:rPr lang="uk-UA" dirty="0">
                <a:latin typeface="Times New Roman" pitchFamily="18" charset="0"/>
                <a:cs typeface="Times New Roman" pitchFamily="18" charset="0"/>
              </a:rPr>
              <a:t>Знайти готові приклади бізнес-планів та відредагувати</a:t>
            </a:r>
          </a:p>
          <a:p>
            <a:pPr algn="just" fontAlgn="base"/>
            <a:r>
              <a:rPr lang="uk-UA" dirty="0">
                <a:latin typeface="Times New Roman" pitchFamily="18" charset="0"/>
                <a:cs typeface="Times New Roman" pitchFamily="18" charset="0"/>
              </a:rPr>
              <a:t>Замовити бізнес-план в спеціалізованих фірмах</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7247416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755576" y="404664"/>
            <a:ext cx="7444680" cy="6267096"/>
          </a:xfrm>
        </p:spPr>
        <p:txBody>
          <a:bodyPr>
            <a:normAutofit/>
          </a:bodyPr>
          <a:lstStyle/>
          <a:p>
            <a:pPr marL="0" indent="0" algn="ctr" fontAlgn="base">
              <a:buNone/>
            </a:pPr>
            <a:r>
              <a:rPr lang="ru-RU" dirty="0" err="1">
                <a:solidFill>
                  <a:srgbClr val="FF0000"/>
                </a:solidFill>
                <a:latin typeface="Times New Roman" pitchFamily="18" charset="0"/>
                <a:cs typeface="Times New Roman" pitchFamily="18" charset="0"/>
              </a:rPr>
              <a:t>Відповідно</a:t>
            </a:r>
            <a:r>
              <a:rPr lang="ru-RU" dirty="0">
                <a:solidFill>
                  <a:srgbClr val="FF0000"/>
                </a:solidFill>
                <a:latin typeface="Times New Roman" pitchFamily="18" charset="0"/>
                <a:cs typeface="Times New Roman" pitchFamily="18" charset="0"/>
              </a:rPr>
              <a:t> до ст. 1122 </a:t>
            </a:r>
            <a:r>
              <a:rPr lang="ru-RU" b="1" dirty="0" err="1">
                <a:solidFill>
                  <a:srgbClr val="FF0000"/>
                </a:solidFill>
                <a:latin typeface="Times New Roman" pitchFamily="18" charset="0"/>
                <a:cs typeface="Times New Roman" pitchFamily="18" charset="0"/>
              </a:rPr>
              <a:t>особливими</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умовами</a:t>
            </a:r>
            <a:r>
              <a:rPr lang="ru-RU" b="1" dirty="0">
                <a:solidFill>
                  <a:srgbClr val="FF0000"/>
                </a:solidFill>
                <a:latin typeface="Times New Roman" pitchFamily="18" charset="0"/>
                <a:cs typeface="Times New Roman" pitchFamily="18" charset="0"/>
              </a:rPr>
              <a:t> договору </a:t>
            </a:r>
            <a:r>
              <a:rPr lang="ru-RU" b="1" dirty="0" err="1">
                <a:solidFill>
                  <a:srgbClr val="FF0000"/>
                </a:solidFill>
                <a:latin typeface="Times New Roman" pitchFamily="18" charset="0"/>
                <a:cs typeface="Times New Roman" pitchFamily="18" charset="0"/>
              </a:rPr>
              <a:t>комерційної</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концесії</a:t>
            </a:r>
            <a:r>
              <a:rPr lang="ru-RU" b="1" dirty="0">
                <a:solidFill>
                  <a:srgbClr val="FF0000"/>
                </a:solidFill>
                <a:latin typeface="Times New Roman" pitchFamily="18" charset="0"/>
                <a:cs typeface="Times New Roman" pitchFamily="18" charset="0"/>
              </a:rPr>
              <a:t> є:</a:t>
            </a:r>
            <a:endParaRPr lang="ru-RU" dirty="0">
              <a:solidFill>
                <a:srgbClr val="FF0000"/>
              </a:solidFill>
              <a:latin typeface="Times New Roman" pitchFamily="18" charset="0"/>
              <a:cs typeface="Times New Roman" pitchFamily="18" charset="0"/>
            </a:endParaRPr>
          </a:p>
          <a:p>
            <a:pPr indent="457200" algn="just" fontAlgn="base"/>
            <a:r>
              <a:rPr lang="ru-RU" dirty="0" err="1">
                <a:latin typeface="Times New Roman" pitchFamily="18" charset="0"/>
                <a:cs typeface="Times New Roman" pitchFamily="18" charset="0"/>
              </a:rPr>
              <a:t>обов'язок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правовласника</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надавати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іншим</a:t>
            </a:r>
            <a:r>
              <a:rPr lang="ru-RU" dirty="0">
                <a:latin typeface="Times New Roman" pitchFamily="18" charset="0"/>
                <a:cs typeface="Times New Roman" pitchFamily="18" charset="0"/>
              </a:rPr>
              <a:t> особам </a:t>
            </a:r>
            <a:r>
              <a:rPr lang="ru-RU" dirty="0" err="1">
                <a:latin typeface="Times New Roman" pitchFamily="18" charset="0"/>
                <a:cs typeface="Times New Roman" pitchFamily="18" charset="0"/>
              </a:rPr>
              <a:t>аналогічні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комплекси</a:t>
            </a:r>
            <a:r>
              <a:rPr lang="ru-RU" dirty="0">
                <a:latin typeface="Times New Roman" pitchFamily="18" charset="0"/>
                <a:cs typeface="Times New Roman" pitchFamily="18" charset="0"/>
              </a:rPr>
              <a:t> прав для </a:t>
            </a:r>
            <a:r>
              <a:rPr lang="ru-RU" dirty="0" err="1">
                <a:latin typeface="Times New Roman" pitchFamily="18" charset="0"/>
                <a:cs typeface="Times New Roman" pitchFamily="18" charset="0"/>
              </a:rPr>
              <a:t>їх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закріпленій</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користувачем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території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утримуватися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аналогічної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території</a:t>
            </a:r>
            <a:r>
              <a:rPr lang="ru-RU" dirty="0">
                <a:latin typeface="Times New Roman" pitchFamily="18" charset="0"/>
                <a:cs typeface="Times New Roman" pitchFamily="18" charset="0"/>
              </a:rPr>
              <a:t>;</a:t>
            </a:r>
          </a:p>
          <a:p>
            <a:pPr indent="457200" algn="just" fontAlgn="base"/>
            <a:r>
              <a:rPr lang="ru-RU" dirty="0" err="1">
                <a:latin typeface="Times New Roman" pitchFamily="18" charset="0"/>
                <a:cs typeface="Times New Roman" pitchFamily="18" charset="0"/>
              </a:rPr>
              <a:t>обов'язок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користувача</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конкурувати</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правовласником</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території</a:t>
            </a:r>
            <a:r>
              <a:rPr lang="ru-RU" dirty="0">
                <a:latin typeface="Times New Roman" pitchFamily="18" charset="0"/>
                <a:cs typeface="Times New Roman" pitchFamily="18" charset="0"/>
              </a:rPr>
              <a:t>, на яку </a:t>
            </a:r>
            <a:r>
              <a:rPr lang="ru-RU" dirty="0" err="1">
                <a:latin typeface="Times New Roman" pitchFamily="18" charset="0"/>
                <a:cs typeface="Times New Roman" pitchFamily="18" charset="0"/>
              </a:rPr>
              <a:t>поширюється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чинність</a:t>
            </a:r>
            <a:r>
              <a:rPr lang="ru-RU" dirty="0">
                <a:latin typeface="Times New Roman" pitchFamily="18" charset="0"/>
                <a:cs typeface="Times New Roman" pitchFamily="18" charset="0"/>
              </a:rPr>
              <a:t> договору,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підприємницької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здійснюється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користувачем</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використанням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правовласником</a:t>
            </a:r>
            <a:r>
              <a:rPr lang="ru-RU" dirty="0">
                <a:latin typeface="Times New Roman" pitchFamily="18" charset="0"/>
                <a:cs typeface="Times New Roman" pitchFamily="18" charset="0"/>
              </a:rPr>
              <a:t> прав;</a:t>
            </a:r>
          </a:p>
          <a:p>
            <a:pPr indent="457200" algn="just" fontAlgn="base"/>
            <a:r>
              <a:rPr lang="ru-RU" dirty="0" err="1">
                <a:latin typeface="Times New Roman" pitchFamily="18" charset="0"/>
                <a:cs typeface="Times New Roman" pitchFamily="18" charset="0"/>
              </a:rPr>
              <a:t>обов'язок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користувача</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одержувати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аналогічні</a:t>
            </a:r>
            <a:r>
              <a:rPr lang="ru-RU" dirty="0">
                <a:latin typeface="Times New Roman" pitchFamily="18" charset="0"/>
                <a:cs typeface="Times New Roman" pitchFamily="18" charset="0"/>
              </a:rPr>
              <a:t> права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конкурентів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потенційних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конкурентів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правовласника</a:t>
            </a:r>
            <a:r>
              <a:rPr lang="ru-RU" dirty="0">
                <a:latin typeface="Times New Roman" pitchFamily="18" charset="0"/>
                <a:cs typeface="Times New Roman" pitchFamily="18" charset="0"/>
              </a:rPr>
              <a:t>;</a:t>
            </a:r>
          </a:p>
          <a:p>
            <a:pPr indent="457200" algn="just" fontAlgn="base"/>
            <a:r>
              <a:rPr lang="ru-RU" dirty="0" err="1">
                <a:latin typeface="Times New Roman" pitchFamily="18" charset="0"/>
                <a:cs typeface="Times New Roman" pitchFamily="18" charset="0"/>
              </a:rPr>
              <a:t>обов'язок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користувача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погоджувати</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правовласником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місце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розташування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приміщень</a:t>
            </a:r>
            <a:r>
              <a:rPr lang="ru-RU" dirty="0">
                <a:latin typeface="Times New Roman" pitchFamily="18" charset="0"/>
                <a:cs typeface="Times New Roman" pitchFamily="18" charset="0"/>
              </a:rPr>
              <a:t> для продажу </a:t>
            </a:r>
            <a:r>
              <a:rPr lang="ru-RU" dirty="0" err="1">
                <a:latin typeface="Times New Roman" pitchFamily="18" charset="0"/>
                <a:cs typeface="Times New Roman" pitchFamily="18" charset="0"/>
              </a:rPr>
              <a:t>товарів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робіт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послуг</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передбачених</a:t>
            </a:r>
            <a:r>
              <a:rPr lang="ru-RU" dirty="0">
                <a:latin typeface="Times New Roman" pitchFamily="18" charset="0"/>
                <a:cs typeface="Times New Roman" pitchFamily="18" charset="0"/>
              </a:rPr>
              <a:t> договором,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їх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внутрішнє</a:t>
            </a:r>
            <a:r>
              <a:rPr lang="ru-RU" dirty="0">
                <a:latin typeface="Times New Roman" pitchFamily="18" charset="0"/>
                <a:cs typeface="Times New Roman" pitchFamily="18" charset="0"/>
              </a:rPr>
              <a:t> і </a:t>
            </a:r>
            <a:r>
              <a:rPr lang="ru-RU" dirty="0" err="1">
                <a:latin typeface="Times New Roman" pitchFamily="18" charset="0"/>
                <a:cs typeface="Times New Roman" pitchFamily="18" charset="0"/>
              </a:rPr>
              <a:t>зовнішнє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оформлення</a:t>
            </a:r>
            <a:r>
              <a:rPr lang="ru-RU" dirty="0">
                <a:latin typeface="Times New Roman" pitchFamily="18" charset="0"/>
                <a:cs typeface="Times New Roman" pitchFamily="18" charset="0"/>
              </a:rPr>
              <a:t>.</a:t>
            </a: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517554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539552" y="791469"/>
            <a:ext cx="8352928" cy="6049416"/>
          </a:xfrm>
        </p:spPr>
        <p:txBody>
          <a:bodyPr>
            <a:noAutofit/>
          </a:bodyPr>
          <a:lstStyle/>
          <a:p>
            <a:pPr indent="0" algn="just" fontAlgn="base"/>
            <a:r>
              <a:rPr lang="ru-RU" sz="1400" dirty="0" err="1">
                <a:latin typeface="Times New Roman" pitchFamily="18" charset="0"/>
                <a:cs typeface="Times New Roman" pitchFamily="18" charset="0"/>
              </a:rPr>
              <a:t>Умова</a:t>
            </a:r>
            <a:r>
              <a:rPr lang="ru-RU" sz="1400" dirty="0">
                <a:latin typeface="Times New Roman" pitchFamily="18" charset="0"/>
                <a:cs typeface="Times New Roman" pitchFamily="18" charset="0"/>
              </a:rPr>
              <a:t> договору, </a:t>
            </a:r>
            <a:r>
              <a:rPr lang="ru-RU" sz="1400" dirty="0" err="1">
                <a:latin typeface="Times New Roman" pitchFamily="18" charset="0"/>
                <a:cs typeface="Times New Roman" pitchFamily="18" charset="0"/>
              </a:rPr>
              <a:t>відповідно</a:t>
            </a:r>
            <a:r>
              <a:rPr lang="ru-RU" sz="1400" dirty="0">
                <a:latin typeface="Times New Roman" pitchFamily="18" charset="0"/>
                <a:cs typeface="Times New Roman" pitchFamily="18" charset="0"/>
              </a:rPr>
              <a:t> до </a:t>
            </a:r>
            <a:r>
              <a:rPr lang="ru-RU" sz="1400" dirty="0" err="1">
                <a:latin typeface="Times New Roman" pitchFamily="18" charset="0"/>
                <a:cs typeface="Times New Roman" pitchFamily="18" charset="0"/>
              </a:rPr>
              <a:t>якої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правовласник</a:t>
            </a:r>
            <a:r>
              <a:rPr lang="ru-RU" sz="1400" dirty="0">
                <a:latin typeface="Times New Roman" pitchFamily="18" charset="0"/>
                <a:cs typeface="Times New Roman" pitchFamily="18" charset="0"/>
              </a:rPr>
              <a:t> </a:t>
            </a:r>
            <a:r>
              <a:rPr lang="ru-RU" sz="1400" b="1" dirty="0" err="1">
                <a:latin typeface="Times New Roman" pitchFamily="18" charset="0"/>
                <a:cs typeface="Times New Roman" pitchFamily="18" charset="0"/>
              </a:rPr>
              <a:t>має</a:t>
            </a:r>
            <a:r>
              <a:rPr lang="ru-RU" sz="1400" b="1" dirty="0">
                <a:latin typeface="Times New Roman" pitchFamily="18" charset="0"/>
                <a:cs typeface="Times New Roman" pitchFamily="18" charset="0"/>
              </a:rPr>
              <a:t> право </a:t>
            </a:r>
            <a:r>
              <a:rPr lang="ru-RU" sz="1400" b="1" dirty="0" err="1">
                <a:latin typeface="Times New Roman" pitchFamily="18" charset="0"/>
                <a:cs typeface="Times New Roman" pitchFamily="18" charset="0"/>
              </a:rPr>
              <a:t>визначати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ціну</a:t>
            </a:r>
            <a:r>
              <a:rPr lang="ru-RU" sz="1400" b="1" dirty="0">
                <a:latin typeface="Times New Roman" pitchFamily="18" charset="0"/>
                <a:cs typeface="Times New Roman" pitchFamily="18" charset="0"/>
              </a:rPr>
              <a:t> товару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робіт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послуг</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передбаченого</a:t>
            </a:r>
            <a:r>
              <a:rPr lang="ru-RU" sz="1400" dirty="0">
                <a:latin typeface="Times New Roman" pitchFamily="18" charset="0"/>
                <a:cs typeface="Times New Roman" pitchFamily="18" charset="0"/>
              </a:rPr>
              <a:t> договором, </a:t>
            </a:r>
            <a:r>
              <a:rPr lang="ru-RU" sz="1400" dirty="0" err="1">
                <a:latin typeface="Times New Roman" pitchFamily="18" charset="0"/>
                <a:cs typeface="Times New Roman" pitchFamily="18" charset="0"/>
              </a:rPr>
              <a:t>або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встановлювати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верхню</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чи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нижню</a:t>
            </a:r>
            <a:r>
              <a:rPr lang="ru-RU" sz="1400" dirty="0">
                <a:latin typeface="Times New Roman" pitchFamily="18" charset="0"/>
                <a:cs typeface="Times New Roman" pitchFamily="18" charset="0"/>
              </a:rPr>
              <a:t> межу </a:t>
            </a:r>
            <a:r>
              <a:rPr lang="ru-RU" sz="1400" dirty="0" err="1">
                <a:latin typeface="Times New Roman" pitchFamily="18" charset="0"/>
                <a:cs typeface="Times New Roman" pitchFamily="18" charset="0"/>
              </a:rPr>
              <a:t>цієї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ціни</a:t>
            </a:r>
            <a:r>
              <a:rPr lang="ru-RU" sz="1400" dirty="0">
                <a:latin typeface="Times New Roman" pitchFamily="18" charset="0"/>
                <a:cs typeface="Times New Roman" pitchFamily="18" charset="0"/>
              </a:rPr>
              <a:t>, є </a:t>
            </a:r>
            <a:r>
              <a:rPr lang="ru-RU" sz="1400" dirty="0" err="1">
                <a:latin typeface="Times New Roman" pitchFamily="18" charset="0"/>
                <a:cs typeface="Times New Roman" pitchFamily="18" charset="0"/>
              </a:rPr>
              <a:t>нікчемною</a:t>
            </a:r>
            <a:r>
              <a:rPr lang="ru-RU" sz="1400" dirty="0">
                <a:latin typeface="Times New Roman" pitchFamily="18" charset="0"/>
                <a:cs typeface="Times New Roman" pitchFamily="18" charset="0"/>
              </a:rPr>
              <a:t>.</a:t>
            </a:r>
          </a:p>
          <a:p>
            <a:pPr indent="0" algn="just" fontAlgn="base"/>
            <a:r>
              <a:rPr lang="ru-RU" sz="1400" dirty="0" err="1">
                <a:latin typeface="Times New Roman" pitchFamily="18" charset="0"/>
                <a:cs typeface="Times New Roman" pitchFamily="18" charset="0"/>
              </a:rPr>
              <a:t>Умова</a:t>
            </a:r>
            <a:r>
              <a:rPr lang="ru-RU" sz="1400" dirty="0">
                <a:latin typeface="Times New Roman" pitchFamily="18" charset="0"/>
                <a:cs typeface="Times New Roman" pitchFamily="18" charset="0"/>
              </a:rPr>
              <a:t> договору, </a:t>
            </a:r>
            <a:r>
              <a:rPr lang="ru-RU" sz="1400" dirty="0" err="1">
                <a:latin typeface="Times New Roman" pitchFamily="18" charset="0"/>
                <a:cs typeface="Times New Roman" pitchFamily="18" charset="0"/>
              </a:rPr>
              <a:t>відповідно</a:t>
            </a:r>
            <a:r>
              <a:rPr lang="ru-RU" sz="1400" dirty="0">
                <a:latin typeface="Times New Roman" pitchFamily="18" charset="0"/>
                <a:cs typeface="Times New Roman" pitchFamily="18" charset="0"/>
              </a:rPr>
              <a:t> до </a:t>
            </a:r>
            <a:r>
              <a:rPr lang="ru-RU" sz="1400" dirty="0" err="1">
                <a:latin typeface="Times New Roman" pitchFamily="18" charset="0"/>
                <a:cs typeface="Times New Roman" pitchFamily="18" charset="0"/>
              </a:rPr>
              <a:t>якої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користувач</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має</a:t>
            </a:r>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право </a:t>
            </a:r>
            <a:r>
              <a:rPr lang="ru-RU" sz="1400" b="1" dirty="0" err="1">
                <a:latin typeface="Times New Roman" pitchFamily="18" charset="0"/>
                <a:cs typeface="Times New Roman" pitchFamily="18" charset="0"/>
              </a:rPr>
              <a:t>продавати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товари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виконувати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роботи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надавати</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послуги</a:t>
            </a:r>
            <a:r>
              <a:rPr lang="ru-RU" sz="1400" b="1" dirty="0">
                <a:latin typeface="Times New Roman" pitchFamily="18" charset="0"/>
                <a:cs typeface="Times New Roman" pitchFamily="18" charset="0"/>
              </a:rPr>
              <a:t>)</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виключно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певній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категорії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покупців</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замовників</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або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виключно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покупцям</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замовникам</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які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мають</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місцезнаходження</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місце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проживання</a:t>
            </a:r>
            <a:r>
              <a:rPr lang="ru-RU" sz="1400" dirty="0">
                <a:latin typeface="Times New Roman" pitchFamily="18" charset="0"/>
                <a:cs typeface="Times New Roman" pitchFamily="18" charset="0"/>
              </a:rPr>
              <a:t>) на </a:t>
            </a:r>
            <a:r>
              <a:rPr lang="ru-RU" sz="1400" dirty="0" err="1">
                <a:latin typeface="Times New Roman" pitchFamily="18" charset="0"/>
                <a:cs typeface="Times New Roman" pitchFamily="18" charset="0"/>
              </a:rPr>
              <a:t>території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визначеній</a:t>
            </a:r>
            <a:r>
              <a:rPr lang="ru-RU" sz="1400" dirty="0">
                <a:latin typeface="Times New Roman" pitchFamily="18" charset="0"/>
                <a:cs typeface="Times New Roman" pitchFamily="18" charset="0"/>
              </a:rPr>
              <a:t> у </a:t>
            </a:r>
            <a:r>
              <a:rPr lang="ru-RU" sz="1400" dirty="0" err="1">
                <a:latin typeface="Times New Roman" pitchFamily="18" charset="0"/>
                <a:cs typeface="Times New Roman" pitchFamily="18" charset="0"/>
              </a:rPr>
              <a:t>договорі</a:t>
            </a:r>
            <a:r>
              <a:rPr lang="ru-RU" sz="1400" dirty="0">
                <a:latin typeface="Times New Roman" pitchFamily="18" charset="0"/>
                <a:cs typeface="Times New Roman" pitchFamily="18" charset="0"/>
              </a:rPr>
              <a:t>.</a:t>
            </a:r>
          </a:p>
          <a:p>
            <a:pPr indent="0" algn="just" fontAlgn="base"/>
            <a:r>
              <a:rPr lang="ru-RU" sz="1400" dirty="0" err="1">
                <a:latin typeface="Times New Roman" pitchFamily="18" charset="0"/>
                <a:cs typeface="Times New Roman" pitchFamily="18" charset="0"/>
              </a:rPr>
              <a:t>Правовласник</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несе</a:t>
            </a:r>
            <a:r>
              <a:rPr lang="ru-RU" sz="1400" dirty="0">
                <a:latin typeface="Times New Roman" pitchFamily="18" charset="0"/>
                <a:cs typeface="Times New Roman" pitchFamily="18" charset="0"/>
              </a:rPr>
              <a:t> </a:t>
            </a:r>
            <a:r>
              <a:rPr lang="ru-RU" sz="1400" b="1" dirty="0" err="1">
                <a:latin typeface="Times New Roman" pitchFamily="18" charset="0"/>
                <a:cs typeface="Times New Roman" pitchFamily="18" charset="0"/>
              </a:rPr>
              <a:t>субсидіарну</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відповідальність</a:t>
            </a:r>
            <a:r>
              <a:rPr lang="ru-RU" sz="1400" dirty="0">
                <a:latin typeface="Times New Roman" pitchFamily="18" charset="0"/>
                <a:cs typeface="Times New Roman" pitchFamily="18" charset="0"/>
              </a:rPr>
              <a:t> за </a:t>
            </a:r>
            <a:r>
              <a:rPr lang="ru-RU" sz="1400" dirty="0" err="1">
                <a:latin typeface="Times New Roman" pitchFamily="18" charset="0"/>
                <a:cs typeface="Times New Roman" pitchFamily="18" charset="0"/>
              </a:rPr>
              <a:t>вимогами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що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пред'являються</a:t>
            </a:r>
            <a:r>
              <a:rPr lang="ru-RU" sz="1400" dirty="0">
                <a:latin typeface="Times New Roman" pitchFamily="18" charset="0"/>
                <a:cs typeface="Times New Roman" pitchFamily="18" charset="0"/>
              </a:rPr>
              <a:t> до </a:t>
            </a:r>
            <a:r>
              <a:rPr lang="ru-RU" sz="1400" dirty="0" err="1">
                <a:latin typeface="Times New Roman" pitchFamily="18" charset="0"/>
                <a:cs typeface="Times New Roman" pitchFamily="18" charset="0"/>
              </a:rPr>
              <a:t>користувача</a:t>
            </a:r>
            <a:r>
              <a:rPr lang="ru-RU" sz="1400" dirty="0">
                <a:latin typeface="Times New Roman" pitchFamily="18" charset="0"/>
                <a:cs typeface="Times New Roman" pitchFamily="18" charset="0"/>
              </a:rPr>
              <a:t> у </a:t>
            </a:r>
            <a:r>
              <a:rPr lang="ru-RU" sz="1400" dirty="0" err="1">
                <a:latin typeface="Times New Roman" pitchFamily="18" charset="0"/>
                <a:cs typeface="Times New Roman" pitchFamily="18" charset="0"/>
              </a:rPr>
              <a:t>зв'язку</a:t>
            </a:r>
            <a:r>
              <a:rPr lang="ru-RU" sz="1400" dirty="0">
                <a:latin typeface="Times New Roman" pitchFamily="18" charset="0"/>
                <a:cs typeface="Times New Roman" pitchFamily="18" charset="0"/>
              </a:rPr>
              <a:t> з </a:t>
            </a:r>
            <a:r>
              <a:rPr lang="ru-RU" sz="1400" dirty="0" err="1">
                <a:latin typeface="Times New Roman" pitchFamily="18" charset="0"/>
                <a:cs typeface="Times New Roman" pitchFamily="18" charset="0"/>
              </a:rPr>
              <a:t>невідповідністю</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якості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товарів</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робіт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послуг</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проданих</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виконаних</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наданих</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користувачем</a:t>
            </a:r>
            <a:r>
              <a:rPr lang="ru-RU" sz="1400" dirty="0">
                <a:latin typeface="Times New Roman" pitchFamily="18" charset="0"/>
                <a:cs typeface="Times New Roman" pitchFamily="18" charset="0"/>
              </a:rPr>
              <a:t>.</a:t>
            </a:r>
          </a:p>
          <a:p>
            <a:pPr indent="0" algn="just" fontAlgn="base"/>
            <a:r>
              <a:rPr lang="ru-RU" sz="1400" dirty="0">
                <a:latin typeface="Times New Roman" pitchFamily="18" charset="0"/>
                <a:cs typeface="Times New Roman" pitchFamily="18" charset="0"/>
              </a:rPr>
              <a:t>За </a:t>
            </a:r>
            <a:r>
              <a:rPr lang="ru-RU" sz="1400" dirty="0" err="1">
                <a:latin typeface="Times New Roman" pitchFamily="18" charset="0"/>
                <a:cs typeface="Times New Roman" pitchFamily="18" charset="0"/>
              </a:rPr>
              <a:t>вимогами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що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пред'являються</a:t>
            </a:r>
            <a:r>
              <a:rPr lang="ru-RU" sz="1400" dirty="0">
                <a:latin typeface="Times New Roman" pitchFamily="18" charset="0"/>
                <a:cs typeface="Times New Roman" pitchFamily="18" charset="0"/>
              </a:rPr>
              <a:t> до </a:t>
            </a:r>
            <a:r>
              <a:rPr lang="ru-RU" sz="1400" dirty="0" err="1">
                <a:latin typeface="Times New Roman" pitchFamily="18" charset="0"/>
                <a:cs typeface="Times New Roman" pitchFamily="18" charset="0"/>
              </a:rPr>
              <a:t>користувача</a:t>
            </a:r>
            <a:r>
              <a:rPr lang="ru-RU" sz="1400" dirty="0">
                <a:latin typeface="Times New Roman" pitchFamily="18" charset="0"/>
                <a:cs typeface="Times New Roman" pitchFamily="18" charset="0"/>
              </a:rPr>
              <a:t> як </a:t>
            </a:r>
            <a:r>
              <a:rPr lang="ru-RU" sz="1400" dirty="0" err="1">
                <a:latin typeface="Times New Roman" pitchFamily="18" charset="0"/>
                <a:cs typeface="Times New Roman" pitchFamily="18" charset="0"/>
              </a:rPr>
              <a:t>виробника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продукції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товарів</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правовласника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правовласник</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відповідає</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солідарно</a:t>
            </a:r>
            <a:r>
              <a:rPr lang="ru-RU" sz="1400" dirty="0">
                <a:latin typeface="Times New Roman" pitchFamily="18" charset="0"/>
                <a:cs typeface="Times New Roman" pitchFamily="18" charset="0"/>
              </a:rPr>
              <a:t> з </a:t>
            </a:r>
            <a:r>
              <a:rPr lang="ru-RU" sz="1400" dirty="0" err="1">
                <a:latin typeface="Times New Roman" pitchFamily="18" charset="0"/>
                <a:cs typeface="Times New Roman" pitchFamily="18" charset="0"/>
              </a:rPr>
              <a:t>користувачем</a:t>
            </a:r>
            <a:r>
              <a:rPr lang="ru-RU" sz="1400" dirty="0">
                <a:latin typeface="Times New Roman" pitchFamily="18" charset="0"/>
                <a:cs typeface="Times New Roman" pitchFamily="18" charset="0"/>
              </a:rPr>
              <a:t>.</a:t>
            </a:r>
          </a:p>
          <a:p>
            <a:pPr indent="0" algn="just" fontAlgn="base"/>
            <a:r>
              <a:rPr lang="ru-RU" sz="1400" dirty="0" err="1">
                <a:latin typeface="Times New Roman" pitchFamily="18" charset="0"/>
                <a:cs typeface="Times New Roman" pitchFamily="18" charset="0"/>
              </a:rPr>
              <a:t>Кожна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із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сторін</a:t>
            </a:r>
            <a:r>
              <a:rPr lang="ru-RU" sz="1400" dirty="0">
                <a:latin typeface="Times New Roman" pitchFamily="18" charset="0"/>
                <a:cs typeface="Times New Roman" pitchFamily="18" charset="0"/>
              </a:rPr>
              <a:t> у </a:t>
            </a:r>
            <a:r>
              <a:rPr lang="ru-RU" sz="1400" dirty="0" err="1">
                <a:latin typeface="Times New Roman" pitchFamily="18" charset="0"/>
                <a:cs typeface="Times New Roman" pitchFamily="18" charset="0"/>
              </a:rPr>
              <a:t>договорі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комерційної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концесії</a:t>
            </a:r>
            <a:r>
              <a:rPr lang="ru-RU" sz="1400" dirty="0">
                <a:latin typeface="Times New Roman" pitchFamily="18" charset="0"/>
                <a:cs typeface="Times New Roman" pitchFamily="18" charset="0"/>
              </a:rPr>
              <a:t>, строк </a:t>
            </a:r>
            <a:r>
              <a:rPr lang="ru-RU" sz="1400" dirty="0" err="1">
                <a:latin typeface="Times New Roman" pitchFamily="18" charset="0"/>
                <a:cs typeface="Times New Roman" pitchFamily="18" charset="0"/>
              </a:rPr>
              <a:t>якого</a:t>
            </a:r>
            <a:r>
              <a:rPr lang="ru-RU" sz="1400" dirty="0">
                <a:latin typeface="Times New Roman" pitchFamily="18" charset="0"/>
                <a:cs typeface="Times New Roman" pitchFamily="18" charset="0"/>
              </a:rPr>
              <a:t> не </a:t>
            </a:r>
            <a:r>
              <a:rPr lang="ru-RU" sz="1400" dirty="0" err="1">
                <a:latin typeface="Times New Roman" pitchFamily="18" charset="0"/>
                <a:cs typeface="Times New Roman" pitchFamily="18" charset="0"/>
              </a:rPr>
              <a:t>встановлений</a:t>
            </a:r>
            <a:r>
              <a:rPr lang="ru-RU" sz="1400" dirty="0">
                <a:latin typeface="Times New Roman" pitchFamily="18" charset="0"/>
                <a:cs typeface="Times New Roman" pitchFamily="18" charset="0"/>
              </a:rPr>
              <a:t>, </a:t>
            </a:r>
            <a:r>
              <a:rPr lang="ru-RU" sz="1400" b="1" dirty="0" err="1">
                <a:latin typeface="Times New Roman" pitchFamily="18" charset="0"/>
                <a:cs typeface="Times New Roman" pitchFamily="18" charset="0"/>
              </a:rPr>
              <a:t>має</a:t>
            </a:r>
            <a:r>
              <a:rPr lang="ru-RU" sz="1400" b="1" dirty="0">
                <a:latin typeface="Times New Roman" pitchFamily="18" charset="0"/>
                <a:cs typeface="Times New Roman" pitchFamily="18" charset="0"/>
              </a:rPr>
              <a:t> право в будь-</a:t>
            </a:r>
            <a:r>
              <a:rPr lang="ru-RU" sz="1400" b="1" dirty="0" err="1">
                <a:latin typeface="Times New Roman" pitchFamily="18" charset="0"/>
                <a:cs typeface="Times New Roman" pitchFamily="18" charset="0"/>
              </a:rPr>
              <a:t>який</a:t>
            </a:r>
            <a:r>
              <a:rPr lang="ru-RU" sz="1400" b="1" dirty="0">
                <a:latin typeface="Times New Roman" pitchFamily="18" charset="0"/>
                <a:cs typeface="Times New Roman" pitchFamily="18" charset="0"/>
              </a:rPr>
              <a:t> час </a:t>
            </a:r>
            <a:r>
              <a:rPr lang="ru-RU" sz="1400" b="1" dirty="0" err="1">
                <a:latin typeface="Times New Roman" pitchFamily="18" charset="0"/>
                <a:cs typeface="Times New Roman" pitchFamily="18" charset="0"/>
              </a:rPr>
              <a:t>відмовитися</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від</a:t>
            </a:r>
            <a:r>
              <a:rPr lang="ru-RU" sz="1400" b="1" dirty="0">
                <a:latin typeface="Times New Roman" pitchFamily="18" charset="0"/>
                <a:cs typeface="Times New Roman" pitchFamily="18" charset="0"/>
              </a:rPr>
              <a:t> договору,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повідомивши</a:t>
            </a:r>
            <a:r>
              <a:rPr lang="ru-RU" sz="1400" dirty="0">
                <a:latin typeface="Times New Roman" pitchFamily="18" charset="0"/>
                <a:cs typeface="Times New Roman" pitchFamily="18" charset="0"/>
              </a:rPr>
              <a:t> про </a:t>
            </a:r>
            <a:r>
              <a:rPr lang="ru-RU" sz="1400" dirty="0" err="1">
                <a:latin typeface="Times New Roman" pitchFamily="18" charset="0"/>
                <a:cs typeface="Times New Roman" pitchFamily="18" charset="0"/>
              </a:rPr>
              <a:t>це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іншу</a:t>
            </a:r>
            <a:r>
              <a:rPr lang="ru-RU" sz="1400" dirty="0">
                <a:latin typeface="Times New Roman" pitchFamily="18" charset="0"/>
                <a:cs typeface="Times New Roman" pitchFamily="18" charset="0"/>
              </a:rPr>
              <a:t> сторону не </a:t>
            </a:r>
            <a:r>
              <a:rPr lang="ru-RU" sz="1400" dirty="0" err="1">
                <a:latin typeface="Times New Roman" pitchFamily="18" charset="0"/>
                <a:cs typeface="Times New Roman" pitchFamily="18" charset="0"/>
              </a:rPr>
              <a:t>менше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ніж</a:t>
            </a:r>
            <a:r>
              <a:rPr lang="ru-RU" sz="1400" dirty="0">
                <a:latin typeface="Times New Roman" pitchFamily="18" charset="0"/>
                <a:cs typeface="Times New Roman" pitchFamily="18" charset="0"/>
              </a:rPr>
              <a:t> за </a:t>
            </a:r>
            <a:r>
              <a:rPr lang="ru-RU" sz="1400" dirty="0" err="1">
                <a:latin typeface="Times New Roman" pitchFamily="18" charset="0"/>
                <a:cs typeface="Times New Roman" pitchFamily="18" charset="0"/>
              </a:rPr>
              <a:t>шість</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місяців</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якщо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більш</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тривалий</a:t>
            </a:r>
            <a:r>
              <a:rPr lang="ru-RU" sz="1400" dirty="0">
                <a:latin typeface="Times New Roman" pitchFamily="18" charset="0"/>
                <a:cs typeface="Times New Roman" pitchFamily="18" charset="0"/>
              </a:rPr>
              <a:t> строк не </a:t>
            </a:r>
            <a:r>
              <a:rPr lang="ru-RU" sz="1400" dirty="0" err="1">
                <a:latin typeface="Times New Roman" pitchFamily="18" charset="0"/>
                <a:cs typeface="Times New Roman" pitchFamily="18" charset="0"/>
              </a:rPr>
              <a:t>встановлений</a:t>
            </a:r>
            <a:r>
              <a:rPr lang="ru-RU" sz="1400" dirty="0">
                <a:latin typeface="Times New Roman" pitchFamily="18" charset="0"/>
                <a:cs typeface="Times New Roman" pitchFamily="18" charset="0"/>
              </a:rPr>
              <a:t> договором.</a:t>
            </a:r>
          </a:p>
          <a:p>
            <a:pPr indent="0" algn="just" fontAlgn="base"/>
            <a:r>
              <a:rPr lang="ru-RU" sz="1400" dirty="0" err="1">
                <a:latin typeface="Times New Roman" pitchFamily="18" charset="0"/>
                <a:cs typeface="Times New Roman" pitchFamily="18" charset="0"/>
              </a:rPr>
              <a:t>Також</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необхідно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звернути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увагу</a:t>
            </a:r>
            <a:r>
              <a:rPr lang="ru-RU" sz="1400" dirty="0">
                <a:latin typeface="Times New Roman" pitchFamily="18" charset="0"/>
                <a:cs typeface="Times New Roman" pitchFamily="18" charset="0"/>
              </a:rPr>
              <a:t> на </a:t>
            </a:r>
            <a:r>
              <a:rPr lang="ru-RU" sz="1400" dirty="0" err="1">
                <a:latin typeface="Times New Roman" pitchFamily="18" charset="0"/>
                <a:cs typeface="Times New Roman" pitchFamily="18" charset="0"/>
              </a:rPr>
              <a:t>ціну</a:t>
            </a:r>
            <a:r>
              <a:rPr lang="ru-RU" sz="1400" dirty="0">
                <a:latin typeface="Times New Roman" pitchFamily="18" charset="0"/>
                <a:cs typeface="Times New Roman" pitchFamily="18" charset="0"/>
              </a:rPr>
              <a:t> і </a:t>
            </a:r>
            <a:r>
              <a:rPr lang="ru-RU" sz="1400" dirty="0" err="1">
                <a:latin typeface="Times New Roman" pitchFamily="18" charset="0"/>
                <a:cs typeface="Times New Roman" pitchFamily="18" charset="0"/>
              </a:rPr>
              <a:t>товари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або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послуги</a:t>
            </a:r>
            <a:r>
              <a:rPr lang="ru-RU" sz="1400" dirty="0">
                <a:latin typeface="Times New Roman" pitchFamily="18" charset="0"/>
                <a:cs typeface="Times New Roman" pitchFamily="18" charset="0"/>
              </a:rPr>
              <a:t> в </a:t>
            </a:r>
            <a:r>
              <a:rPr lang="ru-RU" sz="1400" dirty="0" err="1">
                <a:latin typeface="Times New Roman" pitchFamily="18" charset="0"/>
                <a:cs typeface="Times New Roman" pitchFamily="18" charset="0"/>
              </a:rPr>
              <a:t>франчайзингових</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точках.Українське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законодавство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забороняє</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встановлювати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верхню</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чи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нижню</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ціну.Але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якщо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сторони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підписують</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договір</a:t>
            </a:r>
            <a:r>
              <a:rPr lang="ru-RU" sz="1400" dirty="0">
                <a:latin typeface="Times New Roman" pitchFamily="18" charset="0"/>
                <a:cs typeface="Times New Roman" pitchFamily="18" charset="0"/>
              </a:rPr>
              <a:t> про </a:t>
            </a:r>
            <a:r>
              <a:rPr lang="ru-RU" sz="1400" dirty="0" err="1">
                <a:latin typeface="Times New Roman" pitchFamily="18" charset="0"/>
                <a:cs typeface="Times New Roman" pitchFamily="18" charset="0"/>
              </a:rPr>
              <a:t>співпрацю</a:t>
            </a:r>
            <a:r>
              <a:rPr lang="ru-RU" sz="1400" dirty="0">
                <a:latin typeface="Times New Roman" pitchFamily="18" charset="0"/>
                <a:cs typeface="Times New Roman" pitchFamily="18" charset="0"/>
              </a:rPr>
              <a:t>, то в </a:t>
            </a:r>
            <a:r>
              <a:rPr lang="ru-RU" sz="1400" dirty="0" err="1">
                <a:latin typeface="Times New Roman" pitchFamily="18" charset="0"/>
                <a:cs typeface="Times New Roman" pitchFamily="18" charset="0"/>
              </a:rPr>
              <a:t>цьому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випадку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можна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діяти</a:t>
            </a:r>
            <a:r>
              <a:rPr lang="ru-RU" sz="1400" dirty="0">
                <a:latin typeface="Times New Roman" pitchFamily="18" charset="0"/>
                <a:cs typeface="Times New Roman" pitchFamily="18" charset="0"/>
              </a:rPr>
              <a:t> на </a:t>
            </a:r>
            <a:r>
              <a:rPr lang="ru-RU" sz="1400" dirty="0" err="1">
                <a:latin typeface="Times New Roman" pitchFamily="18" charset="0"/>
                <a:cs typeface="Times New Roman" pitchFamily="18" charset="0"/>
              </a:rPr>
              <a:t>свій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розсуд</a:t>
            </a:r>
            <a:r>
              <a:rPr lang="ru-RU" sz="1400" dirty="0">
                <a:latin typeface="Times New Roman" pitchFamily="18" charset="0"/>
                <a:cs typeface="Times New Roman" pitchFamily="18" charset="0"/>
              </a:rPr>
              <a:t>.</a:t>
            </a:r>
          </a:p>
          <a:p>
            <a:pPr indent="0" algn="just" fontAlgn="base"/>
            <a:r>
              <a:rPr lang="ru-RU" sz="1400" dirty="0" err="1">
                <a:latin typeface="Times New Roman" pitchFamily="18" charset="0"/>
                <a:cs typeface="Times New Roman" pitchFamily="18" charset="0"/>
              </a:rPr>
              <a:t>Наступним</a:t>
            </a:r>
            <a:r>
              <a:rPr lang="ru-RU" sz="1400" dirty="0">
                <a:latin typeface="Times New Roman" pitchFamily="18" charset="0"/>
                <a:cs typeface="Times New Roman" pitchFamily="18" charset="0"/>
              </a:rPr>
              <a:t>, не </a:t>
            </a:r>
            <a:r>
              <a:rPr lang="ru-RU" sz="1400" dirty="0" err="1">
                <a:latin typeface="Times New Roman" pitchFamily="18" charset="0"/>
                <a:cs typeface="Times New Roman" pitchFamily="18" charset="0"/>
              </a:rPr>
              <a:t>менш</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важливим</a:t>
            </a:r>
            <a:r>
              <a:rPr lang="ru-RU" sz="1400" dirty="0">
                <a:latin typeface="Times New Roman" pitchFamily="18" charset="0"/>
                <a:cs typeface="Times New Roman" pitchFamily="18" charset="0"/>
              </a:rPr>
              <a:t> пунктом буде </a:t>
            </a:r>
            <a:r>
              <a:rPr lang="ru-RU" sz="1400" dirty="0" err="1">
                <a:latin typeface="Times New Roman" pitchFamily="18" charset="0"/>
                <a:cs typeface="Times New Roman" pitchFamily="18" charset="0"/>
              </a:rPr>
              <a:t>вже</a:t>
            </a:r>
            <a:r>
              <a:rPr lang="ru-RU" sz="1400" dirty="0">
                <a:latin typeface="Times New Roman" pitchFamily="18" charset="0"/>
                <a:cs typeface="Times New Roman" pitchFamily="18" charset="0"/>
              </a:rPr>
              <a:t> передача самого ноу-</a:t>
            </a:r>
            <a:r>
              <a:rPr lang="ru-RU" sz="1400" dirty="0" err="1">
                <a:latin typeface="Times New Roman" pitchFamily="18" charset="0"/>
                <a:cs typeface="Times New Roman" pitchFamily="18" charset="0"/>
              </a:rPr>
              <a:t>хау.Тут</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потрібно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розуміти</a:t>
            </a:r>
            <a:r>
              <a:rPr lang="ru-RU" sz="1400" dirty="0">
                <a:latin typeface="Times New Roman" pitchFamily="18" charset="0"/>
                <a:cs typeface="Times New Roman" pitchFamily="18" charset="0"/>
              </a:rPr>
              <a:t>, як </a:t>
            </a:r>
            <a:r>
              <a:rPr lang="ru-RU" sz="1400" dirty="0" err="1">
                <a:latin typeface="Times New Roman" pitchFamily="18" charset="0"/>
                <a:cs typeface="Times New Roman" pitchFamily="18" charset="0"/>
              </a:rPr>
              <a:t>здійснити</a:t>
            </a:r>
            <a:r>
              <a:rPr lang="ru-RU" sz="1400" dirty="0">
                <a:latin typeface="Times New Roman" pitchFamily="18" charset="0"/>
                <a:cs typeface="Times New Roman" pitchFamily="18" charset="0"/>
              </a:rPr>
              <a:t> передачу, </a:t>
            </a:r>
            <a:r>
              <a:rPr lang="ru-RU" sz="1400" dirty="0" err="1">
                <a:latin typeface="Times New Roman" pitchFamily="18" charset="0"/>
                <a:cs typeface="Times New Roman" pitchFamily="18" charset="0"/>
              </a:rPr>
              <a:t>які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документи</a:t>
            </a:r>
            <a:r>
              <a:rPr lang="ru-RU" sz="1400" dirty="0">
                <a:latin typeface="Times New Roman" pitchFamily="18" charset="0"/>
                <a:cs typeface="Times New Roman" pitchFamily="18" charset="0"/>
              </a:rPr>
              <a:t> при </a:t>
            </a:r>
            <a:r>
              <a:rPr lang="ru-RU" sz="1400" dirty="0" err="1">
                <a:latin typeface="Times New Roman" pitchFamily="18" charset="0"/>
                <a:cs typeface="Times New Roman" pitchFamily="18" charset="0"/>
              </a:rPr>
              <a:t>цьому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скласти</a:t>
            </a:r>
            <a:r>
              <a:rPr lang="ru-RU" sz="1400" dirty="0">
                <a:latin typeface="Times New Roman" pitchFamily="18" charset="0"/>
                <a:cs typeface="Times New Roman" pitchFamily="18" charset="0"/>
              </a:rPr>
              <a:t> і, </a:t>
            </a:r>
            <a:r>
              <a:rPr lang="ru-RU" sz="1400" dirty="0" err="1">
                <a:latin typeface="Times New Roman" pitchFamily="18" charset="0"/>
                <a:cs typeface="Times New Roman" pitchFamily="18" charset="0"/>
              </a:rPr>
              <a:t>звичайно</a:t>
            </a:r>
            <a:r>
              <a:rPr lang="ru-RU" sz="1400" dirty="0">
                <a:latin typeface="Times New Roman" pitchFamily="18" charset="0"/>
                <a:cs typeface="Times New Roman" pitchFamily="18" charset="0"/>
              </a:rPr>
              <a:t> ж, </a:t>
            </a:r>
            <a:r>
              <a:rPr lang="ru-RU" sz="1400" dirty="0" err="1">
                <a:latin typeface="Times New Roman" pitchFamily="18" charset="0"/>
                <a:cs typeface="Times New Roman" pitchFamily="18" charset="0"/>
              </a:rPr>
              <a:t>прописати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це</a:t>
            </a:r>
            <a:r>
              <a:rPr lang="ru-RU" sz="1400" dirty="0">
                <a:latin typeface="Times New Roman" pitchFamily="18" charset="0"/>
                <a:cs typeface="Times New Roman" pitchFamily="18" charset="0"/>
              </a:rPr>
              <a:t> в </a:t>
            </a:r>
            <a:r>
              <a:rPr lang="ru-RU" sz="1400" dirty="0" err="1">
                <a:latin typeface="Times New Roman" pitchFamily="18" charset="0"/>
                <a:cs typeface="Times New Roman" pitchFamily="18" charset="0"/>
              </a:rPr>
              <a:t>договорі</a:t>
            </a:r>
            <a:r>
              <a:rPr lang="ru-RU" sz="1400" dirty="0">
                <a:latin typeface="Times New Roman" pitchFamily="18" charset="0"/>
                <a:cs typeface="Times New Roman" pitchFamily="18" charset="0"/>
              </a:rPr>
              <a:t>.</a:t>
            </a:r>
          </a:p>
          <a:p>
            <a:pPr indent="0" algn="just" fontAlgn="base"/>
            <a:r>
              <a:rPr lang="ru-RU" sz="1400" dirty="0" err="1">
                <a:latin typeface="Times New Roman" pitchFamily="18" charset="0"/>
                <a:cs typeface="Times New Roman" pitchFamily="18" charset="0"/>
              </a:rPr>
              <a:t>Обов'язково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вказати</a:t>
            </a:r>
            <a:r>
              <a:rPr lang="ru-RU" sz="1400" dirty="0">
                <a:latin typeface="Times New Roman" pitchFamily="18" charset="0"/>
                <a:cs typeface="Times New Roman" pitchFamily="18" charset="0"/>
              </a:rPr>
              <a:t> порядок </a:t>
            </a:r>
            <a:r>
              <a:rPr lang="ru-RU" sz="1400" dirty="0" err="1">
                <a:latin typeface="Times New Roman" pitchFamily="18" charset="0"/>
                <a:cs typeface="Times New Roman" pitchFamily="18" charset="0"/>
              </a:rPr>
              <a:t>надання</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підтримки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правовласником</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якщо</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така</a:t>
            </a:r>
            <a:r>
              <a:rPr lang="ru-RU" sz="1400" dirty="0">
                <a:latin typeface="Times New Roman" pitchFamily="18" charset="0"/>
                <a:cs typeface="Times New Roman" pitchFamily="18" charset="0"/>
              </a:rPr>
              <a:t> буде </a:t>
            </a:r>
            <a:r>
              <a:rPr lang="ru-RU" sz="1400" dirty="0" err="1">
                <a:latin typeface="Times New Roman" pitchFamily="18" charset="0"/>
                <a:cs typeface="Times New Roman" pitchFamily="18" charset="0"/>
              </a:rPr>
              <a:t>протягом</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дії</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всього</a:t>
            </a:r>
            <a:r>
              <a:rPr lang="ru-RU" sz="1400" dirty="0">
                <a:latin typeface="Times New Roman" pitchFamily="18" charset="0"/>
                <a:cs typeface="Times New Roman" pitchFamily="18" charset="0"/>
              </a:rPr>
              <a:t> договору </a:t>
            </a:r>
            <a:r>
              <a:rPr lang="ru-RU" sz="1400" dirty="0" err="1">
                <a:latin typeface="Times New Roman" pitchFamily="18" charset="0"/>
                <a:cs typeface="Times New Roman" pitchFamily="18" charset="0"/>
              </a:rPr>
              <a:t>франчайзингу.Можна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розробити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посібник</a:t>
            </a:r>
            <a:r>
              <a:rPr lang="ru-RU" sz="1400" dirty="0">
                <a:latin typeface="Times New Roman" pitchFamily="18" charset="0"/>
                <a:cs typeface="Times New Roman" pitchFamily="18" charset="0"/>
              </a:rPr>
              <a:t>, в </a:t>
            </a:r>
            <a:r>
              <a:rPr lang="ru-RU" sz="1400" dirty="0" err="1">
                <a:latin typeface="Times New Roman" pitchFamily="18" charset="0"/>
                <a:cs typeface="Times New Roman" pitchFamily="18" charset="0"/>
              </a:rPr>
              <a:t>якому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описати</a:t>
            </a:r>
            <a:r>
              <a:rPr lang="ru-RU" sz="1400" dirty="0">
                <a:latin typeface="Times New Roman" pitchFamily="18" charset="0"/>
                <a:cs typeface="Times New Roman" pitchFamily="18" charset="0"/>
              </a:rPr>
              <a:t> процедуру </a:t>
            </a:r>
            <a:r>
              <a:rPr lang="ru-RU" sz="1400" dirty="0" err="1">
                <a:latin typeface="Times New Roman" pitchFamily="18" charset="0"/>
                <a:cs typeface="Times New Roman" pitchFamily="18" charset="0"/>
              </a:rPr>
              <a:t>використання</a:t>
            </a:r>
            <a:r>
              <a:rPr lang="ru-RU" sz="1400" dirty="0">
                <a:latin typeface="Times New Roman" pitchFamily="18" charset="0"/>
                <a:cs typeface="Times New Roman" pitchFamily="18" charset="0"/>
              </a:rPr>
              <a:t> ноу-хау і </a:t>
            </a:r>
            <a:r>
              <a:rPr lang="ru-RU" sz="1400" dirty="0" err="1">
                <a:latin typeface="Times New Roman" pitchFamily="18" charset="0"/>
                <a:cs typeface="Times New Roman" pitchFamily="18" charset="0"/>
              </a:rPr>
              <a:t>прикріпити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це</a:t>
            </a:r>
            <a:r>
              <a:rPr lang="ru-RU" sz="1400" dirty="0">
                <a:latin typeface="Times New Roman" pitchFamily="18" charset="0"/>
                <a:cs typeface="Times New Roman" pitchFamily="18" charset="0"/>
              </a:rPr>
              <a:t> до договору.</a:t>
            </a:r>
          </a:p>
          <a:p>
            <a:pPr marL="0" indent="0" algn="just">
              <a:buNone/>
            </a:pP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266655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7920880" cy="6408712"/>
          </a:xfrm>
        </p:spPr>
        <p:txBody>
          <a:bodyPr>
            <a:noAutofit/>
          </a:bodyPr>
          <a:lstStyle/>
          <a:p>
            <a:pPr marL="0" indent="457200" algn="ctr" fontAlgn="base">
              <a:buNone/>
            </a:pPr>
            <a:r>
              <a:rPr lang="ru-RU" sz="1600" b="1" dirty="0" err="1">
                <a:solidFill>
                  <a:srgbClr val="FF0000"/>
                </a:solidFill>
                <a:latin typeface="Times New Roman" pitchFamily="18" charset="0"/>
                <a:cs typeface="Times New Roman" pitchFamily="18" charset="0"/>
              </a:rPr>
              <a:t>Умови</a:t>
            </a:r>
            <a:r>
              <a:rPr lang="ru-RU" sz="1600" b="1" dirty="0">
                <a:solidFill>
                  <a:srgbClr val="FF0000"/>
                </a:solidFill>
                <a:latin typeface="Times New Roman" pitchFamily="18" charset="0"/>
                <a:cs typeface="Times New Roman" pitchFamily="18" charset="0"/>
              </a:rPr>
              <a:t>, на </a:t>
            </a:r>
            <a:r>
              <a:rPr lang="ru-RU" sz="1600" b="1" dirty="0" err="1">
                <a:solidFill>
                  <a:srgbClr val="FF0000"/>
                </a:solidFill>
                <a:latin typeface="Times New Roman" pitchFamily="18" charset="0"/>
                <a:cs typeface="Times New Roman" pitchFamily="18" charset="0"/>
              </a:rPr>
              <a:t>які</a:t>
            </a:r>
            <a:r>
              <a:rPr lang="ru-RU" sz="1600" b="1" dirty="0">
                <a:solidFill>
                  <a:srgbClr val="FF0000"/>
                </a:solidFill>
                <a:latin typeface="Times New Roman" pitchFamily="18" charset="0"/>
                <a:cs typeface="Times New Roman" pitchFamily="18" charset="0"/>
              </a:rPr>
              <a:t> </a:t>
            </a:r>
            <a:r>
              <a:rPr lang="ru-RU" sz="1600" b="1" dirty="0" err="1">
                <a:solidFill>
                  <a:srgbClr val="FF0000"/>
                </a:solidFill>
                <a:latin typeface="Times New Roman" pitchFamily="18" charset="0"/>
                <a:cs typeface="Times New Roman" pitchFamily="18" charset="0"/>
              </a:rPr>
              <a:t>слід</a:t>
            </a:r>
            <a:r>
              <a:rPr lang="ru-RU" sz="1600" b="1" dirty="0">
                <a:solidFill>
                  <a:srgbClr val="FF0000"/>
                </a:solidFill>
                <a:latin typeface="Times New Roman" pitchFamily="18" charset="0"/>
                <a:cs typeface="Times New Roman" pitchFamily="18" charset="0"/>
              </a:rPr>
              <a:t> </a:t>
            </a:r>
            <a:r>
              <a:rPr lang="ru-RU" sz="1600" b="1" dirty="0" err="1">
                <a:solidFill>
                  <a:srgbClr val="FF0000"/>
                </a:solidFill>
                <a:latin typeface="Times New Roman" pitchFamily="18" charset="0"/>
                <a:cs typeface="Times New Roman" pitchFamily="18" charset="0"/>
              </a:rPr>
              <a:t>звертати</a:t>
            </a:r>
            <a:r>
              <a:rPr lang="ru-RU" sz="1600" b="1" dirty="0">
                <a:solidFill>
                  <a:srgbClr val="FF0000"/>
                </a:solidFill>
                <a:latin typeface="Times New Roman" pitchFamily="18" charset="0"/>
                <a:cs typeface="Times New Roman" pitchFamily="18" charset="0"/>
              </a:rPr>
              <a:t> </a:t>
            </a:r>
            <a:r>
              <a:rPr lang="ru-RU" sz="1600" b="1" dirty="0" err="1">
                <a:solidFill>
                  <a:srgbClr val="FF0000"/>
                </a:solidFill>
                <a:latin typeface="Times New Roman" pitchFamily="18" charset="0"/>
                <a:cs typeface="Times New Roman" pitchFamily="18" charset="0"/>
              </a:rPr>
              <a:t>увагу</a:t>
            </a:r>
            <a:r>
              <a:rPr lang="ru-RU" sz="1600" b="1" dirty="0">
                <a:solidFill>
                  <a:srgbClr val="FF0000"/>
                </a:solidFill>
                <a:latin typeface="Times New Roman" pitchFamily="18" charset="0"/>
                <a:cs typeface="Times New Roman" pitchFamily="18" charset="0"/>
              </a:rPr>
              <a:t> у </a:t>
            </a:r>
            <a:r>
              <a:rPr lang="ru-RU" sz="1600" b="1" dirty="0" err="1">
                <a:solidFill>
                  <a:srgbClr val="FF0000"/>
                </a:solidFill>
                <a:latin typeface="Times New Roman" pitchFamily="18" charset="0"/>
                <a:cs typeface="Times New Roman" pitchFamily="18" charset="0"/>
              </a:rPr>
              <a:t>договорі</a:t>
            </a:r>
            <a:endParaRPr lang="ru-RU" sz="1600" b="1" dirty="0">
              <a:solidFill>
                <a:srgbClr val="FF0000"/>
              </a:solidFill>
              <a:latin typeface="Times New Roman" pitchFamily="18" charset="0"/>
              <a:cs typeface="Times New Roman" pitchFamily="18" charset="0"/>
            </a:endParaRPr>
          </a:p>
          <a:p>
            <a:pPr indent="457200" algn="just" fontAlgn="base"/>
            <a:r>
              <a:rPr lang="ru-RU" sz="1600" b="1" dirty="0">
                <a:latin typeface="Times New Roman" pitchFamily="18" charset="0"/>
                <a:cs typeface="Times New Roman" pitchFamily="18" charset="0"/>
              </a:rPr>
              <a:t>Право на </a:t>
            </a:r>
            <a:r>
              <a:rPr lang="ru-RU" sz="1600" b="1" dirty="0" err="1">
                <a:latin typeface="Times New Roman" pitchFamily="18" charset="0"/>
                <a:cs typeface="Times New Roman" pitchFamily="18" charset="0"/>
              </a:rPr>
              <a:t>товарний</a:t>
            </a:r>
            <a:r>
              <a:rPr lang="ru-RU" sz="1600" b="1" dirty="0">
                <a:latin typeface="Times New Roman" pitchFamily="18" charset="0"/>
                <a:cs typeface="Times New Roman" pitchFamily="18" charset="0"/>
              </a:rPr>
              <a:t> знак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Це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головний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елемент</a:t>
            </a:r>
            <a:r>
              <a:rPr lang="ru-RU" sz="1600" dirty="0">
                <a:latin typeface="Times New Roman" pitchFamily="18" charset="0"/>
                <a:cs typeface="Times New Roman" pitchFamily="18" charset="0"/>
              </a:rPr>
              <a:t> договору, </a:t>
            </a:r>
            <a:r>
              <a:rPr lang="ru-RU" sz="1600" dirty="0" err="1">
                <a:latin typeface="Times New Roman" pitchFamily="18" charset="0"/>
                <a:cs typeface="Times New Roman" pitchFamily="18" charset="0"/>
              </a:rPr>
              <a:t>який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потрібно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перевірити</a:t>
            </a:r>
            <a:r>
              <a:rPr lang="ru-RU" sz="1600" dirty="0">
                <a:latin typeface="Times New Roman" pitchFamily="18" charset="0"/>
                <a:cs typeface="Times New Roman" pitchFamily="18" charset="0"/>
              </a:rPr>
              <a:t> з юристом, і </a:t>
            </a:r>
            <a:r>
              <a:rPr lang="ru-RU" sz="1600" dirty="0" err="1">
                <a:latin typeface="Times New Roman" pitchFamily="18" charset="0"/>
                <a:cs typeface="Times New Roman" pitchFamily="18" charset="0"/>
              </a:rPr>
              <a:t>дізнатися</a:t>
            </a:r>
            <a:r>
              <a:rPr lang="ru-RU" sz="1600" dirty="0">
                <a:latin typeface="Times New Roman" pitchFamily="18" charset="0"/>
                <a:cs typeface="Times New Roman" pitchFamily="18" charset="0"/>
              </a:rPr>
              <a:t> точно — </a:t>
            </a:r>
            <a:r>
              <a:rPr lang="ru-RU" sz="1600" dirty="0" err="1">
                <a:latin typeface="Times New Roman" pitchFamily="18" charset="0"/>
                <a:cs typeface="Times New Roman" pitchFamily="18" charset="0"/>
              </a:rPr>
              <a:t>чи</a:t>
            </a:r>
            <a:r>
              <a:rPr lang="ru-RU" sz="1600" dirty="0">
                <a:latin typeface="Times New Roman" pitchFamily="18" charset="0"/>
                <a:cs typeface="Times New Roman" pitchFamily="18" charset="0"/>
              </a:rPr>
              <a:t> є </a:t>
            </a:r>
            <a:r>
              <a:rPr lang="ru-RU" sz="1600" dirty="0" err="1">
                <a:latin typeface="Times New Roman" pitchFamily="18" charset="0"/>
                <a:cs typeface="Times New Roman" pitchFamily="18" charset="0"/>
              </a:rPr>
              <a:t>франчайзер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правовласником</a:t>
            </a:r>
            <a:r>
              <a:rPr lang="ru-RU" sz="1600" dirty="0">
                <a:latin typeface="Times New Roman" pitchFamily="18" charset="0"/>
                <a:cs typeface="Times New Roman" pitchFamily="18" charset="0"/>
              </a:rPr>
              <a:t> товарного знака.</a:t>
            </a:r>
          </a:p>
          <a:p>
            <a:pPr indent="457200" algn="just" fontAlgn="base"/>
            <a:r>
              <a:rPr lang="ru-RU" sz="1600" b="1" dirty="0" err="1">
                <a:latin typeface="Times New Roman" pitchFamily="18" charset="0"/>
                <a:cs typeface="Times New Roman" pitchFamily="18" charset="0"/>
              </a:rPr>
              <a:t>Допомога</a:t>
            </a:r>
            <a:r>
              <a:rPr lang="ru-RU" sz="1600" b="1" dirty="0">
                <a:latin typeface="Times New Roman" pitchFamily="18" charset="0"/>
                <a:cs typeface="Times New Roman" pitchFamily="18" charset="0"/>
              </a:rPr>
              <a:t> та </a:t>
            </a:r>
            <a:r>
              <a:rPr lang="ru-RU" sz="1600" b="1" dirty="0" err="1">
                <a:latin typeface="Times New Roman" pitchFamily="18" charset="0"/>
                <a:cs typeface="Times New Roman" pitchFamily="18" charset="0"/>
              </a:rPr>
              <a:t>підтримка</a:t>
            </a:r>
            <a:r>
              <a:rPr lang="ru-RU" sz="1600" dirty="0">
                <a:latin typeface="Times New Roman" pitchFamily="18" charset="0"/>
                <a:cs typeface="Times New Roman" pitchFamily="18" charset="0"/>
              </a:rPr>
              <a:t>. Для </a:t>
            </a:r>
            <a:r>
              <a:rPr lang="ru-RU" sz="1600" dirty="0" err="1">
                <a:latin typeface="Times New Roman" pitchFamily="18" charset="0"/>
                <a:cs typeface="Times New Roman" pitchFamily="18" charset="0"/>
              </a:rPr>
              <a:t>відкриття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бізнесу</a:t>
            </a:r>
            <a:r>
              <a:rPr lang="ru-RU" sz="1600" dirty="0">
                <a:latin typeface="Times New Roman" pitchFamily="18" charset="0"/>
                <a:cs typeface="Times New Roman" pitchFamily="18" charset="0"/>
              </a:rPr>
              <a:t> по </a:t>
            </a:r>
            <a:r>
              <a:rPr lang="ru-RU" sz="1600" dirty="0" err="1">
                <a:latin typeface="Times New Roman" pitchFamily="18" charset="0"/>
                <a:cs typeface="Times New Roman" pitchFamily="18" charset="0"/>
              </a:rPr>
              <a:t>сторонній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бізнес-моделі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потрібна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допомога</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поради</a:t>
            </a:r>
            <a:r>
              <a:rPr lang="ru-RU" sz="1600" dirty="0">
                <a:latin typeface="Times New Roman" pitchFamily="18" charset="0"/>
                <a:cs typeface="Times New Roman" pitchFamily="18" charset="0"/>
              </a:rPr>
              <a:t>. Тут не </a:t>
            </a:r>
            <a:r>
              <a:rPr lang="ru-RU" sz="1600" dirty="0" err="1">
                <a:latin typeface="Times New Roman" pitchFamily="18" charset="0"/>
                <a:cs typeface="Times New Roman" pitchFamily="18" charset="0"/>
              </a:rPr>
              <a:t>обійтися</a:t>
            </a:r>
            <a:r>
              <a:rPr lang="ru-RU" sz="1600" dirty="0">
                <a:latin typeface="Times New Roman" pitchFamily="18" charset="0"/>
                <a:cs typeface="Times New Roman" pitchFamily="18" charset="0"/>
              </a:rPr>
              <a:t> без </a:t>
            </a:r>
            <a:r>
              <a:rPr lang="ru-RU" sz="1600" dirty="0" err="1">
                <a:latin typeface="Times New Roman" pitchFamily="18" charset="0"/>
                <a:cs typeface="Times New Roman" pitchFamily="18" charset="0"/>
              </a:rPr>
              <a:t>допомоги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франчайзера</a:t>
            </a:r>
            <a:r>
              <a:rPr lang="ru-RU" sz="1600" dirty="0">
                <a:latin typeface="Times New Roman" pitchFamily="18" charset="0"/>
                <a:cs typeface="Times New Roman" pitchFamily="18" charset="0"/>
              </a:rPr>
              <a:t>, тому </a:t>
            </a:r>
            <a:r>
              <a:rPr lang="ru-RU" sz="1600" dirty="0" err="1">
                <a:latin typeface="Times New Roman" pitchFamily="18" charset="0"/>
                <a:cs typeface="Times New Roman" pitchFamily="18" charset="0"/>
              </a:rPr>
              <a:t>потрібно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з’ясувати</a:t>
            </a:r>
            <a:r>
              <a:rPr lang="ru-RU" sz="1600" dirty="0">
                <a:latin typeface="Times New Roman" pitchFamily="18" charset="0"/>
                <a:cs typeface="Times New Roman" pitchFamily="18" charset="0"/>
              </a:rPr>
              <a:t>, яку </a:t>
            </a:r>
            <a:r>
              <a:rPr lang="ru-RU" sz="1600" dirty="0" err="1">
                <a:latin typeface="Times New Roman" pitchFamily="18" charset="0"/>
                <a:cs typeface="Times New Roman" pitchFamily="18" charset="0"/>
              </a:rPr>
              <a:t>саме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підтримку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готовий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надати</a:t>
            </a:r>
            <a:r>
              <a:rPr lang="ru-RU" sz="1600" dirty="0">
                <a:latin typeface="Times New Roman" pitchFamily="18" charset="0"/>
                <a:cs typeface="Times New Roman" pitchFamily="18" charset="0"/>
              </a:rPr>
              <a:t>.</a:t>
            </a:r>
          </a:p>
          <a:p>
            <a:pPr indent="457200" algn="just" fontAlgn="base"/>
            <a:r>
              <a:rPr lang="ru-RU" sz="1600" b="1" dirty="0">
                <a:latin typeface="Times New Roman" pitchFamily="18" charset="0"/>
                <a:cs typeface="Times New Roman" pitchFamily="18" charset="0"/>
              </a:rPr>
              <a:t>Свобода </a:t>
            </a:r>
            <a:r>
              <a:rPr lang="ru-RU" sz="1600" b="1" dirty="0" err="1">
                <a:latin typeface="Times New Roman" pitchFamily="18" charset="0"/>
                <a:cs typeface="Times New Roman" pitchFamily="18" charset="0"/>
              </a:rPr>
              <a:t>дій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Подивіться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які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обмеження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прописує</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франчайзер</a:t>
            </a:r>
            <a:r>
              <a:rPr lang="ru-RU" sz="1600" dirty="0">
                <a:latin typeface="Times New Roman" pitchFamily="18" charset="0"/>
                <a:cs typeface="Times New Roman" pitchFamily="18" charset="0"/>
              </a:rPr>
              <a:t> у </a:t>
            </a:r>
            <a:r>
              <a:rPr lang="ru-RU" sz="1600" dirty="0" err="1">
                <a:latin typeface="Times New Roman" pitchFamily="18" charset="0"/>
                <a:cs typeface="Times New Roman" pitchFamily="18" charset="0"/>
              </a:rPr>
              <a:t>договорі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Наприклад</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це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може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стосуватися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постачальників</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цін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які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a:t>
            </a:r>
            <a:r>
              <a:rPr lang="ru-RU" sz="1600" dirty="0">
                <a:latin typeface="Times New Roman" pitchFamily="18" charset="0"/>
                <a:cs typeface="Times New Roman" pitchFamily="18" charset="0"/>
              </a:rPr>
              <a:t> можете </a:t>
            </a:r>
            <a:r>
              <a:rPr lang="ru-RU" sz="1600" dirty="0" err="1">
                <a:latin typeface="Times New Roman" pitchFamily="18" charset="0"/>
                <a:cs typeface="Times New Roman" pitchFamily="18" charset="0"/>
              </a:rPr>
              <a:t>встановлювати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Варто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одразу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обговорити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моменти</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обговорити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можливість</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особистого</a:t>
            </a:r>
            <a:r>
              <a:rPr lang="ru-RU" sz="1600" dirty="0">
                <a:latin typeface="Times New Roman" pitchFamily="18" charset="0"/>
                <a:cs typeface="Times New Roman" pitchFamily="18" charset="0"/>
              </a:rPr>
              <a:t> росту разом </a:t>
            </a:r>
            <a:r>
              <a:rPr lang="ru-RU" sz="1600" dirty="0" err="1">
                <a:latin typeface="Times New Roman" pitchFamily="18" charset="0"/>
                <a:cs typeface="Times New Roman" pitchFamily="18" charset="0"/>
              </a:rPr>
              <a:t>із</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компанією</a:t>
            </a:r>
            <a:r>
              <a:rPr lang="ru-RU" sz="1600" dirty="0">
                <a:latin typeface="Times New Roman" pitchFamily="18" charset="0"/>
                <a:cs typeface="Times New Roman" pitchFamily="18" charset="0"/>
              </a:rPr>
              <a:t>.</a:t>
            </a:r>
          </a:p>
          <a:p>
            <a:pPr indent="457200" algn="just" fontAlgn="base"/>
            <a:r>
              <a:rPr lang="ru-RU" sz="1600" b="1" dirty="0" err="1">
                <a:latin typeface="Times New Roman" pitchFamily="18" charset="0"/>
                <a:cs typeface="Times New Roman" pitchFamily="18" charset="0"/>
              </a:rPr>
              <a:t>Витрати</a:t>
            </a:r>
            <a:r>
              <a:rPr lang="ru-RU" sz="1600" dirty="0">
                <a:latin typeface="Times New Roman" pitchFamily="18" charset="0"/>
                <a:cs typeface="Times New Roman" pitchFamily="18" charset="0"/>
              </a:rPr>
              <a:t>. Будь-</a:t>
            </a:r>
            <a:r>
              <a:rPr lang="ru-RU" sz="1600" dirty="0" err="1">
                <a:latin typeface="Times New Roman" pitchFamily="18" charset="0"/>
                <a:cs typeface="Times New Roman" pitchFamily="18" charset="0"/>
              </a:rPr>
              <a:t>які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фінансові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витрати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мають</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контролюватись</a:t>
            </a:r>
            <a:r>
              <a:rPr lang="ru-RU" sz="1600" dirty="0">
                <a:latin typeface="Times New Roman" pitchFamily="18" charset="0"/>
                <a:cs typeface="Times New Roman" pitchFamily="18" charset="0"/>
              </a:rPr>
              <a:t>. Часто </a:t>
            </a:r>
            <a:r>
              <a:rPr lang="ru-RU" sz="1600" dirty="0" err="1">
                <a:latin typeface="Times New Roman" pitchFamily="18" charset="0"/>
                <a:cs typeface="Times New Roman" pitchFamily="18" charset="0"/>
              </a:rPr>
              <a:t>буває</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що</a:t>
            </a:r>
            <a:r>
              <a:rPr lang="ru-RU" sz="1600" dirty="0">
                <a:latin typeface="Times New Roman" pitchFamily="18" charset="0"/>
                <a:cs typeface="Times New Roman" pitchFamily="18" charset="0"/>
              </a:rPr>
              <a:t> у </a:t>
            </a:r>
            <a:r>
              <a:rPr lang="ru-RU" sz="1600" dirty="0" err="1">
                <a:latin typeface="Times New Roman" pitchFamily="18" charset="0"/>
                <a:cs typeface="Times New Roman" pitchFamily="18" charset="0"/>
              </a:rPr>
              <a:t>контракті</a:t>
            </a:r>
            <a:r>
              <a:rPr lang="ru-RU" sz="1600" dirty="0">
                <a:latin typeface="Times New Roman" pitchFamily="18" charset="0"/>
                <a:cs typeface="Times New Roman" pitchFamily="18" charset="0"/>
              </a:rPr>
              <a:t>, як </a:t>
            </a:r>
            <a:r>
              <a:rPr lang="ru-RU" sz="1600" dirty="0" err="1">
                <a:latin typeface="Times New Roman" pitchFamily="18" charset="0"/>
                <a:cs typeface="Times New Roman" pitchFamily="18" charset="0"/>
              </a:rPr>
              <a:t>початковий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капітал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зазначено</a:t>
            </a:r>
            <a:r>
              <a:rPr lang="ru-RU" sz="1600" dirty="0">
                <a:latin typeface="Times New Roman" pitchFamily="18" charset="0"/>
                <a:cs typeface="Times New Roman" pitchFamily="18" charset="0"/>
              </a:rPr>
              <a:t> одну суму для </a:t>
            </a:r>
            <a:r>
              <a:rPr lang="ru-RU" sz="1600" dirty="0" err="1">
                <a:latin typeface="Times New Roman" pitchFamily="18" charset="0"/>
                <a:cs typeface="Times New Roman" pitchFamily="18" charset="0"/>
              </a:rPr>
              <a:t>відкриття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бізнесу</a:t>
            </a:r>
            <a:r>
              <a:rPr lang="ru-RU" sz="1600" dirty="0">
                <a:latin typeface="Times New Roman" pitchFamily="18" charset="0"/>
                <a:cs typeface="Times New Roman" pitchFamily="18" charset="0"/>
              </a:rPr>
              <a:t>, але за фактом </a:t>
            </a:r>
            <a:r>
              <a:rPr lang="ru-RU" sz="1600" dirty="0" err="1">
                <a:latin typeface="Times New Roman" pitchFamily="18" charset="0"/>
                <a:cs typeface="Times New Roman" pitchFamily="18" charset="0"/>
              </a:rPr>
              <a:t>потрібна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більша</a:t>
            </a:r>
            <a:r>
              <a:rPr lang="ru-RU" sz="1600" dirty="0">
                <a:latin typeface="Times New Roman" pitchFamily="18" charset="0"/>
                <a:cs typeface="Times New Roman" pitchFamily="18" charset="0"/>
              </a:rPr>
              <a:t> сума. </a:t>
            </a:r>
            <a:r>
              <a:rPr lang="ru-RU" sz="1600" dirty="0" err="1">
                <a:latin typeface="Times New Roman" pitchFamily="18" charset="0"/>
                <a:cs typeface="Times New Roman" pitchFamily="18" charset="0"/>
              </a:rPr>
              <a:t>Якщо</a:t>
            </a:r>
            <a:r>
              <a:rPr lang="ru-RU" sz="1600" dirty="0">
                <a:latin typeface="Times New Roman" pitchFamily="18" charset="0"/>
                <a:cs typeface="Times New Roman" pitchFamily="18" charset="0"/>
              </a:rPr>
              <a:t> плата за франшизу невелика, </a:t>
            </a:r>
            <a:r>
              <a:rPr lang="ru-RU" sz="1600" dirty="0" err="1">
                <a:latin typeface="Times New Roman" pitchFamily="18" charset="0"/>
                <a:cs typeface="Times New Roman" pitchFamily="18" charset="0"/>
              </a:rPr>
              <a:t>варто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уважно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прочитати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договір</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дізнатися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що</a:t>
            </a:r>
            <a:r>
              <a:rPr lang="ru-RU" sz="1600" dirty="0">
                <a:latin typeface="Times New Roman" pitchFamily="18" charset="0"/>
                <a:cs typeface="Times New Roman" pitchFamily="18" charset="0"/>
              </a:rPr>
              <a:t> входить у </a:t>
            </a:r>
            <a:r>
              <a:rPr lang="ru-RU" sz="1600" dirty="0" err="1">
                <a:latin typeface="Times New Roman" pitchFamily="18" charset="0"/>
                <a:cs typeface="Times New Roman" pitchFamily="18" charset="0"/>
              </a:rPr>
              <a:t>вартість</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франшизи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Можливо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доведеться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додатково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витратити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гроші</a:t>
            </a:r>
            <a:r>
              <a:rPr lang="ru-RU" sz="1600" dirty="0">
                <a:latin typeface="Times New Roman" pitchFamily="18" charset="0"/>
                <a:cs typeface="Times New Roman" pitchFamily="18" charset="0"/>
              </a:rPr>
              <a:t> на </a:t>
            </a:r>
            <a:r>
              <a:rPr lang="ru-RU" sz="1600" dirty="0" err="1">
                <a:latin typeface="Times New Roman" pitchFamily="18" charset="0"/>
                <a:cs typeface="Times New Roman" pitchFamily="18" charset="0"/>
              </a:rPr>
              <a:t>оформлення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документів</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навчання</a:t>
            </a:r>
            <a:r>
              <a:rPr lang="ru-RU" sz="1600" dirty="0">
                <a:latin typeface="Times New Roman" pitchFamily="18" charset="0"/>
                <a:cs typeface="Times New Roman" pitchFamily="18" charset="0"/>
              </a:rPr>
              <a:t> персоналу.</a:t>
            </a:r>
          </a:p>
          <a:p>
            <a:pPr marL="0" indent="457200" algn="just" fontAlgn="base">
              <a:buNone/>
            </a:pPr>
            <a:r>
              <a:rPr lang="ru-RU" sz="1600" dirty="0" err="1">
                <a:latin typeface="Times New Roman" pitchFamily="18" charset="0"/>
                <a:cs typeface="Times New Roman" pitchFamily="18" charset="0"/>
              </a:rPr>
              <a:t>Основним</a:t>
            </a:r>
            <a:r>
              <a:rPr lang="ru-RU" sz="1600" dirty="0">
                <a:latin typeface="Times New Roman" pitchFamily="18" charset="0"/>
                <a:cs typeface="Times New Roman" pitchFamily="18" charset="0"/>
              </a:rPr>
              <a:t> пунктом у </a:t>
            </a:r>
            <a:r>
              <a:rPr lang="ru-RU" sz="1600" dirty="0" err="1">
                <a:latin typeface="Times New Roman" pitchFamily="18" charset="0"/>
                <a:cs typeface="Times New Roman" pitchFamily="18" charset="0"/>
              </a:rPr>
              <a:t>договорі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може</a:t>
            </a:r>
            <a:r>
              <a:rPr lang="ru-RU" sz="1600" dirty="0">
                <a:latin typeface="Times New Roman" pitchFamily="18" charset="0"/>
                <a:cs typeface="Times New Roman" pitchFamily="18" charset="0"/>
              </a:rPr>
              <a:t> бути</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інформація</a:t>
            </a:r>
            <a:r>
              <a:rPr lang="ru-RU" sz="1600" b="1" dirty="0">
                <a:latin typeface="Times New Roman" pitchFamily="18" charset="0"/>
                <a:cs typeface="Times New Roman" pitchFamily="18" charset="0"/>
              </a:rPr>
              <a:t> про </a:t>
            </a:r>
            <a:r>
              <a:rPr lang="ru-RU" sz="1600" b="1" dirty="0" err="1">
                <a:latin typeface="Times New Roman" pitchFamily="18" charset="0"/>
                <a:cs typeface="Times New Roman" pitchFamily="18" charset="0"/>
              </a:rPr>
              <a:t>штрафи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Перегляньте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які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штрафи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прописує</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франчайзер</a:t>
            </a:r>
            <a:r>
              <a:rPr lang="ru-RU" sz="1600" dirty="0">
                <a:latin typeface="Times New Roman" pitchFamily="18" charset="0"/>
                <a:cs typeface="Times New Roman" pitchFamily="18" charset="0"/>
              </a:rPr>
              <a:t> у </a:t>
            </a:r>
            <a:r>
              <a:rPr lang="ru-RU" sz="1600" dirty="0" err="1">
                <a:latin typeface="Times New Roman" pitchFamily="18" charset="0"/>
                <a:cs typeface="Times New Roman" pitchFamily="18" charset="0"/>
              </a:rPr>
              <a:t>разі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несвоєчасної</a:t>
            </a:r>
            <a:r>
              <a:rPr lang="ru-RU" sz="1600" dirty="0">
                <a:latin typeface="Times New Roman" pitchFamily="18" charset="0"/>
                <a:cs typeface="Times New Roman" pitchFamily="18" charset="0"/>
              </a:rPr>
              <a:t> оплати </a:t>
            </a:r>
            <a:r>
              <a:rPr lang="ru-RU" sz="1600" dirty="0" err="1">
                <a:latin typeface="Times New Roman" pitchFamily="18" charset="0"/>
                <a:cs typeface="Times New Roman" pitchFamily="18" charset="0"/>
              </a:rPr>
              <a:t>роялті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або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порушення</a:t>
            </a:r>
            <a:r>
              <a:rPr lang="ru-RU" sz="1600" dirty="0">
                <a:latin typeface="Times New Roman" pitchFamily="18" charset="0"/>
                <a:cs typeface="Times New Roman" pitchFamily="18" charset="0"/>
              </a:rPr>
              <a:t> одного </a:t>
            </a:r>
            <a:r>
              <a:rPr lang="ru-RU" sz="1600" dirty="0" err="1">
                <a:latin typeface="Times New Roman" pitchFamily="18" charset="0"/>
                <a:cs typeface="Times New Roman" pitchFamily="18" charset="0"/>
              </a:rPr>
              <a:t>із</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пунктів</a:t>
            </a:r>
            <a:r>
              <a:rPr lang="ru-RU" sz="1600" dirty="0">
                <a:latin typeface="Times New Roman" pitchFamily="18" charset="0"/>
                <a:cs typeface="Times New Roman" pitchFamily="18" charset="0"/>
              </a:rPr>
              <a:t> договору. </a:t>
            </a:r>
            <a:r>
              <a:rPr lang="ru-RU" sz="1600" dirty="0" err="1">
                <a:latin typeface="Times New Roman" pitchFamily="18" charset="0"/>
                <a:cs typeface="Times New Roman" pitchFamily="18" charset="0"/>
              </a:rPr>
              <a:t>Це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важливо</a:t>
            </a:r>
            <a:r>
              <a:rPr lang="ru-RU" sz="1600" dirty="0">
                <a:latin typeface="Times New Roman" pitchFamily="18" charset="0"/>
                <a:cs typeface="Times New Roman" pitchFamily="18" charset="0"/>
              </a:rPr>
              <a:t> і </a:t>
            </a:r>
            <a:r>
              <a:rPr lang="ru-RU" sz="1600" dirty="0" err="1">
                <a:latin typeface="Times New Roman" pitchFamily="18" charset="0"/>
                <a:cs typeface="Times New Roman" pitchFamily="18" charset="0"/>
              </a:rPr>
              <a:t>допоможе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уникнути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позапланових</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витрат</a:t>
            </a:r>
            <a:r>
              <a:rPr lang="ru-RU" sz="1600" dirty="0">
                <a:latin typeface="Times New Roman" pitchFamily="18" charset="0"/>
                <a:cs typeface="Times New Roman" pitchFamily="18" charset="0"/>
              </a:rPr>
              <a:t>, а </a:t>
            </a:r>
            <a:r>
              <a:rPr lang="ru-RU" sz="1600" dirty="0" err="1">
                <a:latin typeface="Times New Roman" pitchFamily="18" charset="0"/>
                <a:cs typeface="Times New Roman" pitchFamily="18" charset="0"/>
              </a:rPr>
              <a:t>ще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гірше</a:t>
            </a:r>
            <a:r>
              <a:rPr lang="ru-RU" sz="1600" dirty="0">
                <a:latin typeface="Times New Roman" pitchFamily="18" charset="0"/>
                <a:cs typeface="Times New Roman" pitchFamily="18" charset="0"/>
              </a:rPr>
              <a:t> — не </a:t>
            </a:r>
            <a:r>
              <a:rPr lang="ru-RU" sz="1600" dirty="0" err="1">
                <a:latin typeface="Times New Roman" pitchFamily="18" charset="0"/>
                <a:cs typeface="Times New Roman" pitchFamily="18" charset="0"/>
              </a:rPr>
              <a:t>позбутися</a:t>
            </a:r>
            <a:r>
              <a:rPr lang="ru-RU" sz="1600" dirty="0">
                <a:latin typeface="Times New Roman" pitchFamily="18" charset="0"/>
                <a:cs typeface="Times New Roman" pitchFamily="18" charset="0"/>
              </a:rPr>
              <a:t> права </a:t>
            </a:r>
            <a:r>
              <a:rPr lang="ru-RU" sz="1600" dirty="0" err="1">
                <a:latin typeface="Times New Roman" pitchFamily="18" charset="0"/>
                <a:cs typeface="Times New Roman" pitchFamily="18" charset="0"/>
              </a:rPr>
              <a:t>працювати</a:t>
            </a:r>
            <a:r>
              <a:rPr lang="ru-RU" sz="1600" dirty="0">
                <a:latin typeface="Times New Roman" pitchFamily="18" charset="0"/>
                <a:cs typeface="Times New Roman" pitchFamily="18" charset="0"/>
              </a:rPr>
              <a:t> з франшизою.</a:t>
            </a:r>
          </a:p>
          <a:p>
            <a:pPr marL="0" indent="457200" algn="just" fontAlgn="base">
              <a:buNone/>
            </a:pP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832830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2500" y="306016"/>
            <a:ext cx="7239000" cy="1080120"/>
          </a:xfrm>
        </p:spPr>
        <p:txBody>
          <a:bodyPr>
            <a:normAutofit/>
          </a:bodyPr>
          <a:lstStyle/>
          <a:p>
            <a:pPr algn="ctr"/>
            <a:r>
              <a:rPr lang="ru-RU" sz="3000" dirty="0">
                <a:latin typeface="Times New Roman" pitchFamily="18" charset="0"/>
                <a:cs typeface="Times New Roman" pitchFamily="18" charset="0"/>
              </a:rPr>
              <a:t>4. </a:t>
            </a:r>
            <a:r>
              <a:rPr lang="ru-RU" sz="3000" dirty="0" err="1">
                <a:latin typeface="Times New Roman" pitchFamily="18" charset="0"/>
                <a:cs typeface="Times New Roman" pitchFamily="18" charset="0"/>
              </a:rPr>
              <a:t>Прямий</a:t>
            </a:r>
            <a:r>
              <a:rPr lang="ru-RU" sz="3000" dirty="0">
                <a:latin typeface="Times New Roman" pitchFamily="18" charset="0"/>
                <a:cs typeface="Times New Roman" pitchFamily="18" charset="0"/>
              </a:rPr>
              <a:t> маркетинг. </a:t>
            </a:r>
            <a:r>
              <a:rPr lang="ru-RU" sz="3000" dirty="0" err="1">
                <a:latin typeface="Times New Roman" pitchFamily="18" charset="0"/>
                <a:cs typeface="Times New Roman" pitchFamily="18" charset="0"/>
              </a:rPr>
              <a:t>Мережевий</a:t>
            </a:r>
            <a:r>
              <a:rPr lang="ru-RU" sz="3000" dirty="0">
                <a:latin typeface="Times New Roman" pitchFamily="18" charset="0"/>
                <a:cs typeface="Times New Roman" pitchFamily="18" charset="0"/>
              </a:rPr>
              <a:t> маркетинг. </a:t>
            </a:r>
            <a:endParaRPr lang="uk-UA" sz="3000" dirty="0"/>
          </a:p>
        </p:txBody>
      </p:sp>
      <p:sp>
        <p:nvSpPr>
          <p:cNvPr id="3" name="Місце для вмісту 2"/>
          <p:cNvSpPr>
            <a:spLocks noGrp="1"/>
          </p:cNvSpPr>
          <p:nvPr>
            <p:ph idx="1"/>
          </p:nvPr>
        </p:nvSpPr>
        <p:spPr>
          <a:xfrm>
            <a:off x="395536" y="1340768"/>
            <a:ext cx="8280920" cy="5114968"/>
          </a:xfrm>
        </p:spPr>
        <p:txBody>
          <a:bodyPr>
            <a:noAutofit/>
          </a:bodyPr>
          <a:lstStyle/>
          <a:p>
            <a:pPr indent="0" algn="just" fontAlgn="base">
              <a:buNone/>
            </a:pPr>
            <a:r>
              <a:rPr lang="uk-UA" sz="1670" dirty="0">
                <a:latin typeface="Times New Roman" pitchFamily="18" charset="0"/>
                <a:cs typeface="Times New Roman" pitchFamily="18" charset="0"/>
              </a:rPr>
              <a:t>Одні використовують поняття «маркетинг» як модний аналог слова «продажі». Продажі однозначно є частиною маркетингового процесу, але маркетинг несе куди ширше значення. Інші під цим словом розуміють діяльність з просування і рекламування товарів і послуг. Знову ж таки, все </a:t>
            </a:r>
            <a:r>
              <a:rPr lang="uk-UA" sz="1670" dirty="0" err="1">
                <a:latin typeface="Times New Roman" pitchFamily="18" charset="0"/>
                <a:cs typeface="Times New Roman" pitchFamily="18" charset="0"/>
              </a:rPr>
              <a:t>це — склад</a:t>
            </a:r>
            <a:r>
              <a:rPr lang="uk-UA" sz="1670" dirty="0">
                <a:latin typeface="Times New Roman" pitchFamily="18" charset="0"/>
                <a:cs typeface="Times New Roman" pitchFamily="18" charset="0"/>
              </a:rPr>
              <a:t>ові маркетингу, якими він не обмежується.</a:t>
            </a:r>
          </a:p>
          <a:p>
            <a:pPr indent="0" algn="just" fontAlgn="base">
              <a:buNone/>
            </a:pPr>
            <a:r>
              <a:rPr lang="uk-UA" sz="1670" dirty="0">
                <a:latin typeface="Times New Roman" pitchFamily="18" charset="0"/>
                <a:cs typeface="Times New Roman" pitchFamily="18" charset="0"/>
              </a:rPr>
              <a:t>Насправді, </a:t>
            </a:r>
            <a:r>
              <a:rPr lang="uk-UA" sz="1670" dirty="0" err="1">
                <a:latin typeface="Times New Roman" pitchFamily="18" charset="0"/>
                <a:cs typeface="Times New Roman" pitchFamily="18" charset="0"/>
              </a:rPr>
              <a:t>марк</a:t>
            </a:r>
            <a:r>
              <a:rPr lang="uk-UA" sz="1670" dirty="0">
                <a:latin typeface="Times New Roman" pitchFamily="18" charset="0"/>
                <a:cs typeface="Times New Roman" pitchFamily="18" charset="0"/>
              </a:rPr>
              <a:t>етинг — це значно глибше та всеосяжне поняття, ніж просто просування, реклама та продажі. У найширшому розумінні </a:t>
            </a:r>
            <a:r>
              <a:rPr lang="uk-UA" sz="1670" dirty="0" err="1">
                <a:latin typeface="Times New Roman" pitchFamily="18" charset="0"/>
                <a:cs typeface="Times New Roman" pitchFamily="18" charset="0"/>
              </a:rPr>
              <a:t>марк</a:t>
            </a:r>
            <a:r>
              <a:rPr lang="uk-UA" sz="1670" dirty="0">
                <a:latin typeface="Times New Roman" pitchFamily="18" charset="0"/>
                <a:cs typeface="Times New Roman" pitchFamily="18" charset="0"/>
              </a:rPr>
              <a:t>етинг — це узагальнююче поняття, яке, серед іншого, визначає місце підприємства на ринку по відношенню до конкурентів, його конкурентні переваги, а також вибір підприємством перспективних сегментів ринку, які воно планує обслуговувати.</a:t>
            </a:r>
          </a:p>
          <a:p>
            <a:pPr indent="0" algn="just" fontAlgn="base">
              <a:buNone/>
            </a:pPr>
            <a:r>
              <a:rPr lang="uk-UA" sz="1670" dirty="0">
                <a:latin typeface="Times New Roman" pitchFamily="18" charset="0"/>
                <a:cs typeface="Times New Roman" pitchFamily="18" charset="0"/>
              </a:rPr>
              <a:t>Маркетинг, крім того, що дозволяє визначити перспективні сегменти ринку (і свідомо відмовитись від тих сегментів ринку, з якими ми </a:t>
            </a:r>
            <a:r>
              <a:rPr lang="uk-UA" sz="1670" dirty="0" err="1">
                <a:latin typeface="Times New Roman" pitchFamily="18" charset="0"/>
                <a:cs typeface="Times New Roman" pitchFamily="18" charset="0"/>
              </a:rPr>
              <a:t>співпрацювати</a:t>
            </a:r>
            <a:r>
              <a:rPr lang="uk-UA" sz="1670" dirty="0">
                <a:latin typeface="Times New Roman" pitchFamily="18" charset="0"/>
                <a:cs typeface="Times New Roman" pitchFamily="18" charset="0"/>
              </a:rPr>
              <a:t> не збираємося), також включає у себе і взаємозв’язок із </a:t>
            </a:r>
            <a:r>
              <a:rPr lang="uk-UA" sz="1670" dirty="0" err="1">
                <a:latin typeface="Times New Roman" pitchFamily="18" charset="0"/>
                <a:cs typeface="Times New Roman" pitchFamily="18" charset="0"/>
              </a:rPr>
              <a:t>клієнтами — </a:t>
            </a:r>
            <a:r>
              <a:rPr lang="uk-UA" sz="1670" dirty="0">
                <a:latin typeface="Times New Roman" pitchFamily="18" charset="0"/>
                <a:cs typeface="Times New Roman" pitchFamily="18" charset="0"/>
              </a:rPr>
              <a:t>учасниками тих сегментів ринку, які ми для себе відібрали.</a:t>
            </a:r>
          </a:p>
          <a:p>
            <a:pPr marL="0" indent="0" algn="just">
              <a:buNone/>
            </a:pPr>
            <a:r>
              <a:rPr lang="uk-UA" sz="1670" dirty="0">
                <a:latin typeface="Times New Roman" pitchFamily="18" charset="0"/>
                <a:cs typeface="Times New Roman" pitchFamily="18" charset="0"/>
              </a:rPr>
              <a:t>Отже, </a:t>
            </a:r>
            <a:r>
              <a:rPr lang="uk-UA" sz="1670" dirty="0">
                <a:solidFill>
                  <a:srgbClr val="FF0000"/>
                </a:solidFill>
                <a:latin typeface="Times New Roman" pitchFamily="18" charset="0"/>
                <a:cs typeface="Times New Roman" pitchFamily="18" charset="0"/>
              </a:rPr>
              <a:t>маркетинг</a:t>
            </a:r>
            <a:r>
              <a:rPr lang="uk-UA" sz="1670" dirty="0">
                <a:latin typeface="Times New Roman" pitchFamily="18" charset="0"/>
                <a:cs typeface="Times New Roman" pitchFamily="18" charset="0"/>
              </a:rPr>
              <a:t> </a:t>
            </a:r>
            <a:r>
              <a:rPr lang="uk-UA" sz="1670" dirty="0" err="1">
                <a:latin typeface="Times New Roman" pitchFamily="18" charset="0"/>
                <a:cs typeface="Times New Roman" pitchFamily="18" charset="0"/>
              </a:rPr>
              <a:t>- комплексна система організації виробництва</a:t>
            </a:r>
            <a:r>
              <a:rPr lang="uk-UA" sz="1670" dirty="0">
                <a:latin typeface="Times New Roman" pitchFamily="18" charset="0"/>
                <a:cs typeface="Times New Roman" pitchFamily="18" charset="0"/>
              </a:rPr>
              <a:t> і збуту продукції, орієнтована на </a:t>
            </a:r>
            <a:r>
              <a:rPr lang="uk-UA" sz="1670" dirty="0" err="1">
                <a:latin typeface="Times New Roman" pitchFamily="18" charset="0"/>
                <a:cs typeface="Times New Roman" pitchFamily="18" charset="0"/>
              </a:rPr>
              <a:t>задоволення потреб конкретни</a:t>
            </a:r>
            <a:r>
              <a:rPr lang="uk-UA" sz="1670" dirty="0">
                <a:latin typeface="Times New Roman" pitchFamily="18" charset="0"/>
                <a:cs typeface="Times New Roman" pitchFamily="18" charset="0"/>
              </a:rPr>
              <a:t>х споживачів і отримання прибутку на основі дослідження і прогнозування ринку, вивчення внутрішнього і зовнішнього середовища підприємства-експортера, розробки стратегії і тактики поведінки на ринку за допомогою маркетингових програм.</a:t>
            </a:r>
          </a:p>
        </p:txBody>
      </p:sp>
    </p:spTree>
    <p:extLst>
      <p:ext uri="{BB962C8B-B14F-4D97-AF65-F5344CB8AC3E}">
        <p14:creationId xmlns:p14="http://schemas.microsoft.com/office/powerpoint/2010/main" val="3150200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13656" y="404664"/>
            <a:ext cx="7516688" cy="6267096"/>
          </a:xfrm>
        </p:spPr>
        <p:txBody>
          <a:bodyPr>
            <a:normAutofit/>
          </a:bodyPr>
          <a:lstStyle/>
          <a:p>
            <a:pPr marL="0" indent="457200" algn="just">
              <a:buNone/>
            </a:pPr>
            <a:r>
              <a:rPr lang="uk-UA" b="1" i="1" dirty="0">
                <a:latin typeface="Times New Roman" pitchFamily="18" charset="0"/>
                <a:cs typeface="Times New Roman" pitchFamily="18" charset="0"/>
              </a:rPr>
              <a:t>Прямий маркетинг (англ. </a:t>
            </a:r>
            <a:r>
              <a:rPr lang="en-US" b="1" i="1" dirty="0">
                <a:latin typeface="Times New Roman" pitchFamily="18" charset="0"/>
                <a:cs typeface="Times New Roman" pitchFamily="18" charset="0"/>
              </a:rPr>
              <a:t>Direct marketing) — </a:t>
            </a:r>
            <a:r>
              <a:rPr lang="uk-UA" b="1" i="1" dirty="0">
                <a:latin typeface="Times New Roman" pitchFamily="18" charset="0"/>
                <a:cs typeface="Times New Roman" pitchFamily="18" charset="0"/>
              </a:rPr>
              <a:t>це вид просування, який передбачає передачу інформації про продукт, послугу або компанію безпосередньо клієнтові. Таким чином, всю рекламну інформацію цільова аудиторія отримує без посередників</a:t>
            </a:r>
          </a:p>
          <a:p>
            <a:pPr marL="0" indent="457200" algn="just">
              <a:buNone/>
            </a:pPr>
            <a:r>
              <a:rPr lang="uk-UA" dirty="0">
                <a:latin typeface="Times New Roman" pitchFamily="18" charset="0"/>
                <a:cs typeface="Times New Roman" pitchFamily="18" charset="0"/>
              </a:rPr>
              <a:t>До стратегій прямого маркетингу належать </a:t>
            </a:r>
            <a:r>
              <a:rPr lang="en-US" dirty="0">
                <a:latin typeface="Times New Roman" pitchFamily="18" charset="0"/>
                <a:cs typeface="Times New Roman" pitchFamily="18" charset="0"/>
              </a:rPr>
              <a:t>email </a:t>
            </a:r>
            <a:r>
              <a:rPr lang="uk-UA" dirty="0">
                <a:latin typeface="Times New Roman" pitchFamily="18" charset="0"/>
                <a:cs typeface="Times New Roman" pitchFamily="18" charset="0"/>
              </a:rPr>
              <a:t>розсилки, друкована та </a:t>
            </a:r>
            <a:r>
              <a:rPr lang="uk-UA" dirty="0" err="1">
                <a:latin typeface="Times New Roman" pitchFamily="18" charset="0"/>
                <a:cs typeface="Times New Roman" pitchFamily="18" charset="0"/>
              </a:rPr>
              <a:t>онлайн-реклама</a:t>
            </a:r>
            <a:r>
              <a:rPr lang="uk-UA" dirty="0">
                <a:latin typeface="Times New Roman" pitchFamily="18" charset="0"/>
                <a:cs typeface="Times New Roman" pitchFamily="18" charset="0"/>
              </a:rPr>
              <a:t>, маркетинг на основі баз даних, зовнішня реклама, </a:t>
            </a:r>
            <a:r>
              <a:rPr lang="en-US" dirty="0">
                <a:latin typeface="Times New Roman" pitchFamily="18" charset="0"/>
                <a:cs typeface="Times New Roman" pitchFamily="18" charset="0"/>
              </a:rPr>
              <a:t>SMS, </a:t>
            </a:r>
            <a:r>
              <a:rPr lang="uk-UA" dirty="0">
                <a:latin typeface="Times New Roman" pitchFamily="18" charset="0"/>
                <a:cs typeface="Times New Roman" pitchFamily="18" charset="0"/>
              </a:rPr>
              <a:t>телефонні дзвінки та інше. У той час, як інші рекламні методи націлені на інформування потенційних клієнтів про послуги та продукти бренду, прямий маркетинг націлений виключно на мотивацію користувача до прийняття рішень. Такий підхід допомагає досягти результатів завдяки використанню </a:t>
            </a:r>
            <a:r>
              <a:rPr lang="en-US" dirty="0">
                <a:latin typeface="Times New Roman" pitchFamily="18" charset="0"/>
                <a:cs typeface="Times New Roman" pitchFamily="18" charset="0"/>
              </a:rPr>
              <a:t>CTA</a:t>
            </a:r>
            <a:r>
              <a:rPr lang="uk-UA" dirty="0">
                <a:latin typeface="Times New Roman" pitchFamily="18" charset="0"/>
                <a:cs typeface="Times New Roman" pitchFamily="18" charset="0"/>
              </a:rPr>
              <a:t> </a:t>
            </a:r>
            <a:r>
              <a:rPr lang="ru-RU" dirty="0">
                <a:latin typeface="Times New Roman" pitchFamily="18" charset="0"/>
                <a:cs typeface="Times New Roman" pitchFamily="18" charset="0"/>
              </a:rPr>
              <a:t> маркетингу «</a:t>
            </a:r>
            <a:r>
              <a:rPr lang="ru-RU" dirty="0" err="1">
                <a:latin typeface="Times New Roman" pitchFamily="18" charset="0"/>
                <a:cs typeface="Times New Roman" pitchFamily="18" charset="0"/>
              </a:rPr>
              <a:t>заклик</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дії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Call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to</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Action</a:t>
            </a:r>
            <a:r>
              <a:rPr lang="ru-RU" dirty="0">
                <a:latin typeface="Times New Roman" pitchFamily="18" charset="0"/>
                <a:cs typeface="Times New Roman" pitchFamily="18" charset="0"/>
              </a:rPr>
              <a:t>, СТА)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слово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фраза, яка </a:t>
            </a:r>
            <a:r>
              <a:rPr lang="ru-RU" dirty="0" err="1">
                <a:latin typeface="Times New Roman" pitchFamily="18" charset="0"/>
                <a:cs typeface="Times New Roman" pitchFamily="18" charset="0"/>
              </a:rPr>
              <a:t>побуджує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читача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звершити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дію</a:t>
            </a:r>
            <a:r>
              <a:rPr lang="ru-RU" dirty="0">
                <a:latin typeface="Times New Roman" pitchFamily="18" charset="0"/>
                <a:cs typeface="Times New Roman" pitchFamily="18" charset="0"/>
              </a:rPr>
              <a:t>.</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які спонукають клієнтів до дії.</a:t>
            </a:r>
            <a:endParaRPr lang="uk-UA" b="1" i="1" dirty="0">
              <a:latin typeface="Times New Roman" pitchFamily="18" charset="0"/>
              <a:cs typeface="Times New Roman" pitchFamily="18" charset="0"/>
            </a:endParaRPr>
          </a:p>
          <a:p>
            <a:pPr marL="0" indent="0" algn="ctr">
              <a:buNone/>
            </a:pPr>
            <a:r>
              <a:rPr lang="ru-RU" b="1" i="1" dirty="0" err="1">
                <a:solidFill>
                  <a:srgbClr val="FF0000"/>
                </a:solidFill>
                <a:latin typeface="Times New Roman" pitchFamily="18" charset="0"/>
                <a:cs typeface="Times New Roman" pitchFamily="18" charset="0"/>
              </a:rPr>
              <a:t>Приклади</a:t>
            </a:r>
            <a:r>
              <a:rPr lang="ru-RU" b="1" i="1" dirty="0">
                <a:solidFill>
                  <a:srgbClr val="FF0000"/>
                </a:solidFill>
                <a:latin typeface="Times New Roman" pitchFamily="18" charset="0"/>
                <a:cs typeface="Times New Roman" pitchFamily="18" charset="0"/>
              </a:rPr>
              <a:t> CTA в прямому маркетингу:</a:t>
            </a:r>
          </a:p>
          <a:p>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товарів</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сайті</a:t>
            </a:r>
            <a:endParaRPr lang="ru-RU" dirty="0">
              <a:latin typeface="Times New Roman" pitchFamily="18" charset="0"/>
              <a:cs typeface="Times New Roman" pitchFamily="18" charset="0"/>
            </a:endParaRPr>
          </a:p>
          <a:p>
            <a:r>
              <a:rPr lang="ru-RU" dirty="0" err="1">
                <a:latin typeface="Times New Roman" pitchFamily="18" charset="0"/>
                <a:cs typeface="Times New Roman" pitchFamily="18" charset="0"/>
              </a:rPr>
              <a:t>Відвідати</a:t>
            </a:r>
            <a:r>
              <a:rPr lang="ru-RU" dirty="0">
                <a:latin typeface="Times New Roman" pitchFamily="18" charset="0"/>
                <a:cs typeface="Times New Roman" pitchFamily="18" charset="0"/>
              </a:rPr>
              <a:t> магазин</a:t>
            </a:r>
          </a:p>
          <a:p>
            <a:r>
              <a:rPr lang="ru-RU" dirty="0" err="1">
                <a:latin typeface="Times New Roman" pitchFamily="18" charset="0"/>
                <a:cs typeface="Times New Roman" pitchFamily="18" charset="0"/>
              </a:rPr>
              <a:t>Зателефонувати</a:t>
            </a:r>
            <a:endParaRPr lang="ru-RU" dirty="0">
              <a:latin typeface="Times New Roman" pitchFamily="18" charset="0"/>
              <a:cs typeface="Times New Roman" pitchFamily="18" charset="0"/>
            </a:endParaRPr>
          </a:p>
          <a:p>
            <a:r>
              <a:rPr lang="ru-RU" dirty="0" err="1">
                <a:latin typeface="Times New Roman" pitchFamily="18" charset="0"/>
                <a:cs typeface="Times New Roman" pitchFamily="18" charset="0"/>
              </a:rPr>
              <a:t>Підписатися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розсилку</a:t>
            </a:r>
            <a:endParaRPr lang="ru-RU" dirty="0">
              <a:latin typeface="Times New Roman" pitchFamily="18" charset="0"/>
              <a:cs typeface="Times New Roman" pitchFamily="18" charset="0"/>
            </a:endParaRPr>
          </a:p>
          <a:p>
            <a:r>
              <a:rPr lang="ru-RU" dirty="0" err="1">
                <a:latin typeface="Times New Roman" pitchFamily="18" charset="0"/>
                <a:cs typeface="Times New Roman" pitchFamily="18" charset="0"/>
              </a:rPr>
              <a:t>Використати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промокод</a:t>
            </a:r>
            <a:endParaRPr lang="ru-RU" dirty="0">
              <a:latin typeface="Times New Roman" pitchFamily="18" charset="0"/>
              <a:cs typeface="Times New Roman" pitchFamily="18" charset="0"/>
            </a:endParaRP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5840808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295452"/>
            <a:ext cx="8352928" cy="6267096"/>
          </a:xfrm>
        </p:spPr>
        <p:txBody>
          <a:bodyPr>
            <a:normAutofit fontScale="92500" lnSpcReduction="10000"/>
          </a:bodyPr>
          <a:lstStyle/>
          <a:p>
            <a:pPr marL="0" indent="0" algn="ctr">
              <a:buNone/>
            </a:pPr>
            <a:r>
              <a:rPr lang="uk-UA" sz="2800" b="1" i="1" dirty="0">
                <a:solidFill>
                  <a:srgbClr val="FF0000"/>
                </a:solidFill>
                <a:latin typeface="Times New Roman" pitchFamily="18" charset="0"/>
                <a:cs typeface="Times New Roman" pitchFamily="18" charset="0"/>
              </a:rPr>
              <a:t>Прямий маркетинг важливий для брендів через ряд причин: </a:t>
            </a:r>
          </a:p>
          <a:p>
            <a:pPr marL="0" indent="0">
              <a:buNone/>
            </a:pPr>
            <a:endParaRPr lang="uk-UA" dirty="0">
              <a:latin typeface="Times New Roman" pitchFamily="18" charset="0"/>
              <a:cs typeface="Times New Roman" pitchFamily="18" charset="0"/>
            </a:endParaRPr>
          </a:p>
          <a:p>
            <a:pPr indent="450000" algn="just"/>
            <a:r>
              <a:rPr lang="uk-UA" b="1" dirty="0">
                <a:latin typeface="Times New Roman" pitchFamily="18" charset="0"/>
                <a:cs typeface="Times New Roman" pitchFamily="18" charset="0"/>
              </a:rPr>
              <a:t>Прискорює процес залучення потенційних клієнтів.</a:t>
            </a:r>
            <a:r>
              <a:rPr lang="uk-UA" dirty="0">
                <a:latin typeface="Times New Roman" pitchFamily="18" charset="0"/>
                <a:cs typeface="Times New Roman" pitchFamily="18" charset="0"/>
              </a:rPr>
              <a:t> Кампанії прямого маркетингу дозволяють швидко зв'язатися з цільовою аудиторією і зробити правильну пропозицію в потрібний час.</a:t>
            </a:r>
          </a:p>
          <a:p>
            <a:pPr indent="450000" algn="just"/>
            <a:r>
              <a:rPr lang="uk-UA" b="1" dirty="0">
                <a:latin typeface="Times New Roman" pitchFamily="18" charset="0"/>
                <a:cs typeface="Times New Roman" pitchFamily="18" charset="0"/>
              </a:rPr>
              <a:t>Сприяє ефективному просуванню послуг і продуктів.</a:t>
            </a:r>
            <a:r>
              <a:rPr lang="uk-UA" dirty="0">
                <a:latin typeface="Times New Roman" pitchFamily="18" charset="0"/>
                <a:cs typeface="Times New Roman" pitchFamily="18" charset="0"/>
              </a:rPr>
              <a:t> На відміну від інших стратегій, прямий маркетинг дозволяє створювати цільові кампанії для залучення виключно </a:t>
            </a:r>
            <a:r>
              <a:rPr lang="uk-UA" dirty="0" err="1">
                <a:latin typeface="Times New Roman" pitchFamily="18" charset="0"/>
                <a:cs typeface="Times New Roman" pitchFamily="18" charset="0"/>
              </a:rPr>
              <a:t>зацік</a:t>
            </a:r>
            <a:r>
              <a:rPr lang="uk-UA" dirty="0">
                <a:latin typeface="Times New Roman" pitchFamily="18" charset="0"/>
                <a:cs typeface="Times New Roman" pitchFamily="18" charset="0"/>
              </a:rPr>
              <a:t>авлених лідів. Це забезпечує максимальну ефективність при відправці промо-розсилок сегментованій аудиторії.</a:t>
            </a:r>
          </a:p>
          <a:p>
            <a:pPr indent="450000" algn="just"/>
            <a:r>
              <a:rPr lang="uk-UA" b="1" dirty="0">
                <a:latin typeface="Times New Roman" pitchFamily="18" charset="0"/>
                <a:cs typeface="Times New Roman" pitchFamily="18" charset="0"/>
              </a:rPr>
              <a:t>Дозволяє відправляти персоналізований контент.</a:t>
            </a:r>
            <a:r>
              <a:rPr lang="uk-UA" dirty="0">
                <a:latin typeface="Times New Roman" pitchFamily="18" charset="0"/>
                <a:cs typeface="Times New Roman" pitchFamily="18" charset="0"/>
              </a:rPr>
              <a:t> Маркетологи збирають таку інформацію як вік, доходи, поведінкові фактори, щоб відправляти персоналізовані повідомлення. Таким чином, при мінімальних зусиллях бренди виявляють зацікавленість в кожному клієнті.</a:t>
            </a:r>
          </a:p>
          <a:p>
            <a:pPr indent="450000" algn="just"/>
            <a:r>
              <a:rPr lang="uk-UA" b="1" dirty="0">
                <a:latin typeface="Times New Roman" pitchFamily="18" charset="0"/>
                <a:cs typeface="Times New Roman" pitchFamily="18" charset="0"/>
              </a:rPr>
              <a:t>Простий в оцінюванні ефективності.</a:t>
            </a:r>
            <a:r>
              <a:rPr lang="uk-UA" dirty="0">
                <a:latin typeface="Times New Roman" pitchFamily="18" charset="0"/>
                <a:cs typeface="Times New Roman" pitchFamily="18" charset="0"/>
              </a:rPr>
              <a:t> Бренди відстежують успіх кампаній на підставі таких показників як кількість клієнтів, які відгукнулися на рекламу, отриманий дохід і </a:t>
            </a:r>
            <a:r>
              <a:rPr lang="en-US" dirty="0">
                <a:latin typeface="Times New Roman" pitchFamily="18" charset="0"/>
                <a:cs typeface="Times New Roman" pitchFamily="18" charset="0"/>
              </a:rPr>
              <a:t>ROI</a:t>
            </a:r>
            <a:r>
              <a:rPr lang="uk-UA" dirty="0">
                <a:latin typeface="Times New Roman" pitchFamily="18" charset="0"/>
                <a:cs typeface="Times New Roman" pitchFamily="18" charset="0"/>
              </a:rPr>
              <a:t> Абревіатура </a:t>
            </a:r>
            <a:r>
              <a:rPr lang="en-US" dirty="0">
                <a:latin typeface="Times New Roman" pitchFamily="18" charset="0"/>
                <a:cs typeface="Times New Roman" pitchFamily="18" charset="0"/>
              </a:rPr>
              <a:t>ROI </a:t>
            </a:r>
            <a:r>
              <a:rPr lang="uk-UA" dirty="0">
                <a:latin typeface="Times New Roman" pitchFamily="18" charset="0"/>
                <a:cs typeface="Times New Roman" pitchFamily="18" charset="0"/>
              </a:rPr>
              <a:t>розшифровується як </a:t>
            </a:r>
            <a:r>
              <a:rPr lang="en-US" dirty="0">
                <a:latin typeface="Times New Roman" pitchFamily="18" charset="0"/>
                <a:cs typeface="Times New Roman" pitchFamily="18" charset="0"/>
              </a:rPr>
              <a:t>Return on Investments, </a:t>
            </a:r>
            <a:r>
              <a:rPr lang="uk-UA" dirty="0">
                <a:latin typeface="Times New Roman" pitchFamily="18" charset="0"/>
                <a:cs typeface="Times New Roman" pitchFamily="18" charset="0"/>
              </a:rPr>
              <a:t>або повернення інвестицій, а саме поняття відображає коефіцієнт рентабельності інвестицій (простіше кажучи, — окупності вкладень).</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Більш того, прямий маркетинг дозволяє дізнатися, скільки клієнти готові витратити на певні продукти або послуги.</a:t>
            </a: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908954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899592" y="1052736"/>
            <a:ext cx="7848600" cy="6192838"/>
          </a:xfrm>
        </p:spPr>
        <p:txBody>
          <a:bodyPr>
            <a:normAutofit/>
          </a:bodyPr>
          <a:lstStyle/>
          <a:p>
            <a:pPr marL="0" indent="457200" algn="just">
              <a:buNone/>
            </a:pPr>
            <a:r>
              <a:rPr lang="vi-VN" b="1" dirty="0">
                <a:solidFill>
                  <a:srgbClr val="FF0000"/>
                </a:solidFill>
                <a:latin typeface="Times New Roman" pitchFamily="18" charset="0"/>
                <a:cs typeface="Times New Roman" pitchFamily="18" charset="0"/>
              </a:rPr>
              <a:t>Багаторівневий маркетинг</a:t>
            </a:r>
            <a:r>
              <a:rPr lang="vi-VN" dirty="0">
                <a:latin typeface="Times New Roman" pitchFamily="18" charset="0"/>
                <a:cs typeface="Times New Roman" pitchFamily="18" charset="0"/>
              </a:rPr>
              <a:t> (англ. </a:t>
            </a:r>
            <a:r>
              <a:rPr lang="en-US" i="1" dirty="0">
                <a:latin typeface="Times New Roman" pitchFamily="18" charset="0"/>
                <a:cs typeface="Times New Roman" pitchFamily="18" charset="0"/>
              </a:rPr>
              <a:t>multilevel marketing</a:t>
            </a:r>
            <a:r>
              <a:rPr lang="en-US" dirty="0">
                <a:latin typeface="Times New Roman" pitchFamily="18" charset="0"/>
                <a:cs typeface="Times New Roman" pitchFamily="18" charset="0"/>
              </a:rPr>
              <a:t>, MLM) </a:t>
            </a:r>
            <a:r>
              <a:rPr lang="vi-VN" dirty="0">
                <a:latin typeface="Times New Roman" pitchFamily="18" charset="0"/>
                <a:cs typeface="Times New Roman" pitchFamily="18" charset="0"/>
              </a:rPr>
              <a:t>або </a:t>
            </a:r>
            <a:r>
              <a:rPr lang="vi-VN" b="1" dirty="0">
                <a:solidFill>
                  <a:srgbClr val="FF0000"/>
                </a:solidFill>
                <a:latin typeface="Times New Roman" pitchFamily="18" charset="0"/>
                <a:cs typeface="Times New Roman" pitchFamily="18" charset="0"/>
              </a:rPr>
              <a:t>мережевий маркетинг</a:t>
            </a:r>
            <a:r>
              <a:rPr lang="vi-VN" dirty="0">
                <a:latin typeface="Times New Roman" pitchFamily="18" charset="0"/>
                <a:cs typeface="Times New Roman" pitchFamily="18" charset="0"/>
              </a:rPr>
              <a:t> — це система організації бізнесу та компенсацій, що використовується компаніями прямого продажу, за якої дистриб'ютор чи незалежний продавець може отримувати дохід не лише від обсягу особистого продажу продуктів і послуг, а й від обсягу продажу, здійсненого через мережу інших незалежних продавців, які були ним залучені та навчені для бізнесу. Кожен з агентів встановлює безпосередні контакти з потенційними покупцями та отримує прибуток від безпосередньої реалізації їм товарів. Крім цього, дистриб'ютор одержує прибуток у вигляді додаткових виплат від реалізації продукції усією або частиною підпорядкованої йому та створеної ним власноруч мережі агентів збуту.</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561253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683568" y="590904"/>
            <a:ext cx="7516688" cy="6267096"/>
          </a:xfrm>
        </p:spPr>
        <p:txBody>
          <a:bodyPr>
            <a:normAutofit/>
          </a:bodyPr>
          <a:lstStyle/>
          <a:p>
            <a:pPr marL="0" indent="0" algn="ctr">
              <a:buNone/>
            </a:pPr>
            <a:r>
              <a:rPr lang="uk-UA" b="1" dirty="0">
                <a:solidFill>
                  <a:srgbClr val="FF0000"/>
                </a:solidFill>
                <a:latin typeface="Times New Roman" pitchFamily="18" charset="0"/>
                <a:cs typeface="Times New Roman" pitchFamily="18" charset="0"/>
              </a:rPr>
              <a:t>Ідея мережевого маркетингу</a:t>
            </a:r>
            <a:endParaRPr lang="uk-UA" dirty="0">
              <a:solidFill>
                <a:srgbClr val="FF0000"/>
              </a:solidFill>
              <a:latin typeface="Times New Roman" pitchFamily="18" charset="0"/>
              <a:cs typeface="Times New Roman" pitchFamily="18" charset="0"/>
            </a:endParaRPr>
          </a:p>
          <a:p>
            <a:pPr indent="432000" algn="just"/>
            <a:r>
              <a:rPr lang="uk-UA" dirty="0">
                <a:latin typeface="Times New Roman" pitchFamily="18" charset="0"/>
                <a:cs typeface="Times New Roman" pitchFamily="18" charset="0"/>
              </a:rPr>
              <a:t>Зробити процес просування товарів (послуг) більш зручним, дешевим і швидким. Прибрати зі схеми просування посередників і дорогу медійну рекламу.</a:t>
            </a:r>
          </a:p>
          <a:p>
            <a:pPr indent="432000" algn="just"/>
            <a:r>
              <a:rPr lang="uk-UA" dirty="0">
                <a:latin typeface="Times New Roman" pitchFamily="18" charset="0"/>
                <a:cs typeface="Times New Roman" pitchFamily="18" charset="0"/>
              </a:rPr>
              <a:t>Це можна зробити, якщо самі люди будуть розповідати один одному про товар мережевої компанії, а їх мотивацією буде відсоток, який вони отримають від продажу продуктів </a:t>
            </a:r>
            <a:r>
              <a:rPr lang="uk-UA" dirty="0" err="1">
                <a:latin typeface="Times New Roman" pitchFamily="18" charset="0"/>
                <a:cs typeface="Times New Roman" pitchFamily="18" charset="0"/>
              </a:rPr>
              <a:t>млм-компанії</a:t>
            </a:r>
            <a:r>
              <a:rPr lang="uk-UA" dirty="0">
                <a:latin typeface="Times New Roman" pitchFamily="18" charset="0"/>
                <a:cs typeface="Times New Roman" pitchFamily="18" charset="0"/>
              </a:rPr>
              <a:t>.</a:t>
            </a:r>
          </a:p>
          <a:p>
            <a:pPr indent="432000" algn="just"/>
            <a:r>
              <a:rPr lang="ru-RU" dirty="0">
                <a:latin typeface="Times New Roman" pitchFamily="18" charset="0"/>
                <a:cs typeface="Times New Roman" pitchFamily="18" charset="0"/>
              </a:rPr>
              <a:t>Але просто на </a:t>
            </a:r>
            <a:r>
              <a:rPr lang="ru-RU" dirty="0" err="1">
                <a:latin typeface="Times New Roman" pitchFamily="18" charset="0"/>
                <a:cs typeface="Times New Roman" pitchFamily="18" charset="0"/>
              </a:rPr>
              <a:t>відсотках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заробиш</a:t>
            </a:r>
            <a:r>
              <a:rPr lang="ru-RU" dirty="0">
                <a:latin typeface="Times New Roman" pitchFamily="18" charset="0"/>
                <a:cs typeface="Times New Roman" pitchFamily="18" charset="0"/>
              </a:rPr>
              <a:t>. Тому </a:t>
            </a:r>
            <a:r>
              <a:rPr lang="ru-RU" dirty="0" err="1">
                <a:latin typeface="Times New Roman" pitchFamily="18" charset="0"/>
                <a:cs typeface="Times New Roman" pitchFamily="18" charset="0"/>
              </a:rPr>
              <a:t>багаторівневий</a:t>
            </a:r>
            <a:r>
              <a:rPr lang="ru-RU" dirty="0">
                <a:latin typeface="Times New Roman" pitchFamily="18" charset="0"/>
                <a:cs typeface="Times New Roman" pitchFamily="18" charset="0"/>
              </a:rPr>
              <a:t> маркетинг </a:t>
            </a:r>
            <a:r>
              <a:rPr lang="ru-RU" dirty="0" err="1">
                <a:latin typeface="Times New Roman" pitchFamily="18" charset="0"/>
                <a:cs typeface="Times New Roman" pitchFamily="18" charset="0"/>
              </a:rPr>
              <a:t>дозволяє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побудувати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a:t>
            </a:r>
            <a:r>
              <a:rPr lang="ru-RU" dirty="0">
                <a:latin typeface="Times New Roman" pitchFamily="18" charset="0"/>
                <a:cs typeface="Times New Roman" pitchFamily="18" charset="0"/>
              </a:rPr>
              <a:t>, створивши </a:t>
            </a:r>
            <a:r>
              <a:rPr lang="ru-RU" dirty="0" err="1">
                <a:latin typeface="Times New Roman" pitchFamily="18" charset="0"/>
                <a:cs typeface="Times New Roman" pitchFamily="18" charset="0"/>
              </a:rPr>
              <a:t>широку</a:t>
            </a:r>
            <a:r>
              <a:rPr lang="ru-RU" dirty="0">
                <a:latin typeface="Times New Roman" pitchFamily="18" charset="0"/>
                <a:cs typeface="Times New Roman" pitchFamily="18" charset="0"/>
              </a:rPr>
              <a:t> мережу </a:t>
            </a:r>
            <a:r>
              <a:rPr lang="ru-RU" dirty="0" err="1">
                <a:latin typeface="Times New Roman" pitchFamily="18" charset="0"/>
                <a:cs typeface="Times New Roman" pitchFamily="18" charset="0"/>
              </a:rPr>
              <a:t>споживачів</a:t>
            </a:r>
            <a:r>
              <a:rPr lang="ru-RU" dirty="0">
                <a:latin typeface="Times New Roman" pitchFamily="18" charset="0"/>
                <a:cs typeface="Times New Roman" pitchFamily="18" charset="0"/>
              </a:rPr>
              <a:t> товару.</a:t>
            </a:r>
          </a:p>
          <a:p>
            <a:pPr indent="432000" algn="just"/>
            <a:r>
              <a:rPr lang="ru-RU" dirty="0" err="1">
                <a:latin typeface="Times New Roman" pitchFamily="18" charset="0"/>
                <a:cs typeface="Times New Roman" pitchFamily="18" charset="0"/>
              </a:rPr>
              <a:t>Передбачається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підприємець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розвинув</a:t>
            </a:r>
            <a:r>
              <a:rPr lang="ru-RU" dirty="0">
                <a:latin typeface="Times New Roman" pitchFamily="18" charset="0"/>
                <a:cs typeface="Times New Roman" pitchFamily="18" charset="0"/>
              </a:rPr>
              <a:t> свою </a:t>
            </a:r>
            <a:r>
              <a:rPr lang="ru-RU" dirty="0" err="1">
                <a:latin typeface="Times New Roman" pitchFamily="18" charset="0"/>
                <a:cs typeface="Times New Roman" pitchFamily="18" charset="0"/>
              </a:rPr>
              <a:t>мережеву</a:t>
            </a:r>
            <a:r>
              <a:rPr lang="ru-RU" dirty="0">
                <a:latin typeface="Times New Roman" pitchFamily="18" charset="0"/>
                <a:cs typeface="Times New Roman" pitchFamily="18" charset="0"/>
              </a:rPr>
              <a:t> структуру, буде </a:t>
            </a:r>
            <a:r>
              <a:rPr lang="ru-RU" dirty="0" err="1">
                <a:latin typeface="Times New Roman" pitchFamily="18" charset="0"/>
                <a:cs typeface="Times New Roman" pitchFamily="18" charset="0"/>
              </a:rPr>
              <a:t>отримувати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відсоток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усього</a:t>
            </a:r>
            <a:r>
              <a:rPr lang="ru-RU" dirty="0">
                <a:latin typeface="Times New Roman" pitchFamily="18" charset="0"/>
                <a:cs typeface="Times New Roman" pitchFamily="18" charset="0"/>
              </a:rPr>
              <a:t> товарообороту </a:t>
            </a:r>
            <a:r>
              <a:rPr lang="ru-RU" dirty="0" err="1">
                <a:latin typeface="Times New Roman" pitchFamily="18" charset="0"/>
                <a:cs typeface="Times New Roman" pitchFamily="18" charset="0"/>
              </a:rPr>
              <a:t>своєї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структури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так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створити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пасивний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дохід</a:t>
            </a:r>
            <a:r>
              <a:rPr lang="ru-RU" dirty="0">
                <a:latin typeface="Times New Roman" pitchFamily="18" charset="0"/>
                <a:cs typeface="Times New Roman" pitchFamily="18" charset="0"/>
              </a:rPr>
              <a:t> у десятки </a:t>
            </a:r>
            <a:r>
              <a:rPr lang="ru-RU" dirty="0" err="1">
                <a:latin typeface="Times New Roman" pitchFamily="18" charset="0"/>
                <a:cs typeface="Times New Roman" pitchFamily="18" charset="0"/>
              </a:rPr>
              <a:t>тисяч</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доларів</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місяць</a:t>
            </a:r>
            <a:r>
              <a:rPr lang="ru-RU" dirty="0">
                <a:latin typeface="Times New Roman" pitchFamily="18" charset="0"/>
                <a:cs typeface="Times New Roman" pitchFamily="18" charset="0"/>
              </a:rPr>
              <a:t>.</a:t>
            </a: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48357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99592" y="1340768"/>
            <a:ext cx="7516688" cy="4610912"/>
          </a:xfrm>
        </p:spPr>
        <p:txBody>
          <a:bodyPr>
            <a:normAutofit/>
          </a:bodyPr>
          <a:lstStyle/>
          <a:p>
            <a:pPr marL="0" indent="0" algn="ctr" fontAlgn="base">
              <a:buNone/>
            </a:pPr>
            <a:r>
              <a:rPr lang="uk-UA" b="1" dirty="0">
                <a:solidFill>
                  <a:schemeClr val="accent4">
                    <a:lumMod val="75000"/>
                  </a:schemeClr>
                </a:solidFill>
                <a:latin typeface="Times New Roman" pitchFamily="18" charset="0"/>
                <a:cs typeface="Times New Roman" pitchFamily="18" charset="0"/>
              </a:rPr>
              <a:t>Реєструємо бізнес</a:t>
            </a:r>
          </a:p>
          <a:p>
            <a:pPr marL="0" indent="0" algn="just" fontAlgn="base">
              <a:buNone/>
            </a:pPr>
            <a:r>
              <a:rPr lang="uk-UA" dirty="0">
                <a:latin typeface="Times New Roman" pitchFamily="18" charset="0"/>
                <a:cs typeface="Times New Roman" pitchFamily="18" charset="0"/>
              </a:rPr>
              <a:t>Якщо ви успішно пройшли попередні кроки на шляху до бізнесу, необхідно зареєструвати підприємництво. В першу чергу, потрібно вибрати організаційно-правову форму підприємництва (ФОП, ПП, СПД, ТОВ і </a:t>
            </a:r>
            <a:r>
              <a:rPr lang="uk-UA" dirty="0" err="1">
                <a:latin typeface="Times New Roman" pitchFamily="18" charset="0"/>
                <a:cs typeface="Times New Roman" pitchFamily="18" charset="0"/>
              </a:rPr>
              <a:t>т.д</a:t>
            </a:r>
            <a:r>
              <a:rPr lang="uk-UA" dirty="0">
                <a:latin typeface="Times New Roman" pitchFamily="18" charset="0"/>
                <a:cs typeface="Times New Roman" pitchFamily="18" charset="0"/>
              </a:rPr>
              <a:t>). </a:t>
            </a:r>
          </a:p>
          <a:p>
            <a:pPr marL="0" indent="0" algn="just" fontAlgn="base">
              <a:buNone/>
            </a:pPr>
            <a:r>
              <a:rPr lang="uk-UA" dirty="0">
                <a:latin typeface="Times New Roman" pitchFamily="18" charset="0"/>
                <a:cs typeface="Times New Roman" pitchFamily="18" charset="0"/>
              </a:rPr>
              <a:t>Форма власності впливає на порядок управління, взаємини і відповідальність засновників, статутний фонд, оподаткування і т.д.</a:t>
            </a:r>
          </a:p>
          <a:p>
            <a:pPr marL="0" indent="0" algn="just" fontAlgn="base">
              <a:buNone/>
            </a:pPr>
            <a:r>
              <a:rPr lang="uk-UA" dirty="0">
                <a:latin typeface="Times New Roman" pitchFamily="18" charset="0"/>
                <a:cs typeface="Times New Roman" pitchFamily="18" charset="0"/>
              </a:rPr>
              <a:t>Визначившись з формою бізнесу, необхідно пройти процедуру державної реєстрації підприємства. Зробити це можна 2 способами - самостійно або скористатися послугами професійних юристів.</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667339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71400"/>
            <a:ext cx="7239000" cy="660688"/>
          </a:xfrm>
        </p:spPr>
        <p:txBody>
          <a:bodyPr>
            <a:normAutofit fontScale="90000"/>
          </a:bodyPr>
          <a:lstStyle/>
          <a:p>
            <a:pPr algn="ctr"/>
            <a:r>
              <a:rPr lang="ru-RU" sz="2600" dirty="0">
                <a:latin typeface="Times New Roman" pitchFamily="18" charset="0"/>
                <a:cs typeface="Times New Roman" pitchFamily="18" charset="0"/>
              </a:rPr>
              <a:t> </a:t>
            </a:r>
            <a:br>
              <a:rPr lang="ru-RU" sz="2600" dirty="0">
                <a:latin typeface="Times New Roman" pitchFamily="18" charset="0"/>
                <a:cs typeface="Times New Roman" pitchFamily="18" charset="0"/>
              </a:rPr>
            </a:br>
            <a:br>
              <a:rPr lang="ru-RU" sz="2600" dirty="0">
                <a:latin typeface="Times New Roman" pitchFamily="18" charset="0"/>
                <a:cs typeface="Times New Roman" pitchFamily="18" charset="0"/>
              </a:rPr>
            </a:br>
            <a:r>
              <a:rPr lang="ru-RU" sz="2600" dirty="0">
                <a:latin typeface="Times New Roman" pitchFamily="18" charset="0"/>
                <a:cs typeface="Times New Roman" pitchFamily="18" charset="0"/>
              </a:rPr>
              <a:t>2. Покупка </a:t>
            </a:r>
            <a:r>
              <a:rPr lang="ru-RU" sz="2600" dirty="0" err="1">
                <a:latin typeface="Times New Roman" pitchFamily="18" charset="0"/>
                <a:cs typeface="Times New Roman" pitchFamily="18" charset="0"/>
              </a:rPr>
              <a:t>діючого</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бізнесу</a:t>
            </a:r>
            <a:r>
              <a:rPr lang="ru-RU" sz="2600" dirty="0">
                <a:latin typeface="Times New Roman" pitchFamily="18" charset="0"/>
                <a:cs typeface="Times New Roman" pitchFamily="18" charset="0"/>
              </a:rPr>
              <a:t>.</a:t>
            </a:r>
            <a:endParaRPr lang="uk-UA" sz="2600" dirty="0">
              <a:latin typeface="Times New Roman" pitchFamily="18" charset="0"/>
              <a:cs typeface="Times New Roman" pitchFamily="18" charset="0"/>
            </a:endParaRPr>
          </a:p>
        </p:txBody>
      </p:sp>
      <p:sp>
        <p:nvSpPr>
          <p:cNvPr id="3" name="Місце для вмісту 2"/>
          <p:cNvSpPr>
            <a:spLocks noGrp="1"/>
          </p:cNvSpPr>
          <p:nvPr>
            <p:ph idx="1"/>
          </p:nvPr>
        </p:nvSpPr>
        <p:spPr>
          <a:xfrm>
            <a:off x="971600" y="1052736"/>
            <a:ext cx="7715200" cy="5328592"/>
          </a:xfrm>
        </p:spPr>
        <p:txBody>
          <a:bodyPr>
            <a:normAutofit fontScale="92500" lnSpcReduction="10000"/>
          </a:bodyPr>
          <a:lstStyle/>
          <a:p>
            <a:pPr marL="0" indent="0" algn="just" fontAlgn="base">
              <a:buNone/>
            </a:pPr>
            <a:r>
              <a:rPr lang="uk-UA" dirty="0">
                <a:latin typeface="Times New Roman" pitchFamily="18" charset="0"/>
                <a:cs typeface="Times New Roman" pitchFamily="18" charset="0"/>
              </a:rPr>
              <a:t>Інвестиція в перевірену бізнес-модель або придбання вже наявного бізнесу, який має клієнтів, налагоджені процеси і сформований грошовий потік, може бути хорошою альтернативою старту своєї справи з нуля.</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Проте таке рішення вимагає хорошого розгляду всіх за і проти, адже сума угоди, вочевидь, не буде маленькою, а значить, і ризики будуть відповідними. </a:t>
            </a:r>
          </a:p>
          <a:p>
            <a:pPr marL="0" indent="0" algn="just" fontAlgn="base">
              <a:buNone/>
            </a:pPr>
            <a:r>
              <a:rPr lang="uk-UA" dirty="0">
                <a:latin typeface="Times New Roman" pitchFamily="18" charset="0"/>
                <a:cs typeface="Times New Roman" pitchFamily="18" charset="0"/>
              </a:rPr>
              <a:t>Зазвичай власники бізнесу не приймають рішення про продаж спонтанно, і навряд чи керуються при цьому емоціями, а, ймовірніше, холодним розрахунком. </a:t>
            </a:r>
          </a:p>
          <a:p>
            <a:pPr marL="0" indent="0" algn="just" fontAlgn="base">
              <a:buNone/>
            </a:pPr>
            <a:r>
              <a:rPr lang="uk-UA" b="1" dirty="0">
                <a:latin typeface="Times New Roman" pitchFamily="18" charset="0"/>
                <a:cs typeface="Times New Roman" pitchFamily="18" charset="0"/>
              </a:rPr>
              <a:t>Причини можуть бути найрізноманітнішими:</a:t>
            </a:r>
          </a:p>
          <a:p>
            <a:pPr algn="just" fontAlgn="base"/>
            <a:r>
              <a:rPr lang="uk-UA" dirty="0">
                <a:latin typeface="Times New Roman" pitchFamily="18" charset="0"/>
                <a:cs typeface="Times New Roman" pitchFamily="18" charset="0"/>
              </a:rPr>
              <a:t>поділ компанії між декількома власниками через конфлікт інтересів;</a:t>
            </a:r>
          </a:p>
          <a:p>
            <a:pPr algn="just" fontAlgn="base"/>
            <a:r>
              <a:rPr lang="uk-UA" dirty="0">
                <a:latin typeface="Times New Roman" pitchFamily="18" charset="0"/>
                <a:cs typeface="Times New Roman" pitchFamily="18" charset="0"/>
              </a:rPr>
              <a:t>необхідність отримання великої суми грошей для інших цілей;</a:t>
            </a:r>
          </a:p>
          <a:p>
            <a:pPr algn="just" fontAlgn="base"/>
            <a:r>
              <a:rPr lang="uk-UA" dirty="0">
                <a:latin typeface="Times New Roman" pitchFamily="18" charset="0"/>
                <a:cs typeface="Times New Roman" pitchFamily="18" charset="0"/>
              </a:rPr>
              <a:t>вихід на пенсію або хвороба, яка заважає далі займатися цією справою;</a:t>
            </a:r>
          </a:p>
          <a:p>
            <a:pPr algn="just" fontAlgn="base"/>
            <a:r>
              <a:rPr lang="uk-UA" dirty="0">
                <a:latin typeface="Times New Roman" pitchFamily="18" charset="0"/>
                <a:cs typeface="Times New Roman" pitchFamily="18" charset="0"/>
              </a:rPr>
              <a:t>зниження інтересу до цього напрямку і бажання змінити вид діяльності.</a:t>
            </a:r>
          </a:p>
          <a:p>
            <a:pPr marL="0" indent="0" algn="just" fontAlgn="base">
              <a:buNone/>
            </a:pPr>
            <a:r>
              <a:rPr lang="uk-UA" dirty="0">
                <a:latin typeface="Times New Roman" pitchFamily="18" charset="0"/>
                <a:cs typeface="Times New Roman" pitchFamily="18" charset="0"/>
              </a:rPr>
              <a:t>З боку покупця вкрай важливо дізнатися справжні мотиви колишнього власника, що дозволить уникнути можливих неприємних сюрпризів. Також потрібно дивитися крізь призму власного досвіду, навичок і кваліфікації – зрозуміти, чи зможете ви впоратися з керуванням цією компанією.</a:t>
            </a:r>
          </a:p>
          <a:p>
            <a:pPr marL="0" indent="0" algn="just" fontAlgn="base">
              <a:buNone/>
            </a:pPr>
            <a:r>
              <a:rPr lang="uk-UA" dirty="0">
                <a:latin typeface="Times New Roman" pitchFamily="18" charset="0"/>
                <a:cs typeface="Times New Roman" pitchFamily="18" charset="0"/>
              </a:rPr>
              <a:t>У цілому тема придбання готового бізнесу і його продажу набагато складніша, ніж це може здатися на перший погляд.</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572499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259632" y="512076"/>
            <a:ext cx="7588696" cy="5833848"/>
          </a:xfrm>
        </p:spPr>
        <p:txBody>
          <a:bodyPr>
            <a:noAutofit/>
          </a:bodyPr>
          <a:lstStyle/>
          <a:p>
            <a:pPr marL="0" indent="0" algn="ctr" fontAlgn="base">
              <a:buNone/>
            </a:pPr>
            <a:r>
              <a:rPr lang="uk-UA" b="1" dirty="0">
                <a:solidFill>
                  <a:schemeClr val="accent4">
                    <a:lumMod val="75000"/>
                  </a:schemeClr>
                </a:solidFill>
                <a:latin typeface="Times New Roman" pitchFamily="18" charset="0"/>
                <a:cs typeface="Times New Roman" pitchFamily="18" charset="0"/>
              </a:rPr>
              <a:t>Основні переваги і недоліки такого кроку</a:t>
            </a:r>
          </a:p>
          <a:p>
            <a:pPr marL="0" indent="0" algn="just" fontAlgn="base">
              <a:buNone/>
            </a:pPr>
            <a:r>
              <a:rPr lang="uk-UA" dirty="0">
                <a:latin typeface="Times New Roman" pitchFamily="18" charset="0"/>
                <a:cs typeface="Times New Roman" pitchFamily="18" charset="0"/>
              </a:rPr>
              <a:t>Основним плюсом здебільшого буде менший ризик, ніж у випадку початку роботи з нуля. Ви отримуєте підприємство, яке вже генерує грошовий потік і прибуток, має клієнтську базу, певну репутацію і </a:t>
            </a:r>
            <a:r>
              <a:rPr lang="uk-UA" dirty="0" err="1">
                <a:latin typeface="Times New Roman" pitchFamily="18" charset="0"/>
                <a:cs typeface="Times New Roman" pitchFamily="18" charset="0"/>
              </a:rPr>
              <a:t>впізнаваність</a:t>
            </a:r>
            <a:r>
              <a:rPr lang="uk-UA" dirty="0">
                <a:latin typeface="Times New Roman" pitchFamily="18" charset="0"/>
                <a:cs typeface="Times New Roman" pitchFamily="18" charset="0"/>
              </a:rPr>
              <a:t> на ринку, а також співробітників, які знайомі з усіма аспектами бізнесу. І вам не потрібно, як то кажуть, винаходити колесо, адже формула роботи вже виведена і реалізована.</a:t>
            </a:r>
          </a:p>
          <a:p>
            <a:pPr marL="0" indent="0" algn="just" fontAlgn="base">
              <a:buNone/>
            </a:pPr>
            <a:r>
              <a:rPr lang="uk-UA" dirty="0">
                <a:latin typeface="Times New Roman" pitchFamily="18" charset="0"/>
                <a:cs typeface="Times New Roman" pitchFamily="18" charset="0"/>
              </a:rPr>
              <a:t>З іншого боку, купівля готового бізнесу іноді обходиться дорожче, ніж у випадку самостійного старту. Але фінансування для підтримки підприємства, що працює, отримати легше, адже банкіри та інвестори набагато більше схильні до співпраці з уже чинним бізнесом. Як приклад можна навести нішу електронної комерції. Купуючи готовий </a:t>
            </a:r>
            <a:r>
              <a:rPr lang="uk-UA" dirty="0" err="1">
                <a:latin typeface="Times New Roman" pitchFamily="18" charset="0"/>
                <a:cs typeface="Times New Roman" pitchFamily="18" charset="0"/>
              </a:rPr>
              <a:t>інтернет-магазин</a:t>
            </a:r>
            <a:r>
              <a:rPr lang="uk-UA" dirty="0">
                <a:latin typeface="Times New Roman" pitchFamily="18" charset="0"/>
                <a:cs typeface="Times New Roman" pitchFamily="18" charset="0"/>
              </a:rPr>
              <a:t>, у якому вже є </a:t>
            </a:r>
            <a:r>
              <a:rPr lang="uk-UA" dirty="0" err="1">
                <a:latin typeface="Times New Roman" pitchFamily="18" charset="0"/>
                <a:cs typeface="Times New Roman" pitchFamily="18" charset="0"/>
              </a:rPr>
              <a:t>трафік</a:t>
            </a:r>
            <a:r>
              <a:rPr lang="uk-UA" dirty="0">
                <a:latin typeface="Times New Roman" pitchFamily="18" charset="0"/>
                <a:cs typeface="Times New Roman" pitchFamily="18" charset="0"/>
              </a:rPr>
              <a:t>, стабільні продажі і клієнтська база, ви заощаджуєте масу часу і грошей, які потрібно було б інвестувати для отримання аналогічного результату. І справа більше в часі, ніж у бюджеті, адже на просування нового сайту з нуля в будь-якому випадку потрібно витратити від 6 до 12 місяців, незалежно від того, скільки ви вкладете спочатку.</a:t>
            </a:r>
          </a:p>
        </p:txBody>
      </p:sp>
    </p:spTree>
    <p:extLst>
      <p:ext uri="{BB962C8B-B14F-4D97-AF65-F5344CB8AC3E}">
        <p14:creationId xmlns:p14="http://schemas.microsoft.com/office/powerpoint/2010/main" val="67587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27584" y="331456"/>
            <a:ext cx="7920880" cy="6195088"/>
          </a:xfrm>
        </p:spPr>
        <p:txBody>
          <a:bodyPr>
            <a:normAutofit fontScale="92500" lnSpcReduction="20000"/>
          </a:bodyPr>
          <a:lstStyle/>
          <a:p>
            <a:pPr marL="0" indent="0" algn="just" fontAlgn="base">
              <a:buNone/>
            </a:pPr>
            <a:r>
              <a:rPr lang="uk-UA" dirty="0">
                <a:latin typeface="Times New Roman" pitchFamily="18" charset="0"/>
                <a:cs typeface="Times New Roman" pitchFamily="18" charset="0"/>
              </a:rPr>
              <a:t>Прийняття рішення щодо того, який бізнес купити, залежить від професійних навичок потенційного покупця, досвіду роботи в тій чи іншій сфері або навіть власного хобі чи особистих пріоритетів. </a:t>
            </a:r>
          </a:p>
          <a:p>
            <a:pPr marL="0" indent="0" algn="just" fontAlgn="base">
              <a:buNone/>
            </a:pPr>
            <a:r>
              <a:rPr lang="uk-UA" dirty="0">
                <a:latin typeface="Times New Roman" pitchFamily="18" charset="0"/>
                <a:cs typeface="Times New Roman" pitchFamily="18" charset="0"/>
              </a:rPr>
              <a:t>Не варто купувати бізнес у ніші, на якій ви зовсім не знаєтеся або ж знаєтеся недостатньо добре. Майже у всіх випадках це буде помилкою, незалежно від того, наскільки добре все виглядає спочатку. </a:t>
            </a:r>
          </a:p>
          <a:p>
            <a:pPr marL="0" indent="0" algn="just" fontAlgn="base">
              <a:buNone/>
            </a:pPr>
            <a:r>
              <a:rPr lang="uk-UA" dirty="0">
                <a:latin typeface="Times New Roman" pitchFamily="18" charset="0"/>
                <a:cs typeface="Times New Roman" pitchFamily="18" charset="0"/>
              </a:rPr>
              <a:t>Мало того що вам складно буде провести аналіз стану справ у компанії і її положення на ринку в цілому, так ще й доведеться витратити дуже багато часу на навчання і протистояти набагато досвідченішим конкурентам.</a:t>
            </a:r>
          </a:p>
          <a:p>
            <a:pPr marL="0" indent="0" algn="just" fontAlgn="base">
              <a:buNone/>
            </a:pPr>
            <a:r>
              <a:rPr lang="uk-UA" dirty="0">
                <a:latin typeface="Times New Roman" pitchFamily="18" charset="0"/>
                <a:cs typeface="Times New Roman" pitchFamily="18" charset="0"/>
              </a:rPr>
              <a:t>Це може здатися очевидним, але все ж насамперед звертайте увагу на ті галузі, які вам дійсно цікаві. Навряд чи з дизайнера інтер’єрів вийде хороший власник </a:t>
            </a:r>
            <a:r>
              <a:rPr lang="uk-UA" dirty="0" err="1">
                <a:latin typeface="Times New Roman" pitchFamily="18" charset="0"/>
                <a:cs typeface="Times New Roman" pitchFamily="18" charset="0"/>
              </a:rPr>
              <a:t>автомайстерні</a:t>
            </a:r>
            <a:r>
              <a:rPr lang="uk-UA" dirty="0">
                <a:latin typeface="Times New Roman" pitchFamily="18" charset="0"/>
                <a:cs typeface="Times New Roman" pitchFamily="18" charset="0"/>
              </a:rPr>
              <a:t>, навіть якщо таку компанію він отримає і зовсім безкоштовно. Набагато більше шансів досягти успіху у тих людей, які по-справжньому насолоджуються своєю роботою. Тому в процесі вибору насамперед керуйтеся своїми інтересами, навичками і досвідом.</a:t>
            </a:r>
          </a:p>
          <a:p>
            <a:pPr marL="0" indent="0" algn="just" fontAlgn="base">
              <a:buNone/>
            </a:pPr>
            <a:r>
              <a:rPr lang="uk-UA" dirty="0">
                <a:latin typeface="Times New Roman" pitchFamily="18" charset="0"/>
                <a:cs typeface="Times New Roman" pitchFamily="18" charset="0"/>
              </a:rPr>
              <a:t>Також потрібно враховувати і ряд інших критеріїв, серед яких:</a:t>
            </a:r>
          </a:p>
          <a:p>
            <a:pPr algn="just" fontAlgn="base"/>
            <a:r>
              <a:rPr lang="uk-UA" dirty="0">
                <a:latin typeface="Times New Roman" pitchFamily="18" charset="0"/>
                <a:cs typeface="Times New Roman" pitchFamily="18" charset="0"/>
              </a:rPr>
              <a:t>розмір бізнесу (кількість співробітників, обсяг продажів і т. д.);</a:t>
            </a:r>
          </a:p>
          <a:p>
            <a:pPr algn="just" fontAlgn="base"/>
            <a:r>
              <a:rPr lang="uk-UA" dirty="0">
                <a:latin typeface="Times New Roman" pitchFamily="18" charset="0"/>
                <a:cs typeface="Times New Roman" pitchFamily="18" charset="0"/>
              </a:rPr>
              <a:t>географічне розташування;</a:t>
            </a:r>
          </a:p>
          <a:p>
            <a:pPr algn="just" fontAlgn="base"/>
            <a:r>
              <a:rPr lang="uk-UA" dirty="0">
                <a:latin typeface="Times New Roman" pitchFamily="18" charset="0"/>
                <a:cs typeface="Times New Roman" pitchFamily="18" charset="0"/>
              </a:rPr>
              <a:t>вартість утримання (оренда, заробітна плата);</a:t>
            </a:r>
          </a:p>
          <a:p>
            <a:pPr algn="just" fontAlgn="base"/>
            <a:r>
              <a:rPr lang="uk-UA" dirty="0">
                <a:latin typeface="Times New Roman" pitchFamily="18" charset="0"/>
                <a:cs typeface="Times New Roman" pitchFamily="18" charset="0"/>
              </a:rPr>
              <a:t>цільовий регіон, на який орієнтовані продажі (одне місто, вся країна, глобальний ринок);</a:t>
            </a:r>
          </a:p>
          <a:p>
            <a:pPr algn="just" fontAlgn="base"/>
            <a:r>
              <a:rPr lang="uk-UA" dirty="0">
                <a:latin typeface="Times New Roman" pitchFamily="18" charset="0"/>
                <a:cs typeface="Times New Roman" pitchFamily="18" charset="0"/>
              </a:rPr>
              <a:t>рівень прибутку і </a:t>
            </a:r>
            <a:r>
              <a:rPr lang="uk-UA" dirty="0" err="1">
                <a:latin typeface="Times New Roman" pitchFamily="18" charset="0"/>
                <a:cs typeface="Times New Roman" pitchFamily="18" charset="0"/>
              </a:rPr>
              <a:t>маржинальність</a:t>
            </a:r>
            <a:r>
              <a:rPr lang="uk-UA" dirty="0">
                <a:latin typeface="Times New Roman" pitchFamily="18" charset="0"/>
                <a:cs typeface="Times New Roman" pitchFamily="18" charset="0"/>
              </a:rPr>
              <a:t> галузі;</a:t>
            </a:r>
          </a:p>
          <a:p>
            <a:pPr algn="just" fontAlgn="base"/>
            <a:r>
              <a:rPr lang="uk-UA" dirty="0">
                <a:latin typeface="Times New Roman" pitchFamily="18" charset="0"/>
                <a:cs typeface="Times New Roman" pitchFamily="18" charset="0"/>
              </a:rPr>
              <a:t>можливості росту в майбутньому.</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077516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60648"/>
            <a:ext cx="6589199" cy="1280890"/>
          </a:xfrm>
        </p:spPr>
        <p:txBody>
          <a:bodyPr>
            <a:normAutofit/>
          </a:bodyPr>
          <a:lstStyle/>
          <a:p>
            <a:pPr algn="ctr"/>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Придбання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франшизи</a:t>
            </a:r>
            <a:r>
              <a:rPr lang="ru-RU" dirty="0">
                <a:latin typeface="Times New Roman" pitchFamily="18" charset="0"/>
                <a:cs typeface="Times New Roman" pitchFamily="18" charset="0"/>
              </a:rPr>
              <a:t>. </a:t>
            </a:r>
            <a:br>
              <a:rPr lang="uk-UA" dirty="0">
                <a:latin typeface="Times New Roman" pitchFamily="18" charset="0"/>
                <a:cs typeface="Times New Roman" pitchFamily="18" charset="0"/>
              </a:rPr>
            </a:br>
            <a:endParaRPr lang="uk-UA" dirty="0"/>
          </a:p>
        </p:txBody>
      </p:sp>
      <p:sp>
        <p:nvSpPr>
          <p:cNvPr id="3" name="Місце для вмісту 2"/>
          <p:cNvSpPr>
            <a:spLocks noGrp="1"/>
          </p:cNvSpPr>
          <p:nvPr>
            <p:ph idx="1"/>
          </p:nvPr>
        </p:nvSpPr>
        <p:spPr>
          <a:xfrm>
            <a:off x="863588" y="1052736"/>
            <a:ext cx="7416824" cy="5403000"/>
          </a:xfrm>
        </p:spPr>
        <p:txBody>
          <a:bodyPr>
            <a:normAutofit/>
          </a:bodyPr>
          <a:lstStyle/>
          <a:p>
            <a:pPr marL="0" indent="0" algn="just">
              <a:buNone/>
            </a:pPr>
            <a:r>
              <a:rPr lang="uk-UA" b="1" dirty="0">
                <a:solidFill>
                  <a:schemeClr val="accent1"/>
                </a:solidFill>
                <a:latin typeface="Times New Roman" pitchFamily="18" charset="0"/>
                <a:cs typeface="Times New Roman" pitchFamily="18" charset="0"/>
              </a:rPr>
              <a:t>Франшиза</a:t>
            </a:r>
            <a:r>
              <a:rPr lang="uk-UA" dirty="0">
                <a:latin typeface="Times New Roman" pitchFamily="18" charset="0"/>
                <a:cs typeface="Times New Roman" pitchFamily="18" charset="0"/>
              </a:rPr>
              <a:t> — це договір між компанією із власним брендом та третьою особою. Відповідно до умов договору, покупець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a:t>
            </a:r>
            <a:r>
              <a:rPr lang="uk-UA" dirty="0">
                <a:solidFill>
                  <a:schemeClr val="accent1"/>
                </a:solidFill>
                <a:latin typeface="Times New Roman" pitchFamily="18" charset="0"/>
                <a:cs typeface="Times New Roman" pitchFamily="18" charset="0"/>
              </a:rPr>
              <a:t>(</a:t>
            </a:r>
            <a:r>
              <a:rPr lang="uk-UA" b="1" dirty="0" err="1">
                <a:solidFill>
                  <a:schemeClr val="accent1"/>
                </a:solidFill>
                <a:latin typeface="Times New Roman" pitchFamily="18" charset="0"/>
                <a:cs typeface="Times New Roman" pitchFamily="18" charset="0"/>
              </a:rPr>
              <a:t>франчайзі</a:t>
            </a:r>
            <a:r>
              <a:rPr lang="uk-UA" dirty="0">
                <a:solidFill>
                  <a:schemeClr val="accent1"/>
                </a:solidFill>
                <a:latin typeface="Times New Roman" pitchFamily="18" charset="0"/>
                <a:cs typeface="Times New Roman" pitchFamily="18" charset="0"/>
              </a:rPr>
              <a:t>) </a:t>
            </a:r>
            <a:r>
              <a:rPr lang="uk-UA" dirty="0">
                <a:latin typeface="Times New Roman" pitchFamily="18" charset="0"/>
                <a:cs typeface="Times New Roman" pitchFamily="18" charset="0"/>
              </a:rPr>
              <a:t>отримує платне право відкрити власний бізнес під керівництвом компанії — власника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a:t>
            </a:r>
            <a:r>
              <a:rPr lang="uk-UA" dirty="0">
                <a:solidFill>
                  <a:schemeClr val="accent1"/>
                </a:solidFill>
                <a:latin typeface="Times New Roman" pitchFamily="18" charset="0"/>
                <a:cs typeface="Times New Roman" pitchFamily="18" charset="0"/>
              </a:rPr>
              <a:t>(</a:t>
            </a:r>
            <a:r>
              <a:rPr lang="uk-UA" b="1" dirty="0" err="1">
                <a:solidFill>
                  <a:schemeClr val="accent1"/>
                </a:solidFill>
                <a:latin typeface="Times New Roman" pitchFamily="18" charset="0"/>
                <a:cs typeface="Times New Roman" pitchFamily="18" charset="0"/>
              </a:rPr>
              <a:t>франчайзера</a:t>
            </a:r>
            <a:r>
              <a:rPr lang="uk-UA" dirty="0">
                <a:solidFill>
                  <a:schemeClr val="accent1"/>
                </a:solidFill>
                <a:latin typeface="Times New Roman" pitchFamily="18" charset="0"/>
                <a:cs typeface="Times New Roman" pitchFamily="18" charset="0"/>
              </a:rPr>
              <a:t>), </a:t>
            </a:r>
            <a:r>
              <a:rPr lang="uk-UA" dirty="0">
                <a:latin typeface="Times New Roman" pitchFamily="18" charset="0"/>
                <a:cs typeface="Times New Roman" pitchFamily="18" charset="0"/>
              </a:rPr>
              <a:t>використовуючи її ім’я, технології, права інтелектуальної власності тощо.</a:t>
            </a:r>
          </a:p>
          <a:p>
            <a:pPr marL="0" indent="0" algn="just">
              <a:buNone/>
            </a:pPr>
            <a:r>
              <a:rPr lang="uk-UA" dirty="0">
                <a:latin typeface="Times New Roman" pitchFamily="18" charset="0"/>
                <a:cs typeface="Times New Roman" pitchFamily="18" charset="0"/>
              </a:rPr>
              <a:t>Для того, щоб відкриття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було успішним,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допомагає порадами та пропонує вже готові варіанти обладнання, загальну систему автоматизації франшизи для роботи. </a:t>
            </a:r>
          </a:p>
          <a:p>
            <a:pPr marL="0" indent="0" algn="just">
              <a:buNone/>
            </a:pPr>
            <a:r>
              <a:rPr lang="uk-UA" dirty="0">
                <a:latin typeface="Times New Roman" pitchFamily="18" charset="0"/>
                <a:cs typeface="Times New Roman" pitchFamily="18" charset="0"/>
              </a:rPr>
              <a:t>Він налагоджує зв’язок із постачальниками та на початку контролює технологічний процес.</a:t>
            </a:r>
            <a:endParaRPr lang="ru-RU" dirty="0">
              <a:latin typeface="Times New Roman" pitchFamily="18" charset="0"/>
              <a:cs typeface="Times New Roman" pitchFamily="18" charset="0"/>
            </a:endParaRPr>
          </a:p>
          <a:p>
            <a:pPr marL="0" indent="0" algn="just">
              <a:buNone/>
            </a:pPr>
            <a:r>
              <a:rPr lang="ru-RU" dirty="0">
                <a:latin typeface="Times New Roman" pitchFamily="18" charset="0"/>
                <a:cs typeface="Times New Roman" pitchFamily="18" charset="0"/>
              </a:rPr>
              <a:t>Часто два </a:t>
            </a:r>
            <a:r>
              <a:rPr lang="ru-RU" dirty="0" err="1">
                <a:latin typeface="Times New Roman" pitchFamily="18" charset="0"/>
                <a:cs typeface="Times New Roman" pitchFamily="18" charset="0"/>
              </a:rPr>
              <a:t>різні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поняття</a:t>
            </a:r>
            <a:r>
              <a:rPr lang="ru-RU" dirty="0">
                <a:latin typeface="Times New Roman" pitchFamily="18" charset="0"/>
                <a:cs typeface="Times New Roman" pitchFamily="18" charset="0"/>
              </a:rPr>
              <a:t> — </a:t>
            </a:r>
            <a:r>
              <a:rPr lang="ru-RU" b="1" dirty="0">
                <a:latin typeface="Times New Roman" pitchFamily="18" charset="0"/>
                <a:cs typeface="Times New Roman" pitchFamily="18" charset="0"/>
              </a:rPr>
              <a:t>франчайзинг</a:t>
            </a:r>
            <a:r>
              <a:rPr lang="ru-RU" dirty="0">
                <a:latin typeface="Times New Roman" pitchFamily="18" charset="0"/>
                <a:cs typeface="Times New Roman" pitchFamily="18" charset="0"/>
              </a:rPr>
              <a:t> і </a:t>
            </a:r>
            <a:r>
              <a:rPr lang="ru-RU" b="1" dirty="0">
                <a:latin typeface="Times New Roman" pitchFamily="18" charset="0"/>
                <a:cs typeface="Times New Roman" pitchFamily="18" charset="0"/>
              </a:rPr>
              <a:t>франшиза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плутають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вважають</a:t>
            </a:r>
            <a:r>
              <a:rPr lang="ru-RU" dirty="0">
                <a:latin typeface="Times New Roman" pitchFamily="18" charset="0"/>
                <a:cs typeface="Times New Roman" pitchFamily="18" charset="0"/>
              </a:rPr>
              <a:t> одним і </a:t>
            </a:r>
            <a:r>
              <a:rPr lang="ru-RU" dirty="0" err="1">
                <a:latin typeface="Times New Roman" pitchFamily="18" charset="0"/>
                <a:cs typeface="Times New Roman" pitchFamily="18" charset="0"/>
              </a:rPr>
              <a:t>тим</a:t>
            </a:r>
            <a:r>
              <a:rPr lang="ru-RU" dirty="0">
                <a:latin typeface="Times New Roman" pitchFamily="18" charset="0"/>
                <a:cs typeface="Times New Roman" pitchFamily="18" charset="0"/>
              </a:rPr>
              <a:t> самим. </a:t>
            </a:r>
            <a:r>
              <a:rPr lang="ru-RU" dirty="0">
                <a:solidFill>
                  <a:schemeClr val="accent1"/>
                </a:solidFill>
                <a:latin typeface="Times New Roman" pitchFamily="18" charset="0"/>
                <a:cs typeface="Times New Roman" pitchFamily="18" charset="0"/>
              </a:rPr>
              <a:t>Франшиза</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покупка права на </a:t>
            </a:r>
            <a:r>
              <a:rPr lang="ru-RU" dirty="0" err="1">
                <a:latin typeface="Times New Roman" pitchFamily="18" charset="0"/>
                <a:cs typeface="Times New Roman" pitchFamily="18" charset="0"/>
              </a:rPr>
              <a:t>реалізацію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ім’ям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відомої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торгової</a:t>
            </a:r>
            <a:r>
              <a:rPr lang="ru-RU" dirty="0">
                <a:latin typeface="Times New Roman" pitchFamily="18" charset="0"/>
                <a:cs typeface="Times New Roman" pitchFamily="18" charset="0"/>
              </a:rPr>
              <a:t> марки, </a:t>
            </a:r>
            <a:r>
              <a:rPr lang="ru-RU" dirty="0">
                <a:solidFill>
                  <a:schemeClr val="accent1"/>
                </a:solidFill>
                <a:latin typeface="Times New Roman" pitchFamily="18" charset="0"/>
                <a:cs typeface="Times New Roman" pitchFamily="18" charset="0"/>
              </a:rPr>
              <a:t>а франчайзинг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ведення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бізнесу</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умовами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франшизи</a:t>
            </a:r>
            <a:r>
              <a:rPr lang="ru-RU" dirty="0">
                <a:latin typeface="Times New Roman" pitchFamily="18" charset="0"/>
                <a:cs typeface="Times New Roman" pitchFamily="18" charset="0"/>
              </a:rPr>
              <a:t>.</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88463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115616" y="1124744"/>
            <a:ext cx="7300912" cy="4463777"/>
          </a:xfrm>
        </p:spPr>
        <p:txBody>
          <a:bodyPr>
            <a:normAutofit/>
          </a:bodyPr>
          <a:lstStyle/>
          <a:p>
            <a:pPr marL="0" indent="0" algn="just" fontAlgn="base">
              <a:buNone/>
            </a:pPr>
            <a:r>
              <a:rPr lang="uk-UA" dirty="0">
                <a:latin typeface="Times New Roman" pitchFamily="18" charset="0"/>
                <a:cs typeface="Times New Roman" pitchFamily="18" charset="0"/>
              </a:rPr>
              <a:t>Відкриття бізнесу по </a:t>
            </a:r>
            <a:r>
              <a:rPr lang="uk-UA" dirty="0" err="1">
                <a:latin typeface="Times New Roman" pitchFamily="18" charset="0"/>
                <a:cs typeface="Times New Roman" pitchFamily="18" charset="0"/>
              </a:rPr>
              <a:t>франшизі</a:t>
            </a:r>
            <a:r>
              <a:rPr lang="uk-UA" dirty="0">
                <a:latin typeface="Times New Roman" pitchFamily="18" charset="0"/>
                <a:cs typeface="Times New Roman" pitchFamily="18" charset="0"/>
              </a:rPr>
              <a:t> може бути хорошим варіантом як для людей, хто завжди хотів свій заклад, так і для людей, які хочуть вкласти гроші у бізнес із високою стабільністю. До того ж за часів кризи та пандемії у компаній, які працюють по </a:t>
            </a:r>
            <a:r>
              <a:rPr lang="uk-UA" dirty="0" err="1">
                <a:latin typeface="Times New Roman" pitchFamily="18" charset="0"/>
                <a:cs typeface="Times New Roman" pitchFamily="18" charset="0"/>
              </a:rPr>
              <a:t>франшизі</a:t>
            </a:r>
            <a:r>
              <a:rPr lang="uk-UA" dirty="0">
                <a:latin typeface="Times New Roman" pitchFamily="18" charset="0"/>
                <a:cs typeface="Times New Roman" pitchFamily="18" charset="0"/>
              </a:rPr>
              <a:t>, шансів продовжити роботу та вижити на ринку більше.</a:t>
            </a:r>
          </a:p>
          <a:p>
            <a:pPr marL="0" indent="0" algn="just" fontAlgn="base">
              <a:buNone/>
            </a:pPr>
            <a:r>
              <a:rPr lang="uk-UA" dirty="0">
                <a:latin typeface="Times New Roman" pitchFamily="18" charset="0"/>
                <a:cs typeface="Times New Roman" pitchFamily="18" charset="0"/>
              </a:rPr>
              <a:t>Робота по </a:t>
            </a:r>
            <a:r>
              <a:rPr lang="uk-UA" dirty="0" err="1">
                <a:latin typeface="Times New Roman" pitchFamily="18" charset="0"/>
                <a:cs typeface="Times New Roman" pitchFamily="18" charset="0"/>
              </a:rPr>
              <a:t>франшизі</a:t>
            </a:r>
            <a:r>
              <a:rPr lang="uk-UA" dirty="0">
                <a:latin typeface="Times New Roman" pitchFamily="18" charset="0"/>
                <a:cs typeface="Times New Roman" pitchFamily="18" charset="0"/>
              </a:rPr>
              <a:t> здається простішою, ніж відкриття своєї справи, і це дає впевненість в успіху, але є обмеження та мінуси у такій роботі, з якими потрібно ознайомитися перед початком співпраці.</a:t>
            </a:r>
          </a:p>
          <a:p>
            <a:pPr algn="just" fontAlgn="base"/>
            <a:r>
              <a:rPr lang="uk-UA" b="1" dirty="0">
                <a:latin typeface="Times New Roman" pitchFamily="18" charset="0"/>
                <a:cs typeface="Times New Roman" pitchFamily="18" charset="0"/>
              </a:rPr>
              <a:t>Плюси</a:t>
            </a:r>
            <a:r>
              <a:rPr lang="uk-UA" dirty="0">
                <a:latin typeface="Times New Roman" pitchFamily="18" charset="0"/>
                <a:cs typeface="Times New Roman" pitchFamily="18" charset="0"/>
              </a:rPr>
              <a:t> для новачків — менше ризиків, виправдані вкладення та підтримка з боку </a:t>
            </a:r>
            <a:r>
              <a:rPr lang="uk-UA" dirty="0" err="1">
                <a:latin typeface="Times New Roman" pitchFamily="18" charset="0"/>
                <a:cs typeface="Times New Roman" pitchFamily="18" charset="0"/>
              </a:rPr>
              <a:t>франчайзера</a:t>
            </a:r>
            <a:r>
              <a:rPr lang="uk-UA" dirty="0">
                <a:latin typeface="Times New Roman" pitchFamily="18" charset="0"/>
                <a:cs typeface="Times New Roman" pitchFamily="18" charset="0"/>
              </a:rPr>
              <a:t>.</a:t>
            </a:r>
          </a:p>
          <a:p>
            <a:pPr algn="just" fontAlgn="base"/>
            <a:r>
              <a:rPr lang="uk-UA" b="1" dirty="0">
                <a:latin typeface="Times New Roman" pitchFamily="18" charset="0"/>
                <a:cs typeface="Times New Roman" pitchFamily="18" charset="0"/>
              </a:rPr>
              <a:t>Мінуси</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франчайзер</a:t>
            </a:r>
            <a:r>
              <a:rPr lang="uk-UA" dirty="0">
                <a:latin typeface="Times New Roman" pitchFamily="18" charset="0"/>
                <a:cs typeface="Times New Roman" pitchFamily="18" charset="0"/>
              </a:rPr>
              <a:t> може прописати у договорі жорсткі правила співпраці, обмежити у виборі постачальників та в односторонньому порядку розірвати договір. Все це потрібно розглянути у договорі з власником </a:t>
            </a:r>
            <a:r>
              <a:rPr lang="uk-UA" dirty="0" err="1">
                <a:latin typeface="Times New Roman" pitchFamily="18" charset="0"/>
                <a:cs typeface="Times New Roman" pitchFamily="18" charset="0"/>
              </a:rPr>
              <a:t>франшизи</a:t>
            </a:r>
            <a:r>
              <a:rPr lang="uk-UA" dirty="0">
                <a:latin typeface="Times New Roman" pitchFamily="18" charset="0"/>
                <a:cs typeface="Times New Roman" pitchFamily="18" charset="0"/>
              </a:rPr>
              <a:t>. </a:t>
            </a:r>
          </a:p>
          <a:p>
            <a:pPr marL="0" indent="0" algn="just">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992227920"/>
      </p:ext>
    </p:extLst>
  </p:cSld>
  <p:clrMapOvr>
    <a:masterClrMapping/>
  </p:clrMapOvr>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417</TotalTime>
  <Words>5366</Words>
  <Application>Microsoft Office PowerPoint</Application>
  <PresentationFormat>Екран (4:3)</PresentationFormat>
  <Paragraphs>206</Paragraphs>
  <Slides>37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37</vt:i4>
      </vt:variant>
    </vt:vector>
  </HeadingPairs>
  <TitlesOfParts>
    <vt:vector size="42" baseType="lpstr">
      <vt:lpstr>Arial</vt:lpstr>
      <vt:lpstr>Century Gothic</vt:lpstr>
      <vt:lpstr>Times New Roman</vt:lpstr>
      <vt:lpstr>Wingdings 3</vt:lpstr>
      <vt:lpstr>Віхоть</vt:lpstr>
      <vt:lpstr>Тема 5. ВИБІР СПОСОБУ ВХОДЖЕННЯ У БІЗНЕС   </vt:lpstr>
      <vt:lpstr>1. Створення нового підприємства «з нуля»</vt:lpstr>
      <vt:lpstr>Презентація PowerPoint</vt:lpstr>
      <vt:lpstr>Презентація PowerPoint</vt:lpstr>
      <vt:lpstr>   2. Покупка діючого бізнесу.</vt:lpstr>
      <vt:lpstr>Презентація PowerPoint</vt:lpstr>
      <vt:lpstr>Презентація PowerPoint</vt:lpstr>
      <vt:lpstr>3. Придбання франшизи.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Характеристика типів франчайзингу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4. Прямий маркетинг. Мережевий маркетинг. </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1.4. ВИБІР СПОСОБУ ВХОДЖЕННЯ У БІЗНЕС</dc:title>
  <dc:creator>Sara Yasmeen (Wipro Technologies)</dc:creator>
  <cp:lastModifiedBy>Iryna Abramova</cp:lastModifiedBy>
  <cp:revision>46</cp:revision>
  <dcterms:created xsi:type="dcterms:W3CDTF">2010-02-23T11:30:32Z</dcterms:created>
  <dcterms:modified xsi:type="dcterms:W3CDTF">2025-04-01T07:48:01Z</dcterms:modified>
</cp:coreProperties>
</file>