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9" r:id="rId4"/>
    <p:sldId id="268" r:id="rId5"/>
    <p:sldId id="262" r:id="rId6"/>
    <p:sldId id="267" r:id="rId7"/>
    <p:sldId id="266" r:id="rId8"/>
    <p:sldId id="270" r:id="rId9"/>
    <p:sldId id="272" r:id="rId10"/>
    <p:sldId id="317" r:id="rId11"/>
    <p:sldId id="319" r:id="rId12"/>
    <p:sldId id="271" r:id="rId13"/>
    <p:sldId id="265" r:id="rId14"/>
    <p:sldId id="320" r:id="rId15"/>
    <p:sldId id="321" r:id="rId16"/>
    <p:sldId id="322" r:id="rId17"/>
    <p:sldId id="264" r:id="rId18"/>
    <p:sldId id="263" r:id="rId19"/>
    <p:sldId id="261" r:id="rId20"/>
    <p:sldId id="260" r:id="rId21"/>
    <p:sldId id="259" r:id="rId22"/>
    <p:sldId id="258" r:id="rId23"/>
    <p:sldId id="273" r:id="rId24"/>
    <p:sldId id="276" r:id="rId25"/>
    <p:sldId id="275" r:id="rId26"/>
    <p:sldId id="278" r:id="rId27"/>
    <p:sldId id="277" r:id="rId28"/>
    <p:sldId id="274" r:id="rId29"/>
    <p:sldId id="279" r:id="rId30"/>
    <p:sldId id="280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/>
    <p:restoredTop sz="94080"/>
  </p:normalViewPr>
  <p:slideViewPr>
    <p:cSldViewPr snapToGrid="0">
      <p:cViewPr varScale="1">
        <p:scale>
          <a:sx n="114" d="100"/>
          <a:sy n="114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02764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66053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722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12048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9112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76456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51582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714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3280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87357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708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0914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2521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71739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0620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1023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1870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AEE58-AEE2-080B-C7EC-6F7BCC1512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ОПТОВА І РОЗДРІБНА ТОРГІВЛЯ В КАНАЛАХ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b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9500A2-9CAF-4E15-6F71-2D6394DBD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2244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5A70E3-7BB1-E429-CC0A-D93ECB2CF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167268"/>
            <a:ext cx="11552664" cy="6322741"/>
          </a:xfrm>
        </p:spPr>
        <p:txBody>
          <a:bodyPr/>
          <a:lstStyle/>
          <a:p>
            <a:pPr marL="0" indent="0">
              <a:buNone/>
            </a:pPr>
            <a:endParaRPr lang="ru-UA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228CD7E-E6BE-8FAC-2E64-B835027AD9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985441"/>
              </p:ext>
            </p:extLst>
          </p:nvPr>
        </p:nvGraphicFramePr>
        <p:xfrm>
          <a:off x="267629" y="367991"/>
          <a:ext cx="11422566" cy="6333848"/>
        </p:xfrm>
        <a:graphic>
          <a:graphicData uri="http://schemas.openxmlformats.org/drawingml/2006/table">
            <a:tbl>
              <a:tblPr/>
              <a:tblGrid>
                <a:gridCol w="1797205">
                  <a:extLst>
                    <a:ext uri="{9D8B030D-6E8A-4147-A177-3AD203B41FA5}">
                      <a16:colId xmlns:a16="http://schemas.microsoft.com/office/drawing/2014/main" val="1516884820"/>
                    </a:ext>
                  </a:extLst>
                </a:gridCol>
                <a:gridCol w="4181707">
                  <a:extLst>
                    <a:ext uri="{9D8B030D-6E8A-4147-A177-3AD203B41FA5}">
                      <a16:colId xmlns:a16="http://schemas.microsoft.com/office/drawing/2014/main" val="2343268547"/>
                    </a:ext>
                  </a:extLst>
                </a:gridCol>
                <a:gridCol w="5443654">
                  <a:extLst>
                    <a:ext uri="{9D8B030D-6E8A-4147-A177-3AD203B41FA5}">
                      <a16:colId xmlns:a16="http://schemas.microsoft.com/office/drawing/2014/main" val="3036148782"/>
                    </a:ext>
                  </a:extLst>
                </a:gridCol>
              </a:tblGrid>
              <a:tr h="233672">
                <a:tc>
                  <a:txBody>
                    <a:bodyPr/>
                    <a:lstStyle/>
                    <a:p>
                      <a:r>
                        <a:rPr lang="ru-RU" sz="1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Аспект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7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Оптова торгівля / Оптовик (</a:t>
                      </a:r>
                      <a:r>
                        <a:rPr lang="en-US" sz="17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Wholesaler)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7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Дистриб'ютор (</a:t>
                      </a:r>
                      <a:r>
                        <a:rPr lang="en-US" sz="17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Distributor)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9571862"/>
                  </a:ext>
                </a:extLst>
              </a:tr>
              <a:tr h="836844">
                <a:tc>
                  <a:txBody>
                    <a:bodyPr/>
                    <a:lstStyle/>
                    <a:p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Відносини</a:t>
                      </a:r>
                      <a:r>
                        <a:rPr lang="ru-RU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виробником</a:t>
                      </a:r>
                      <a:endParaRPr lang="ru-RU" sz="17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Купує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товар у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виробника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дистриб'ютора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імпортера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Не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має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ексклюзивного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контракту.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Працює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ексклюзивним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генеральним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договором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виробником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(часто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офіційний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представник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бренду в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регіоні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країні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126764"/>
                  </a:ext>
                </a:extLst>
              </a:tr>
              <a:tr h="535259">
                <a:tc>
                  <a:txBody>
                    <a:bodyPr/>
                    <a:lstStyle/>
                    <a:p>
                      <a:r>
                        <a:rPr lang="ru-RU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Роль у </a:t>
                      </a:r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ланцюжку</a:t>
                      </a:r>
                      <a:endParaRPr lang="ru-RU" sz="17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Перепродає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партії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рітейлерам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(магазинам, мережам),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іноді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іншим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оптовикам.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Активно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просуває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товар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імені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виробника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маркетинг, реклама,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навчання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продавців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мерчендайзинг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4633832"/>
                  </a:ext>
                </a:extLst>
              </a:tr>
              <a:tr h="535259">
                <a:tc>
                  <a:txBody>
                    <a:bodyPr/>
                    <a:lstStyle/>
                    <a:p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Активність</a:t>
                      </a:r>
                      <a:r>
                        <a:rPr lang="ru-RU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просуванні</a:t>
                      </a:r>
                      <a:endParaRPr lang="ru-RU" sz="17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Пасивний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виконує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замовлення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не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зобов'язаний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рекламувати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розвивати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бренд.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Активний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відповідає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зростання</a:t>
                      </a: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продажів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бренду на ринку (часто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має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KPI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виробника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435329"/>
                  </a:ext>
                </a:extLst>
              </a:tr>
              <a:tr h="535259">
                <a:tc>
                  <a:txBody>
                    <a:bodyPr/>
                    <a:lstStyle/>
                    <a:p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Асортимент</a:t>
                      </a:r>
                      <a:endParaRPr lang="ru-RU" sz="17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Часто широкий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змішаний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багато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брендів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товарів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різних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виробників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Зазвичай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обмежений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портфелем одного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кількох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брендів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ексклюзивний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дистриб'ютор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6648754"/>
                  </a:ext>
                </a:extLst>
              </a:tr>
              <a:tr h="635788">
                <a:tc>
                  <a:txBody>
                    <a:bodyPr/>
                    <a:lstStyle/>
                    <a:p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Логістика</a:t>
                      </a:r>
                      <a:r>
                        <a:rPr lang="ru-RU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сервіс</a:t>
                      </a:r>
                      <a:endParaRPr lang="ru-RU" sz="17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доставка, але без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глибокого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сервісу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гарантія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навчання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тощо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Повний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сервіс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логістика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передпродажна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підготовка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сервіс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гарантійне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обслуговування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724188"/>
                  </a:ext>
                </a:extLst>
              </a:tr>
              <a:tr h="535259">
                <a:tc>
                  <a:txBody>
                    <a:bodyPr/>
                    <a:lstStyle/>
                    <a:p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Ціноутворення</a:t>
                      </a:r>
                      <a:endParaRPr lang="ru-RU" sz="17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Вільне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дохід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залежить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закупівлі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-перепродажу.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Часто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регулюється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виробником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рекомендовані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мінімальні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перепродажу).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4576355"/>
                  </a:ext>
                </a:extLst>
              </a:tr>
              <a:tr h="434730">
                <a:tc>
                  <a:txBody>
                    <a:bodyPr/>
                    <a:lstStyle/>
                    <a:p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Типовий</a:t>
                      </a:r>
                      <a:r>
                        <a:rPr lang="ru-RU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ланцюжок</a:t>
                      </a:r>
                      <a:endParaRPr lang="ru-RU" sz="17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Оптовик -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Рітейлер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Споживач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Дистриб'ютор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Оптовик/Дилер/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Рітейлер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Споживач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100196"/>
                  </a:ext>
                </a:extLst>
              </a:tr>
              <a:tr h="434730">
                <a:tc>
                  <a:txBody>
                    <a:bodyPr/>
                    <a:lstStyle/>
                    <a:p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Прибуток</a:t>
                      </a:r>
                      <a:endParaRPr lang="ru-RU" sz="17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різниці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закупівля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-продаж.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Дохід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бонуси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премії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виробника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обсяги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маркетингові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досягнення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4579070"/>
                  </a:ext>
                </a:extLst>
              </a:tr>
              <a:tr h="635788">
                <a:tc>
                  <a:txBody>
                    <a:bodyPr/>
                    <a:lstStyle/>
                    <a:p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Приклади</a:t>
                      </a:r>
                      <a:r>
                        <a:rPr lang="ru-RU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7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Україні</a:t>
                      </a:r>
                      <a:endParaRPr lang="ru-RU" sz="17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оптові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наприклад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"7-й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кілометр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", ринки типу "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Барабашово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",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деякі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імпортери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без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ексклюзиву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Офіційні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дистриб'ютори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брендів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Procter &amp; Gamble, Nestlé, Samsung, Coca-Cola, IT-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дистриб'ютори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MTI, ERC, ASBIS </a:t>
                      </a:r>
                      <a:r>
                        <a:rPr lang="ru-RU" sz="1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тощо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24723" marR="24723" marT="12361" marB="123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3627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587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5A70E3-7BB1-E429-CC0A-D93ECB2CF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167268"/>
            <a:ext cx="11552664" cy="6322741"/>
          </a:xfrm>
        </p:spPr>
        <p:txBody>
          <a:bodyPr/>
          <a:lstStyle/>
          <a:p>
            <a:pPr algn="just"/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покупець-перепродавець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в магазинах.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Дистриб'ютор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</a:t>
            </a:r>
            <a:r>
              <a:rPr lang="ru-RU" dirty="0"/>
              <a:t>.</a:t>
            </a:r>
            <a:endParaRPr lang="ru-RU" sz="1800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Оптовики з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циклом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виконують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набагато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менше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Вони часто не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складських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приміщень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не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займаються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доставкою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не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кредиту.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них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виділяють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оптовиків-комівояжерів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здебільшого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ходових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оптовиків-організаторів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галузях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безтарними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організовують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1800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Комівояжер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розвізний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фургоном»,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 возить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швидкопсувних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складу»,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право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428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5" y="297455"/>
            <a:ext cx="11748605" cy="64081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товар,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комісійну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винагороду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продажу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межах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повноважень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укладеними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угодами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численну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Брокери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зводять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угоди. Вони добре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стан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відсотки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кредиту,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мистецтвом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вести переговори.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Кредити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доставку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вправі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угоду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офіційного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схвалення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плату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біржовим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комітетом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такси.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характером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являють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собою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самостійні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комерційні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Оплата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визначеного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відсотка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 рух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указівкою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7566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довготривалих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агенти-комісіонери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договором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доручення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імені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за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довірителя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отримуючи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винагороду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виняткове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Збутові</a:t>
            </a:r>
            <a:r>
              <a:rPr lang="ru-RU" sz="20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агенти</a:t>
            </a:r>
            <a:r>
              <a:rPr lang="ru-RU" sz="20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маркетинг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усієї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переважно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невеликого.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Власне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кажучи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вони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перетворюються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підрозділ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повноважні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вести переговори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Контори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агентів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розташовані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великих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центрах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безпосередній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близькості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Комісіонери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договором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комітента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Комісіонери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принципах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консигнації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дорученні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одною стороною (консигнанта)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(консигнатору)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консигнанта,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Комісіонери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контору,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продажу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кредит,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доставку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Комісіонери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вести переговори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аукціону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вправі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роду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договорів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контроль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9297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58C5C6-A8C2-FB83-A96C-01B6EA39A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067" y="270933"/>
            <a:ext cx="11559822" cy="6321778"/>
          </a:xfrm>
        </p:spPr>
        <p:txBody>
          <a:bodyPr/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риклади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типу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українському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Агент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в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АгроТехРегіон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агент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сільгосптехніки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один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сівалок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культиваторів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Дніпра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обприскувачів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Польщі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Агент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їздить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фермерських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Черкаської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областей,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каталоги,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фото/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сам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відвантажує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5–8%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угоди.</a:t>
            </a:r>
          </a:p>
          <a:p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приклад: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автозапчастин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один агент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Mann-Filter,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гальмівні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колодки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Brembo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акумулятори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неконкурентні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Баварія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угоди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Ключова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фраза: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«Я представляю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шукаю вам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товар вам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відвантажить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завод».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527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0B786-5531-5CE7-FA75-86BD1E948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977" y="180622"/>
            <a:ext cx="11367911" cy="6400799"/>
          </a:xfrm>
        </p:spPr>
        <p:txBody>
          <a:bodyPr/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агент</a:t>
            </a:r>
          </a:p>
          <a:p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в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кондитерська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фабрика «Солодка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печиво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вафлі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зефір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брендом)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агентом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«Смак»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Києві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Агент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весь маркетинг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соцмережі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промоакції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участь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Prodexpo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 переговори з мережами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Сільпо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«АТБ», 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Metro»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полицеве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поставки. Контора агента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Києві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мереж),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договори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платежу,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погодженого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коридору.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10–15%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обороту фабрики.</a:t>
            </a:r>
          </a:p>
          <a:p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приклад: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італійських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оливкової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ферма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Тоскані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одному агенту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Агент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участь у ярмарках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BioFach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переговори з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Rewe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Ключова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фраза: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«Я веду весь ваш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маркетинг,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я все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решта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роблю».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3171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3A2DD1A-A0C2-0052-363E-698731B30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496711"/>
            <a:ext cx="11334044" cy="5892800"/>
          </a:xfrm>
        </p:spPr>
        <p:txBody>
          <a:bodyPr>
            <a:normAutofit lnSpcReduction="1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в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«7-му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кілометрі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ринках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Барабашово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текстилю.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турецька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фабрика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китайський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відвантажує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склад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консигнації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доставку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мінусом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(15–25%).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утилізує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домовленістю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крадіжки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зерновому ринку: трейдер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зерно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елеватора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консигнація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веде переговори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(але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зважування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Лондонській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металевій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LME)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warehouse operators)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алюміній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складах,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Ключова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фраза: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Привезіть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на склад — 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заплачу вам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мінусом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моєї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0764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4.3.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позитивно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нововведення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оптового продажу, приводом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членів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Розбіжність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суттєвою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маркетологів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купівельні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чинником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сегментації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цільової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торговою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розбіжності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такими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відрізняють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особливого характеру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ретельніше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відстежують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Характер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очікуваного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оборотності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місцезнаходження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прогнозованого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започаткування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традиційна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сучасна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8040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Традиційна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модель характерна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невисокі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оборотності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великий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Сучасна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модель характерна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невисокий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невеликий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друга модель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рентабельність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вдосконалення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активами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коефіцієнтом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коефіцієнтом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прискоренні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квадратний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на одного торгового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на одну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купівлю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301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прибутковості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три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взаємопов'язані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валовий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валовий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день,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намагаються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валовий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квадратний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напрямами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сучасного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нововведення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процесом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поява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потужних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дедалі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поширення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принципу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комунікаційних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ринок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293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4.1.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Оптова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продажу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перепродажу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рухаються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розподільної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потім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надходять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купує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шлях товару часто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виявляється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набагато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складнішим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проходити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так і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метал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пройти через низку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угод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оптовимиторговцями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перш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куплять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компонент товару.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спрямована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узгодження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виникають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Треба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зауважити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зручність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часу і способу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внаслідок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згладжування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невідповідностей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сферою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сферою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Таким чином,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сприяють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розриву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часовим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періодом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місцем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часом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7460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низку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них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супермаркет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15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найрізноманітніших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фасонів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кольорів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одному й тому самому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конкретному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Дроблення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надходять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торговельну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упаковці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невеликих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домогосподарств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могли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4961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полегшують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демонструють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таким чином,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потримати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руках,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іноді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спробувати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того моменту, як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купівлю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пропонуючи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розбиваючи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дрібніші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зберігаючи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запаси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вузьким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жорстким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орієнтацією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вид товару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контакту",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пред'являються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числа великих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зайнятої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складські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принцип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4.4.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(табл. 1.7).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9187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363F1D-4203-EFA8-62E3-67A6BB84D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4" y="380082"/>
            <a:ext cx="5375046" cy="647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7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E887C-F7C2-CFD0-D282-AAF40138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85763"/>
            <a:ext cx="11101388" cy="6300787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4.5.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за каталогом;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по телефону;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телевізійного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Інтернет-магазини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характерна велика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прив’язки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стаціонарного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позамагазинна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посилкова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каталогами,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вузькоспеціалізовані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0781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E887C-F7C2-CFD0-D282-AAF40138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85763"/>
            <a:ext cx="11101388" cy="630078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центральному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мікрорайонів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т.д.</a:t>
            </a:r>
          </a:p>
          <a:p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4.6.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формати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того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поставках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грошових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підсилював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дефіцит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нормативом.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думали про бренд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коригувалися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дефіцитом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той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часу.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1391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E887C-F7C2-CFD0-D282-AAF40138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85763"/>
            <a:ext cx="11101388" cy="6300787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насичувалися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ліквідовувався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дефіцит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Здебільшого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набувають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підвищеного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формати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західного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зразка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гіпермаркети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супермаркети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дискаунтери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Cash &amp;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С</a:t>
            </a:r>
            <a:r>
              <a:rPr lang="en-US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arry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категорії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суперстори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квартальні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сімейні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центри».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Разом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успадковані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минулих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гастрономи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павільйони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витісняються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найближчому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витіснені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продавець-покупець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Магазинобудування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наука (і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найефективніші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способи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побудови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оптимізації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торгово-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Представників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науки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називають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магазинобудівельником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західній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термінології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шопфітер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shopfiter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)).</a:t>
            </a:r>
            <a:endParaRPr lang="uk-UA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Роздрібно-торговельне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пункт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залом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7149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E887C-F7C2-CFD0-D282-AAF40138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85763"/>
            <a:ext cx="11101388" cy="6300787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4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належність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мережевого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незалежного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до одного з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розповсюджених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Як правило,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4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найменування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вживається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Склад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зображені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рис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1.13.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комфорту,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зрозумілості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чіткості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перш за все,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прогнозується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активний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самообслуговування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в першу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гіпермаркетів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дисконтних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самообслуговування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орієнтуються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купівельною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спроможністю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Дисконти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приваблюють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вищим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подобається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самообслуговування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вигідного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7948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A5861F8A-178F-6EB9-7F36-57466778A6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082" y="451644"/>
            <a:ext cx="5930900" cy="5168900"/>
          </a:xfrm>
        </p:spPr>
      </p:pic>
    </p:spTree>
    <p:extLst>
      <p:ext uri="{BB962C8B-B14F-4D97-AF65-F5344CB8AC3E}">
        <p14:creationId xmlns:p14="http://schemas.microsoft.com/office/powerpoint/2010/main" val="28084507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E887C-F7C2-CFD0-D282-AAF40138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85763"/>
            <a:ext cx="11101388" cy="6300787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параметрами наведена в табл. 1.9.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F79558-46C2-704F-EE43-DB6564043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990" y="890009"/>
            <a:ext cx="6542048" cy="537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45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60031D8-2DD8-CE49-1BC4-51B0EAA8F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171450"/>
            <a:ext cx="11087101" cy="6300787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14 %,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формату, – 36 %.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Суперцентри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супермагазини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посідають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8 %,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39 %.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(42 % та 35 %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20 %.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новітніх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прогресивні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Найпріоритетнішими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Дніпропетровський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Одеський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підрахунками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впродовж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найближчих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20 – 40 %.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Києва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Дніпропетровська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Одеси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Львова.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очікується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гравців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Real» (Metro,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«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Carrefour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Auchan» (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«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Tesco»</a:t>
            </a:r>
            <a:r>
              <a:rPr lang="uk-UA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«</a:t>
            </a:r>
            <a:r>
              <a:rPr lang="en-US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Migros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Туреччина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створюватиме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матиме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відповідатиме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3289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поставляючи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обсягах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усталені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торгівлею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добру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базу.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даний час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й широкий спектр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супутніх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реклама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доставка товару,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передпродажна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(у тому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фасування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пакування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центри (за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6402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F772E3-7491-B376-708A-ABB0A9603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371475"/>
            <a:ext cx="10672762" cy="6300788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Географічно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нерівномірністю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війни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східний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регіон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акумулюва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об’єктів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мереж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західний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насиченість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менший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потенціал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наявністю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регіональних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ритейлерів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лідерами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тенденціями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виокремлення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загальнонаціональних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гравців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корпорація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Fozzy Group»).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найбільшою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регіональною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мережею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східних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областях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«АТБ-маркет».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Конкурують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нею ЗАТ «КС Трейдинг» (мережа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») і ТВГ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Rainford.</a:t>
            </a:r>
          </a:p>
          <a:p>
            <a:pPr algn="just"/>
            <a:endParaRPr lang="uk-UA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5522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правил: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ґрунтовне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стежити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структурою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пакування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комплектація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 товару);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ширшою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зоною;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атмосферою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5603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 lnSpcReduction="10000"/>
          </a:bodyPr>
          <a:lstStyle/>
          <a:p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endParaRPr lang="ru-RU" sz="200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контролю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знати,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зуміти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внести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оптовики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ринки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Намагаючись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розповсюджувачів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 оптовика;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оптовикам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оптовики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широкого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0886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оптовики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низки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супутніх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монтаж,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нагоду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практично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недосяжну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вибагливого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розповсюджувачі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таким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кредиту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платежу,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того, як купили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ремонт,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післягарантійне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5188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4.2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формах (рис. 1.12):</a:t>
            </a:r>
          </a:p>
          <a:p>
            <a:r>
              <a:rPr lang="ru-RU" dirty="0">
                <a:solidFill>
                  <a:srgbClr val="000000"/>
                </a:solidFill>
                <a:latin typeface="Helvetica" pitchFamily="2" charset="0"/>
              </a:rPr>
              <a:t>-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фірм-виробників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-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-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65273D-0FB9-67B0-AA71-417E0E988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475" y="2212975"/>
            <a:ext cx="6159500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1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контори</a:t>
            </a:r>
            <a:r>
              <a:rPr lang="ru-RU" sz="2000" b="1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товарами,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транзитної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1.12):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оптовики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оптом);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оптовики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8678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Оптовики з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повним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циклом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широке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коло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зберігають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запаси,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кредит,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доставку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них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оптом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дистриб’юторів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різняться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собою широтою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вузькоспеціалізовані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працюють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асортиментною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оптовики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змішаного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кількома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Дистриб’ютори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 і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посередницьких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Доволі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виступають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генеральні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(оптовики) та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дистриб'ютори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ланцюжку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плутають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синоніми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Ось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53463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494</TotalTime>
  <Words>4601</Words>
  <Application>Microsoft Macintosh PowerPoint</Application>
  <PresentationFormat>Широкоэкранный</PresentationFormat>
  <Paragraphs>202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Helvetica</vt:lpstr>
      <vt:lpstr>Times New Roman</vt:lpstr>
      <vt:lpstr>Trebuchet MS</vt:lpstr>
      <vt:lpstr>Wingdings</vt:lpstr>
      <vt:lpstr>Wingdings 3</vt:lpstr>
      <vt:lpstr>Аспект</vt:lpstr>
      <vt:lpstr>ОПТОВА І РОЗДРІБНА ТОРГІВЛЯ В КАНАЛАХ РОЗПОДІЛУ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ОПТОВА І РОЗДРІБНА ТОРГІВЛЯ В КАНАЛАХ РОЗПОДІЛУ </dc:title>
  <dc:creator>Александр Ткачук</dc:creator>
  <cp:lastModifiedBy>Александр Ткачук</cp:lastModifiedBy>
  <cp:revision>45</cp:revision>
  <dcterms:created xsi:type="dcterms:W3CDTF">2025-02-03T12:26:02Z</dcterms:created>
  <dcterms:modified xsi:type="dcterms:W3CDTF">2026-02-15T11:27:03Z</dcterms:modified>
</cp:coreProperties>
</file>