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9" r:id="rId4"/>
    <p:sldId id="268" r:id="rId5"/>
    <p:sldId id="262" r:id="rId6"/>
    <p:sldId id="267" r:id="rId7"/>
    <p:sldId id="266" r:id="rId8"/>
    <p:sldId id="270" r:id="rId9"/>
    <p:sldId id="272" r:id="rId10"/>
    <p:sldId id="317" r:id="rId11"/>
    <p:sldId id="319" r:id="rId12"/>
    <p:sldId id="271" r:id="rId13"/>
    <p:sldId id="265" r:id="rId14"/>
    <p:sldId id="320" r:id="rId15"/>
    <p:sldId id="321" r:id="rId16"/>
    <p:sldId id="322" r:id="rId17"/>
    <p:sldId id="264" r:id="rId18"/>
    <p:sldId id="263" r:id="rId19"/>
    <p:sldId id="261" r:id="rId20"/>
    <p:sldId id="260" r:id="rId21"/>
    <p:sldId id="259" r:id="rId22"/>
    <p:sldId id="258" r:id="rId23"/>
    <p:sldId id="273" r:id="rId24"/>
    <p:sldId id="276" r:id="rId25"/>
    <p:sldId id="275" r:id="rId26"/>
    <p:sldId id="278" r:id="rId27"/>
    <p:sldId id="277" r:id="rId28"/>
    <p:sldId id="274" r:id="rId29"/>
    <p:sldId id="279" r:id="rId30"/>
    <p:sldId id="280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69"/>
    <p:restoredTop sz="94080"/>
  </p:normalViewPr>
  <p:slideViewPr>
    <p:cSldViewPr snapToGrid="0">
      <p:cViewPr varScale="1">
        <p:scale>
          <a:sx n="114" d="100"/>
          <a:sy n="114" d="100"/>
        </p:scale>
        <p:origin x="8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02764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66053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73722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120485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91125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76456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51582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77149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32805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87357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7089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09140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25217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71739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0620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10235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09245-8AF8-2443-A2DE-186A31271113}" type="datetimeFigureOut">
              <a:rPr lang="ru-UA" smtClean="0"/>
              <a:t>15.02.2026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0507DB7-BD2F-D74E-A2B4-2E7F60A0EE9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1870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7AEE58-AEE2-080B-C7EC-6F7BCC1512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ОПТОВА І РОЗДРІБНА ТОРГІВЛЯ В КАНАЛАХ</a:t>
            </a:r>
            <a:b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РОЗПОДІЛУ</a:t>
            </a:r>
            <a:b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C9500A2-9CAF-4E15-6F71-2D6394DBD4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/>
              <a:t>Лекція 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82244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E5A70E3-7BB1-E429-CC0A-D93ECB2CF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629" y="167268"/>
            <a:ext cx="11552664" cy="6322741"/>
          </a:xfrm>
        </p:spPr>
        <p:txBody>
          <a:bodyPr/>
          <a:lstStyle/>
          <a:p>
            <a:pPr marL="0" indent="0">
              <a:buNone/>
            </a:pPr>
            <a:endParaRPr lang="ru-UA" dirty="0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228CD7E-E6BE-8FAC-2E64-B835027AD9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985441"/>
              </p:ext>
            </p:extLst>
          </p:nvPr>
        </p:nvGraphicFramePr>
        <p:xfrm>
          <a:off x="267629" y="367991"/>
          <a:ext cx="11422566" cy="6333848"/>
        </p:xfrm>
        <a:graphic>
          <a:graphicData uri="http://schemas.openxmlformats.org/drawingml/2006/table">
            <a:tbl>
              <a:tblPr/>
              <a:tblGrid>
                <a:gridCol w="1797205">
                  <a:extLst>
                    <a:ext uri="{9D8B030D-6E8A-4147-A177-3AD203B41FA5}">
                      <a16:colId xmlns:a16="http://schemas.microsoft.com/office/drawing/2014/main" val="1516884820"/>
                    </a:ext>
                  </a:extLst>
                </a:gridCol>
                <a:gridCol w="4181707">
                  <a:extLst>
                    <a:ext uri="{9D8B030D-6E8A-4147-A177-3AD203B41FA5}">
                      <a16:colId xmlns:a16="http://schemas.microsoft.com/office/drawing/2014/main" val="2343268547"/>
                    </a:ext>
                  </a:extLst>
                </a:gridCol>
                <a:gridCol w="5443654">
                  <a:extLst>
                    <a:ext uri="{9D8B030D-6E8A-4147-A177-3AD203B41FA5}">
                      <a16:colId xmlns:a16="http://schemas.microsoft.com/office/drawing/2014/main" val="3036148782"/>
                    </a:ext>
                  </a:extLst>
                </a:gridCol>
              </a:tblGrid>
              <a:tr h="233672">
                <a:tc>
                  <a:txBody>
                    <a:bodyPr/>
                    <a:lstStyle/>
                    <a:p>
                      <a:r>
                        <a:rPr lang="ru-RU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Аспект</a:t>
                      </a: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Оптова торгівля / Оптовик (</a:t>
                      </a:r>
                      <a:r>
                        <a:rPr lang="en-US"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Wholesaler)</a:t>
                      </a: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Дистриб'ютор (</a:t>
                      </a:r>
                      <a:r>
                        <a:rPr lang="en-US" sz="17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Distributor)</a:t>
                      </a: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9571862"/>
                  </a:ext>
                </a:extLst>
              </a:tr>
              <a:tr h="836844">
                <a:tc>
                  <a:txBody>
                    <a:bodyPr/>
                    <a:lstStyle/>
                    <a:p>
                      <a:r>
                        <a:rPr lang="ru-RU" sz="17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Відносини</a:t>
                      </a:r>
                      <a:r>
                        <a:rPr lang="ru-RU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ru-RU" sz="17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виробником</a:t>
                      </a:r>
                      <a:endParaRPr lang="ru-RU" sz="17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Купує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товар у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виробника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дистриб'ютора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імпортера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Не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має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ексклюзивного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контракту.</a:t>
                      </a: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Працює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</a:t>
                      </a:r>
                      <a:r>
                        <a:rPr lang="ru-RU" sz="17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ексклюзивним</a:t>
                      </a:r>
                      <a:r>
                        <a:rPr lang="ru-RU" sz="1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або</a:t>
                      </a:r>
                      <a:r>
                        <a:rPr lang="ru-RU" sz="1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генеральним</a:t>
                      </a:r>
                      <a:r>
                        <a:rPr lang="ru-RU" sz="1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договором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виробником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(часто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офіційний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представник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бренду в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регіоні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країні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3126764"/>
                  </a:ext>
                </a:extLst>
              </a:tr>
              <a:tr h="535259">
                <a:tc>
                  <a:txBody>
                    <a:bodyPr/>
                    <a:lstStyle/>
                    <a:p>
                      <a:r>
                        <a:rPr lang="ru-RU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 у </a:t>
                      </a:r>
                      <a:r>
                        <a:rPr lang="ru-RU" sz="17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ланцюжку</a:t>
                      </a:r>
                      <a:endParaRPr lang="ru-RU" sz="17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Перепродає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великі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партії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рітейлерам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(магазинам, мережам),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іноді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іншим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оптовикам.</a:t>
                      </a: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Активно </a:t>
                      </a:r>
                      <a:r>
                        <a:rPr lang="ru-RU" sz="17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просуває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товар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імені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виробника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маркетинг, реклама,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продавців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мерчендайзинг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4633832"/>
                  </a:ext>
                </a:extLst>
              </a:tr>
              <a:tr h="535259">
                <a:tc>
                  <a:txBody>
                    <a:bodyPr/>
                    <a:lstStyle/>
                    <a:p>
                      <a:r>
                        <a:rPr lang="ru-RU" sz="17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Активність</a:t>
                      </a:r>
                      <a:r>
                        <a:rPr lang="ru-RU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ru-RU" sz="17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просуванні</a:t>
                      </a:r>
                      <a:endParaRPr lang="ru-RU" sz="17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Пасивний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виконує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замовлення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не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зобов'язаний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рекламувати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розвивати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бренд.</a:t>
                      </a: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Активний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відповідає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</a:t>
                      </a:r>
                      <a:r>
                        <a:rPr lang="ru-RU" sz="17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зростання</a:t>
                      </a:r>
                      <a:r>
                        <a:rPr lang="ru-RU" sz="17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продажів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бренду на ринку (часто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має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KPI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виробника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9435329"/>
                  </a:ext>
                </a:extLst>
              </a:tr>
              <a:tr h="535259">
                <a:tc>
                  <a:txBody>
                    <a:bodyPr/>
                    <a:lstStyle/>
                    <a:p>
                      <a:r>
                        <a:rPr lang="ru-RU" sz="17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Асортимент</a:t>
                      </a:r>
                      <a:endParaRPr lang="ru-RU" sz="17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Часто широкий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або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змішаний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багато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брендів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товарів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різних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виробників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Зазвичай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обмежений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портфелем одного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або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кількох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брендів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ексклюзивний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дистриб'ютор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6648754"/>
                  </a:ext>
                </a:extLst>
              </a:tr>
              <a:tr h="635788">
                <a:tc>
                  <a:txBody>
                    <a:bodyPr/>
                    <a:lstStyle/>
                    <a:p>
                      <a:r>
                        <a:rPr lang="ru-RU" sz="17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Логістика</a:t>
                      </a:r>
                      <a:r>
                        <a:rPr lang="ru-RU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7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сервіс</a:t>
                      </a:r>
                      <a:endParaRPr lang="ru-RU" sz="17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Великі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склади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доставка, але без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глибокого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сервісу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гарантія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навчання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тощо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Повний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сервіс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склади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логістика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передпродажна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підготовка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сервіс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гарантійне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обслуговування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724188"/>
                  </a:ext>
                </a:extLst>
              </a:tr>
              <a:tr h="535259">
                <a:tc>
                  <a:txBody>
                    <a:bodyPr/>
                    <a:lstStyle/>
                    <a:p>
                      <a:r>
                        <a:rPr lang="ru-RU" sz="17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Ціноутворення</a:t>
                      </a:r>
                      <a:endParaRPr lang="ru-RU" sz="17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Вільне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дохід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залежить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закупівлі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-перепродажу.</a:t>
                      </a: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Часто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регулюється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виробником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рекомендовані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ціни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мінімальні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ціни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перепродажу).</a:t>
                      </a: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4576355"/>
                  </a:ext>
                </a:extLst>
              </a:tr>
              <a:tr h="434730">
                <a:tc>
                  <a:txBody>
                    <a:bodyPr/>
                    <a:lstStyle/>
                    <a:p>
                      <a:r>
                        <a:rPr lang="ru-RU" sz="17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Типовий</a:t>
                      </a:r>
                      <a:r>
                        <a:rPr lang="ru-RU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ланцюжок</a:t>
                      </a:r>
                      <a:endParaRPr lang="ru-RU" sz="17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Виробник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Оптовик -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Рітейлер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Споживач</a:t>
                      </a:r>
                      <a:endParaRPr lang="ru-RU" sz="17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Виробник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Дистриб'ютор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Оптовик/Дилер/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Рітейлер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Споживач</a:t>
                      </a:r>
                      <a:endParaRPr lang="ru-RU" sz="17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2100196"/>
                  </a:ext>
                </a:extLst>
              </a:tr>
              <a:tr h="434730">
                <a:tc>
                  <a:txBody>
                    <a:bodyPr/>
                    <a:lstStyle/>
                    <a:p>
                      <a:r>
                        <a:rPr lang="ru-RU" sz="17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Прибуток</a:t>
                      </a:r>
                      <a:endParaRPr lang="ru-RU" sz="17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різниці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закупівля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-продаж.</a:t>
                      </a: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Дохід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бонуси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премії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виробника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обсяги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маркетингові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досягнення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4579070"/>
                  </a:ext>
                </a:extLst>
              </a:tr>
              <a:tr h="635788">
                <a:tc>
                  <a:txBody>
                    <a:bodyPr/>
                    <a:lstStyle/>
                    <a:p>
                      <a:r>
                        <a:rPr lang="ru-RU" sz="17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Приклади</a:t>
                      </a:r>
                      <a:r>
                        <a:rPr lang="ru-RU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7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Україні</a:t>
                      </a:r>
                      <a:endParaRPr lang="ru-RU" sz="17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Великі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оптові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бази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наприклад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"7-й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кілометр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", ринки типу "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Барабашово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",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деякі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імпортери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без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ексклюзиву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Офіційні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дистриб'ютори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брендів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Procter &amp; Gamble, Nestlé, Samsung, Coca-Cola, IT-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дистриб'ютори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MTI, ERC, ASBIS </a:t>
                      </a:r>
                      <a:r>
                        <a:rPr lang="ru-RU" sz="17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тощо</a:t>
                      </a:r>
                      <a:r>
                        <a:rPr lang="ru-RU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</a:p>
                  </a:txBody>
                  <a:tcPr marL="24723" marR="24723" marT="12361" marB="1236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36276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2587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E5A70E3-7BB1-E429-CC0A-D93ECB2CF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629" y="167268"/>
            <a:ext cx="11552664" cy="6322741"/>
          </a:xfrm>
        </p:spPr>
        <p:txBody>
          <a:bodyPr/>
          <a:lstStyle/>
          <a:p>
            <a:pPr algn="just"/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Оптовик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великий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покупець-перепродавець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в магазинах.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Дистриб'ютор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бренду</a:t>
            </a:r>
            <a:r>
              <a:rPr lang="ru-RU" dirty="0"/>
              <a:t>.</a:t>
            </a:r>
            <a:endParaRPr lang="ru-RU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Оптовики з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обмеженим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циклом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виконують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набагато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менше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функцій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Вони часто не </a:t>
            </a:r>
            <a:r>
              <a:rPr lang="ru-RU" sz="1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sz="18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складських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приміщень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не </a:t>
            </a:r>
            <a:r>
              <a:rPr lang="ru-RU" sz="1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займаються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доставкою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не </a:t>
            </a:r>
            <a:r>
              <a:rPr lang="ru-RU" sz="1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надають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кредиту. </a:t>
            </a:r>
            <a:r>
              <a:rPr lang="ru-RU" sz="1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Серед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них </a:t>
            </a:r>
            <a:r>
              <a:rPr lang="ru-RU" sz="1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виділяють</a:t>
            </a:r>
            <a:r>
              <a:rPr lang="ru-RU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оптовиків-комівояжерів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займаються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здебільшого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обмеженим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ходових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1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оптовиків-організаторів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сировинних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галузях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безтарними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Складських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не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лише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організовують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поставку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замовленого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Комівояжер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розвізний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фургоном»,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 возить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швидкопсувних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ходових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дрібним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Організатор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складу»,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зводить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великим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пряму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право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428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5" y="297455"/>
            <a:ext cx="11748605" cy="64081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оптові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здобувають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власності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товар,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комісійну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винагороду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не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приймають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самостійних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умов продажу і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діють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межах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повноважень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наданих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їм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виробником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згідно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укладеними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угодами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Отже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перебувають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більшій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залежності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оптові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численну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становлять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брокери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Брокери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зводять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угоди. Вони добре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інформовані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 стан ринку,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відсотки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кредиту,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установлення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володіють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мистецтвом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вести переговори.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Кредити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доставку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Брокери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здобувають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вправі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завершити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угоду без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офіційного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схвалення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брокери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одержують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плату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згодою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встановленої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біржовим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комітетом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такси.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характером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брокерів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близькі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закупівельні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контори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</a:t>
            </a:r>
            <a:r>
              <a:rPr lang="ru-RU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являють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собою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самостійні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комерційні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Оплата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їхніх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із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розрахунку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визначеного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відсотка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річних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продажів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Закупівельні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контори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своїм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клієнтам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 рух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відомості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потенційних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партнерів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указівкою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угоди.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775662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довготривалих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брокери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Розрізняють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агенти-комісіонери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Агенти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договором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доручення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операції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імені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за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довірителя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отримуючи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відповідну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винагороду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виняткове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право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території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sz="2000" b="1" i="1" dirty="0">
              <a:solidFill>
                <a:srgbClr val="00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</a:endParaRPr>
          </a:p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Збутові</a:t>
            </a:r>
            <a:r>
              <a:rPr lang="ru-RU" sz="2000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агенти</a:t>
            </a:r>
            <a:r>
              <a:rPr lang="ru-RU" sz="2000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умовами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договору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маркетинг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усієї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переважно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невеликого.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Власне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кажучи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вони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перетворюються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маркетинговий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підрозділ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повноважні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вести переговори 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цінами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іншими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умовами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Контори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агентів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звичайно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розташовані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великих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збутових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центрах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безпосередній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близькості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Комісіонери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договором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імені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комітента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Комісіонери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отримують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принципах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консигнації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дорученні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одною стороною (консигнанта)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стороні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(консигнатору)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складу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імені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рахунок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консигнанта,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Комісіонери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своєму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розпорядженні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контору,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складські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приймання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збереження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обробки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продажу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іноді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кредит,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збереження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доставку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містять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персонал.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Комісіонери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вести переговори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нижче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мінімального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умовах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аукціону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Вони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вправі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роду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ринкову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допомогу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укладанні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договорів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транспортними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контроль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якістю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 й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19297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B58C5C6-A8C2-FB83-A96C-01B6EA39A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067" y="270933"/>
            <a:ext cx="11559822" cy="6321778"/>
          </a:xfrm>
        </p:spPr>
        <p:txBody>
          <a:bodyPr/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риклади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кожного типу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українському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міжнародному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Агент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в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АгроТехРегіон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агент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сільгосптехніки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один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сівалок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Харкова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культиваторів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Дніпра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обприскувачів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Польщі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Агент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доручення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їздить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фермерських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Київської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Черкаської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Вінницької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областей,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каталоги,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фото/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укладає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сам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відвантажує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відправляє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оплати.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5–8%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угоди.</a:t>
            </a:r>
          </a:p>
          <a:p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Міжнародний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приклад: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агентів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брендів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автозапчастин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один агент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фільтри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Mann-Filter,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гальмівні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колодки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Brembo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акумулятори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Varta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неконкурентні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одному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Баварія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шукає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укладає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угоди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Ключова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фраза: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«Я представляю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шукаю вам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товар вам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відвантажить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завод».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85270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00B786-5531-5CE7-FA75-86BD1E948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977" y="180622"/>
            <a:ext cx="11367911" cy="6400799"/>
          </a:xfrm>
        </p:spPr>
        <p:txBody>
          <a:bodyPr/>
          <a:lstStyle/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агент</a:t>
            </a:r>
          </a:p>
          <a:p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в </a:t>
            </a:r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кондитерська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фабрика «Солодка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Січ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печиво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вафлі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зефір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брендом)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укладає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агентом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«Смак»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Києві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Агент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весь маркетинг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соцмережі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промоакції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участь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виставках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Prodexpo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веде переговори з мережами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Сільпо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«АТБ», «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Metro»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полицеве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акційні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поставки. Контора агента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розташована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Києві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великих мереж),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договори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платежу,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погодженого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коридору.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10–15%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усього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обороту фабрики.</a:t>
            </a:r>
          </a:p>
          <a:p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Міжнародний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приклад: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невеликих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італійських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оливкової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маленька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ферма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Тоскані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весь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одному агенту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Агент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участь у ярмарках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BioFach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переговори з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Rewe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Ключова</a:t>
            </a:r>
            <a:r>
              <a:rPr lang="ru-RU" sz="2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фраза: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«Я веду весь ваш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маркетинг,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виробляєте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я все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решта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роблю».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531710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3A2DD1A-A0C2-0052-363E-698731B303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667" y="496711"/>
            <a:ext cx="11334044" cy="5892800"/>
          </a:xfrm>
        </p:spPr>
        <p:txBody>
          <a:bodyPr>
            <a:normAutofit lnSpcReduction="10000"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Комісіонер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в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«7-му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кілометрі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ринках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Барабашово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комісіонери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текстилю.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турецька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фабрика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китайський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відвантажує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одягу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тканини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склад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комісіонера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консигнації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Комісіонер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розкладає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себе),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дрібним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магазинам,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доставку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перераховує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мінусом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(15–25%).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утилізує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домовленістю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Комісіонер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крадіжки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приклад: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Комісіонери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зерновому ринку: трейдер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зерно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елеватора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консигнація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заводам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веде переговори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(але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мінімуму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зважування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Міжнародний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приклад: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Лондонській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металевій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біржі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LME)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комісіонерів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warehouse operators)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метал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мідь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алюміній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складах,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Ключова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фраза: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Привезіть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на склад — я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продам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імені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заплачу вам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мінусом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моєї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207640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4.3.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Сутність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особливості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характеризується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позитивно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сприймає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різноманітні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нововведення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численні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зростає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вважається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комерційне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відміну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оптового продажу, приводом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особистих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потреб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покупця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членів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сім'ї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купленого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товару.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Розбіжність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суттєвою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маркетологів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купівельні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мотиви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основним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чинником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час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сегментації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ринку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цільової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займаються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торговою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діяльністю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отримання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однак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розбіжності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управлінні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такими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підприємствами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відрізняють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оптових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особливого характеру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своєї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ретельніше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відстежують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показники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ефективності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Характер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визначається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рішеннями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керівництва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очікуваного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оборотності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фактори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місцезнаходження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зручності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точок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прогнозованого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започаткування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подальшого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проблема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моделі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Існують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моделі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стратегічного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традиційна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сучасна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280409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Традиційна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модель характерна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високий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невисокі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показники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оборотності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великий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Сучасна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модель характерна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невисокий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оборотність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невеликий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дедалі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поширюється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друга модель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досягається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рентабельність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капіталу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вдосконалення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активами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виборі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моделі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коефіцієнтом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оборотності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коефіцієнтом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оборотності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важливо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досягненню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оборотністю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спрямований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головну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зосереджує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прискоренні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оборотності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того,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приділяє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дедалі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уваги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показникам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продажу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квадратний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метр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продажу на одного торгового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працівника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обсяг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продажу на одну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купівлю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73016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загальної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прибутковості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визначають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аналізують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три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взаємопов'язані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показники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валовий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інвестицій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запаси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свідчить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запасами;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валовий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одного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працівника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робочий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день,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показник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намагаються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максимізувати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валовий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прибуток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один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квадратний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свідчить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напрямами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сучасного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торговельних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нововведення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процесом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поява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потужних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мереж,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дедалі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поширення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принципу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зв'язку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комунікаційних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технологій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впливу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мереж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ринок</a:t>
            </a:r>
            <a:endParaRPr lang="ru-RU" dirty="0">
              <a:solidFill>
                <a:srgbClr val="000000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3293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4.1.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Сутність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особливості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Оптова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продажу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метою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перепродажу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професійного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тією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мірою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беруть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участь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Звичайно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рухаються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оптової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розподільної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потім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надходять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де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купує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Проте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шлях товару часто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виявляється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набагато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складнішим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проходити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розподільних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так і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надійти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метал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пройти через низку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угод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виробниками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оптовимиторговцями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перш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куплять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як компонент товару.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спрямована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узгодження</a:t>
            </a:r>
            <a:r>
              <a:rPr lang="ru-RU" sz="20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задоволення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вимог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виникають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рівні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Треба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зауважити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посередники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забезпечують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зручність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часу і способу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придбання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внаслідок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участі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процесі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згладжування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невідповідностей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сферою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сферою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Таким чином,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сприяють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скороченню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розриву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часовим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періодом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місцем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виробництва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часом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споживання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174601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низку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них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певного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супермаркет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приблизно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15 тис.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Найменувань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500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широкий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найрізноманітніших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марок,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фасонів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кольорів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одному й тому самому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Водночас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спеціалізація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конкретному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Дроблення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партій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товару,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надходять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торговельну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мережу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перевезення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зазвичай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відправляють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упаковці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невеликих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кількостях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домогосподарств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дроблення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партій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надходять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Зберігання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того,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могли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пропонованого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949615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полегшують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купівлі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демонструють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них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таким чином,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споживачі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розглянути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потримати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руках,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іноді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спробувати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до того моменту, як вони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здійснять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купівлю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працівники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готові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будь-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момент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відповісти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запитання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додаткову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інформацію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Wingdings" pitchFamily="2" charset="2"/>
              </a:rPr>
              <a:t>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Збільшення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цінності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пропонуючи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певний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розбиваючи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партії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дрібніші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зберігаючи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запаси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надаючи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виконуваних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протилежні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тенденції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Перша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мереж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спеціалізованих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вузьким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жорстким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керівництвом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орієнтацією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певний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вид товару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належать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категорії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потужних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називають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"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тісного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контакту",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задовольняють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індивідуальні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пред'являються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Друга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тенденція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зростання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числа великих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зайнятої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ними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використовують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складські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технології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принцип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4.4.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здійсненні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комерційної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метою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привабливості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орієнтуватися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задоволеність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віднести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(табл. 1.7).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291874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/>
          <a:lstStyle/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C363F1D-4203-EFA8-62E3-67A6BB84D7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164" y="380082"/>
            <a:ext cx="5375046" cy="647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375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1E887C-F7C2-CFD0-D282-AAF40138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385763"/>
            <a:ext cx="11101388" cy="6300787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4.5.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торгових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такими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методами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допомогою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шляхом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автомати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за каталогом;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по телефону;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телевізійного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маркетингу;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Інтернет-магазини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характерна велика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різноманітність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Найбільш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поширеними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класифікаційні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1.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прив’язки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стаціонарного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позамагазинна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посилкова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каталогами, через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Інтернет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2.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широти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глибини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вузькоспеціалізовані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розміру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магазину: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дрібні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807814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1E887C-F7C2-CFD0-D282-AAF40138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385763"/>
            <a:ext cx="11101388" cy="6300787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високим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середнім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низьким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рівнем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5.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ступеня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концентрації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розміщені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центральному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діловому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районі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центри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мікрорайонів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т.д.</a:t>
            </a:r>
          </a:p>
          <a:p>
            <a:endParaRPr lang="ru-RU" b="1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4.6.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Сучасні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формати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роздрібної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endParaRPr lang="ru-RU" b="1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характерними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ознаками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того часу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поставках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грошових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доходів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населення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забезпечених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товарною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масою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підсилював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дефіцит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порівняно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нормативом.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думали про бренд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Вимоги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боку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коригувалися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дефіцитом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головним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завданням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той час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доставити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ними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усього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торгового часу.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113915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1E887C-F7C2-CFD0-D282-AAF40138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385763"/>
            <a:ext cx="11101388" cy="6300787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того,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насичувалися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ринки,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ліквідовувався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дефіцит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формувалися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магазинні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переважно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самообслуговування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Здебільшого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мережі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пропонують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універсальний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Україні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набувають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підвищеного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формати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західного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зразка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гіпермаркети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супермаркети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дискаунтери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, 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Cash &amp;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С</a:t>
            </a:r>
            <a:r>
              <a:rPr lang="en-US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arry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виникають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нові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категорії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суперстори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квартальні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магазини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,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сімейні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</a:rPr>
              <a:t> центри».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Разом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традиційні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формати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успадковані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минулих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часів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гастрономи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універсами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павільйони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Останні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поступово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витісняються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найближчому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майбутньому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будуть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витіснені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повністю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перевагу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наявності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українського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комунікаційних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продавець-покупець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».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Магазинобудування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наука (і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галузь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найефективніші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способи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побудови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функціонування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оптимізації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торгово-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технологічних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процесів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Представників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науки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галузі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називають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магазинобудівельником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західній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термінології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шопфітер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shopfiter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)).</a:t>
            </a:r>
            <a:endParaRPr lang="uk-UA" dirty="0">
              <a:solidFill>
                <a:srgbClr val="000000"/>
              </a:solidFill>
              <a:effectLst/>
              <a:highlight>
                <a:srgbClr val="00FF00"/>
              </a:highlight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Роздрібно-торговельне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сфері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яке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надає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послуги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призначено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Магазин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– пункт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роздрібного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продажу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окремий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будинок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торговельним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залом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покупців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971495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1E887C-F7C2-CFD0-D282-AAF40138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385763"/>
            <a:ext cx="11101388" cy="6300787"/>
          </a:xfrm>
        </p:spPr>
        <p:txBody>
          <a:bodyPr/>
          <a:lstStyle/>
          <a:p>
            <a:pPr algn="just"/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24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належність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торговельного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(як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мережевого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незалежного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до одного з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розповсюджених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світовій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Як правило,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24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власне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найменування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вживається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практиці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Склад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формат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торговельного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зображені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рис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1.13.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Одним з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sz="24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комфорту,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зручності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зрозумілості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чіткості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перш за все,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Тому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прогнозується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активний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4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формату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самообслуговування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– в першу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супермаркетів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гіпермаркетів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дисконтних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магазинів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форматі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самообслуговування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орієнтуються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низькою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купівельною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спроможністю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Дисконти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приваблюють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вищим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доходів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подобається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формат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самообслуговування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(за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супермаркетів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вигідного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479487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A5861F8A-178F-6EB9-7F36-57466778A6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8082" y="451644"/>
            <a:ext cx="5930900" cy="5168900"/>
          </a:xfrm>
        </p:spPr>
      </p:pic>
    </p:spTree>
    <p:extLst>
      <p:ext uri="{BB962C8B-B14F-4D97-AF65-F5344CB8AC3E}">
        <p14:creationId xmlns:p14="http://schemas.microsoft.com/office/powerpoint/2010/main" val="28084507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1E887C-F7C2-CFD0-D282-AAF401388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385763"/>
            <a:ext cx="11101388" cy="6300787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західних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параметрами наведена в табл. 1.9.</a:t>
            </a: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BF79558-46C2-704F-EE43-DB6564043C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3990" y="890009"/>
            <a:ext cx="6542048" cy="5370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1451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60031D8-2DD8-CE49-1BC4-51B0EAA8F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49" y="171450"/>
            <a:ext cx="11087101" cy="6300787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супермаркетів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становить 14 %,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магазинами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формату, – 36 %.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Суперцентри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супермагазини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посідають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8 %,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39 %.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(42 % та 35 %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20 %.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новітніх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прогресивні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часом,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верстви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відомих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брендів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Найпріоритетнішими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Дніпропетровський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Харківський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Одеський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Львівський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Київський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деякими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підрахунками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впродовж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найближчих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20 – 40 %.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Києва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Дніпропетровська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Одеси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Львова.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очікується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вихід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гравців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зміцнення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позицій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вітчизняних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зарубіжних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них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en-US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Real» (Metro,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Німеччина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), «</a:t>
            </a:r>
            <a:r>
              <a:rPr lang="en-US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Carrefour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Auchan» (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Франція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), «</a:t>
            </a:r>
            <a:r>
              <a:rPr lang="en-US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Tesco»</a:t>
            </a:r>
            <a:r>
              <a:rPr lang="uk-UA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Велика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Британія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), «</a:t>
            </a:r>
            <a:r>
              <a:rPr lang="en-US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Migros</a:t>
            </a:r>
            <a:r>
              <a:rPr lang="en-US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Туреччина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створюватиме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матиме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відповідатиме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33289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метою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потреб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поставляючи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обсягах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виправдано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показує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усталені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торгівлею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добру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базу.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даний час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й широкий спектр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супутніх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реклама 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продажу,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доставка товару,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передпродажна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(у тому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фасування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пакування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маркою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роздрібного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 ринку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центри (за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16402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4F772E3-7491-B376-708A-ABB0A9603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913" y="371475"/>
            <a:ext cx="10672762" cy="6300788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Географічно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ринок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характеризується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нерівномірністю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зокрема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війни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східний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регіон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акумулюва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собі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більшу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об’єктів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мереж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роздрібної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західний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свідчить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про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більшу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насиченість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менший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потенціал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розширення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наявністю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досить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великої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кількості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регіональних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ритейлерів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своїми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лідерами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;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–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тенденціями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виокремлення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загальнонаціональних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гравців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корпорація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«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Fozzy Group»).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найбільшою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регіональною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мережею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східних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областях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України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«АТБ-маркет».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Конкурують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нею ЗАТ «КС Трейдинг» (мережа «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Пік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») і ТВГ </a:t>
            </a:r>
            <a:r>
              <a:rPr lang="en-US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Rainford.</a:t>
            </a:r>
          </a:p>
          <a:p>
            <a:pPr algn="just"/>
            <a:endParaRPr lang="uk-UA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35522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дотримуватися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таких 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правил: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ґрунтовне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стежити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структурою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складських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за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прибутковістю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бізнес-процесів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пакування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сортування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комплектація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продаж товару);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імідж</a:t>
            </a:r>
            <a:r>
              <a:rPr lang="ru-RU" sz="2000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ширшою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зоною;</a:t>
            </a: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розташування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атмосферою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оптовики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споживачем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25603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 lnSpcReduction="10000"/>
          </a:bodyPr>
          <a:lstStyle/>
          <a:p>
            <a:r>
              <a:rPr lang="ru-RU" sz="2000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000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endParaRPr lang="ru-RU" sz="2000" dirty="0">
              <a:solidFill>
                <a:srgbClr val="00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контролю каналу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знати,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зуміти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внести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каналу.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оптовики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ринки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розташованих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великій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Намагаючись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звертаються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розповсюджувачів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торгові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персоналом оптовика;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оптовикам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взяти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себе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навантаження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знизити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обробка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оптовики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змушені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компенсуються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широкого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20886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підтримуючи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оптовики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водночас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збирають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їхніх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низки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супутніх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заміна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монтаж,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другої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доступності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оптовики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нагоду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практично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недосяжну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зручності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широкому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оптовик,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задовольняє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вибагливого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великої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партії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дрібні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недоцільним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дрібними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розповсюджувачі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таким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кредиту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оптовиків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по-перше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платежу,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того, як купили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по-друге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доставку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ремонт,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гарантійне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післягарантійне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45188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/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4.2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Види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оптової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характеристика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посередницька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здійснюватися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трьох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організаційних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формах (рис. 1.12):</a:t>
            </a:r>
          </a:p>
          <a:p>
            <a:r>
              <a:rPr lang="ru-RU" dirty="0">
                <a:solidFill>
                  <a:srgbClr val="000000"/>
                </a:solidFill>
                <a:latin typeface="Helvetica" pitchFamily="2" charset="0"/>
              </a:rPr>
              <a:t>-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підрозділи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фірм-виробників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(за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прямих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каналів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-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незалежні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Helvetica" pitchFamily="2" charset="0"/>
              </a:rPr>
              <a:t>-</a:t>
            </a:r>
            <a:r>
              <a:rPr lang="ru-RU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C65273D-0FB9-67B0-AA71-417E0E9883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3475" y="2212975"/>
            <a:ext cx="6159500" cy="374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71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фірми-виробника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контори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філії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зосередження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Збутові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контори</a:t>
            </a:r>
            <a:r>
              <a:rPr lang="ru-RU" sz="2000" b="1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товарами, 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займаються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рекламною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транзитної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поставки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філії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згодом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поділяються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(рис. 1.12):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оптовики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дистриб’ютори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торговці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оптом);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оптовики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циклом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78678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39E42F4-0465-4A22-57AD-C842CA7A8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506" y="297455"/>
            <a:ext cx="11424492" cy="6180463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Оптовики з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повним</a:t>
            </a:r>
            <a:r>
              <a:rPr lang="ru-RU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циклом </a:t>
            </a:r>
            <a:r>
              <a:rPr lang="ru-RU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обслуговування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широке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коло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послуг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формують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товарний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зберігають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товарні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запаси,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надають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торговий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кредит,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забезпечують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доставку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До них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відносять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оптом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дистриб’юторів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оптом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різняться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собою широтою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–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вузькоспеціалізовані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торговці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працюють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однією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асортиментною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групою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оптовики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змішаного</a:t>
            </a:r>
            <a:r>
              <a:rPr lang="ru-RU" sz="2000" i="1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асортименту</a:t>
            </a:r>
            <a:r>
              <a:rPr lang="ru-RU" sz="20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працюють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кількома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асортиментними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групами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Дистриб’ютори</a:t>
            </a:r>
            <a:r>
              <a:rPr lang="ru-RU" sz="20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імені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укладають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угоди і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продавцями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з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покупцями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займаються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сервісом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посередницьких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Доволі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часто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виступають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генеральні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Оптова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(оптовики) та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дистриб'ютори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ланцюжку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поставок,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плутають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синоніми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Ось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3534636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494</TotalTime>
  <Words>4601</Words>
  <Application>Microsoft Macintosh PowerPoint</Application>
  <PresentationFormat>Широкоэкранный</PresentationFormat>
  <Paragraphs>202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7" baseType="lpstr">
      <vt:lpstr>Arial</vt:lpstr>
      <vt:lpstr>Helvetica</vt:lpstr>
      <vt:lpstr>Times New Roman</vt:lpstr>
      <vt:lpstr>Trebuchet MS</vt:lpstr>
      <vt:lpstr>Wingdings</vt:lpstr>
      <vt:lpstr>Wingdings 3</vt:lpstr>
      <vt:lpstr>Аспект</vt:lpstr>
      <vt:lpstr>ОПТОВА І РОЗДРІБНА ТОРГІВЛЯ В КАНАЛАХ РОЗПОДІЛУ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ОПТОВА І РОЗДРІБНА ТОРГІВЛЯ В КАНАЛАХ РОЗПОДІЛУ </dc:title>
  <dc:creator>Александр Ткачук</dc:creator>
  <cp:lastModifiedBy>Александр Ткачук</cp:lastModifiedBy>
  <cp:revision>45</cp:revision>
  <dcterms:created xsi:type="dcterms:W3CDTF">2025-02-03T12:26:02Z</dcterms:created>
  <dcterms:modified xsi:type="dcterms:W3CDTF">2026-02-15T11:27:03Z</dcterms:modified>
</cp:coreProperties>
</file>