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9"/>
  </p:handout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71" r:id="rId13"/>
    <p:sldId id="266" r:id="rId14"/>
    <p:sldId id="273" r:id="rId15"/>
    <p:sldId id="267" r:id="rId16"/>
    <p:sldId id="268" r:id="rId17"/>
    <p:sldId id="269" r:id="rId18"/>
  </p:sldIdLst>
  <p:sldSz cx="9144000" cy="6858000" type="screen4x3"/>
  <p:notesSz cx="6858000" cy="994727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CAB1ED-EDD3-4339-B306-602FB955C494}" type="datetimeFigureOut">
              <a:rPr lang="uk-UA" smtClean="0"/>
              <a:pPr/>
              <a:t>19.09.2016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2F5387-C1A9-4B94-9E80-8B06156DEF2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62735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uk-UA" smtClean="0"/>
              <a:t>Зразок підзаголовка</a:t>
            </a:r>
            <a:endParaRPr lang="en-US"/>
          </a:p>
        </p:txBody>
      </p:sp>
      <p:sp>
        <p:nvSpPr>
          <p:cNvPr id="4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124CD-8582-42CD-B8B2-187987D50E9F}" type="datetimeFigureOut">
              <a:rPr lang="uk-UA"/>
              <a:pPr>
                <a:defRPr/>
              </a:pPr>
              <a:t>19.09.2016</a:t>
            </a:fld>
            <a:endParaRPr lang="uk-UA"/>
          </a:p>
        </p:txBody>
      </p:sp>
      <p:sp>
        <p:nvSpPr>
          <p:cNvPr id="5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C1E772"/>
                </a:solidFill>
              </a:defRPr>
            </a:lvl1pPr>
          </a:lstStyle>
          <a:p>
            <a:pPr>
              <a:defRPr/>
            </a:pPr>
            <a:fld id="{A4C496AA-E9C2-4D58-B2B1-68DDCDB1386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69680-3597-46EB-895D-10174C03FE27}" type="datetimeFigureOut">
              <a:rPr lang="uk-UA"/>
              <a:pPr>
                <a:defRPr/>
              </a:pPr>
              <a:t>19.09.2016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5103A-0E2D-43F8-B5D9-8452EF494AE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FEF21-463F-4AC4-B176-831D82B74B22}" type="datetimeFigureOut">
              <a:rPr lang="uk-UA"/>
              <a:pPr>
                <a:defRPr/>
              </a:pPr>
              <a:t>19.09.2016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8E79E-4B3A-4D2D-8C9C-93597CA65BA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9D5AF-2CA3-453C-AC70-4448D8CB9B66}" type="datetimeFigureOut">
              <a:rPr lang="uk-UA"/>
              <a:pPr>
                <a:defRPr/>
              </a:pPr>
              <a:t>19.09.2016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4DDBA-2EC3-4502-BAB7-713C3C01145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DF89F-0B55-4E0E-ABA1-7CBF813C78D8}" type="datetimeFigureOut">
              <a:rPr lang="uk-UA"/>
              <a:pPr>
                <a:defRPr/>
              </a:pPr>
              <a:t>19.09.2016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C1E772"/>
                </a:solidFill>
              </a:defRPr>
            </a:lvl1pPr>
          </a:lstStyle>
          <a:p>
            <a:pPr>
              <a:defRPr/>
            </a:pPr>
            <a:fld id="{B813D6DF-E345-4264-828E-E9347CCD970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D0453-C6D3-40E1-985D-8D5C775BA638}" type="datetimeFigureOut">
              <a:rPr lang="uk-UA"/>
              <a:pPr>
                <a:defRPr/>
              </a:pPr>
              <a:t>19.09.2016</a:t>
            </a:fld>
            <a:endParaRPr lang="uk-UA"/>
          </a:p>
        </p:txBody>
      </p:sp>
      <p:sp>
        <p:nvSpPr>
          <p:cNvPr id="6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E3092-A760-4165-A6B7-240F1FABB51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7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1140B-7BD0-435F-A286-92CA8097B153}" type="datetimeFigureOut">
              <a:rPr lang="uk-UA"/>
              <a:pPr>
                <a:defRPr/>
              </a:pPr>
              <a:t>19.09.2016</a:t>
            </a:fld>
            <a:endParaRPr lang="uk-UA"/>
          </a:p>
        </p:txBody>
      </p:sp>
      <p:sp>
        <p:nvSpPr>
          <p:cNvPr id="8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C7627-5AC0-40E6-B641-15ABFECEBCF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147F7-C44D-44CD-A4D8-06D574DF8AFA}" type="datetimeFigureOut">
              <a:rPr lang="uk-UA"/>
              <a:pPr>
                <a:defRPr/>
              </a:pPr>
              <a:t>19.09.2016</a:t>
            </a:fld>
            <a:endParaRPr lang="uk-UA"/>
          </a:p>
        </p:txBody>
      </p:sp>
      <p:sp>
        <p:nvSpPr>
          <p:cNvPr id="4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F92F0-CE56-4960-AA5B-423950C8981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C16D6-EAB3-4F63-BAC9-605E737EF11B}" type="datetimeFigureOut">
              <a:rPr lang="uk-UA"/>
              <a:pPr>
                <a:defRPr/>
              </a:pPr>
              <a:t>19.09.2016</a:t>
            </a:fld>
            <a:endParaRPr lang="uk-UA"/>
          </a:p>
        </p:txBody>
      </p:sp>
      <p:sp>
        <p:nvSpPr>
          <p:cNvPr id="3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172A9-83C1-452E-9985-56982CEF7F4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1D83B-C1DD-452D-AB3C-F0B7923F0448}" type="datetimeFigureOut">
              <a:rPr lang="uk-UA"/>
              <a:pPr>
                <a:defRPr/>
              </a:pPr>
              <a:t>19.09.2016</a:t>
            </a:fld>
            <a:endParaRPr lang="uk-UA"/>
          </a:p>
        </p:txBody>
      </p:sp>
      <p:sp>
        <p:nvSpPr>
          <p:cNvPr id="6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F1A07-1545-472A-8ACA-1D0ECD92471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з одним вирізаним округленим кутом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кутний трикутник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ілінія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ілінія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uk-UA" noProof="0" smtClean="0"/>
              <a:t>Клацніть піктограму, щоб додати зображення</a:t>
            </a:r>
            <a:endParaRPr lang="en-US" noProof="0" dirty="0"/>
          </a:p>
        </p:txBody>
      </p:sp>
      <p:sp>
        <p:nvSpPr>
          <p:cNvPr id="9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8DDD6-54AE-4D4C-B587-3A6F5CCFC7A2}" type="datetimeFigureOut">
              <a:rPr lang="uk-UA"/>
              <a:pPr>
                <a:defRPr/>
              </a:pPr>
              <a:t>19.09.2016</a:t>
            </a:fld>
            <a:endParaRPr lang="uk-UA"/>
          </a:p>
        </p:txBody>
      </p:sp>
      <p:sp>
        <p:nvSpPr>
          <p:cNvPr id="10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1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D0A359-79C8-44B2-9884-21E3B9A10A3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Місце для заголовка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  <a:endParaRPr lang="en-US" smtClean="0"/>
          </a:p>
        </p:txBody>
      </p:sp>
      <p:sp>
        <p:nvSpPr>
          <p:cNvPr id="1029" name="Місце для тексту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smtClean="0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8D210D-8B6C-4ED7-B097-8E192FD3D792}" type="datetimeFigureOut">
              <a:rPr lang="uk-UA"/>
              <a:pPr>
                <a:defRPr/>
              </a:pPr>
              <a:t>19.09.2016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3B3A2A"/>
                </a:solidFill>
                <a:latin typeface="Constantia" pitchFamily="18" charset="0"/>
              </a:defRPr>
            </a:lvl1pPr>
          </a:lstStyle>
          <a:p>
            <a:pPr>
              <a:defRPr/>
            </a:pPr>
            <a:fld id="{0676A5D3-583A-4FE1-83C5-71148DD8EF5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grpSp>
        <p:nvGrpSpPr>
          <p:cNvPr id="2" name="Групувати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іліні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іліні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68007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image" Target="../media/image2.png"/><Relationship Id="rId5" Type="http://schemas.openxmlformats.org/officeDocument/2006/relationships/oleObject" Target="../embeddings/oleObject3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png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png"/><Relationship Id="rId4" Type="http://schemas.openxmlformats.org/officeDocument/2006/relationships/image" Target="../media/image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Relationship Id="rId9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.png"/><Relationship Id="rId4" Type="http://schemas.openxmlformats.org/officeDocument/2006/relationships/image" Target="../media/image13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1882567"/>
            <a:ext cx="7200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ТЕМА 4</a:t>
            </a:r>
          </a:p>
          <a:p>
            <a:pPr algn="ctr"/>
            <a:endParaRPr lang="ru-RU" sz="32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3200" b="1" dirty="0" err="1" smtClean="0">
                <a:solidFill>
                  <a:schemeClr val="bg1"/>
                </a:solidFill>
              </a:rPr>
              <a:t>Оцінка</a:t>
            </a:r>
            <a:r>
              <a:rPr lang="ru-RU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err="1">
                <a:solidFill>
                  <a:schemeClr val="bg1"/>
                </a:solidFill>
              </a:rPr>
              <a:t>неплатоспроможності</a:t>
            </a:r>
            <a:r>
              <a:rPr lang="ru-RU" sz="3200" b="1" dirty="0">
                <a:solidFill>
                  <a:schemeClr val="bg1"/>
                </a:solidFill>
              </a:rPr>
              <a:t> та </a:t>
            </a:r>
            <a:r>
              <a:rPr lang="ru-RU" sz="3200" b="1" dirty="0" err="1">
                <a:solidFill>
                  <a:schemeClr val="bg1"/>
                </a:solidFill>
              </a:rPr>
              <a:t>ймовірності</a:t>
            </a:r>
            <a:r>
              <a:rPr lang="ru-RU" sz="3200" b="1" dirty="0">
                <a:solidFill>
                  <a:schemeClr val="bg1"/>
                </a:solidFill>
              </a:rPr>
              <a:t> </a:t>
            </a:r>
            <a:r>
              <a:rPr lang="ru-RU" sz="3200" b="1" dirty="0" err="1">
                <a:solidFill>
                  <a:schemeClr val="bg1"/>
                </a:solidFill>
              </a:rPr>
              <a:t>банкрутства</a:t>
            </a:r>
            <a:r>
              <a:rPr lang="ru-RU" sz="3200" b="1" dirty="0">
                <a:solidFill>
                  <a:schemeClr val="bg1"/>
                </a:solidFill>
              </a:rPr>
              <a:t> </a:t>
            </a:r>
            <a:r>
              <a:rPr lang="ru-RU" sz="3200" b="1" dirty="0" err="1">
                <a:solidFill>
                  <a:schemeClr val="bg1"/>
                </a:solidFill>
              </a:rPr>
              <a:t>підприємства</a:t>
            </a:r>
            <a:endParaRPr lang="uk-UA" sz="3200" dirty="0">
              <a:solidFill>
                <a:schemeClr val="bg1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234196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944604"/>
            <a:ext cx="77768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2. Z-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Альтмана (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двохфакторна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модель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1560" y="1954287"/>
            <a:ext cx="7704856" cy="387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3200" b="1" i="1" dirty="0">
                <a:latin typeface="Times New Roman"/>
                <a:ea typeface="Times New Roman"/>
              </a:rPr>
              <a:t>Z = – 0,3877 – 1,0736 К</a:t>
            </a:r>
            <a:r>
              <a:rPr lang="uk-UA" sz="3200" b="1" i="1" baseline="-25000" dirty="0">
                <a:latin typeface="Times New Roman"/>
                <a:ea typeface="Times New Roman"/>
              </a:rPr>
              <a:t>П</a:t>
            </a:r>
            <a:r>
              <a:rPr lang="uk-UA" sz="3200" b="1" i="1" dirty="0">
                <a:latin typeface="Times New Roman"/>
                <a:ea typeface="Times New Roman"/>
              </a:rPr>
              <a:t> + 0,0579 </a:t>
            </a:r>
            <a:r>
              <a:rPr lang="uk-UA" sz="3200" b="1" i="1" dirty="0" smtClean="0">
                <a:latin typeface="Times New Roman"/>
                <a:ea typeface="Times New Roman"/>
              </a:rPr>
              <a:t>К</a:t>
            </a:r>
            <a:r>
              <a:rPr lang="uk-UA" sz="3200" b="1" i="1" baseline="-25000" dirty="0">
                <a:latin typeface="Times New Roman"/>
                <a:ea typeface="Times New Roman"/>
              </a:rPr>
              <a:t>А</a:t>
            </a:r>
            <a:endParaRPr lang="uk-UA" sz="3200" b="1" dirty="0">
              <a:latin typeface="Times New Roman"/>
              <a:ea typeface="Times New Roman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i="1" dirty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де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Кп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коефіцієнт покриття; Ка – коефіцієнт автономії.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Нормативне значення: 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0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імовірність банкрутства становить 50 %;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зменшення імовірності банкрутства;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uk-UA" sz="1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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0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імовірність банкрутства перевищує 50 % і підвищується зі збільшенням значення 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392043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329887"/>
              </p:ext>
            </p:extLst>
          </p:nvPr>
        </p:nvGraphicFramePr>
        <p:xfrm>
          <a:off x="1303338" y="3357563"/>
          <a:ext cx="27940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2" name="Уравнение" r:id="rId3" imgW="609480" imgH="393480" progId="Equation.3">
                  <p:embed/>
                </p:oleObj>
              </mc:Choice>
              <mc:Fallback>
                <p:oleObj name="Уравнение" r:id="rId3" imgW="609480" imgH="393480" progId="Equation.3">
                  <p:embed/>
                  <p:pic>
                    <p:nvPicPr>
                      <p:cNvPr id="0" name="Picture 2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3338" y="3357563"/>
                        <a:ext cx="279400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3742902"/>
              </p:ext>
            </p:extLst>
          </p:nvPr>
        </p:nvGraphicFramePr>
        <p:xfrm>
          <a:off x="5556250" y="3357563"/>
          <a:ext cx="235267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3" name="Уравнение" r:id="rId5" imgW="622080" imgH="393480" progId="Equation.3">
                  <p:embed/>
                </p:oleObj>
              </mc:Choice>
              <mc:Fallback>
                <p:oleObj name="Уравнение" r:id="rId5" imgW="622080" imgH="393480" progId="Equation.3">
                  <p:embed/>
                  <p:pic>
                    <p:nvPicPr>
                      <p:cNvPr id="0" name="Picture 2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0" y="3357563"/>
                        <a:ext cx="2352675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9056751"/>
              </p:ext>
            </p:extLst>
          </p:nvPr>
        </p:nvGraphicFramePr>
        <p:xfrm>
          <a:off x="1385888" y="5013325"/>
          <a:ext cx="255587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4" name="Уравнение" r:id="rId7" imgW="927000" imgH="393480" progId="Equation.3">
                  <p:embed/>
                </p:oleObj>
              </mc:Choice>
              <mc:Fallback>
                <p:oleObj name="Уравнение" r:id="rId7" imgW="927000" imgH="393480" progId="Equation.3">
                  <p:embed/>
                  <p:pic>
                    <p:nvPicPr>
                      <p:cNvPr id="0" name="Picture 2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888" y="5013325"/>
                        <a:ext cx="2555875" cy="1008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673498"/>
              </p:ext>
            </p:extLst>
          </p:nvPr>
        </p:nvGraphicFramePr>
        <p:xfrm>
          <a:off x="5283200" y="4868863"/>
          <a:ext cx="3186113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5" name="Формула" r:id="rId9" imgW="749160" imgH="393480" progId="Equation.3">
                  <p:embed/>
                </p:oleObj>
              </mc:Choice>
              <mc:Fallback>
                <p:oleObj name="Формула" r:id="rId9" imgW="749160" imgH="393480" progId="Equation.3">
                  <p:embed/>
                  <p:pic>
                    <p:nvPicPr>
                      <p:cNvPr id="0" name="Picture 2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200" y="4868863"/>
                        <a:ext cx="3186113" cy="1081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827584" y="944604"/>
            <a:ext cx="77768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 Z-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Альтмана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п’ятифакторна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модель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21127" y="2204864"/>
            <a:ext cx="82993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= 1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,2 К</a:t>
            </a:r>
            <a:r>
              <a:rPr lang="uk-UA" sz="32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1,4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32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 + 3,3 К</a:t>
            </a:r>
            <a:r>
              <a:rPr lang="uk-UA" sz="32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 + 0,6 К</a:t>
            </a:r>
            <a:r>
              <a:rPr lang="uk-UA" sz="3200" b="1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 + 0,999 К</a:t>
            </a:r>
            <a:r>
              <a:rPr lang="uk-UA" sz="3200" b="1" baseline="-25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11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298225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0427296"/>
              </p:ext>
            </p:extLst>
          </p:nvPr>
        </p:nvGraphicFramePr>
        <p:xfrm>
          <a:off x="3325813" y="1341438"/>
          <a:ext cx="2238375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name="Уравнение" r:id="rId3" imgW="609480" imgH="393480" progId="Equation.3">
                  <p:embed/>
                </p:oleObj>
              </mc:Choice>
              <mc:Fallback>
                <p:oleObj name="Уравнение" r:id="rId3" imgW="609480" imgH="393480" progId="Equation.3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5813" y="1341438"/>
                        <a:ext cx="2238375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1187624" y="2654910"/>
            <a:ext cx="7488832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РК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робочий капітал, грн.;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ВБ </a:t>
            </a:r>
            <a:r>
              <a:rPr lang="uk-UA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загальна вартість активів, грн.;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ЧП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чистий прибуток, грн.;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 до </a:t>
            </a:r>
            <a:r>
              <a:rPr lang="uk-UA" sz="2400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</a:t>
            </a:r>
            <a:r>
              <a:rPr lang="uk-UA" sz="24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uk-UA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прибуток до оподаткування, грн.;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ВКрв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власний капітал 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оцінений за ринковою вартістю, </a:t>
            </a:r>
            <a:r>
              <a:rPr lang="uk-UA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грн.;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ПЗ</a:t>
            </a:r>
            <a:r>
              <a:rPr lang="uk-UA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поточні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зобов’язання, грн.;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ЧД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чистий дохід, грн.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49562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326418"/>
              </p:ext>
            </p:extLst>
          </p:nvPr>
        </p:nvGraphicFramePr>
        <p:xfrm>
          <a:off x="899592" y="2348880"/>
          <a:ext cx="7488832" cy="2377440"/>
        </p:xfrm>
        <a:graphic>
          <a:graphicData uri="http://schemas.openxmlformats.org/drawingml/2006/table">
            <a:tbl>
              <a:tblPr/>
              <a:tblGrid>
                <a:gridCol w="2896826"/>
                <a:gridCol w="4592006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400" i="1" dirty="0">
                          <a:effectLst/>
                          <a:latin typeface="Times New Roman"/>
                          <a:ea typeface="Times New Roman"/>
                        </a:rPr>
                        <a:t>Значення Z-рахунку</a:t>
                      </a:r>
                      <a:endParaRPr lang="uk-UA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400" i="1" dirty="0">
                          <a:effectLst/>
                          <a:latin typeface="Times New Roman"/>
                          <a:ea typeface="Times New Roman"/>
                        </a:rPr>
                        <a:t>Ймовірність банкрутства</a:t>
                      </a:r>
                      <a:endParaRPr lang="uk-UA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/>
                          <a:ea typeface="Times New Roman"/>
                        </a:rPr>
                        <a:t>1,80 і менше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/>
                          <a:ea typeface="Times New Roman"/>
                        </a:rPr>
                        <a:t>дуже висока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</a:rPr>
                        <a:t>від 1,81 до 2,70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</a:rPr>
                        <a:t>висока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/>
                          <a:ea typeface="Times New Roman"/>
                        </a:rPr>
                        <a:t>від 2,71 до 2,90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/>
                          <a:ea typeface="Times New Roman"/>
                        </a:rPr>
                        <a:t>існує можливість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/>
                          <a:ea typeface="Times New Roman"/>
                        </a:rPr>
                        <a:t>2,91 і вище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</a:rPr>
                        <a:t>дуже низька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75656" y="1698576"/>
            <a:ext cx="6408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Таблиця </a:t>
            </a:r>
            <a:r>
              <a:rPr lang="uk-UA" sz="2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Рівень ймовірності банкрутства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66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8221324"/>
              </p:ext>
            </p:extLst>
          </p:nvPr>
        </p:nvGraphicFramePr>
        <p:xfrm>
          <a:off x="671513" y="3141663"/>
          <a:ext cx="3455987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1" name="Формула" r:id="rId3" imgW="812520" imgH="393480" progId="Equation.3">
                  <p:embed/>
                </p:oleObj>
              </mc:Choice>
              <mc:Fallback>
                <p:oleObj name="Формула" r:id="rId3" imgW="812520" imgH="393480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3" y="3141663"/>
                        <a:ext cx="3455987" cy="1081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827584" y="620688"/>
            <a:ext cx="77768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3.1.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 Z-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Альтмана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п’ятифакторна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модель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адаптований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до умов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21127" y="1772816"/>
            <a:ext cx="829934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,717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32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0,847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32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3,107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32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 + </a:t>
            </a:r>
            <a:endParaRPr lang="uk-UA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+ 0,42 К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uk-UA" sz="32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0,995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3200" b="1" baseline="-25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27583" y="4797152"/>
            <a:ext cx="77768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Нормативне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значення: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1,23 – у найближчі 2-3 роки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підприємству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загрожує банкрутство;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 1,23 – підприємству банкрутство не загрожує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  <a:endParaRPr lang="uk-UA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735" y="3236783"/>
            <a:ext cx="3600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400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ВКбв</a:t>
            </a:r>
            <a:r>
              <a:rPr lang="uk-UA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власний капітал оцінений за балансовою вартістю, грн.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162657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3710161"/>
              </p:ext>
            </p:extLst>
          </p:nvPr>
        </p:nvGraphicFramePr>
        <p:xfrm>
          <a:off x="2338388" y="2420888"/>
          <a:ext cx="4972050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9" name="Формула" r:id="rId3" imgW="1854000" imgH="457200" progId="Equation.3">
                  <p:embed/>
                </p:oleObj>
              </mc:Choice>
              <mc:Fallback>
                <p:oleObj name="Формула" r:id="rId3" imgW="1854000" imgH="457200" progId="Equation.3">
                  <p:embed/>
                  <p:pic>
                    <p:nvPicPr>
                      <p:cNvPr id="0" name="Picture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8388" y="2420888"/>
                        <a:ext cx="4972050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4101793"/>
              </p:ext>
            </p:extLst>
          </p:nvPr>
        </p:nvGraphicFramePr>
        <p:xfrm>
          <a:off x="827584" y="3441576"/>
          <a:ext cx="504056" cy="3574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0" name="Формула" r:id="rId5" imgW="253890" imgH="228501" progId="Equation.3">
                  <p:embed/>
                </p:oleObj>
              </mc:Choice>
              <mc:Fallback>
                <p:oleObj name="Формула" r:id="rId5" imgW="253890" imgH="228501" progId="Equation.3">
                  <p:embed/>
                  <p:pic>
                    <p:nvPicPr>
                      <p:cNvPr id="0" name="Picture 1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3441576"/>
                        <a:ext cx="504056" cy="3574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803014"/>
              </p:ext>
            </p:extLst>
          </p:nvPr>
        </p:nvGraphicFramePr>
        <p:xfrm>
          <a:off x="2267744" y="4098712"/>
          <a:ext cx="356333" cy="3637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1" name="Формула" r:id="rId7" imgW="266584" imgH="228501" progId="Equation.3">
                  <p:embed/>
                </p:oleObj>
              </mc:Choice>
              <mc:Fallback>
                <p:oleObj name="Формула" r:id="rId7" imgW="266584" imgH="228501" progId="Equation.3">
                  <p:embed/>
                  <p:pic>
                    <p:nvPicPr>
                      <p:cNvPr id="0" name="Picture 1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4098712"/>
                        <a:ext cx="356333" cy="3637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99592" y="1556792"/>
            <a:ext cx="743217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Коефіцієнт втрати платоспроможності </a:t>
            </a:r>
            <a:r>
              <a:rPr lang="uk-UA" sz="24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uk-UA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Квтр</a:t>
            </a:r>
            <a:r>
              <a:rPr lang="uk-UA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(для платоспроможних 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підприємств):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6224119" y="3837102"/>
            <a:ext cx="22313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683568" y="3429000"/>
            <a:ext cx="7884876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– </a:t>
            </a:r>
            <a:r>
              <a:rPr lang="uk-UA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коефіцієнт покриття на кінець звітного періоду; 3 – період втрати платоспроможності підприємства, міс.; Т – тривалість звітного періоду, міс.; </a:t>
            </a:r>
            <a:r>
              <a:rPr lang="uk-UA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коефіцієнт покриття на початок звітного періоду;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uk-UA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НП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нормативне значення коефіцієнту покриття.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Нормативне значення: </a:t>
            </a:r>
            <a:r>
              <a:rPr lang="uk-UA" sz="2400" b="1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Квтр</a:t>
            </a:r>
            <a:r>
              <a:rPr lang="uk-UA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 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підприємство має </a:t>
            </a:r>
            <a:r>
              <a:rPr lang="uk-UA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можливість не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втратити платоспроможність.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400" b="1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Квтр</a:t>
            </a:r>
            <a:r>
              <a:rPr lang="uk-UA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підприємство у найближчі три місяці може втратити платоспроможність.</a:t>
            </a:r>
            <a:r>
              <a:rPr lang="uk-UA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35696" y="548680"/>
            <a:ext cx="66247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2. Аналіз можливостей відновлення платоспроможності підприємства</a:t>
            </a:r>
            <a:endParaRPr lang="uk-UA" sz="2800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9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338854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899592" y="1021378"/>
            <a:ext cx="727280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Коефіцієнт відновлення платоспроможності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uk-UA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uk-UA" sz="2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відн</a:t>
            </a:r>
            <a:r>
              <a:rPr kumimoji="0" lang="uk-UA" sz="24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uk-UA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неплатоспроможних підприємств</a:t>
            </a:r>
            <a:r>
              <a:rPr kumimoji="0" lang="uk-UA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):</a:t>
            </a:r>
            <a:endParaRPr kumimoji="0" lang="uk-UA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814588"/>
              </p:ext>
            </p:extLst>
          </p:nvPr>
        </p:nvGraphicFramePr>
        <p:xfrm>
          <a:off x="1849438" y="2271142"/>
          <a:ext cx="5373687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7" name="Формула" r:id="rId3" imgW="1866600" imgH="457200" progId="Equation.3">
                  <p:embed/>
                </p:oleObj>
              </mc:Choice>
              <mc:Fallback>
                <p:oleObj name="Формула" r:id="rId3" imgW="1866600" imgH="457200" progId="Equation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9438" y="2271142"/>
                        <a:ext cx="5373687" cy="1085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99592" y="3710934"/>
            <a:ext cx="7416824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період відновлення платоспроможності підприємства, міс.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Нормативне значення: </a:t>
            </a:r>
            <a:r>
              <a:rPr lang="uk-UA" sz="2400" b="1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Квідн</a:t>
            </a:r>
            <a:r>
              <a:rPr lang="uk-UA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 </a:t>
            </a:r>
            <a:r>
              <a:rPr lang="uk-UA" sz="2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підприємство має можливість відновити платоспроможність</a:t>
            </a:r>
            <a:r>
              <a:rPr lang="uk-UA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400" b="1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Квідн</a:t>
            </a:r>
            <a:r>
              <a:rPr lang="uk-UA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uk-UA" sz="2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підприємство у найближчі 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шість місяців не може відновити платоспроможність</a:t>
            </a:r>
            <a:r>
              <a:rPr lang="uk-UA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328954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484784"/>
            <a:ext cx="712879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Неплатоспроможність підприємства є передумовою до застосування процедури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санації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Умови для застосування процедури санації:</a:t>
            </a: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Кп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 2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uk-UA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або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Кзвз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 0,1</a:t>
            </a:r>
          </a:p>
          <a:p>
            <a:pPr algn="ctr"/>
            <a:r>
              <a:rPr lang="uk-UA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або 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Кп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Кзвз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0,1 ,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але зростають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протягом останнього кварталу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355185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47664" y="2276872"/>
            <a:ext cx="61206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1.</a:t>
            </a:r>
            <a:r>
              <a:rPr lang="uk-UA" sz="2800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 Оцінка ймовірності </a:t>
            </a:r>
            <a:r>
              <a:rPr lang="uk-UA" sz="2800" i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банкрутства</a:t>
            </a:r>
          </a:p>
          <a:p>
            <a:endParaRPr lang="uk-UA" sz="2800" dirty="0"/>
          </a:p>
          <a:p>
            <a:r>
              <a:rPr lang="uk-UA" sz="2800" i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2.</a:t>
            </a:r>
            <a:r>
              <a:rPr lang="uk-UA" sz="2800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 Аналіз можливостей відновлення </a:t>
            </a:r>
            <a:r>
              <a:rPr lang="uk-UA" sz="2800" i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платоспроможності </a:t>
            </a:r>
            <a:r>
              <a:rPr lang="uk-UA" sz="2800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підприємства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041924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045180"/>
            <a:ext cx="712879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1. Оцінка ймовірності банкрутства</a:t>
            </a:r>
            <a:endParaRPr lang="uk-UA" sz="2800" dirty="0"/>
          </a:p>
          <a:p>
            <a:pPr algn="just"/>
            <a:endParaRPr lang="uk-UA" sz="2800" b="1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Неплатоспроможність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це неспроможність суб’єкта підприємницької діяльності виконати після настання встановленого строку їх сплати грошові зобов’язання перед кредиторами, в тому числі по заробітній платі, а також виконати зобов’язання щодо сплати податків і зборів (обов’язкових платежів) не інакше, як через відновлення платоспроможності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306831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904633"/>
            <a:ext cx="648072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Банкрутство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це визнана господарським судом неспроможність боржника відновити свою платоспроможність та задовольнити визнані судом вимоги кредиторів не інакше, як через застосування ліквідаційної процедури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20067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13415" y="1268760"/>
            <a:ext cx="70567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Етапи аналізу неплатоспроможності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та банкрутства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підприємства:</a:t>
            </a:r>
          </a:p>
          <a:p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/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Етап 1. Діагностичний аналіз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для визначення рівня платоспроможності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підприємства.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/>
            <a:endParaRPr lang="uk-UA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/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Етап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2. Поглиблений аналіз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для виявлення причин фінансової кризи підприємства й можливих шляхів її усунення.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329789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620688"/>
            <a:ext cx="72728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Етап 1. Діагностичний 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аналіз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1.1. Визначається вид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неплатоспроможності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85098" y="2132856"/>
            <a:ext cx="809135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arenR"/>
            </a:pPr>
            <a:r>
              <a:rPr lang="uk-UA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Поточна неплатоспроможність (</a:t>
            </a:r>
            <a:r>
              <a:rPr lang="uk-UA" sz="2400" b="1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Пн</a:t>
            </a:r>
            <a:r>
              <a:rPr lang="uk-UA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):</a:t>
            </a:r>
          </a:p>
          <a:p>
            <a:pPr marL="457200" indent="-457200">
              <a:buAutoNum type="arabicParenR"/>
            </a:pPr>
            <a:endParaRPr lang="uk-UA" sz="2400" i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3200" b="1" spc="-30" dirty="0" err="1">
                <a:latin typeface="Times New Roman"/>
                <a:ea typeface="Times New Roman"/>
              </a:rPr>
              <a:t>П</a:t>
            </a:r>
            <a:r>
              <a:rPr lang="uk-UA" sz="3200" b="1" spc="-30" baseline="-25000" dirty="0" err="1">
                <a:latin typeface="Times New Roman"/>
                <a:ea typeface="Times New Roman"/>
              </a:rPr>
              <a:t>н</a:t>
            </a:r>
            <a:r>
              <a:rPr lang="uk-UA" sz="3200" b="1" spc="-30" dirty="0">
                <a:latin typeface="Times New Roman"/>
                <a:ea typeface="Times New Roman"/>
              </a:rPr>
              <a:t> = </a:t>
            </a:r>
            <a:r>
              <a:rPr lang="uk-UA" sz="3200" b="1" spc="-30" dirty="0" smtClean="0">
                <a:latin typeface="Times New Roman"/>
                <a:ea typeface="Times New Roman"/>
              </a:rPr>
              <a:t>ДФІ+ ПФІ </a:t>
            </a:r>
            <a:r>
              <a:rPr lang="uk-UA" sz="3200" b="1" spc="-30" dirty="0">
                <a:latin typeface="Times New Roman"/>
                <a:ea typeface="Times New Roman"/>
              </a:rPr>
              <a:t>+ </a:t>
            </a:r>
            <a:r>
              <a:rPr lang="uk-UA" sz="3200" b="1" spc="-30" dirty="0" smtClean="0">
                <a:latin typeface="Times New Roman"/>
                <a:ea typeface="Times New Roman"/>
              </a:rPr>
              <a:t>ГК </a:t>
            </a:r>
            <a:r>
              <a:rPr lang="uk-UA" sz="3200" b="1" spc="-30" dirty="0">
                <a:latin typeface="Times New Roman"/>
                <a:ea typeface="Times New Roman"/>
              </a:rPr>
              <a:t>– </a:t>
            </a:r>
            <a:r>
              <a:rPr lang="uk-UA" sz="3200" b="1" spc="-30" dirty="0" smtClean="0">
                <a:latin typeface="Times New Roman"/>
                <a:ea typeface="Times New Roman"/>
              </a:rPr>
              <a:t>ПЗ,</a:t>
            </a:r>
          </a:p>
          <a:p>
            <a:pPr lvl="0" algn="ctr"/>
            <a:endParaRPr lang="uk-UA" sz="2400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ДФІ </a:t>
            </a:r>
            <a:r>
              <a:rPr lang="uk-UA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довгострокові фінансові інвестиції; </a:t>
            </a:r>
            <a:r>
              <a:rPr lang="uk-UA" sz="20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ПФІ</a:t>
            </a:r>
            <a:r>
              <a:rPr lang="uk-UA" sz="2000" i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поточні фінансові інвестиції; </a:t>
            </a:r>
            <a:r>
              <a:rPr lang="uk-UA" sz="20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ГК</a:t>
            </a:r>
            <a:r>
              <a:rPr lang="uk-UA" sz="2000" b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грошові кошти та їх еквіваленти; </a:t>
            </a:r>
            <a:r>
              <a:rPr lang="uk-UA" sz="20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ПЗ</a:t>
            </a:r>
            <a:r>
              <a:rPr lang="uk-UA" sz="2000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поточні </a:t>
            </a:r>
            <a:r>
              <a:rPr lang="uk-UA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зобов’язання</a:t>
            </a:r>
            <a:r>
              <a:rPr lang="uk-UA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Нормативне значення: </a:t>
            </a:r>
            <a:r>
              <a:rPr lang="uk-UA" sz="2400" b="1" i="1" dirty="0" err="1" smtClean="0">
                <a:latin typeface="Times New Roman" pitchFamily="18" charset="0"/>
                <a:cs typeface="Times New Roman" pitchFamily="18" charset="0"/>
              </a:rPr>
              <a:t>Пн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підприємство є платоспроможним;</a:t>
            </a:r>
          </a:p>
          <a:p>
            <a:pPr lvl="0" algn="just"/>
            <a:r>
              <a:rPr lang="uk-UA" sz="2400" b="1" i="1" dirty="0" err="1">
                <a:latin typeface="Times New Roman" pitchFamily="18" charset="0"/>
                <a:cs typeface="Times New Roman" pitchFamily="18" charset="0"/>
              </a:rPr>
              <a:t>Пн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&lt;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підприємство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має ознаки поточної неплатоспроможності.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74410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700808"/>
            <a:ext cx="69127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/>
            <a:r>
              <a:rPr lang="uk-UA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Критична неплатоспроможність </a:t>
            </a:r>
          </a:p>
          <a:p>
            <a:pPr lvl="0" algn="ctr" fontAlgn="base"/>
            <a:r>
              <a:rPr lang="uk-UA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ознаки:</a:t>
            </a:r>
          </a:p>
          <a:p>
            <a:pPr lvl="0" algn="just" fontAlgn="base"/>
            <a:endParaRPr lang="uk-UA" sz="2400" b="1" i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/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</a:t>
            </a:r>
            <a:r>
              <a:rPr lang="uk-UA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Пн</a:t>
            </a:r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 0</a:t>
            </a:r>
          </a:p>
          <a:p>
            <a:pPr lvl="0" algn="just" fontAlgn="base"/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</a:t>
            </a:r>
            <a:r>
              <a:rPr lang="uk-UA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Кп</a:t>
            </a:r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uk-UA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ОбА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/ ПЗ) </a:t>
            </a:r>
            <a:r>
              <a:rPr lang="en-US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</a:t>
            </a:r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</a:t>
            </a:r>
          </a:p>
          <a:p>
            <a:pPr lvl="0" algn="just" fontAlgn="base"/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В) </a:t>
            </a:r>
            <a:r>
              <a:rPr lang="uk-UA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Кзвз</a:t>
            </a:r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((ВК – НА) / </a:t>
            </a:r>
            <a:r>
              <a:rPr lang="uk-UA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ОбА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</a:t>
            </a:r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0,1</a:t>
            </a:r>
          </a:p>
          <a:p>
            <a:pPr lvl="0" algn="just" fontAlgn="base"/>
            <a:endParaRPr lang="uk-UA" sz="2400" b="1" i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/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Критична </a:t>
            </a:r>
            <a:r>
              <a:rPr lang="uk-UA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неплатоспроможність передбачає стан потенційного 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банкрутства.</a:t>
            </a:r>
            <a:endParaRPr lang="uk-UA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38467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908720"/>
            <a:ext cx="777686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uk-UA" sz="2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Надкритична неплатоспроможність </a:t>
            </a:r>
            <a:endParaRPr lang="uk-UA" sz="2400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ознаки:</a:t>
            </a:r>
            <a:endParaRPr lang="uk-UA" sz="2400" i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lang="uk-UA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uk-UA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наявна критична </a:t>
            </a:r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неплатоспроможність;</a:t>
            </a:r>
            <a:endParaRPr lang="uk-UA" sz="24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uk-UA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наявні </a:t>
            </a:r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збитки.</a:t>
            </a:r>
            <a:endParaRPr lang="uk-UA" sz="24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lang="uk-UA" b="1" i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ознак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надкритичної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неплатоспроможності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відповідає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фінансовому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стану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боржника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коли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він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зобов’язаний</a:t>
            </a:r>
            <a:r>
              <a:rPr lang="ru-RU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звернутися</a:t>
            </a:r>
            <a:r>
              <a:rPr lang="ru-RU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місяця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господарського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суду </a:t>
            </a:r>
            <a:r>
              <a:rPr lang="ru-RU" sz="24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із</a:t>
            </a:r>
            <a:r>
              <a:rPr lang="ru-RU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заявою</a:t>
            </a:r>
            <a:r>
              <a:rPr lang="ru-RU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справи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 </a:t>
            </a:r>
            <a:r>
              <a:rPr lang="ru-RU" sz="24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банкрутство</a:t>
            </a:r>
            <a:endParaRPr lang="ru-RU" sz="24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цьому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випадку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йдеться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 </a:t>
            </a:r>
            <a:r>
              <a:rPr lang="ru-RU" sz="24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банкрутство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ліквідаційну</a:t>
            </a:r>
            <a:r>
              <a:rPr lang="ru-RU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процедуру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201396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60084" y="692696"/>
            <a:ext cx="52042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Етап 2. Поглиблений 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аналіз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32003" y="1340768"/>
            <a:ext cx="43495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1. 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Бівера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(К</a:t>
            </a:r>
            <a:r>
              <a:rPr lang="ru-RU" sz="2800" b="1" baseline="-2500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9877859"/>
              </p:ext>
            </p:extLst>
          </p:nvPr>
        </p:nvGraphicFramePr>
        <p:xfrm>
          <a:off x="2843808" y="1988840"/>
          <a:ext cx="3634300" cy="109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Формула" r:id="rId3" imgW="1091880" imgH="431640" progId="Equation.3">
                  <p:embed/>
                </p:oleObj>
              </mc:Choice>
              <mc:Fallback>
                <p:oleObj name="Формула" r:id="rId3" imgW="1091880" imgH="431640" progId="Equation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1988840"/>
                        <a:ext cx="3634300" cy="1090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45826" y="3068960"/>
            <a:ext cx="7786613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ЧП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чистий прибуток, грн.; </a:t>
            </a:r>
            <a:r>
              <a:rPr kumimoji="0" lang="uk-UA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uk-UA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морт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нарахована сума амортизації, грн.;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ДЗ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довгострокові зобов’язання, грн.;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ПЗ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поточні зобов’язання, грн.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Нормативне значення: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Кб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протягом двох років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підприємство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збанкрутує.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000" b="1" i="1" dirty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Кб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0,2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протягом п'яти років підприємство збанкрутує.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Кб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0,45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фінансово-стабільне підприємство.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322770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ік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Поті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і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</TotalTime>
  <Words>683</Words>
  <Application>Microsoft Office PowerPoint</Application>
  <PresentationFormat>Экран (4:3)</PresentationFormat>
  <Paragraphs>110</Paragraphs>
  <Slides>17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6" baseType="lpstr">
      <vt:lpstr>Arial</vt:lpstr>
      <vt:lpstr>Calibri</vt:lpstr>
      <vt:lpstr>Constantia</vt:lpstr>
      <vt:lpstr>Symbol</vt:lpstr>
      <vt:lpstr>Times New Roman</vt:lpstr>
      <vt:lpstr>Wingdings 2</vt:lpstr>
      <vt:lpstr>Потік</vt:lpstr>
      <vt:lpstr>Формула</vt:lpstr>
      <vt:lpstr>Microsoft Equation 3.0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Замула И В</cp:lastModifiedBy>
  <cp:revision>49</cp:revision>
  <cp:lastPrinted>2012-10-22T11:25:44Z</cp:lastPrinted>
  <dcterms:created xsi:type="dcterms:W3CDTF">2012-10-20T09:44:09Z</dcterms:created>
  <dcterms:modified xsi:type="dcterms:W3CDTF">2016-09-19T05:55:37Z</dcterms:modified>
</cp:coreProperties>
</file>