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9" r:id="rId3"/>
    <p:sldId id="257" r:id="rId4"/>
    <p:sldId id="267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79" r:id="rId25"/>
    <p:sldId id="280" r:id="rId26"/>
    <p:sldId id="281" r:id="rId27"/>
    <p:sldId id="282" r:id="rId28"/>
    <p:sldId id="284" r:id="rId29"/>
    <p:sldId id="287" r:id="rId30"/>
    <p:sldId id="289" r:id="rId31"/>
    <p:sldId id="286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73151"/>
  </p:normalViewPr>
  <p:slideViewPr>
    <p:cSldViewPr snapToGrid="0">
      <p:cViewPr varScale="1">
        <p:scale>
          <a:sx n="91" d="100"/>
          <a:sy n="91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C9B2A6-8FEB-8E2F-C3CC-03194768DB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B22F5-58B5-BA2D-17C0-C13BA7298F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33335-5D51-AF44-8FB9-AFA8D4D23CD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1F8F2-8515-EDE4-A883-C3DB6523C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14E96-9840-D4C1-D558-28D43BB03E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B1CE-8F65-F244-822F-4190B3874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06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37754-2E7D-EA41-80E8-85D6C5C6D1EE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1BA8-DF7F-DB47-A16F-7BDE80B2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620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DN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k.wikipedia.org/wiki/%D0%A5%D0%BE%D1%81%D1%82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 — одне з центральних понять в адмініструванні. Це комп’ютер або система, що через мережу надає ресурси, дані, послуги або програми іншим комп’ютерам, яких називають клієнтами.</a:t>
            </a:r>
          </a:p>
          <a:p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клієнтом сервер взаємодіє так: він очікує та виконує запити від клієнтських програм, що можуть бути запущені на тому самому чи інших комп’ютерах.</a:t>
            </a:r>
          </a:p>
          <a:p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цьому певна програма може працювати як клієнт для одних програм та як сервер, що приймає запити від інших.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48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CEE06-1FB7-4607-855D-9DAE4A2C2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D692F-6A50-AF9B-DE35-1FDA71ACB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BF480-763B-15F7-970F-ECB8286C0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SOHO (Small Office/Home Office) -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призначені для малих офісів та домашніх користувачів. Як правило, невеликі та недорогі, і вони можуть бути легко налаштовані та керовані. До такого можна віднести домашні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58F81-9182-8A4B-3165-A407E4AC6A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EB31F-1C36-18BD-23DE-501CB6538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28AC4-53E3-A90D-BA7A-443555A4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43FF-4071-A5EE-8E89-D55B12D38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7D03F-AD8A-FEB6-5050-9E3EC5CF5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Сервери в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стійці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найпоширеніший тип серверів. Вони монтуються в стандартні 19-дюймові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стійки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що дозволяє економити місце. Мають стандартизовані розміри по висоті. Використовуються в серверних кімнатах та центрах обробки даних.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F5747-4656-E711-C726-E7F991E68E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7B742-76EC-34B8-63D1-51DC811CC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1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CDBDB-57A1-B64D-C9E4-801A4BED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BAE12D-F7F6-5DE9-4377-31F70017D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8D2A1-35C3-9A8D-869C-D529B3713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Блейд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-сервери - мають компактний форм-фактор і монтуються в спеціальні шасі, які в свою чергу монтуються в стійку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6F43D-1C10-A37F-9A7D-15F4C0E3FA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F1986-37B1-B5A7-B9DD-EE206FDEB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2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3EF13-DCD7-0A48-B5EE-C2131F60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2C03F-68BF-610B-0E32-B013566D2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1D2DC-BACA-3D91-9AC4-CD5CDAE6A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Мейнфрейм - це потужні та дуже </a:t>
            </a:r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найдійні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сервери. Представляють собою одну або декілька </a:t>
            </a:r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стійок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обладнання спеціалізовані. Часто забезпечують безперебійну роботу критично важливих інформаційних систем, мають можливість гарячої заміни навіть таких вузлів обладнання як оперативна пам'ять та </a:t>
            </a:r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процессори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B5495-2384-183C-CD08-A0FD0FF30A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0EA0F-FBD9-7EB6-BCA0-FB61FF206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9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709F-7177-D3EE-164D-B63846DE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DC0E7-99EA-5976-96AA-2C5EFA99F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8702D-0FB8-43C3-F7E4-0DEA94AE0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або монітор віртуальних машин — комп'ютерна програма або обладнання процесора, що забезпечує одночасне і паралельне виконання декількох віртуальних машин, на кожній з яких виконується власна операційна система, на одному фізичному комп'ютері (який зветься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-машина або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-комп'ютер,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 computer).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забезпечує взаємну ізоляцію операційних систем, що виконуються на віртуальних машинах, шляхом розділення фізичних та логічних пристроїв між декількома віртуальними машинами.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5A1B1-A37A-2AAC-5496-462EE9FA37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BF383-272F-782E-9DD3-FA16DFDAF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9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F6B20-5D79-4F7D-1EA9-34F81B3E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5E6A2-A293-E634-03D0-0A474D585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73DF1-D2D9-74BE-4B90-456287C44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 самі по собі є дуже простим ОС, поверх якої ви можете запускати віртуальні машини. Фізична машина, де працює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служить лише з метою віртуалізації. Ви не можете використовувати її ні для чого іншого.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 переважно використовуються в корпоративних середовищах.</a:t>
            </a:r>
          </a:p>
          <a:p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Існує багато різних постачальників </a:t>
            </a:r>
            <a:r>
              <a:rPr lang="uk-U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гіпервізорів</a:t>
            </a:r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1. Найбільш поширені:</a:t>
            </a: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vSphere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ESX/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ESXi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провідний у галузі постачальник технологій віртуалізації, і багато великих центрів обробки даних працюють на їхніх продуктах. Можливо це не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найекономніше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рішення для невеликих ІТ-середовищ, але якщо вам не потрібні всі розширені функції,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vSphere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має безплатну версію цього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гіпервізору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Також є кілька комерційних випусків.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KVM (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віртуальна машина на основі ядра)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KVM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вбудований у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 додаткова функція. Він дозволяє перетворити ядро ​​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Іноді його плутають з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гіпервізором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2. Він має прямий доступ до обладнання, а також віртуальних машин, які він розміщує.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KVM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опенсорсний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який містить усі функції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 додаванням багатьох інших. Це робить його одним із найкращих варіантів для корпоративних середовищ. Деякі з основних моментів включають динамічну міграцію, планування та контроль ресурсів, а також вищі пріоритети.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71149-9F26-22CF-31DC-48A7245805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4690A-62B8-D304-5A79-02185A960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61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9A47-9B0B-8018-EEF3-DBF945EA9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B2D05-25B0-590B-06F1-42EBFD048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2DADA-300D-0A58-4C76-1A249B2B7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тип 2</a:t>
            </a:r>
          </a:p>
          <a:p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Розміщений </a:t>
            </a:r>
            <a:r>
              <a:rPr lang="uk-U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працює всередині операційної системи фізичного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-комп’ютера. На відміну від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гіпервізорів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1, які працюють безпосередньо на обладнанні, розміщені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мають один програмний рівень.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фізичну машину;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операційну систему, встановлену на обладнанні (</a:t>
            </a:r>
            <a:r>
              <a:rPr lang="en-US" dirty="0"/>
              <a:t>Windows, Linux, MacOS);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ПО </a:t>
            </a:r>
            <a:r>
              <a:rPr lang="uk-UA" dirty="0" err="1"/>
              <a:t>гіпервізора</a:t>
            </a:r>
            <a:r>
              <a:rPr lang="uk-UA" dirty="0"/>
              <a:t> типу 2 цієї ОС;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фактичні екземпляри гостьових віртуальних машин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VirtualBox Oracle VM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Безплатний, але стабільний продукт з достатньою кількістю функцій як для особистого використання, так і для невеликих підприємств.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VirtualBox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потребує особливих ресурсів, він зарекомендував себе як оптимальне рішення для віртуалізації як настільних комп’ютерів, так і серверів.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Workstation Pro/VMware Fusion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Workstation Pro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Він має розширені функції та повністю інтегрований з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vSphere.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дозволяє переміщувати програми між настільними та хмарними середовищами. Безплатної версії немає. Для користувачів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MacOS VMware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розробила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Fusion,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аналогічну їхньому продукту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Workstation.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Він поставляється з дещо меншою кількістю функцій, але і ціна в нього нижча.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52B09-9C48-9DEF-C8C1-3BBAFC945A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39466-0DA8-31B6-1AD4-272F94D36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45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ADFC6-6ECD-0889-2084-87B26024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429AF-9430-58EB-3CE2-0B44F8801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F59F1-449D-5F4C-2DD0-4FA81253B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(до 2019 — веб-сервер,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 Server)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сервер, що приймає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запити від клієнтів, зазвичай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веббраузерів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видає їм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відповіді, зазвичай разом з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сторінкою, зображенням, файлом, медіа-потоком або іншими даними.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Вебсервер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одна із основ Всесвітньої павутини.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AB209-5E0E-C636-0EDF-9BCD25DCBD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37CAE-20AC-22FA-E950-52941DB72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5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32405-D515-1CBC-A125-64B3D4C36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29C5D-8245-113B-13E6-21D6A7323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BD9F5-5B45-62F2-0D55-0E41329EB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Систе́ма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управління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ба́зами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да́них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(СУБД, СКБД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Database Management System, DBMS)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набір взаємопов'язаних даних (база даних) і програм для доступу до цих даних[1]. Надає можливості створення, збереження, оновлення та пошуку інформації в базах даних з контролем доступу до даних.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2BA08-C8E9-FD66-C621-FB7DD8F1EC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396ED-7977-1118-81B7-A611BF505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78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50E3E-97CC-AA8E-E621-F41BEE19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9B916-3056-FB5B-F38B-58C365D0A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A93C7-CF61-A9A5-69F4-2170483EF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Файло́вий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файл-се́рвер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 server)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виділений сервер, призначений для виконання файлових операцій введення-виведення, який зберігає файли будь-якого типу. Як правило, має великий обсяг дискового простору, реалізованого у формі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масиву для забезпечення безперебійної роботи та підвищеної швидкості запису та читання даних.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149C4-E4F9-E2DC-41E9-844C300A06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F99A8-F424-9220-89B6-D4926CB23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6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46079-FACD-6B7E-C128-25C1E1DE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417E1-3E65-9333-0C13-566004BCE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0F60D-2116-7B81-2431-CE118E4CB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як комп'ютер — це комп'ютер у локальній чи глобальній мережі, який надає користувачам свої обчислювальні і дискові ресурси, а також доступ до встановлених сервісів; найчастіше працює цілодобово, чи у час роботи групи його користувачів.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dirty="0"/>
              <a:t>Сервери призначені для інших задач, ніж звичайні ПК, тому й апаратні вимоги відрізняються. Основні відмінності можна звести до таких простих тез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C96A-9A19-3070-E035-1EAFC3A95C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19F46-84AA-6E73-15C5-D3170F2C6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F1B04-70A7-1282-53E7-852F04192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A74E3-E163-139D-33D1-6CD71EC8F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F2EC6-3105-ED05-76CE-D7B969904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DNS-</a:t>
            </a:r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програма, призначена для відповідей на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NS"/>
              </a:rPr>
              <a:t>DNS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запити за відповідним протоколом. Також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DNS-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сервером можуть називати 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Хост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якому запущено відповідну програму.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D602D-0402-75E6-0BFA-B963D1BF30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8E1F1-D14D-A214-595A-7C78FBFE0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1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49DD-AC78-C34A-0300-0CF8DA16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884AA-B04C-6B4F-C0E9-D99480D89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1062F-5EAB-0A82-0247-E8DABE4D5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-сервер або сервер друку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 server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 друку) — програмне забезпечення або пристрій, який дозволяє групі користувачів провідних та безпровідних мереж спільно використовувати принтер. Він приймає завдання на друк з комп'ютерів і відправляє на відповідні принтери.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2A19-48BA-A345-9386-0D04BBCF87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B02C3-F358-6F21-96A1-33884F875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4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8D76E-383B-12A9-3298-3BA2768B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F9DF30-1038-9C30-7664-A91C45E33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D218A-517A-D76C-AA2F-D684C9B85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Поштовий сервер, сервер електронної пошти — в системі передачі електронної пошти так зазвичай називають агент пересилання повідомлень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 transfer agent, MTA).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комп'ютерна програма, яка передає повідомлення від одного комп'ютера до іншого. Зазвичай поштовий сервер працює «за лаштунками», а користувачі мають справу з іншою програмою — клієнтом електронної пошти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 user agent, MUA).</a:t>
            </a: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C46EE-83EE-DA48-B1E4-8FAB2A2F65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C7834-CCB9-302F-346B-2BB134207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9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Це модель надання обчислювальних ресурсів (сервери, сховища, бази даних, мережеві ресурси, аналітика, штучний інтелект тощо) за запитом через інтернет, зазвичай із оплатою за фактичне використання.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5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6A92-DB92-9CFF-B75A-13AC6061A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C418A-D48A-C937-39DF-BE3C6D219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27F0B-AC9B-7608-B2B8-CE5D3C73F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Це модель надання обчислювальних ресурсів (сервери, сховища, бази даних, мережеві ресурси, аналітика, штучний інтелект тощо) за запитом через інтернет, зазвичай із оплатою за фактичне використання.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A23A1-1B06-EEDD-CA59-ADC6D1775B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6311A-4880-CF23-CD43-4BF935112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2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538F-7996-DDE5-3B0E-89AFBC86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B2B6E-62DA-481C-E252-720A3CBBE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411C1-DCF6-338B-7948-4CEFC28FB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Це модель надання обчислювальних ресурсів (сервери, сховища, бази даних, мережеві ресурси, аналітика, штучний інтелект тощо) за запитом через інтернет, зазвичай із оплатою за фактичне використання.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692D5-4C0A-690F-48B3-ECEC89EE30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9C6DF-AFCB-4281-E0B4-43BA5A866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49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створюється й підтримується стороннім провайдером. Хмарні ресурси можуть використовувати всі бажаючі; ключова відмінність – загальна доступність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3186-5473-962F-9AC7-2EF8230F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00B0D-09F3-20A2-6872-3C50DDC28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09E253-D51A-44FB-0C18-E5F4DC8A4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Private cloud</a:t>
            </a:r>
            <a:r>
              <a:rPr lang="en-US" dirty="0"/>
              <a:t>: </a:t>
            </a:r>
            <a:r>
              <a:rPr lang="uk-UA" dirty="0"/>
              <a:t>еволюція корпоративного дата‑центру. Обчислювальні послуги надаються через інтернет, але використовуються лише однією організацією. Переваги – більший контроль; недоліки – вища вартість і менші економії порівняно з </a:t>
            </a:r>
            <a:r>
              <a:rPr lang="en-US" dirty="0"/>
              <a:t>public cloud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3B4F8-30D2-C52F-0D57-15F24636C0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D1088-D7D7-EFE8-C919-21FAFF157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62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A4665-64B0-586D-DB8D-ABB277E3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78AF9-61AF-0A48-0C0F-1AD0F175E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D8E8D-00B7-5252-996B-5CA7A3C66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Hybrid cloud</a:t>
            </a:r>
            <a:r>
              <a:rPr lang="en-US" dirty="0"/>
              <a:t>: </a:t>
            </a:r>
            <a:r>
              <a:rPr lang="uk-UA" dirty="0"/>
              <a:t>комбінує </a:t>
            </a:r>
            <a:r>
              <a:rPr lang="en-US" dirty="0"/>
              <a:t>public </a:t>
            </a:r>
            <a:r>
              <a:rPr lang="uk-UA" dirty="0"/>
              <a:t>та </a:t>
            </a:r>
            <a:r>
              <a:rPr lang="en-US" dirty="0"/>
              <a:t>private cloud, </a:t>
            </a:r>
            <a:r>
              <a:rPr lang="uk-UA" dirty="0"/>
              <a:t>дозволяючи в разі потреби тимчасово використовувати ресурси </a:t>
            </a:r>
            <a:r>
              <a:rPr lang="en-US" dirty="0"/>
              <a:t>public cloud </a:t>
            </a:r>
            <a:r>
              <a:rPr lang="uk-UA" dirty="0"/>
              <a:t>або залишати певні служби у приватному середовищі для додаткової безпеки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A48F1-FAEF-D860-F396-B592561DDF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90E30-49DA-9E32-C27D-F13B3CA6B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9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Multi‑cloud</a:t>
            </a:r>
            <a:r>
              <a:rPr lang="en-US" dirty="0"/>
              <a:t> </a:t>
            </a:r>
            <a:r>
              <a:rPr lang="uk-UA" dirty="0"/>
              <a:t>описує ситуацію, коли організація використовує кількох постачальників. Це може бути зумовлено різними функціями, що надають різні провайдери, або міграцією між ними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1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C4707-61F5-12DF-FE67-300EBF1EB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D40EB-BD59-35C9-3644-AF1EDA799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7A34F-4169-54F3-AC51-08274AD5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Процесор</a:t>
            </a:r>
            <a:r>
              <a:rPr lang="uk-UA" dirty="0"/>
              <a:t>. Сервери орієнтовані не на максимальну швидкість одного ядра, а на здатність обробляти багато запитів паралельно. Тому часто використовують кілька процесорів з великою кількістю </a:t>
            </a:r>
            <a:r>
              <a:rPr lang="uk-UA" dirty="0" err="1"/>
              <a:t>ядер</a:t>
            </a:r>
            <a:r>
              <a:rPr lang="uk-UA" dirty="0"/>
              <a:t>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D3838-5AE5-0494-522C-DA6FD00CAF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A6D3A-7AAF-883A-CAB3-F4DC02501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1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Azure Arc</a:t>
            </a:r>
            <a:r>
              <a:rPr lang="en-US" dirty="0"/>
              <a:t> – </a:t>
            </a:r>
            <a:r>
              <a:rPr lang="uk-UA" dirty="0"/>
              <a:t>це набір технологій для керування ресурсами у </a:t>
            </a:r>
            <a:r>
              <a:rPr lang="en-US" dirty="0"/>
              <a:t>public, private, hybrid </a:t>
            </a:r>
            <a:r>
              <a:rPr lang="uk-UA" dirty="0"/>
              <a:t>або </a:t>
            </a:r>
            <a:r>
              <a:rPr lang="en-US" dirty="0"/>
              <a:t>multi‑cloud </a:t>
            </a:r>
            <a:r>
              <a:rPr lang="uk-UA" dirty="0"/>
              <a:t>середовищі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32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A26E9-1898-CBD5-986B-CAA5A5D0E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85DCC-2F7C-93FA-D673-79234DAD1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4754B-460F-5DF8-D8A1-A7FD2E79D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if you’re already established with VMware in a private cloud environment but want to migrate to a public or hybrid cloud? Azure VMware Solution lets you run your VMware workloads in Azure with seamless integration and scalability.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FAB33-A9CE-98DF-D21B-58B57291C5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FA667-3DE7-C0D8-F6E2-4059BAFEF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C77E-89A4-4D91-D3FC-D34973D4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BAFB5-3B37-2390-1D36-0BBBA96DA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A9803-23E5-9FFF-A3E9-01297AFF5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Оперативна пам’ять (</a:t>
            </a:r>
            <a:r>
              <a:rPr lang="en-US" b="1" dirty="0"/>
              <a:t>RAM)</a:t>
            </a:r>
            <a:r>
              <a:rPr lang="en-US" dirty="0"/>
              <a:t>. </a:t>
            </a:r>
            <a:r>
              <a:rPr lang="uk-UA" dirty="0"/>
              <a:t>Сервери мають багато оперативної пам’яті, щоб обробляти великі обсяги даних одночасно. Заради надійності використовується пам’ять з виправленням помилок (</a:t>
            </a:r>
            <a:r>
              <a:rPr lang="en-US" dirty="0"/>
              <a:t>ECC).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BB561-9E1B-2100-BE82-50FD2C57E8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CFBDB-9142-E0DF-E088-E5CB5C137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26208-2C9F-E117-803E-AC32AA0B5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BAAC5-8F84-D2C7-E599-635A07C7B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C3725-EC54-983E-E7A3-FF835478A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Мережеві інтерфейси</a:t>
            </a:r>
            <a:r>
              <a:rPr lang="uk-UA" dirty="0"/>
              <a:t>. Швидка та стабільна робота в локальній мережі або через інтернет вимагає високошвидкісних портів, іноді оптичних кабелів. Часто ставлять кілька мережевих карт для резерву.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C9050-6C24-B046-CB25-6E8D3E5B1F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2CD44-EECC-800B-4D29-B482265B2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2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422E-57AA-0176-8934-14AE0875B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AFBC7-C800-691F-6386-B086F4080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3EE76-7847-BE89-BC6E-8F46F9AAD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Система зберігання даних</a:t>
            </a:r>
            <a:r>
              <a:rPr lang="uk-UA" dirty="0"/>
              <a:t>. Залежно від ролі сервера використовують великі диски чи </a:t>
            </a:r>
            <a:r>
              <a:rPr lang="uk-UA" dirty="0" err="1"/>
              <a:t>твердотілі</a:t>
            </a:r>
            <a:r>
              <a:rPr lang="uk-UA" dirty="0"/>
              <a:t> накопичувачі (</a:t>
            </a:r>
            <a:r>
              <a:rPr lang="en-US" dirty="0"/>
              <a:t>SSD) </a:t>
            </a:r>
            <a:r>
              <a:rPr lang="uk-UA" dirty="0"/>
              <a:t>великої ємності. Щоб підвищити швидкодію й надійність, об’єднують диски в </a:t>
            </a:r>
            <a:r>
              <a:rPr lang="en-US" dirty="0"/>
              <a:t>RAID‑</a:t>
            </a:r>
            <a:r>
              <a:rPr lang="uk-UA" dirty="0"/>
              <a:t>масиви; іноді застосовують мережеві сховища (</a:t>
            </a:r>
            <a:r>
              <a:rPr lang="en-US" dirty="0"/>
              <a:t>SAN).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1955B-2911-CCDF-7D6D-CBD71C52CD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F413A-4EDB-04E1-7743-060F01A79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3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D63D0-5022-5043-5B7C-2A01684F9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A0B5C-20F6-34BF-BF67-909A28D1C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0A1A5-1EB7-6A96-24DE-BCA4A8E24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Надійність і безперервність</a:t>
            </a:r>
            <a:r>
              <a:rPr lang="uk-UA" dirty="0"/>
              <a:t>. Сервери мають дублювання критичних компонентів: два або більше блоків живлення, кілька мережевих інтерфейсів, диски в </a:t>
            </a:r>
            <a:r>
              <a:rPr lang="en-US" dirty="0"/>
              <a:t>RAID. </a:t>
            </a:r>
            <a:r>
              <a:rPr lang="uk-UA" dirty="0"/>
              <a:t>Багато компонентів підтримують гарячу заміну, що дозволяє міняти їх без зупинки сервера.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BBFE6-0DD0-060C-16AD-B8F83C6262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8853A-79A7-89E6-227A-EE90FA2CB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2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6B5A-960D-12F5-E965-F7E504D93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3B888-2D27-EB7C-9505-A469B47BB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95C7D-A1A4-C799-F040-26CEBC255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Охолодження</a:t>
            </a:r>
            <a:r>
              <a:rPr lang="uk-UA" dirty="0"/>
              <a:t>. Через високе тепловиділення застосовують потужні системи вентиляції. Рідинне охолодження для серверів — рідкість.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039A0-CD59-C6F9-D093-A4E60475DB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975C-1456-96E6-837F-124F8FBB4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6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9F8B3-6DD8-5E6A-651E-51CD09B9F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75D66-B96B-CE45-EA97-4714F4DEA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96409-26A0-7D83-3589-55ADC0D97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Управління</a:t>
            </a:r>
            <a:r>
              <a:rPr lang="uk-UA" dirty="0"/>
              <a:t>. Сервери зазвичай працюють без підключеної клавіатури, миші й монітора. Адміністрування відбувається через спеціальні віддалені консолі (</a:t>
            </a:r>
            <a:r>
              <a:rPr lang="en-US" dirty="0"/>
              <a:t>IPMI, HP </a:t>
            </a:r>
            <a:r>
              <a:rPr lang="en-US" dirty="0" err="1"/>
              <a:t>iLO</a:t>
            </a:r>
            <a:r>
              <a:rPr lang="en-US" dirty="0"/>
              <a:t>, KVM </a:t>
            </a:r>
            <a:r>
              <a:rPr lang="uk-UA" dirty="0"/>
              <a:t>тощо).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D2DF-91F0-336B-9326-3699D91821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A8E00-4ADC-BB30-0212-C14FE5519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334962" y="1992473"/>
            <a:ext cx="11522075" cy="31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590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"/>
            <a:ext cx="12192000" cy="6858000"/>
          </a:xfrm>
          <a:prstGeom prst="rect">
            <a:avLst/>
          </a:prstGeom>
        </p:spPr>
      </p:pic>
      <p:sp>
        <p:nvSpPr>
          <p:cNvPr id="7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334961" y="188914"/>
            <a:ext cx="11522075" cy="1405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/>
              <a:t>Зразок заголовка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10"/>
          </p:nvPr>
        </p:nvSpPr>
        <p:spPr>
          <a:xfrm>
            <a:off x="334963" y="1593850"/>
            <a:ext cx="11522075" cy="417671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56395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ий слайд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"/>
            <a:ext cx="12192000" cy="6858000"/>
          </a:xfrm>
          <a:prstGeom prst="rect">
            <a:avLst/>
          </a:prstGeom>
        </p:spPr>
      </p:pic>
      <p:sp>
        <p:nvSpPr>
          <p:cNvPr id="4" name="Місце для вмісту 3"/>
          <p:cNvSpPr>
            <a:spLocks noGrp="1"/>
          </p:cNvSpPr>
          <p:nvPr>
            <p:ph sz="quarter" idx="10"/>
          </p:nvPr>
        </p:nvSpPr>
        <p:spPr>
          <a:xfrm>
            <a:off x="334963" y="188913"/>
            <a:ext cx="11522075" cy="5578475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19292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Іна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9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260" userDrawn="1">
          <p15:clr>
            <a:srgbClr val="F26B43"/>
          </p15:clr>
        </p15:guide>
        <p15:guide id="6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nl/huis-home-icon-symbool-registreer-309113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istory_of_Gmail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katewinterevaluation.com/linkedin-logo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6ED3-AB67-4F9E-C353-6C205652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360968"/>
            <a:ext cx="11522075" cy="1780607"/>
          </a:xfrm>
        </p:spPr>
        <p:txBody>
          <a:bodyPr>
            <a:normAutofit fontScale="90000"/>
          </a:bodyPr>
          <a:lstStyle/>
          <a:p>
            <a:r>
              <a:rPr lang="uk-UA" sz="4400" b="1" dirty="0"/>
              <a:t>Лекція №1</a:t>
            </a:r>
            <a:br>
              <a:rPr lang="uk-UA" sz="3000" b="1" dirty="0"/>
            </a:br>
            <a:br>
              <a:rPr lang="uk-UA" sz="3000" b="1" dirty="0"/>
            </a:br>
            <a:br>
              <a:rPr lang="uk-UA" sz="3000" b="1" dirty="0"/>
            </a:br>
            <a:r>
              <a:rPr lang="uk-UA" sz="4000" b="1" dirty="0"/>
              <a:t>«Складові хмарної інфраструктури»</a:t>
            </a: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C8DB8-A080-545C-F444-820BD984E258}"/>
              </a:ext>
            </a:extLst>
          </p:cNvPr>
          <p:cNvSpPr txBox="1"/>
          <p:nvPr/>
        </p:nvSpPr>
        <p:spPr>
          <a:xfrm>
            <a:off x="334962" y="3716426"/>
            <a:ext cx="90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</a:rPr>
              <a:t>«Розподілені системи та хмарні технології»</a:t>
            </a:r>
          </a:p>
          <a:p>
            <a:endParaRPr lang="uk-UA" sz="1600" b="1" dirty="0">
              <a:solidFill>
                <a:schemeClr val="bg1"/>
              </a:solidFill>
            </a:endParaRPr>
          </a:p>
          <a:p>
            <a:r>
              <a:rPr lang="uk-UA" sz="1600" b="1" dirty="0">
                <a:solidFill>
                  <a:schemeClr val="bg1"/>
                </a:solidFill>
              </a:rPr>
              <a:t>Старший викладач кафедри комп'ютерної інженерії та кібербезпеки</a:t>
            </a:r>
          </a:p>
          <a:p>
            <a:r>
              <a:rPr lang="uk-UA" sz="1600" b="1" dirty="0">
                <a:solidFill>
                  <a:schemeClr val="bg1"/>
                </a:solidFill>
              </a:rPr>
              <a:t>Миколайчук Вадим Володимирович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2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ED81-5A25-B3E6-A277-D583EE4E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8D8C-CDB8-5E69-EC35-C5243CE0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0E79B-6D24-EE99-75BA-5E18BAAEA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0" y="2267635"/>
            <a:ext cx="11534497" cy="28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5C48-8B2D-8327-F358-D2C7E309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FE815-D9D8-38C1-1C50-2F62D736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7170" name="Picture 2" descr="Enterprise Storage Server Solutions: Scalable Data | Supermicro">
            <a:extLst>
              <a:ext uri="{FF2B5EF4-FFF2-40B4-BE49-F238E27FC236}">
                <a16:creationId xmlns:a16="http://schemas.microsoft.com/office/drawing/2014/main" id="{B4CA7EAA-8AA6-2EE4-6ED0-64328372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41" y="1362417"/>
            <a:ext cx="10332915" cy="41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2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B57B1-AEA9-D26E-AB24-EB76A1196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6CB6-9A6C-D33A-8E3B-2EE9ECFC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9220" name="Picture 4" descr="Synaccess | Power Distribution Guide for Power Redundant Servers">
            <a:extLst>
              <a:ext uri="{FF2B5EF4-FFF2-40B4-BE49-F238E27FC236}">
                <a16:creationId xmlns:a16="http://schemas.microsoft.com/office/drawing/2014/main" id="{C44CD2C3-B176-CA12-93D8-5D1D4BB8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37" y="1369938"/>
            <a:ext cx="6174326" cy="411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3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64601-DC10-B855-EA79-DC350A23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E61D-3572-C022-EC1B-DD62145A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1268" name="Picture 4" descr="The Latest Innovations in Data Center Cooling Technology">
            <a:extLst>
              <a:ext uri="{FF2B5EF4-FFF2-40B4-BE49-F238E27FC236}">
                <a16:creationId xmlns:a16="http://schemas.microsoft.com/office/drawing/2014/main" id="{5A86C4F9-A2F9-5E03-719D-926293EE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206500"/>
            <a:ext cx="762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6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AC0D-AD8D-765A-37DB-AD74A493B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E4B33-3DE8-A54B-BF51-C4E5C488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3314" name="Picture 2" descr="ASSMANN Electronic GmbH | KVM">
            <a:extLst>
              <a:ext uri="{FF2B5EF4-FFF2-40B4-BE49-F238E27FC236}">
                <a16:creationId xmlns:a16="http://schemas.microsoft.com/office/drawing/2014/main" id="{943CE074-F3D3-9306-7290-229F19EA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58" y="1375113"/>
            <a:ext cx="6172884" cy="41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74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ABFBE-E6D2-9018-7582-B0C1A27CA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DA5B-2C86-0F4A-6DDA-022E27BA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5362" name="Picture 2" descr="Компактний сервер HPE ProLiant MicroServer Gen10 (878488-S01, 34569951) -  для офісу, медіа-сервер, відеоспостереження, домашній сервер, архів, NAS">
            <a:extLst>
              <a:ext uri="{FF2B5EF4-FFF2-40B4-BE49-F238E27FC236}">
                <a16:creationId xmlns:a16="http://schemas.microsoft.com/office/drawing/2014/main" id="{E5B7CDDF-A517-46AB-7921-186D1F92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32" y="1607965"/>
            <a:ext cx="4394933" cy="36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9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086B-7211-8383-C9B3-A88E846D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7E16-FCF3-3B2F-ED72-B071F4BA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7410" name="Picture 2" descr="What Is a Rack Mount and How Is It Different From a Tower Server - Recompute">
            <a:extLst>
              <a:ext uri="{FF2B5EF4-FFF2-40B4-BE49-F238E27FC236}">
                <a16:creationId xmlns:a16="http://schemas.microsoft.com/office/drawing/2014/main" id="{10912E60-59DC-43DD-311B-6A334D27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71" y="1586572"/>
            <a:ext cx="6550855" cy="36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8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F9CF-D94C-171B-29AC-9CA4CC25C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BC8F-FC3E-3333-FA15-90C7A90D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9458" name="Picture 2" descr="The Difference between a Blade Server and Rack Server">
            <a:extLst>
              <a:ext uri="{FF2B5EF4-FFF2-40B4-BE49-F238E27FC236}">
                <a16:creationId xmlns:a16="http://schemas.microsoft.com/office/drawing/2014/main" id="{F7F2C7E8-3813-BC3F-A652-D656E891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4" y="1390522"/>
            <a:ext cx="7788812" cy="40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8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A688B-70FD-F244-B4A1-FC35D0EA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370E-E350-5C53-395E-F272B27A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1506" name="Picture 2" descr="Mainframe Computers That Change With the Times - The New York Times">
            <a:extLst>
              <a:ext uri="{FF2B5EF4-FFF2-40B4-BE49-F238E27FC236}">
                <a16:creationId xmlns:a16="http://schemas.microsoft.com/office/drawing/2014/main" id="{1B130F12-0D96-210A-DB62-8B68D14B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90" y="1471832"/>
            <a:ext cx="6958818" cy="39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0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7B0B9-41CF-5D80-BD37-25414A980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FC11-07FA-3F98-71F5-15FD647C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3556" name="Picture 4" descr="What Is Hypervisor? What Are Type 1 &amp; Type 2 Hypervisor? - Alibaba Cloud  Knowledge Base">
            <a:extLst>
              <a:ext uri="{FF2B5EF4-FFF2-40B4-BE49-F238E27FC236}">
                <a16:creationId xmlns:a16="http://schemas.microsoft.com/office/drawing/2014/main" id="{33945206-01C3-C3D6-44F4-55D212BF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87" y="1793673"/>
            <a:ext cx="2808825" cy="32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90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560E8-0131-0F49-F2D1-E36A1195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0AEF-56A4-8BB0-5014-C08D93E5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5" y="187418"/>
            <a:ext cx="11522075" cy="1405108"/>
          </a:xfrm>
        </p:spPr>
        <p:txBody>
          <a:bodyPr/>
          <a:lstStyle/>
          <a:p>
            <a:r>
              <a:rPr lang="uk-UA" dirty="0"/>
              <a:t>Знайомство</a:t>
            </a:r>
            <a:endParaRPr lang="en-US" dirty="0"/>
          </a:p>
        </p:txBody>
      </p:sp>
      <p:pic>
        <p:nvPicPr>
          <p:cNvPr id="4" name="Picture 3" descr="A person sitting on steps&#10;&#10;AI-generated content may be incorrect.">
            <a:extLst>
              <a:ext uri="{FF2B5EF4-FFF2-40B4-BE49-F238E27FC236}">
                <a16:creationId xmlns:a16="http://schemas.microsoft.com/office/drawing/2014/main" id="{802F7862-FD22-A7F7-899D-37F5AEAC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8162"/>
          <a:stretch>
            <a:fillRect/>
          </a:stretch>
        </p:blipFill>
        <p:spPr>
          <a:xfrm>
            <a:off x="81555" y="1142098"/>
            <a:ext cx="3444707" cy="4573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9815A-6CDD-43D1-FA5D-520B7A725E9D}"/>
              </a:ext>
            </a:extLst>
          </p:cNvPr>
          <p:cNvSpPr txBox="1"/>
          <p:nvPr/>
        </p:nvSpPr>
        <p:spPr>
          <a:xfrm>
            <a:off x="3678393" y="1070368"/>
            <a:ext cx="755664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Миколайчук Вадим Володимирович</a:t>
            </a:r>
          </a:p>
          <a:p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Старший викладач кафедри комп'ютерної інженерії та кібербезпеки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DevOps Engineer </a:t>
            </a:r>
            <a:r>
              <a:rPr lang="uk-UA" dirty="0"/>
              <a:t>в компанії </a:t>
            </a:r>
            <a:r>
              <a:rPr lang="en-US" dirty="0"/>
              <a:t>Sana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Магістр за спеціальностями «Інформаційні системи та технології», «Комп'ютерна інженерія», «Кібербезпека та захист інформації»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0F2E35BF-F8EA-8731-DBC4-0CA61A199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97121" y="5278411"/>
            <a:ext cx="365760" cy="365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10B632-5379-F834-240D-F80FCFDD10AA}"/>
              </a:ext>
            </a:extLst>
          </p:cNvPr>
          <p:cNvSpPr txBox="1"/>
          <p:nvPr/>
        </p:nvSpPr>
        <p:spPr>
          <a:xfrm>
            <a:off x="4339872" y="5274839"/>
            <a:ext cx="455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linkedin.com</a:t>
            </a:r>
            <a:r>
              <a:rPr lang="en-US" dirty="0"/>
              <a:t>/in/</a:t>
            </a:r>
            <a:r>
              <a:rPr lang="en-US" dirty="0" err="1"/>
              <a:t>vadym-mykolaichuk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8BE9B4-9D91-F471-0E1E-B002E416B0ED}"/>
              </a:ext>
            </a:extLst>
          </p:cNvPr>
          <p:cNvSpPr txBox="1"/>
          <p:nvPr/>
        </p:nvSpPr>
        <p:spPr>
          <a:xfrm>
            <a:off x="4155141" y="53250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 descr="A logo with different colors&#10;&#10;AI-generated content may be incorrect.">
            <a:extLst>
              <a:ext uri="{FF2B5EF4-FFF2-40B4-BE49-F238E27FC236}">
                <a16:creationId xmlns:a16="http://schemas.microsoft.com/office/drawing/2014/main" id="{1BA4A15B-A64C-F62F-52C0-12A93382A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83674" y="4767846"/>
            <a:ext cx="365760" cy="2731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BFAE1B-8A0C-90F7-5D93-E2BE13D9ACCD}"/>
              </a:ext>
            </a:extLst>
          </p:cNvPr>
          <p:cNvSpPr txBox="1"/>
          <p:nvPr/>
        </p:nvSpPr>
        <p:spPr>
          <a:xfrm>
            <a:off x="4339872" y="4775307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kkik_mvv@ztu.edu.ua</a:t>
            </a:r>
            <a:endParaRPr lang="en-US" dirty="0"/>
          </a:p>
        </p:txBody>
      </p:sp>
      <p:pic>
        <p:nvPicPr>
          <p:cNvPr id="27" name="Picture 26" descr="A grey house with green text&#10;&#10;AI-generated content may be incorrect.">
            <a:extLst>
              <a:ext uri="{FF2B5EF4-FFF2-40B4-BE49-F238E27FC236}">
                <a16:creationId xmlns:a16="http://schemas.microsoft.com/office/drawing/2014/main" id="{A3A7BAFE-3432-66D8-0FCC-8BB1C7DDB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860410" y="4189281"/>
            <a:ext cx="387096" cy="3657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150820-7818-6191-CF3B-A7DD418A900D}"/>
              </a:ext>
            </a:extLst>
          </p:cNvPr>
          <p:cNvSpPr txBox="1"/>
          <p:nvPr/>
        </p:nvSpPr>
        <p:spPr>
          <a:xfrm>
            <a:off x="4339872" y="425550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132</a:t>
            </a:r>
            <a:r>
              <a:rPr lang="uk-UA" dirty="0"/>
              <a:t>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0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F17D7-5901-7CEF-8301-802BF8226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26E0-5BC1-851F-3869-608DC7CF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5602" name="Picture 2" descr="Type 1 Hypervisor vs Type 2: What is the Difference?">
            <a:extLst>
              <a:ext uri="{FF2B5EF4-FFF2-40B4-BE49-F238E27FC236}">
                <a16:creationId xmlns:a16="http://schemas.microsoft.com/office/drawing/2014/main" id="{91C06556-5154-2D05-6F4D-88299392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8" y="1404424"/>
            <a:ext cx="8098302" cy="40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07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8B25C-D932-B4D8-8B82-C24BF4EA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6F5D-EDF5-9DA4-EF46-732406A4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7650" name="Picture 2" descr="Xen Virtualization and Cloud Computing #01: Introduction - Linux  Professional Institute (LPI)">
            <a:extLst>
              <a:ext uri="{FF2B5EF4-FFF2-40B4-BE49-F238E27FC236}">
                <a16:creationId xmlns:a16="http://schemas.microsoft.com/office/drawing/2014/main" id="{D730263A-971B-FCDF-C942-CEF09B78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05" y="1523868"/>
            <a:ext cx="8365588" cy="38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77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A53D8-B598-257B-FEEE-9A881744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BE16-6D7E-3E1D-A41D-F4B81D24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9698" name="Picture 2" descr="Most Popular Web Servers 1993 - 2024">
            <a:extLst>
              <a:ext uri="{FF2B5EF4-FFF2-40B4-BE49-F238E27FC236}">
                <a16:creationId xmlns:a16="http://schemas.microsoft.com/office/drawing/2014/main" id="{A5CF6E57-A37D-770D-0F38-FDDB3E04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81" y="1509512"/>
            <a:ext cx="6822635" cy="38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17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7945E-F27C-963F-2430-DC2D12485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D448-59D1-9897-6092-755B610C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9938" name="Picture 2" descr="A Primer on Databases">
            <a:extLst>
              <a:ext uri="{FF2B5EF4-FFF2-40B4-BE49-F238E27FC236}">
                <a16:creationId xmlns:a16="http://schemas.microsoft.com/office/drawing/2014/main" id="{D8614907-6EB7-A030-FF28-A512B8F4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10" y="1319600"/>
            <a:ext cx="6562578" cy="42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83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43A0-AA20-0430-1316-0B0E39271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9A9B-FE5B-015C-8B38-2711C155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1746" name="Picture 2" descr="Setup File Server Resource Manager (FSRM) on Server 2016">
            <a:extLst>
              <a:ext uri="{FF2B5EF4-FFF2-40B4-BE49-F238E27FC236}">
                <a16:creationId xmlns:a16="http://schemas.microsoft.com/office/drawing/2014/main" id="{136EE753-02C2-EF83-50D4-F140964E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66" y="1808138"/>
            <a:ext cx="5763065" cy="32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64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500D7-05DD-D00B-78B6-D0C4F6299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CC8E-EA67-C9E2-F91D-56B01CE3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3794" name="Picture 2" descr="10 Best Public DNS Servers in 2023: Comparison &amp; Review">
            <a:extLst>
              <a:ext uri="{FF2B5EF4-FFF2-40B4-BE49-F238E27FC236}">
                <a16:creationId xmlns:a16="http://schemas.microsoft.com/office/drawing/2014/main" id="{832A065B-D249-0279-FA8B-27C3AC97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0" y="1708609"/>
            <a:ext cx="4897438" cy="34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84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07684-8462-8933-F6BD-CA2C207C9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1A04-30C2-6773-7C9D-6506A5F3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5842" name="Picture 2" descr="Installation in a Domain using a Print Server. – Print Manager">
            <a:extLst>
              <a:ext uri="{FF2B5EF4-FFF2-40B4-BE49-F238E27FC236}">
                <a16:creationId xmlns:a16="http://schemas.microsoft.com/office/drawing/2014/main" id="{FF2660BE-74F0-B897-AF42-7D2A343D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27" y="1289146"/>
            <a:ext cx="6039143" cy="42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11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1050-434D-1EFC-0875-432B46EFC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D66D-9A98-296D-FCFB-9D918CA1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7890" name="Picture 2" descr="How to list and delete mail queue on Qmail / Sendmail / Postfix and Exim  SMTP server - ☩ Walking in Light with Christ - Faith, Computing, Diary">
            <a:extLst>
              <a:ext uri="{FF2B5EF4-FFF2-40B4-BE49-F238E27FC236}">
                <a16:creationId xmlns:a16="http://schemas.microsoft.com/office/drawing/2014/main" id="{7EF15F67-4DC1-1ABD-9885-895742CF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44" y="2443284"/>
            <a:ext cx="9098912" cy="19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42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6385-0ED2-DA97-665A-6CB2E13F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Хмара</a:t>
            </a:r>
            <a:endParaRPr lang="en-US" dirty="0"/>
          </a:p>
        </p:txBody>
      </p:sp>
      <p:pic>
        <p:nvPicPr>
          <p:cNvPr id="40962" name="Picture 2" descr="Describe Cloud Computing - Training | Microsoft Learn">
            <a:extLst>
              <a:ext uri="{FF2B5EF4-FFF2-40B4-BE49-F238E27FC236}">
                <a16:creationId xmlns:a16="http://schemas.microsoft.com/office/drawing/2014/main" id="{3EA2E3D9-4FCB-FD53-E5E4-DED1C1BB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75" y="1249800"/>
            <a:ext cx="7979045" cy="399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5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152C8-F78D-A711-C745-93166B039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25E6-9930-9F2D-61DE-8A028BA8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Хмара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4B6F5-C55B-EBF7-EB64-B2C7A4C162B8}"/>
              </a:ext>
            </a:extLst>
          </p:cNvPr>
          <p:cNvSpPr txBox="1"/>
          <p:nvPr/>
        </p:nvSpPr>
        <p:spPr>
          <a:xfrm>
            <a:off x="436098" y="1409356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Переваги хмар	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B155C-7F82-BF9B-EE14-38D49E0C1E3B}"/>
              </a:ext>
            </a:extLst>
          </p:cNvPr>
          <p:cNvSpPr txBox="1"/>
          <p:nvPr/>
        </p:nvSpPr>
        <p:spPr>
          <a:xfrm>
            <a:off x="4119094" y="1427796"/>
            <a:ext cx="82557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Масштабованість та гнучкість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Безпека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Зменшення затрат на підтримку інфраструктури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Екологічність (уникнення використання надлишкових ресурсів)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nux Libertine"/>
              </a:rPr>
              <a:t>Regulatory compliance (GDPR </a:t>
            </a:r>
            <a:r>
              <a:rPr lang="uk-UA" dirty="0">
                <a:latin typeface="Linux Libertine"/>
              </a:rPr>
              <a:t>і </a:t>
            </a:r>
            <a:r>
              <a:rPr lang="uk-UA" dirty="0" err="1">
                <a:latin typeface="Linux Libertine"/>
              </a:rPr>
              <a:t>т</a:t>
            </a:r>
            <a:r>
              <a:rPr lang="en-US" dirty="0">
                <a:latin typeface="Linux Libertine"/>
              </a:rPr>
              <a:t>.</a:t>
            </a:r>
            <a:r>
              <a:rPr lang="uk-UA" dirty="0" err="1">
                <a:latin typeface="Linux Libertine"/>
              </a:rPr>
              <a:t>д</a:t>
            </a:r>
            <a:r>
              <a:rPr lang="en-US" dirty="0">
                <a:latin typeface="Linux Libertine"/>
              </a:rPr>
              <a:t>.)</a:t>
            </a:r>
            <a:endParaRPr lang="uk-UA" dirty="0">
              <a:latin typeface="Linux Liberti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Забезпечення близькості до користувача, реплікація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Швидкість розгортання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Висока доступність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nux Libertine"/>
              </a:rPr>
              <a:t>Pay-as-you-go (</a:t>
            </a:r>
            <a:r>
              <a:rPr lang="uk-UA" dirty="0">
                <a:latin typeface="Linux Libertine"/>
              </a:rPr>
              <a:t>ви платите тільки за те, що використовуєте</a:t>
            </a:r>
            <a:r>
              <a:rPr lang="en-US" dirty="0">
                <a:latin typeface="Linux Libertin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Використання ресурсів в залежності від навантаження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1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7724-6DDB-3B2A-5F85-F6A103FD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Знайомство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308E0BA-BDDC-9D73-CA27-FB7076810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140" y="1594022"/>
            <a:ext cx="2857500" cy="2857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C3C3723-FC8D-BDD7-18B6-2AB40436B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7248" y="1594022"/>
            <a:ext cx="2857500" cy="2857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B0490C-C0E9-E493-9854-65D4DA265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5209" y="1594022"/>
            <a:ext cx="2857500" cy="285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EEEAE-975A-EFF5-DC5D-FDB4F526116E}"/>
              </a:ext>
            </a:extLst>
          </p:cNvPr>
          <p:cNvSpPr txBox="1"/>
          <p:nvPr/>
        </p:nvSpPr>
        <p:spPr>
          <a:xfrm>
            <a:off x="648993" y="4958442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Azure Fundamentals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50DE6-1686-19FD-B9D6-E9FBCF9489C8}"/>
              </a:ext>
            </a:extLst>
          </p:cNvPr>
          <p:cNvSpPr txBox="1"/>
          <p:nvPr/>
        </p:nvSpPr>
        <p:spPr>
          <a:xfrm>
            <a:off x="4079817" y="4958442"/>
            <a:ext cx="38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Azure Administrator Associate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7CA39-754B-FAD6-5F53-2A3DD3119F44}"/>
              </a:ext>
            </a:extLst>
          </p:cNvPr>
          <p:cNvSpPr txBox="1"/>
          <p:nvPr/>
        </p:nvSpPr>
        <p:spPr>
          <a:xfrm>
            <a:off x="8682435" y="4958442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DevOps Engineer Expert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04496-56DA-CDD4-F946-F7C4F23FAD5F}"/>
              </a:ext>
            </a:extLst>
          </p:cNvPr>
          <p:cNvSpPr txBox="1"/>
          <p:nvPr/>
        </p:nvSpPr>
        <p:spPr>
          <a:xfrm>
            <a:off x="3431640" y="6156252"/>
            <a:ext cx="691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learn.microsoft.com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-us/users/vadymmykolaichuk-3607</a:t>
            </a:r>
          </a:p>
        </p:txBody>
      </p:sp>
    </p:spTree>
    <p:extLst>
      <p:ext uri="{BB962C8B-B14F-4D97-AF65-F5344CB8AC3E}">
        <p14:creationId xmlns:p14="http://schemas.microsoft.com/office/powerpoint/2010/main" val="1476086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E9AFA-12C7-0E30-44C6-C1763324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F866-A137-AF3E-720E-7B096231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Хмара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E6519-BC66-E5DF-8C08-1A862FDA09CF}"/>
              </a:ext>
            </a:extLst>
          </p:cNvPr>
          <p:cNvSpPr txBox="1"/>
          <p:nvPr/>
        </p:nvSpPr>
        <p:spPr>
          <a:xfrm>
            <a:off x="436098" y="1409356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Недоліки хмар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8C475-3BE1-0D08-E002-6303CB99953D}"/>
              </a:ext>
            </a:extLst>
          </p:cNvPr>
          <p:cNvSpPr txBox="1"/>
          <p:nvPr/>
        </p:nvSpPr>
        <p:spPr>
          <a:xfrm>
            <a:off x="4738537" y="1594022"/>
            <a:ext cx="7833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Відсутність контролю за даними, недостатня гнучкість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Вартість інфраструктури, приховані витрати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Vendor-lock </a:t>
            </a:r>
            <a:r>
              <a:rPr lang="uk-UA" dirty="0"/>
              <a:t>і складність міграції між хмарами при використанні специфічних ресурсів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Залежність від інтернет-підключення</a:t>
            </a:r>
          </a:p>
        </p:txBody>
      </p:sp>
    </p:spTree>
    <p:extLst>
      <p:ext uri="{BB962C8B-B14F-4D97-AF65-F5344CB8AC3E}">
        <p14:creationId xmlns:p14="http://schemas.microsoft.com/office/powerpoint/2010/main" val="3969701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6C6D-3FF1-6088-AC21-19BB9C2E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Public cloud</a:t>
            </a:r>
            <a:endParaRPr lang="en-US" dirty="0"/>
          </a:p>
        </p:txBody>
      </p:sp>
      <p:pic>
        <p:nvPicPr>
          <p:cNvPr id="43010" name="Picture 2" descr="Public Cloud Deployment, What is a Public Cloud? | OC Cloud9">
            <a:extLst>
              <a:ext uri="{FF2B5EF4-FFF2-40B4-BE49-F238E27FC236}">
                <a16:creationId xmlns:a16="http://schemas.microsoft.com/office/drawing/2014/main" id="{C4149F40-A72A-89E5-5675-B32CAB50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18" y="1800188"/>
            <a:ext cx="6892163" cy="32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61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7295-C8F2-631F-5BB4-A9DB85A4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9A002-949E-8353-832D-E6DCA7B6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Private cloud</a:t>
            </a:r>
            <a:endParaRPr lang="en-US" dirty="0"/>
          </a:p>
        </p:txBody>
      </p:sp>
      <p:pic>
        <p:nvPicPr>
          <p:cNvPr id="45058" name="Picture 2" descr="Explained: What is a private cloud? The pros and cons">
            <a:extLst>
              <a:ext uri="{FF2B5EF4-FFF2-40B4-BE49-F238E27FC236}">
                <a16:creationId xmlns:a16="http://schemas.microsoft.com/office/drawing/2014/main" id="{6D4F3BC8-87BC-29BE-81E3-1AAFDB39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0" y="1591345"/>
            <a:ext cx="10208455" cy="36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11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BEDFD-4D14-835F-E0CC-9EB58453C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0A86-7DAE-420F-D7E8-1BB8D7F7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Hybrid cloud</a:t>
            </a:r>
            <a:endParaRPr lang="en-US" dirty="0"/>
          </a:p>
        </p:txBody>
      </p:sp>
      <p:pic>
        <p:nvPicPr>
          <p:cNvPr id="47106" name="Picture 2" descr="What is a hybrid cloud and why it is important?">
            <a:extLst>
              <a:ext uri="{FF2B5EF4-FFF2-40B4-BE49-F238E27FC236}">
                <a16:creationId xmlns:a16="http://schemas.microsoft.com/office/drawing/2014/main" id="{9559624E-5D72-24E0-7134-8FCEBBAF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76" y="1594022"/>
            <a:ext cx="5239043" cy="333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89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32D4FC-61C0-FE7B-36C3-9B2F3D3BE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339041"/>
              </p:ext>
            </p:extLst>
          </p:nvPr>
        </p:nvGraphicFramePr>
        <p:xfrm>
          <a:off x="856956" y="1094171"/>
          <a:ext cx="10369062" cy="4096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56354">
                  <a:extLst>
                    <a:ext uri="{9D8B030D-6E8A-4147-A177-3AD203B41FA5}">
                      <a16:colId xmlns:a16="http://schemas.microsoft.com/office/drawing/2014/main" val="2727046211"/>
                    </a:ext>
                  </a:extLst>
                </a:gridCol>
                <a:gridCol w="3456354">
                  <a:extLst>
                    <a:ext uri="{9D8B030D-6E8A-4147-A177-3AD203B41FA5}">
                      <a16:colId xmlns:a16="http://schemas.microsoft.com/office/drawing/2014/main" val="3613141186"/>
                    </a:ext>
                  </a:extLst>
                </a:gridCol>
                <a:gridCol w="3456354">
                  <a:extLst>
                    <a:ext uri="{9D8B030D-6E8A-4147-A177-3AD203B41FA5}">
                      <a16:colId xmlns:a16="http://schemas.microsoft.com/office/drawing/2014/main" val="206752924"/>
                    </a:ext>
                  </a:extLst>
                </a:gridCol>
              </a:tblGrid>
              <a:tr h="5158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Public cloud</a:t>
                      </a:r>
                      <a:endParaRPr lang="en-US" sz="1500">
                        <a:effectLst/>
                      </a:endParaRP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Private cloud</a:t>
                      </a:r>
                      <a:endParaRPr lang="en-US" sz="1500">
                        <a:effectLst/>
                      </a:endParaRP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Hybrid cloud</a:t>
                      </a:r>
                      <a:endParaRPr lang="en-US" sz="1500">
                        <a:effectLst/>
                      </a:endParaRP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2655776959"/>
                  </a:ext>
                </a:extLst>
              </a:tr>
              <a:tr h="8927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No capital expenditures to scale up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have complete control over resources and security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Provides the most flexibility</a:t>
                      </a: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2933375509"/>
                  </a:ext>
                </a:extLst>
              </a:tr>
              <a:tr h="8927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Applications can be quickly provisioned and deprovisioned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Data is not collocated with other organizations’ data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determine where to run their applications</a:t>
                      </a: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1929154909"/>
                  </a:ext>
                </a:extLst>
              </a:tr>
              <a:tr h="8927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pay only for what they use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Hardware must be purchased for startup and maintenance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dirty="0">
                          <a:effectLst/>
                        </a:rPr>
                        <a:t>Organizations control security, compliance, or legal requirements</a:t>
                      </a: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3847091718"/>
                  </a:ext>
                </a:extLst>
              </a:tr>
              <a:tr h="9026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don’t have complete control over resources and security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are responsible for hardware maintenance and updates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US" sz="1500" dirty="0">
                        <a:effectLst/>
                      </a:endParaRP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203917317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8EC2EC5-334A-7084-7811-03B9CE3C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27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5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7336-7DC8-83E5-07A4-30C73C79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Multi‑cloud</a:t>
            </a:r>
            <a:endParaRPr lang="en-US" dirty="0"/>
          </a:p>
        </p:txBody>
      </p:sp>
      <p:pic>
        <p:nvPicPr>
          <p:cNvPr id="49154" name="Picture 2" descr="Multicloud Strategy with Outcomex">
            <a:extLst>
              <a:ext uri="{FF2B5EF4-FFF2-40B4-BE49-F238E27FC236}">
                <a16:creationId xmlns:a16="http://schemas.microsoft.com/office/drawing/2014/main" id="{089AF989-F279-2D5C-75F6-88C90198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50" y="1372753"/>
            <a:ext cx="5614695" cy="411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50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C05C-4B00-FCCB-0A04-E76113A1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Azure Arc</a:t>
            </a:r>
          </a:p>
        </p:txBody>
      </p:sp>
      <p:pic>
        <p:nvPicPr>
          <p:cNvPr id="50178" name="Picture 2" descr="Azure Arc - Cloud-native Management for Hybrid Cloud - Thomas Maurer">
            <a:extLst>
              <a:ext uri="{FF2B5EF4-FFF2-40B4-BE49-F238E27FC236}">
                <a16:creationId xmlns:a16="http://schemas.microsoft.com/office/drawing/2014/main" id="{1F9CCAB8-0D30-4E65-8DC5-72FDC69C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29" y="1116551"/>
            <a:ext cx="7385538" cy="41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33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E5E0-4A10-B2A2-250D-CF94C648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9604-ED9B-5C2A-85D3-A4ED0D49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Azure VMware Solution</a:t>
            </a:r>
          </a:p>
        </p:txBody>
      </p:sp>
      <p:pic>
        <p:nvPicPr>
          <p:cNvPr id="52226" name="Picture 2" descr="Introducing the VMware Rapid Migration Plan | Microsoft Azure Blog">
            <a:extLst>
              <a:ext uri="{FF2B5EF4-FFF2-40B4-BE49-F238E27FC236}">
                <a16:creationId xmlns:a16="http://schemas.microsoft.com/office/drawing/2014/main" id="{3717D1C0-66D0-2FC6-6231-2DAE4BCF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96" y="1531180"/>
            <a:ext cx="6747803" cy="379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54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F9EB4-CC3F-4C09-C676-5F64F3C48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2" y="3121611"/>
            <a:ext cx="11522075" cy="61477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Дякую за увагу!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DE0A-1DE7-ED11-F5E0-4BFBFE78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E0E2-4C5B-081E-A005-33774B1F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Цілі курсу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3B7155-65C0-5FF2-8366-5F4FAC2A0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6836" y="1594022"/>
            <a:ext cx="2857500" cy="2857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FEC870B-F4E7-E899-701C-A43D62AED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9944" y="1594022"/>
            <a:ext cx="2857500" cy="285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517E9-7989-A411-6C39-45C82460A56F}"/>
              </a:ext>
            </a:extLst>
          </p:cNvPr>
          <p:cNvSpPr txBox="1"/>
          <p:nvPr/>
        </p:nvSpPr>
        <p:spPr>
          <a:xfrm>
            <a:off x="2839024" y="4610194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AZ-900:</a:t>
            </a:r>
            <a:endParaRPr lang="uk-UA" b="1" dirty="0"/>
          </a:p>
          <a:p>
            <a:pPr algn="ctr"/>
            <a:r>
              <a:rPr lang="en-US" b="1" dirty="0"/>
              <a:t>Azure Fundamentals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0E3F1-D2B7-D64B-46B8-D676BED80BC8}"/>
              </a:ext>
            </a:extLst>
          </p:cNvPr>
          <p:cNvSpPr txBox="1"/>
          <p:nvPr/>
        </p:nvSpPr>
        <p:spPr>
          <a:xfrm>
            <a:off x="6378900" y="4610193"/>
            <a:ext cx="3879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AZ-104:</a:t>
            </a:r>
          </a:p>
          <a:p>
            <a:pPr algn="ctr"/>
            <a:r>
              <a:rPr lang="en-US" b="1" dirty="0"/>
              <a:t>Azure Administrator Associate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B3D35-994E-1B4D-960B-504898165D6C}"/>
              </a:ext>
            </a:extLst>
          </p:cNvPr>
          <p:cNvSpPr txBox="1"/>
          <p:nvPr/>
        </p:nvSpPr>
        <p:spPr>
          <a:xfrm>
            <a:off x="3241705" y="5230531"/>
            <a:ext cx="19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aka.ms</a:t>
            </a:r>
            <a:r>
              <a:rPr lang="en-US" dirty="0"/>
              <a:t>/az-900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08EB8-2743-AFDD-81C0-25EC872F648E}"/>
              </a:ext>
            </a:extLst>
          </p:cNvPr>
          <p:cNvSpPr txBox="1"/>
          <p:nvPr/>
        </p:nvSpPr>
        <p:spPr>
          <a:xfrm>
            <a:off x="7367478" y="5230529"/>
            <a:ext cx="19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aka.ms</a:t>
            </a:r>
            <a:r>
              <a:rPr lang="en-US" dirty="0"/>
              <a:t>/az-104</a:t>
            </a:r>
          </a:p>
        </p:txBody>
      </p:sp>
    </p:spTree>
    <p:extLst>
      <p:ext uri="{BB962C8B-B14F-4D97-AF65-F5344CB8AC3E}">
        <p14:creationId xmlns:p14="http://schemas.microsoft.com/office/powerpoint/2010/main" val="415583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3EB1A7-7359-3002-C58D-A4F81794CD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3143629"/>
            <a:ext cx="11522075" cy="570742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/>
              <a:t>ОСНОВНІ ПОНЯТТЯ ТА ВИЗНАЧЕННЯ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288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8E60-4995-F767-AAC7-80730C18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5" name="Graphic 4" descr="Database outline">
            <a:extLst>
              <a:ext uri="{FF2B5EF4-FFF2-40B4-BE49-F238E27FC236}">
                <a16:creationId xmlns:a16="http://schemas.microsoft.com/office/drawing/2014/main" id="{0E1DF669-10E3-2A7C-CABF-12BE753AC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338775"/>
            <a:ext cx="3814690" cy="38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5FC14-3F80-A5B5-2675-C1AA16FAC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8A8B-390E-63D4-81A1-CFB4A6E3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026" name="Picture 2" descr="Dell PowerEdge R770 Rack Server | Dell Canada">
            <a:extLst>
              <a:ext uri="{FF2B5EF4-FFF2-40B4-BE49-F238E27FC236}">
                <a16:creationId xmlns:a16="http://schemas.microsoft.com/office/drawing/2014/main" id="{365BBE09-323E-E9C5-5922-15DCE5EA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985"/>
            <a:ext cx="5097194" cy="15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4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0F86B-A137-B10A-F22B-CE201EA7F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2507-6629-BB10-271C-79347C23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074" name="Picture 2" descr="Gigabyte R181-2A0 Review A Mainstream Dual Xeon Server">
            <a:extLst>
              <a:ext uri="{FF2B5EF4-FFF2-40B4-BE49-F238E27FC236}">
                <a16:creationId xmlns:a16="http://schemas.microsoft.com/office/drawing/2014/main" id="{542A7BA9-0F03-37B3-29BC-EC68AED4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70" y="1262476"/>
            <a:ext cx="6491458" cy="43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2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4EF92-A9B4-56E7-3AAE-9023588C1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B85A-D960-DA97-7E35-41DB23A6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5122" name="Picture 2" descr="Asus | Product Apipage">
            <a:extLst>
              <a:ext uri="{FF2B5EF4-FFF2-40B4-BE49-F238E27FC236}">
                <a16:creationId xmlns:a16="http://schemas.microsoft.com/office/drawing/2014/main" id="{F45D28FD-3130-873A-DC9F-6D512C94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0" y="1214657"/>
            <a:ext cx="7873218" cy="44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62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итомирська політехніка">
      <a:dk1>
        <a:srgbClr val="224D83"/>
      </a:dk1>
      <a:lt1>
        <a:sysClr val="window" lastClr="FFFFFF"/>
      </a:lt1>
      <a:dk2>
        <a:srgbClr val="FFFFFF"/>
      </a:dk2>
      <a:lt2>
        <a:srgbClr val="224D8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Житомирська політехніка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1888</Words>
  <Application>Microsoft Macintosh PowerPoint</Application>
  <PresentationFormat>Widescreen</PresentationFormat>
  <Paragraphs>172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Arial</vt:lpstr>
      <vt:lpstr>Linux Libertine</vt:lpstr>
      <vt:lpstr>Тема Office</vt:lpstr>
      <vt:lpstr>Лекція №1   «Складові хмарної інфраструктури»</vt:lpstr>
      <vt:lpstr>Знайомство</vt:lpstr>
      <vt:lpstr>Знайомство</vt:lpstr>
      <vt:lpstr>Цілі курсу</vt:lpstr>
      <vt:lpstr>PowerPoint Presentation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Хмара</vt:lpstr>
      <vt:lpstr>Хмара</vt:lpstr>
      <vt:lpstr>Хмара</vt:lpstr>
      <vt:lpstr>Public cloud</vt:lpstr>
      <vt:lpstr>Private cloud</vt:lpstr>
      <vt:lpstr>Hybrid cloud</vt:lpstr>
      <vt:lpstr>PowerPoint Presentation</vt:lpstr>
      <vt:lpstr>Multi‑cloud</vt:lpstr>
      <vt:lpstr>Azure Arc</vt:lpstr>
      <vt:lpstr>Azure VMware Solution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Новосьолов Іван Володимирович</dc:creator>
  <cp:lastModifiedBy>Vadym Mykolaichuk</cp:lastModifiedBy>
  <cp:revision>22</cp:revision>
  <dcterms:created xsi:type="dcterms:W3CDTF">2023-01-12T09:20:21Z</dcterms:created>
  <dcterms:modified xsi:type="dcterms:W3CDTF">2025-09-16T15:19:06Z</dcterms:modified>
</cp:coreProperties>
</file>