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36E03CB9-5822-4E1E-9A07-EFB5CC821E40}" type="slidenum">
              <a:rPr lang="ru-RU" smtClean="0"/>
              <a:t>‹#›</a:t>
            </a:fld>
            <a:endParaRPr lang="ru-RU"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36E03CB9-5822-4E1E-9A07-EFB5CC821E4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36E03CB9-5822-4E1E-9A07-EFB5CC821E4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36E03CB9-5822-4E1E-9A07-EFB5CC821E4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36E03CB9-5822-4E1E-9A07-EFB5CC821E40}" type="slidenum">
              <a:rPr lang="ru-RU" smtClean="0"/>
              <a:t>‹#›</a:t>
            </a:fld>
            <a:endParaRPr lang="ru-RU"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36E03CB9-5822-4E1E-9A07-EFB5CC821E4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36E03CB9-5822-4E1E-9A07-EFB5CC821E40}" type="slidenum">
              <a:rPr lang="ru-RU" smtClean="0"/>
              <a:t>‹#›</a:t>
            </a:fld>
            <a:endParaRPr lang="ru-RU"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36E03CB9-5822-4E1E-9A07-EFB5CC821E4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36E03CB9-5822-4E1E-9A07-EFB5CC821E4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36E03CB9-5822-4E1E-9A07-EFB5CC821E40}" type="slidenum">
              <a:rPr lang="ru-RU" smtClean="0"/>
              <a:t>‹#›</a:t>
            </a:fld>
            <a:endParaRPr lang="ru-RU"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3B13299-1272-424A-8F79-924D3A76BCD6}" type="datetimeFigureOut">
              <a:rPr lang="ru-RU" smtClean="0"/>
              <a:t>30.10.2024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36E03CB9-5822-4E1E-9A07-EFB5CC821E4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23B13299-1272-424A-8F79-924D3A76BCD6}" type="datetimeFigureOut">
              <a:rPr lang="ru-RU" smtClean="0"/>
              <a:t>30.10.2024</a:t>
            </a:fld>
            <a:endParaRPr lang="ru-RU"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6E03CB9-5822-4E1E-9A07-EFB5CC821E40}" type="slidenum">
              <a:rPr lang="ru-RU" smtClean="0"/>
              <a:t>‹#›</a:t>
            </a:fld>
            <a:endParaRPr lang="ru-RU"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zi.ua/ua/stvorennya_ta_atestacya_kompleksv_tz_na_obkt_eot.html" TargetMode="External"/><Relationship Id="rId2" Type="http://schemas.openxmlformats.org/officeDocument/2006/relationships/hyperlink" Target="https://tzi.ua/ua/stvorennya_ta_atestacya_kompleksv_tz_na_obkt_nformacjno_dyalnost_od.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665952"/>
            <a:ext cx="8229600" cy="1143000"/>
          </a:xfrm>
        </p:spPr>
        <p:txBody>
          <a:bodyPr/>
          <a:lstStyle/>
          <a:p>
            <a:r>
              <a:rPr lang="uk-UA" b="1" i="1" dirty="0" smtClean="0">
                <a:latin typeface="Times New Roman" pitchFamily="18" charset="0"/>
                <a:cs typeface="Times New Roman" pitchFamily="18" charset="0"/>
              </a:rPr>
              <a:t>ЗАХИСТ ІНФОРМАЦІЇ</a:t>
            </a:r>
            <a:endParaRPr lang="ru-RU" b="1" i="1" dirty="0">
              <a:latin typeface="Times New Roman" pitchFamily="18" charset="0"/>
              <a:cs typeface="Times New Roman" pitchFamily="18" charset="0"/>
            </a:endParaRPr>
          </a:p>
        </p:txBody>
      </p:sp>
    </p:spTree>
    <p:extLst>
      <p:ext uri="{BB962C8B-B14F-4D97-AF65-F5344CB8AC3E}">
        <p14:creationId xmlns:p14="http://schemas.microsoft.com/office/powerpoint/2010/main" val="3665684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335488"/>
          </a:xfrm>
        </p:spPr>
        <p:txBody>
          <a:bodyPr/>
          <a:lstStyle/>
          <a:p>
            <a:pPr marL="0" indent="0" algn="ctr">
              <a:buNone/>
            </a:pPr>
            <a:r>
              <a:rPr lang="ru-RU" b="1" u="sng" dirty="0">
                <a:effectLst>
                  <a:outerShdw blurRad="38100" dist="38100" dir="2700000" algn="tl">
                    <a:srgbClr val="000000">
                      <a:alpha val="43137"/>
                    </a:srgbClr>
                  </a:outerShdw>
                </a:effectLst>
              </a:rPr>
              <a:t>СТВОРЕННЯ ТА АТЕСТАЦІЯ КОМПЛЕКСІВ ТЗІ НА ОБ'ЄКТІ ЕОТ</a:t>
            </a:r>
          </a:p>
          <a:p>
            <a:pPr marL="0" indent="0">
              <a:buNone/>
            </a:pPr>
            <a:r>
              <a:rPr lang="ru-RU" dirty="0"/>
              <a:t>Створення та </a:t>
            </a:r>
            <a:r>
              <a:rPr lang="ru-RU" dirty="0"/>
              <a:t>атестація</a:t>
            </a:r>
            <a:r>
              <a:rPr lang="ru-RU" dirty="0"/>
              <a:t> </a:t>
            </a:r>
            <a:r>
              <a:rPr lang="ru-RU" dirty="0"/>
              <a:t>комплексів</a:t>
            </a:r>
            <a:r>
              <a:rPr lang="ru-RU" dirty="0"/>
              <a:t> ТЗІ на </a:t>
            </a:r>
            <a:r>
              <a:rPr lang="ru-RU" dirty="0"/>
              <a:t>об'єкті</a:t>
            </a:r>
            <a:r>
              <a:rPr lang="ru-RU" dirty="0"/>
              <a:t> ЕОТ здійснюється </a:t>
            </a:r>
            <a:r>
              <a:rPr lang="ru-RU" dirty="0"/>
              <a:t>відповідно</a:t>
            </a:r>
            <a:r>
              <a:rPr lang="ru-RU" dirty="0"/>
              <a:t> до нормативно-</a:t>
            </a:r>
            <a:r>
              <a:rPr lang="ru-RU" dirty="0"/>
              <a:t>правових</a:t>
            </a:r>
            <a:r>
              <a:rPr lang="ru-RU" dirty="0"/>
              <a:t> </a:t>
            </a:r>
            <a:r>
              <a:rPr lang="ru-RU" dirty="0"/>
              <a:t>актів</a:t>
            </a:r>
            <a:r>
              <a:rPr lang="ru-RU" dirty="0"/>
              <a:t>.</a:t>
            </a:r>
          </a:p>
          <a:p>
            <a:pPr marL="0" indent="0">
              <a:buNone/>
            </a:pPr>
            <a:endParaRPr lang="ru-RU" dirty="0"/>
          </a:p>
        </p:txBody>
      </p:sp>
    </p:spTree>
    <p:extLst>
      <p:ext uri="{BB962C8B-B14F-4D97-AF65-F5344CB8AC3E}">
        <p14:creationId xmlns:p14="http://schemas.microsoft.com/office/powerpoint/2010/main" val="633020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191472"/>
          </a:xfrm>
        </p:spPr>
        <p:txBody>
          <a:bodyPr/>
          <a:lstStyle/>
          <a:p>
            <a:pPr marL="0" indent="0" algn="just">
              <a:buNone/>
            </a:pPr>
            <a:r>
              <a:rPr lang="ru-RU" dirty="0"/>
              <a:t>Комплексні </a:t>
            </a:r>
            <a:r>
              <a:rPr lang="ru-RU" dirty="0"/>
              <a:t>системи</a:t>
            </a:r>
            <a:r>
              <a:rPr lang="ru-RU" dirty="0"/>
              <a:t> захисту інформації (КСЗІ) — </a:t>
            </a:r>
            <a:r>
              <a:rPr lang="ru-RU" dirty="0"/>
              <a:t>це</a:t>
            </a:r>
            <a:r>
              <a:rPr lang="ru-RU" dirty="0"/>
              <a:t> </a:t>
            </a:r>
            <a:r>
              <a:rPr lang="ru-RU" dirty="0"/>
              <a:t>сукупність</a:t>
            </a:r>
            <a:r>
              <a:rPr lang="ru-RU" dirty="0"/>
              <a:t> </a:t>
            </a:r>
            <a:r>
              <a:rPr lang="ru-RU" dirty="0"/>
              <a:t>технічних</a:t>
            </a:r>
            <a:r>
              <a:rPr lang="ru-RU" dirty="0"/>
              <a:t>, </a:t>
            </a:r>
            <a:r>
              <a:rPr lang="ru-RU" dirty="0"/>
              <a:t>програмних</a:t>
            </a:r>
            <a:r>
              <a:rPr lang="ru-RU" dirty="0"/>
              <a:t>, </a:t>
            </a:r>
            <a:r>
              <a:rPr lang="ru-RU" dirty="0"/>
              <a:t>організаційних</a:t>
            </a:r>
            <a:r>
              <a:rPr lang="ru-RU" dirty="0"/>
              <a:t> і </a:t>
            </a:r>
            <a:r>
              <a:rPr lang="ru-RU" dirty="0"/>
              <a:t>правових</a:t>
            </a:r>
            <a:r>
              <a:rPr lang="ru-RU" dirty="0"/>
              <a:t> </a:t>
            </a:r>
            <a:r>
              <a:rPr lang="ru-RU" dirty="0"/>
              <a:t>заходів</a:t>
            </a:r>
            <a:r>
              <a:rPr lang="ru-RU" dirty="0"/>
              <a:t>, спрямованих на забезпечення </a:t>
            </a:r>
            <a:r>
              <a:rPr lang="ru-RU" dirty="0"/>
              <a:t>конфіденційності</a:t>
            </a:r>
            <a:r>
              <a:rPr lang="ru-RU" dirty="0"/>
              <a:t>, </a:t>
            </a:r>
            <a:r>
              <a:rPr lang="ru-RU" dirty="0"/>
              <a:t>цілісності</a:t>
            </a:r>
            <a:r>
              <a:rPr lang="ru-RU" dirty="0"/>
              <a:t>, </a:t>
            </a:r>
            <a:r>
              <a:rPr lang="ru-RU" dirty="0"/>
              <a:t>доступності</a:t>
            </a:r>
            <a:r>
              <a:rPr lang="ru-RU" dirty="0"/>
              <a:t> та </a:t>
            </a:r>
            <a:r>
              <a:rPr lang="ru-RU" dirty="0"/>
              <a:t>автентичності</a:t>
            </a:r>
            <a:r>
              <a:rPr lang="ru-RU" dirty="0"/>
              <a:t> інформації в </a:t>
            </a:r>
            <a:r>
              <a:rPr lang="ru-RU" dirty="0"/>
              <a:t>інформаційних</a:t>
            </a:r>
            <a:r>
              <a:rPr lang="ru-RU" dirty="0"/>
              <a:t> системах.</a:t>
            </a:r>
          </a:p>
        </p:txBody>
      </p:sp>
    </p:spTree>
    <p:extLst>
      <p:ext uri="{BB962C8B-B14F-4D97-AF65-F5344CB8AC3E}">
        <p14:creationId xmlns:p14="http://schemas.microsoft.com/office/powerpoint/2010/main" val="3733083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407496"/>
          </a:xfrm>
        </p:spPr>
        <p:txBody>
          <a:bodyPr/>
          <a:lstStyle/>
          <a:p>
            <a:pPr marL="0" indent="0" algn="ctr">
              <a:buNone/>
            </a:pPr>
            <a:r>
              <a:rPr lang="uk-UA" dirty="0" smtClean="0"/>
              <a:t>Основні складові КСЗІ:</a:t>
            </a:r>
          </a:p>
          <a:p>
            <a:pPr marL="457200" indent="-457200" algn="just">
              <a:buFont typeface="+mj-lt"/>
              <a:buAutoNum type="arabicPeriod"/>
            </a:pPr>
            <a:r>
              <a:rPr lang="uk-UA" dirty="0" smtClean="0"/>
              <a:t>Технічний захист*;</a:t>
            </a:r>
          </a:p>
          <a:p>
            <a:pPr marL="457200" indent="-457200" algn="just">
              <a:buFont typeface="+mj-lt"/>
              <a:buAutoNum type="arabicPeriod"/>
            </a:pPr>
            <a:r>
              <a:rPr lang="uk-UA" dirty="0" smtClean="0"/>
              <a:t>Програмний захист*;</a:t>
            </a:r>
          </a:p>
          <a:p>
            <a:pPr marL="457200" indent="-457200" algn="just">
              <a:buFont typeface="+mj-lt"/>
              <a:buAutoNum type="arabicPeriod"/>
            </a:pPr>
            <a:r>
              <a:rPr lang="uk-UA" dirty="0" smtClean="0"/>
              <a:t>Організаційний захист*;</a:t>
            </a:r>
          </a:p>
          <a:p>
            <a:pPr marL="457200" indent="-457200" algn="just">
              <a:buFont typeface="+mj-lt"/>
              <a:buAutoNum type="arabicPeriod"/>
            </a:pPr>
            <a:r>
              <a:rPr lang="uk-UA" dirty="0" smtClean="0"/>
              <a:t>Правовий захист*;</a:t>
            </a:r>
          </a:p>
          <a:p>
            <a:pPr marL="457200" indent="-457200" algn="just">
              <a:buFont typeface="+mj-lt"/>
              <a:buAutoNum type="arabicPeriod"/>
            </a:pPr>
            <a:r>
              <a:rPr lang="uk-UA" dirty="0" smtClean="0"/>
              <a:t>Фізичний захист*.</a:t>
            </a:r>
            <a:endParaRPr lang="ru-RU" dirty="0"/>
          </a:p>
        </p:txBody>
      </p:sp>
    </p:spTree>
    <p:extLst>
      <p:ext uri="{BB962C8B-B14F-4D97-AF65-F5344CB8AC3E}">
        <p14:creationId xmlns:p14="http://schemas.microsoft.com/office/powerpoint/2010/main" val="1803418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407496"/>
          </a:xfrm>
        </p:spPr>
        <p:txBody>
          <a:bodyPr/>
          <a:lstStyle/>
          <a:p>
            <a:pPr marL="0" indent="0" algn="ctr">
              <a:buNone/>
            </a:pPr>
            <a:r>
              <a:rPr lang="uk-UA" dirty="0" smtClean="0"/>
              <a:t>Основні принципи побудови КСЗІ:</a:t>
            </a:r>
          </a:p>
          <a:p>
            <a:pPr marL="457200" indent="-457200" algn="just">
              <a:buFont typeface="+mj-lt"/>
              <a:buAutoNum type="arabicPeriod"/>
            </a:pPr>
            <a:r>
              <a:rPr lang="uk-UA" dirty="0" smtClean="0"/>
              <a:t>Комплексність*;</a:t>
            </a:r>
          </a:p>
          <a:p>
            <a:pPr marL="457200" indent="-457200" algn="just">
              <a:buFont typeface="+mj-lt"/>
              <a:buAutoNum type="arabicPeriod"/>
            </a:pPr>
            <a:r>
              <a:rPr lang="uk-UA" dirty="0" smtClean="0"/>
              <a:t>Гнучкість та масштабованість*;</a:t>
            </a:r>
          </a:p>
          <a:p>
            <a:pPr marL="457200" indent="-457200" algn="just">
              <a:buFont typeface="+mj-lt"/>
              <a:buAutoNum type="arabicPeriod"/>
            </a:pPr>
            <a:r>
              <a:rPr lang="uk-UA" dirty="0" smtClean="0"/>
              <a:t>Простота використання*;</a:t>
            </a:r>
          </a:p>
          <a:p>
            <a:pPr marL="457200" indent="-457200" algn="just">
              <a:buFont typeface="+mj-lt"/>
              <a:buAutoNum type="arabicPeriod"/>
            </a:pPr>
            <a:r>
              <a:rPr lang="uk-UA" dirty="0" smtClean="0"/>
              <a:t>Системний підхід*;</a:t>
            </a:r>
          </a:p>
          <a:p>
            <a:pPr marL="457200" indent="-457200" algn="just">
              <a:buFont typeface="+mj-lt"/>
              <a:buAutoNum type="arabicPeriod"/>
            </a:pPr>
            <a:r>
              <a:rPr lang="uk-UA" dirty="0" smtClean="0"/>
              <a:t>Аудит і моніторинг*.</a:t>
            </a:r>
            <a:endParaRPr lang="ru-RU" dirty="0"/>
          </a:p>
        </p:txBody>
      </p:sp>
    </p:spTree>
    <p:extLst>
      <p:ext uri="{BB962C8B-B14F-4D97-AF65-F5344CB8AC3E}">
        <p14:creationId xmlns:p14="http://schemas.microsoft.com/office/powerpoint/2010/main" val="27745261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263480"/>
          </a:xfrm>
        </p:spPr>
        <p:txBody>
          <a:bodyPr/>
          <a:lstStyle/>
          <a:p>
            <a:pPr marL="0" indent="0" algn="ctr">
              <a:buNone/>
            </a:pPr>
            <a:r>
              <a:rPr lang="uk-UA" dirty="0" smtClean="0"/>
              <a:t>Етапи розробки КСЗІ:</a:t>
            </a:r>
          </a:p>
          <a:p>
            <a:pPr marL="457200" indent="-457200" algn="just">
              <a:buFont typeface="+mj-lt"/>
              <a:buAutoNum type="arabicPeriod"/>
            </a:pPr>
            <a:r>
              <a:rPr lang="uk-UA" dirty="0" smtClean="0"/>
              <a:t>Аналіз ризиків*;</a:t>
            </a:r>
          </a:p>
          <a:p>
            <a:pPr marL="457200" indent="-457200" algn="just">
              <a:buFont typeface="+mj-lt"/>
              <a:buAutoNum type="arabicPeriod"/>
            </a:pPr>
            <a:r>
              <a:rPr lang="uk-UA" dirty="0" smtClean="0"/>
              <a:t>Проектування*;</a:t>
            </a:r>
          </a:p>
          <a:p>
            <a:pPr marL="457200" indent="-457200" algn="just">
              <a:buFont typeface="+mj-lt"/>
              <a:buAutoNum type="arabicPeriod"/>
            </a:pPr>
            <a:r>
              <a:rPr lang="uk-UA" dirty="0" smtClean="0"/>
              <a:t>Реалізація*;</a:t>
            </a:r>
          </a:p>
          <a:p>
            <a:pPr marL="457200" indent="-457200" algn="just">
              <a:buFont typeface="+mj-lt"/>
              <a:buAutoNum type="arabicPeriod"/>
            </a:pPr>
            <a:r>
              <a:rPr lang="uk-UA" dirty="0" smtClean="0"/>
              <a:t>Тестування*;</a:t>
            </a:r>
          </a:p>
          <a:p>
            <a:pPr marL="457200" indent="-457200" algn="just">
              <a:buFont typeface="+mj-lt"/>
              <a:buAutoNum type="arabicPeriod"/>
            </a:pPr>
            <a:r>
              <a:rPr lang="uk-UA" dirty="0" smtClean="0"/>
              <a:t>Моніторинг та підтримка*.</a:t>
            </a:r>
            <a:endParaRPr lang="ru-RU" dirty="0"/>
          </a:p>
        </p:txBody>
      </p:sp>
    </p:spTree>
    <p:extLst>
      <p:ext uri="{BB962C8B-B14F-4D97-AF65-F5344CB8AC3E}">
        <p14:creationId xmlns:p14="http://schemas.microsoft.com/office/powerpoint/2010/main" val="2347973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335488"/>
          </a:xfrm>
        </p:spPr>
        <p:txBody>
          <a:bodyPr/>
          <a:lstStyle/>
          <a:p>
            <a:pPr marL="0" indent="0" algn="just">
              <a:buNone/>
            </a:pPr>
            <a:r>
              <a:rPr lang="ru-RU" dirty="0"/>
              <a:t>Криптографічний</a:t>
            </a:r>
            <a:r>
              <a:rPr lang="ru-RU" dirty="0"/>
              <a:t> захист – </a:t>
            </a:r>
            <a:r>
              <a:rPr lang="ru-RU" dirty="0"/>
              <a:t>це</a:t>
            </a:r>
            <a:r>
              <a:rPr lang="ru-RU" dirty="0"/>
              <a:t> система </a:t>
            </a:r>
            <a:r>
              <a:rPr lang="ru-RU" dirty="0"/>
              <a:t>методів</a:t>
            </a:r>
            <a:r>
              <a:rPr lang="ru-RU" dirty="0"/>
              <a:t> і </a:t>
            </a:r>
            <a:r>
              <a:rPr lang="ru-RU" dirty="0"/>
              <a:t>технологій</a:t>
            </a:r>
            <a:r>
              <a:rPr lang="ru-RU" dirty="0"/>
              <a:t>, що </a:t>
            </a:r>
            <a:r>
              <a:rPr lang="ru-RU" dirty="0"/>
              <a:t>використовуються</a:t>
            </a:r>
            <a:r>
              <a:rPr lang="ru-RU" dirty="0"/>
              <a:t> для забезпечення </a:t>
            </a:r>
            <a:r>
              <a:rPr lang="ru-RU" dirty="0"/>
              <a:t>конфіденційності</a:t>
            </a:r>
            <a:r>
              <a:rPr lang="ru-RU" dirty="0"/>
              <a:t>, </a:t>
            </a:r>
            <a:r>
              <a:rPr lang="ru-RU" dirty="0"/>
              <a:t>цілісності</a:t>
            </a:r>
            <a:r>
              <a:rPr lang="ru-RU" dirty="0"/>
              <a:t> та </a:t>
            </a:r>
            <a:r>
              <a:rPr lang="ru-RU" dirty="0"/>
              <a:t>автентичності</a:t>
            </a:r>
            <a:r>
              <a:rPr lang="ru-RU" dirty="0"/>
              <a:t> </a:t>
            </a:r>
            <a:r>
              <a:rPr lang="ru-RU" dirty="0"/>
              <a:t>даних</a:t>
            </a:r>
            <a:r>
              <a:rPr lang="ru-RU" dirty="0"/>
              <a:t> </a:t>
            </a:r>
            <a:r>
              <a:rPr lang="ru-RU" dirty="0"/>
              <a:t>під</a:t>
            </a:r>
            <a:r>
              <a:rPr lang="ru-RU" dirty="0"/>
              <a:t> час </a:t>
            </a:r>
            <a:r>
              <a:rPr lang="ru-RU" dirty="0"/>
              <a:t>їхньої</a:t>
            </a:r>
            <a:r>
              <a:rPr lang="ru-RU" dirty="0"/>
              <a:t> </a:t>
            </a:r>
            <a:r>
              <a:rPr lang="ru-RU" dirty="0"/>
              <a:t>передачі</a:t>
            </a:r>
            <a:r>
              <a:rPr lang="ru-RU" dirty="0"/>
              <a:t>, </a:t>
            </a:r>
            <a:r>
              <a:rPr lang="ru-RU" dirty="0"/>
              <a:t>зберігання</a:t>
            </a:r>
            <a:r>
              <a:rPr lang="ru-RU" dirty="0"/>
              <a:t> або </a:t>
            </a:r>
            <a:r>
              <a:rPr lang="ru-RU" dirty="0"/>
              <a:t>обробки</a:t>
            </a:r>
            <a:r>
              <a:rPr lang="ru-RU" dirty="0"/>
              <a:t>. Метою </a:t>
            </a:r>
            <a:r>
              <a:rPr lang="ru-RU" dirty="0"/>
              <a:t>криптографії</a:t>
            </a:r>
            <a:r>
              <a:rPr lang="ru-RU" dirty="0"/>
              <a:t> є захист інформації від </a:t>
            </a:r>
            <a:r>
              <a:rPr lang="ru-RU" dirty="0"/>
              <a:t>несанкціонованого</a:t>
            </a:r>
            <a:r>
              <a:rPr lang="ru-RU" dirty="0"/>
              <a:t> доступу та </a:t>
            </a:r>
            <a:r>
              <a:rPr lang="ru-RU" dirty="0"/>
              <a:t>змін</a:t>
            </a:r>
            <a:r>
              <a:rPr lang="ru-RU" dirty="0"/>
              <a:t>, а </a:t>
            </a:r>
            <a:r>
              <a:rPr lang="ru-RU" dirty="0"/>
              <a:t>також</a:t>
            </a:r>
            <a:r>
              <a:rPr lang="ru-RU" dirty="0"/>
              <a:t> </a:t>
            </a:r>
            <a:r>
              <a:rPr lang="ru-RU" dirty="0"/>
              <a:t>підтвердження</a:t>
            </a:r>
            <a:r>
              <a:rPr lang="ru-RU" dirty="0"/>
              <a:t> особи, яка </a:t>
            </a:r>
            <a:r>
              <a:rPr lang="ru-RU" dirty="0"/>
              <a:t>надсилає</a:t>
            </a:r>
            <a:r>
              <a:rPr lang="ru-RU" dirty="0"/>
              <a:t> або </a:t>
            </a:r>
            <a:r>
              <a:rPr lang="ru-RU" dirty="0"/>
              <a:t>отримує</a:t>
            </a:r>
            <a:r>
              <a:rPr lang="ru-RU" dirty="0"/>
              <a:t> </a:t>
            </a:r>
            <a:r>
              <a:rPr lang="ru-RU" dirty="0"/>
              <a:t>дані</a:t>
            </a:r>
            <a:r>
              <a:rPr lang="ru-RU" dirty="0"/>
              <a:t>.</a:t>
            </a:r>
          </a:p>
        </p:txBody>
      </p:sp>
    </p:spTree>
    <p:extLst>
      <p:ext uri="{BB962C8B-B14F-4D97-AF65-F5344CB8AC3E}">
        <p14:creationId xmlns:p14="http://schemas.microsoft.com/office/powerpoint/2010/main" val="41114572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335488"/>
          </a:xfrm>
        </p:spPr>
        <p:txBody>
          <a:bodyPr/>
          <a:lstStyle/>
          <a:p>
            <a:pPr marL="0" indent="0" algn="ctr">
              <a:buNone/>
            </a:pPr>
            <a:r>
              <a:rPr lang="uk-UA" dirty="0" smtClean="0"/>
              <a:t>Основні методи криптографічного захисту:</a:t>
            </a:r>
          </a:p>
          <a:p>
            <a:pPr marL="457200" indent="-457200" algn="just">
              <a:buFont typeface="+mj-lt"/>
              <a:buAutoNum type="arabicPeriod"/>
            </a:pPr>
            <a:r>
              <a:rPr lang="uk-UA" dirty="0" smtClean="0"/>
              <a:t>Шифрування даних*;</a:t>
            </a:r>
          </a:p>
          <a:p>
            <a:pPr marL="457200" indent="-457200" algn="just">
              <a:buFont typeface="+mj-lt"/>
              <a:buAutoNum type="arabicPeriod"/>
            </a:pPr>
            <a:r>
              <a:rPr lang="uk-UA" dirty="0" smtClean="0"/>
              <a:t>Електронний цифровий підпис*;</a:t>
            </a:r>
          </a:p>
          <a:p>
            <a:pPr marL="457200" indent="-457200" algn="just">
              <a:buFont typeface="+mj-lt"/>
              <a:buAutoNum type="arabicPeriod"/>
            </a:pPr>
            <a:r>
              <a:rPr lang="uk-UA" dirty="0" smtClean="0"/>
              <a:t>Хешування*;</a:t>
            </a:r>
          </a:p>
          <a:p>
            <a:pPr marL="457200" indent="-457200" algn="just">
              <a:buFont typeface="+mj-lt"/>
              <a:buAutoNum type="arabicPeriod"/>
            </a:pPr>
            <a:r>
              <a:rPr lang="uk-UA" dirty="0" smtClean="0"/>
              <a:t>Керування ключами*;</a:t>
            </a:r>
          </a:p>
          <a:p>
            <a:pPr marL="457200" indent="-457200" algn="just">
              <a:buFont typeface="+mj-lt"/>
              <a:buAutoNum type="arabicPeriod"/>
            </a:pPr>
            <a:r>
              <a:rPr lang="en-US" dirty="0" smtClean="0"/>
              <a:t>SSL/TSL – </a:t>
            </a:r>
            <a:r>
              <a:rPr lang="uk-UA" dirty="0" smtClean="0"/>
              <a:t>протоколи*.</a:t>
            </a:r>
            <a:endParaRPr lang="ru-RU" dirty="0"/>
          </a:p>
        </p:txBody>
      </p:sp>
    </p:spTree>
    <p:extLst>
      <p:ext uri="{BB962C8B-B14F-4D97-AF65-F5344CB8AC3E}">
        <p14:creationId xmlns:p14="http://schemas.microsoft.com/office/powerpoint/2010/main" val="3028519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335488"/>
          </a:xfrm>
        </p:spPr>
        <p:txBody>
          <a:bodyPr>
            <a:normAutofit lnSpcReduction="10000"/>
          </a:bodyPr>
          <a:lstStyle/>
          <a:p>
            <a:pPr marL="0" indent="0" algn="just">
              <a:buNone/>
            </a:pPr>
            <a:r>
              <a:rPr lang="ru-RU" b="1" dirty="0"/>
              <a:t>Державна</a:t>
            </a:r>
            <a:r>
              <a:rPr lang="ru-RU" b="1" dirty="0"/>
              <a:t> </a:t>
            </a:r>
            <a:r>
              <a:rPr lang="ru-RU" b="1" dirty="0"/>
              <a:t>експертиза</a:t>
            </a:r>
            <a:r>
              <a:rPr lang="ru-RU" b="1" dirty="0"/>
              <a:t> в </a:t>
            </a:r>
            <a:r>
              <a:rPr lang="ru-RU" b="1" dirty="0"/>
              <a:t>сфері</a:t>
            </a:r>
            <a:r>
              <a:rPr lang="ru-RU" b="1" dirty="0"/>
              <a:t> </a:t>
            </a:r>
            <a:r>
              <a:rPr lang="ru-RU" b="1" dirty="0"/>
              <a:t>технічного</a:t>
            </a:r>
            <a:r>
              <a:rPr lang="ru-RU" b="1" dirty="0"/>
              <a:t> захисту інформації</a:t>
            </a:r>
            <a:r>
              <a:rPr lang="ru-RU" dirty="0"/>
              <a:t> є системою </a:t>
            </a:r>
            <a:r>
              <a:rPr lang="ru-RU" dirty="0"/>
              <a:t>заходів</a:t>
            </a:r>
            <a:r>
              <a:rPr lang="ru-RU" dirty="0"/>
              <a:t>, спрямованих на </a:t>
            </a:r>
            <a:r>
              <a:rPr lang="ru-RU" dirty="0"/>
              <a:t>оцінку</a:t>
            </a:r>
            <a:r>
              <a:rPr lang="ru-RU" dirty="0"/>
              <a:t> </a:t>
            </a:r>
            <a:r>
              <a:rPr lang="ru-RU" dirty="0"/>
              <a:t>відповідності</a:t>
            </a:r>
            <a:r>
              <a:rPr lang="ru-RU" dirty="0"/>
              <a:t> </a:t>
            </a:r>
            <a:r>
              <a:rPr lang="ru-RU" dirty="0"/>
              <a:t>об'єктів</a:t>
            </a:r>
            <a:r>
              <a:rPr lang="ru-RU" dirty="0"/>
              <a:t> </a:t>
            </a:r>
            <a:r>
              <a:rPr lang="ru-RU" dirty="0"/>
              <a:t>технічного</a:t>
            </a:r>
            <a:r>
              <a:rPr lang="ru-RU" dirty="0"/>
              <a:t> захисту інформації (ТЗІ) </a:t>
            </a:r>
            <a:r>
              <a:rPr lang="ru-RU" dirty="0"/>
              <a:t>вимогам</a:t>
            </a:r>
            <a:r>
              <a:rPr lang="ru-RU" dirty="0"/>
              <a:t> </a:t>
            </a:r>
            <a:r>
              <a:rPr lang="ru-RU" dirty="0"/>
              <a:t>безпеки</a:t>
            </a:r>
            <a:r>
              <a:rPr lang="ru-RU" dirty="0"/>
              <a:t>. Вона </a:t>
            </a:r>
            <a:r>
              <a:rPr lang="ru-RU" dirty="0"/>
              <a:t>реалізується</a:t>
            </a:r>
            <a:r>
              <a:rPr lang="ru-RU" dirty="0"/>
              <a:t> в рамках державної </a:t>
            </a:r>
            <a:r>
              <a:rPr lang="ru-RU" dirty="0"/>
              <a:t>політики</a:t>
            </a:r>
            <a:r>
              <a:rPr lang="ru-RU" dirty="0"/>
              <a:t> </a:t>
            </a:r>
            <a:r>
              <a:rPr lang="ru-RU" dirty="0"/>
              <a:t>щодо</a:t>
            </a:r>
            <a:r>
              <a:rPr lang="ru-RU" dirty="0"/>
              <a:t> забезпечення захисту </a:t>
            </a:r>
            <a:r>
              <a:rPr lang="ru-RU" dirty="0"/>
              <a:t>конфіденційної</a:t>
            </a:r>
            <a:r>
              <a:rPr lang="ru-RU" dirty="0"/>
              <a:t>, </a:t>
            </a:r>
            <a:r>
              <a:rPr lang="ru-RU" dirty="0"/>
              <a:t>службової</a:t>
            </a:r>
            <a:r>
              <a:rPr lang="ru-RU" dirty="0"/>
              <a:t>, державної та </a:t>
            </a:r>
            <a:r>
              <a:rPr lang="ru-RU" dirty="0"/>
              <a:t>іншої</a:t>
            </a:r>
            <a:r>
              <a:rPr lang="ru-RU" dirty="0"/>
              <a:t> інформації, що </a:t>
            </a:r>
            <a:r>
              <a:rPr lang="ru-RU" dirty="0"/>
              <a:t>потребує</a:t>
            </a:r>
            <a:r>
              <a:rPr lang="ru-RU" dirty="0"/>
              <a:t> захисту</a:t>
            </a:r>
            <a:r>
              <a:rPr lang="ru-RU" dirty="0" smtClean="0"/>
              <a:t>.</a:t>
            </a:r>
          </a:p>
          <a:p>
            <a:pPr marL="0" indent="0" algn="just">
              <a:buNone/>
            </a:pPr>
            <a:endParaRPr lang="uk-UA" dirty="0"/>
          </a:p>
          <a:p>
            <a:pPr marL="0" indent="0" algn="ctr">
              <a:buNone/>
            </a:pPr>
            <a:r>
              <a:rPr lang="uk-UA" dirty="0" smtClean="0"/>
              <a:t>Основні етапи та аспекти державної експертизи ТЗІ включають:</a:t>
            </a:r>
          </a:p>
          <a:p>
            <a:pPr marL="457200" indent="-457200" algn="just">
              <a:buFont typeface="+mj-lt"/>
              <a:buAutoNum type="arabicPeriod"/>
            </a:pPr>
            <a:r>
              <a:rPr lang="uk-UA" dirty="0" smtClean="0"/>
              <a:t>Оцінка ризиків*;</a:t>
            </a:r>
          </a:p>
          <a:p>
            <a:pPr marL="457200" indent="-457200" algn="just">
              <a:buFont typeface="+mj-lt"/>
              <a:buAutoNum type="arabicPeriod"/>
            </a:pPr>
            <a:r>
              <a:rPr lang="uk-UA" dirty="0" smtClean="0"/>
              <a:t>Перевірка відповідності стандартам*;</a:t>
            </a:r>
          </a:p>
          <a:p>
            <a:pPr marL="457200" indent="-457200" algn="just">
              <a:buFont typeface="+mj-lt"/>
              <a:buAutoNum type="arabicPeriod"/>
            </a:pPr>
            <a:r>
              <a:rPr lang="uk-UA" dirty="0" smtClean="0"/>
              <a:t>Атестація об’єктів*;</a:t>
            </a:r>
          </a:p>
          <a:p>
            <a:pPr marL="457200" indent="-457200" algn="just">
              <a:buFont typeface="+mj-lt"/>
              <a:buAutoNum type="arabicPeriod"/>
            </a:pPr>
            <a:r>
              <a:rPr lang="uk-UA" dirty="0" smtClean="0"/>
              <a:t>Розробка рекомендацій*.</a:t>
            </a:r>
            <a:endParaRPr lang="ru-RU" dirty="0"/>
          </a:p>
        </p:txBody>
      </p:sp>
    </p:spTree>
    <p:extLst>
      <p:ext uri="{BB962C8B-B14F-4D97-AF65-F5344CB8AC3E}">
        <p14:creationId xmlns:p14="http://schemas.microsoft.com/office/powerpoint/2010/main" val="3842265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762000" y="620688"/>
            <a:ext cx="6781800" cy="936104"/>
          </a:xfrm>
        </p:spPr>
        <p:txBody>
          <a:bodyPr>
            <a:normAutofit/>
          </a:bodyPr>
          <a:lstStyle/>
          <a:p>
            <a:r>
              <a:rPr lang="ru-RU" sz="2400" dirty="0"/>
              <a:t>Основними</a:t>
            </a:r>
            <a:r>
              <a:rPr lang="ru-RU" sz="2400" dirty="0"/>
              <a:t> </a:t>
            </a:r>
            <a:r>
              <a:rPr lang="ru-RU" sz="2400" dirty="0"/>
              <a:t>засобами</a:t>
            </a:r>
            <a:r>
              <a:rPr lang="ru-RU" sz="2400" dirty="0"/>
              <a:t> та заходами з захисту інформації є:</a:t>
            </a:r>
            <a:endParaRPr lang="ru-RU" sz="2400" dirty="0"/>
          </a:p>
        </p:txBody>
      </p:sp>
      <p:sp>
        <p:nvSpPr>
          <p:cNvPr id="8" name="Объект 7"/>
          <p:cNvSpPr>
            <a:spLocks noGrp="1"/>
          </p:cNvSpPr>
          <p:nvPr>
            <p:ph idx="1"/>
          </p:nvPr>
        </p:nvSpPr>
        <p:spPr>
          <a:xfrm>
            <a:off x="762000" y="1772816"/>
            <a:ext cx="7543800" cy="4104456"/>
          </a:xfrm>
        </p:spPr>
        <p:txBody>
          <a:bodyPr/>
          <a:lstStyle/>
          <a:p>
            <a:r>
              <a:rPr lang="uk-UA" dirty="0" smtClean="0"/>
              <a:t>Технічний захист інформації (ТЗІ);</a:t>
            </a:r>
          </a:p>
          <a:p>
            <a:r>
              <a:rPr lang="uk-UA" dirty="0" smtClean="0"/>
              <a:t>Розробка та впровадження комплексних систем захисту інформації (КСЗІ);</a:t>
            </a:r>
          </a:p>
          <a:p>
            <a:r>
              <a:rPr lang="uk-UA" dirty="0" smtClean="0"/>
              <a:t>Використання засобів криптографічного захисту інформації (КЗІ);</a:t>
            </a:r>
          </a:p>
          <a:p>
            <a:r>
              <a:rPr lang="uk-UA" dirty="0" smtClean="0"/>
              <a:t>Проведення державної експертизи КСЗІ та/або засобу ТЗІ.</a:t>
            </a:r>
            <a:endParaRPr lang="ru-RU" dirty="0"/>
          </a:p>
        </p:txBody>
      </p:sp>
    </p:spTree>
    <p:extLst>
      <p:ext uri="{BB962C8B-B14F-4D97-AF65-F5344CB8AC3E}">
        <p14:creationId xmlns:p14="http://schemas.microsoft.com/office/powerpoint/2010/main" val="3099954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762000" y="685800"/>
            <a:ext cx="7543800" cy="5191472"/>
          </a:xfrm>
        </p:spPr>
        <p:txBody>
          <a:bodyPr/>
          <a:lstStyle/>
          <a:p>
            <a:pPr marL="0" indent="0">
              <a:buNone/>
            </a:pPr>
            <a:r>
              <a:rPr lang="ru-RU" sz="3000" b="1" dirty="0"/>
              <a:t>Технічний</a:t>
            </a:r>
            <a:r>
              <a:rPr lang="ru-RU" sz="3000" b="1" dirty="0"/>
              <a:t> захист інформації - </a:t>
            </a:r>
            <a:r>
              <a:rPr lang="ru-RU" sz="3000" b="1" dirty="0"/>
              <a:t>діяльність</a:t>
            </a:r>
            <a:r>
              <a:rPr lang="ru-RU" sz="3000" b="1" dirty="0"/>
              <a:t>, </a:t>
            </a:r>
            <a:r>
              <a:rPr lang="ru-RU" sz="3000" b="1" dirty="0"/>
              <a:t>спрямована</a:t>
            </a:r>
            <a:r>
              <a:rPr lang="ru-RU" sz="3000" b="1" dirty="0"/>
              <a:t> на забезпечення   </a:t>
            </a:r>
            <a:r>
              <a:rPr lang="ru-RU" sz="3000" b="1" dirty="0" smtClean="0"/>
              <a:t>інженерно</a:t>
            </a:r>
            <a:r>
              <a:rPr lang="ru-RU" sz="3000" b="1" dirty="0" smtClean="0"/>
              <a:t>-технічними </a:t>
            </a:r>
            <a:r>
              <a:rPr lang="ru-RU" sz="3000" b="1" dirty="0"/>
              <a:t>  заходами   </a:t>
            </a:r>
            <a:r>
              <a:rPr lang="ru-RU" sz="3000" b="1" dirty="0"/>
              <a:t>конфіденційності</a:t>
            </a:r>
            <a:r>
              <a:rPr lang="ru-RU" sz="3000" b="1" dirty="0"/>
              <a:t>, </a:t>
            </a:r>
            <a:r>
              <a:rPr lang="ru-RU" sz="3000" b="1" dirty="0"/>
              <a:t>цілісності</a:t>
            </a:r>
            <a:r>
              <a:rPr lang="ru-RU" sz="3000" b="1" dirty="0"/>
              <a:t> та </a:t>
            </a:r>
            <a:r>
              <a:rPr lang="ru-RU" sz="3000" b="1" dirty="0"/>
              <a:t>доступності</a:t>
            </a:r>
            <a:r>
              <a:rPr lang="ru-RU" sz="3000" b="1" dirty="0"/>
              <a:t> інформації та </a:t>
            </a:r>
            <a:r>
              <a:rPr lang="ru-RU" sz="3000" b="1" dirty="0"/>
              <a:t>включає</a:t>
            </a:r>
            <a:r>
              <a:rPr lang="ru-RU" sz="3000" b="1" dirty="0"/>
              <a:t> в себе</a:t>
            </a:r>
            <a:r>
              <a:rPr lang="ru-RU" sz="3000" b="1" dirty="0" smtClean="0"/>
              <a:t>:</a:t>
            </a:r>
          </a:p>
          <a:p>
            <a:r>
              <a:rPr lang="ru-RU" dirty="0">
                <a:hlinkClick r:id="rId2"/>
              </a:rPr>
              <a:t>СТВОРЕННЯ ТА АТЕСТАЦІЯ КОМПЛЕКСІВ ТЗІ НА ОБ'ЄКТІ ІНФОРМАЦІЙНОЇ ДІЯЛЬНОСТІ (ОІД</a:t>
            </a:r>
            <a:r>
              <a:rPr lang="ru-RU" dirty="0" smtClean="0">
                <a:hlinkClick r:id="rId2"/>
              </a:rPr>
              <a:t>)</a:t>
            </a:r>
            <a:endParaRPr lang="ru-RU" dirty="0" smtClean="0"/>
          </a:p>
          <a:p>
            <a:r>
              <a:rPr lang="ru-RU" dirty="0">
                <a:hlinkClick r:id="rId3"/>
              </a:rPr>
              <a:t>СТВОРЕННЯ ТА АТЕСТАЦІЯ КОМПЛЕКСІВ ТЗІ НА ОБ'ЄКТІ ЕОТ</a:t>
            </a:r>
            <a:endParaRPr lang="ru-RU" b="1" dirty="0"/>
          </a:p>
        </p:txBody>
      </p:sp>
    </p:spTree>
    <p:extLst>
      <p:ext uri="{BB962C8B-B14F-4D97-AF65-F5344CB8AC3E}">
        <p14:creationId xmlns:p14="http://schemas.microsoft.com/office/powerpoint/2010/main" val="739464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335488"/>
          </a:xfrm>
        </p:spPr>
        <p:txBody>
          <a:bodyPr/>
          <a:lstStyle/>
          <a:p>
            <a:pPr marL="0" indent="0" algn="ctr">
              <a:buNone/>
            </a:pPr>
            <a:r>
              <a:rPr lang="ru-RU" b="1" u="sng" dirty="0">
                <a:effectLst>
                  <a:outerShdw blurRad="38100" dist="38100" dir="2700000" algn="tl">
                    <a:srgbClr val="000000">
                      <a:alpha val="43137"/>
                    </a:srgbClr>
                  </a:outerShdw>
                </a:effectLst>
              </a:rPr>
              <a:t>СТВОРЕННЯ ТА АТЕСТАЦІЯ КОМПЛЕКСІВ ТЗІ НА </a:t>
            </a:r>
            <a:r>
              <a:rPr lang="ru-RU" b="1" u="sng" dirty="0" smtClean="0">
                <a:effectLst>
                  <a:outerShdw blurRad="38100" dist="38100" dir="2700000" algn="tl">
                    <a:srgbClr val="000000">
                      <a:alpha val="43137"/>
                    </a:srgbClr>
                  </a:outerShdw>
                </a:effectLst>
              </a:rPr>
              <a:t>ОІД</a:t>
            </a:r>
          </a:p>
          <a:p>
            <a:pPr marL="0" indent="0" algn="ctr">
              <a:buNone/>
            </a:pPr>
            <a:endParaRPr lang="uk-UA" b="1" u="sng" dirty="0">
              <a:effectLst>
                <a:outerShdw blurRad="38100" dist="38100" dir="2700000" algn="tl">
                  <a:srgbClr val="000000">
                    <a:alpha val="43137"/>
                  </a:srgbClr>
                </a:outerShdw>
              </a:effectLst>
            </a:endParaRPr>
          </a:p>
          <a:p>
            <a:pPr marL="0" indent="0" algn="just">
              <a:buNone/>
            </a:pPr>
            <a:r>
              <a:rPr lang="ru-RU" dirty="0"/>
              <a:t>З метою запобігання витоку (технічними каналами) мовної інформації з обмеженим доступом за межі приміщення (кабінету) в якому проводяться конфіденційні переговори та наради, на яких обговорюються відомості, що відносяться до комерційної або державної таємниці пропонуємо створення та атестацію захищених приміщень (кабінетів) для ведення конфіденційних переговорів та нарад.</a:t>
            </a:r>
            <a:endParaRPr lang="ru-RU"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4821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263480"/>
          </a:xfrm>
        </p:spPr>
        <p:txBody>
          <a:bodyPr>
            <a:normAutofit lnSpcReduction="10000"/>
          </a:bodyPr>
          <a:lstStyle/>
          <a:p>
            <a:pPr marL="0" indent="0" algn="just">
              <a:buNone/>
            </a:pPr>
            <a:r>
              <a:rPr lang="ru-RU" dirty="0"/>
              <a:t>Захист мовної інформації з обмеженим доступом, що циркулює в приміщенні (кабінеті) здійснюється </a:t>
            </a:r>
            <a:r>
              <a:rPr lang="ru-RU" dirty="0" smtClean="0"/>
              <a:t>наступними</a:t>
            </a:r>
            <a:r>
              <a:rPr lang="ru-RU" dirty="0" smtClean="0"/>
              <a:t> </a:t>
            </a:r>
            <a:r>
              <a:rPr lang="ru-RU" dirty="0"/>
              <a:t>каналами</a:t>
            </a:r>
            <a:r>
              <a:rPr lang="ru-RU" dirty="0" smtClean="0"/>
              <a:t>:</a:t>
            </a:r>
          </a:p>
          <a:p>
            <a:pPr algn="just"/>
            <a:r>
              <a:rPr lang="ru-RU" dirty="0" smtClean="0"/>
              <a:t>акустичним </a:t>
            </a:r>
            <a:r>
              <a:rPr lang="ru-RU" dirty="0"/>
              <a:t>та </a:t>
            </a:r>
            <a:r>
              <a:rPr lang="ru-RU" dirty="0" smtClean="0"/>
              <a:t>віброакустичним*;</a:t>
            </a:r>
          </a:p>
          <a:p>
            <a:r>
              <a:rPr lang="ru-RU" dirty="0"/>
              <a:t>а</a:t>
            </a:r>
            <a:r>
              <a:rPr lang="ru-RU" dirty="0" smtClean="0"/>
              <a:t>кустоелектричними*;</a:t>
            </a:r>
          </a:p>
          <a:p>
            <a:r>
              <a:rPr lang="ru-RU" dirty="0" smtClean="0"/>
              <a:t>застосовуючи </a:t>
            </a:r>
            <a:r>
              <a:rPr lang="ru-RU" dirty="0"/>
              <a:t>закладні пристрої</a:t>
            </a:r>
            <a:r>
              <a:rPr lang="ru-RU" dirty="0" smtClean="0"/>
              <a:t>.</a:t>
            </a:r>
          </a:p>
          <a:p>
            <a:pPr marL="0" indent="0" algn="just">
              <a:buNone/>
            </a:pPr>
            <a:r>
              <a:rPr lang="ru-RU" dirty="0"/>
              <a:t>Захист приміщення від витоку інформації з обмеженим доступом акустичним та віброакустичним каналами здійснюється шляхом проведення дослідження приміщення на можливий витік мовної інформації зазначеними каналами. За отриманими результатами приймається рішення про встановлення активних засобів захисту або додаткову звукоізоляцію приміщення.</a:t>
            </a:r>
            <a:endParaRPr lang="ru-RU" dirty="0"/>
          </a:p>
        </p:txBody>
      </p:sp>
    </p:spTree>
    <p:extLst>
      <p:ext uri="{BB962C8B-B14F-4D97-AF65-F5344CB8AC3E}">
        <p14:creationId xmlns:p14="http://schemas.microsoft.com/office/powerpoint/2010/main" val="1917983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335488"/>
          </a:xfrm>
        </p:spPr>
        <p:txBody>
          <a:bodyPr>
            <a:normAutofit/>
          </a:bodyPr>
          <a:lstStyle/>
          <a:p>
            <a:pPr marL="0" indent="0" algn="just">
              <a:buNone/>
            </a:pPr>
            <a:r>
              <a:rPr lang="ru-RU" dirty="0" smtClean="0"/>
              <a:t>Основні </a:t>
            </a:r>
            <a:r>
              <a:rPr lang="ru-RU" dirty="0"/>
              <a:t>етапи та методи, які використовують для </a:t>
            </a:r>
            <a:r>
              <a:rPr lang="ru-RU" dirty="0"/>
              <a:t>цього</a:t>
            </a:r>
            <a:r>
              <a:rPr lang="ru-RU" dirty="0"/>
              <a:t> дослідження</a:t>
            </a:r>
            <a:r>
              <a:rPr lang="ru-RU" dirty="0" smtClean="0"/>
              <a:t>:</a:t>
            </a:r>
          </a:p>
          <a:p>
            <a:pPr marL="457200" indent="-457200" algn="just">
              <a:buFont typeface="+mj-lt"/>
              <a:buAutoNum type="arabicPeriod"/>
            </a:pPr>
            <a:r>
              <a:rPr lang="uk-UA" dirty="0" smtClean="0"/>
              <a:t>Оцінка акустичних характеристик приміщення*;</a:t>
            </a:r>
          </a:p>
          <a:p>
            <a:pPr marL="457200" indent="-457200" algn="just">
              <a:buFont typeface="+mj-lt"/>
              <a:buAutoNum type="arabicPeriod"/>
            </a:pPr>
            <a:r>
              <a:rPr lang="uk-UA" dirty="0" smtClean="0"/>
              <a:t>Перевірка наявності </a:t>
            </a:r>
            <a:r>
              <a:rPr lang="uk-UA" dirty="0" smtClean="0"/>
              <a:t>віброакустичних</a:t>
            </a:r>
            <a:r>
              <a:rPr lang="uk-UA" dirty="0" smtClean="0"/>
              <a:t> каналів*;</a:t>
            </a:r>
          </a:p>
          <a:p>
            <a:pPr marL="457200" indent="-457200" algn="just">
              <a:buFont typeface="+mj-lt"/>
              <a:buAutoNum type="arabicPeriod"/>
            </a:pPr>
            <a:r>
              <a:rPr lang="uk-UA" dirty="0" smtClean="0"/>
              <a:t>Використання спеціального обладнання для пошуку пристроїв для прослуховування*;</a:t>
            </a:r>
          </a:p>
          <a:p>
            <a:pPr marL="457200" indent="-457200" algn="just">
              <a:buFont typeface="+mj-lt"/>
              <a:buAutoNum type="arabicPeriod"/>
            </a:pPr>
            <a:r>
              <a:rPr lang="uk-UA" dirty="0" smtClean="0"/>
              <a:t>Використання генераторів шуму та екрануючих пристроїв*;</a:t>
            </a:r>
          </a:p>
          <a:p>
            <a:pPr marL="457200" indent="-457200" algn="just">
              <a:buFont typeface="+mj-lt"/>
              <a:buAutoNum type="arabicPeriod"/>
            </a:pPr>
            <a:r>
              <a:rPr lang="uk-UA" dirty="0" smtClean="0"/>
              <a:t>Проведення регулярних перевірок.</a:t>
            </a:r>
            <a:endParaRPr lang="ru-RU" dirty="0"/>
          </a:p>
        </p:txBody>
      </p:sp>
    </p:spTree>
    <p:extLst>
      <p:ext uri="{BB962C8B-B14F-4D97-AF65-F5344CB8AC3E}">
        <p14:creationId xmlns:p14="http://schemas.microsoft.com/office/powerpoint/2010/main" val="1016473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407496"/>
          </a:xfrm>
        </p:spPr>
        <p:txBody>
          <a:bodyPr/>
          <a:lstStyle/>
          <a:p>
            <a:pPr marL="0" indent="0" algn="just">
              <a:buNone/>
            </a:pPr>
            <a:r>
              <a:rPr lang="ru-RU" dirty="0"/>
              <a:t>Захист інформації від витоку через </a:t>
            </a:r>
            <a:r>
              <a:rPr lang="ru-RU" dirty="0"/>
              <a:t>акустоелектричні</a:t>
            </a:r>
            <a:r>
              <a:rPr lang="ru-RU" dirty="0"/>
              <a:t> канали </a:t>
            </a:r>
            <a:r>
              <a:rPr lang="ru-RU" dirty="0"/>
              <a:t>передбачає</a:t>
            </a:r>
            <a:r>
              <a:rPr lang="ru-RU" dirty="0"/>
              <a:t> комплекс </a:t>
            </a:r>
            <a:r>
              <a:rPr lang="ru-RU" dirty="0"/>
              <a:t>заходів</a:t>
            </a:r>
            <a:r>
              <a:rPr lang="ru-RU" dirty="0"/>
              <a:t>, що </a:t>
            </a:r>
            <a:r>
              <a:rPr lang="ru-RU" dirty="0"/>
              <a:t>знижують</a:t>
            </a:r>
            <a:r>
              <a:rPr lang="ru-RU" dirty="0"/>
              <a:t> </a:t>
            </a:r>
            <a:r>
              <a:rPr lang="ru-RU" dirty="0"/>
              <a:t>ризик</a:t>
            </a:r>
            <a:r>
              <a:rPr lang="ru-RU" dirty="0"/>
              <a:t> </a:t>
            </a:r>
            <a:r>
              <a:rPr lang="ru-RU" dirty="0"/>
              <a:t>перехоплення</a:t>
            </a:r>
            <a:r>
              <a:rPr lang="ru-RU" dirty="0"/>
              <a:t> </a:t>
            </a:r>
            <a:r>
              <a:rPr lang="ru-RU" dirty="0"/>
              <a:t>даних</a:t>
            </a:r>
            <a:r>
              <a:rPr lang="ru-RU" dirty="0"/>
              <a:t> з приміщень </a:t>
            </a:r>
            <a:r>
              <a:rPr lang="ru-RU" dirty="0"/>
              <a:t>із</a:t>
            </a:r>
            <a:r>
              <a:rPr lang="ru-RU" dirty="0"/>
              <a:t> обмеженим доступом. </a:t>
            </a:r>
            <a:r>
              <a:rPr lang="ru-RU" dirty="0"/>
              <a:t>Акустоелектричний</a:t>
            </a:r>
            <a:r>
              <a:rPr lang="ru-RU" dirty="0"/>
              <a:t> канал </a:t>
            </a:r>
            <a:r>
              <a:rPr lang="ru-RU" dirty="0"/>
              <a:t>виникає</a:t>
            </a:r>
            <a:r>
              <a:rPr lang="ru-RU" dirty="0"/>
              <a:t> </a:t>
            </a:r>
            <a:r>
              <a:rPr lang="ru-RU" dirty="0"/>
              <a:t>тоді</a:t>
            </a:r>
            <a:r>
              <a:rPr lang="ru-RU" dirty="0"/>
              <a:t>, коли </a:t>
            </a:r>
            <a:r>
              <a:rPr lang="ru-RU" dirty="0"/>
              <a:t>звукові</a:t>
            </a:r>
            <a:r>
              <a:rPr lang="ru-RU" dirty="0"/>
              <a:t> </a:t>
            </a:r>
            <a:r>
              <a:rPr lang="ru-RU" dirty="0"/>
              <a:t>хвилі</a:t>
            </a:r>
            <a:r>
              <a:rPr lang="ru-RU" dirty="0"/>
              <a:t> </a:t>
            </a:r>
            <a:r>
              <a:rPr lang="ru-RU" dirty="0"/>
              <a:t>всередині</a:t>
            </a:r>
            <a:r>
              <a:rPr lang="ru-RU" dirty="0"/>
              <a:t> приміщення </a:t>
            </a:r>
            <a:r>
              <a:rPr lang="ru-RU" dirty="0"/>
              <a:t>перетворюються</a:t>
            </a:r>
            <a:r>
              <a:rPr lang="ru-RU" dirty="0"/>
              <a:t> на </a:t>
            </a:r>
            <a:r>
              <a:rPr lang="ru-RU" dirty="0"/>
              <a:t>електричні</a:t>
            </a:r>
            <a:r>
              <a:rPr lang="ru-RU" dirty="0"/>
              <a:t> </a:t>
            </a:r>
            <a:r>
              <a:rPr lang="ru-RU" dirty="0"/>
              <a:t>сигнали</a:t>
            </a:r>
            <a:r>
              <a:rPr lang="ru-RU" dirty="0"/>
              <a:t> і </a:t>
            </a:r>
            <a:r>
              <a:rPr lang="ru-RU" dirty="0"/>
              <a:t>можуть</a:t>
            </a:r>
            <a:r>
              <a:rPr lang="ru-RU" dirty="0"/>
              <a:t> бути </a:t>
            </a:r>
            <a:r>
              <a:rPr lang="ru-RU" dirty="0"/>
              <a:t>зчитані</a:t>
            </a:r>
            <a:r>
              <a:rPr lang="ru-RU" dirty="0"/>
              <a:t> через </a:t>
            </a:r>
            <a:r>
              <a:rPr lang="ru-RU" dirty="0"/>
              <a:t>лінії</a:t>
            </a:r>
            <a:r>
              <a:rPr lang="ru-RU" dirty="0"/>
              <a:t> </a:t>
            </a:r>
            <a:r>
              <a:rPr lang="ru-RU" dirty="0"/>
              <a:t>електроживлення</a:t>
            </a:r>
            <a:r>
              <a:rPr lang="ru-RU" dirty="0"/>
              <a:t>, </a:t>
            </a:r>
            <a:r>
              <a:rPr lang="ru-RU" dirty="0"/>
              <a:t>електричні</a:t>
            </a:r>
            <a:r>
              <a:rPr lang="ru-RU" dirty="0"/>
              <a:t> </a:t>
            </a:r>
            <a:r>
              <a:rPr lang="ru-RU" dirty="0"/>
              <a:t>дроти</a:t>
            </a:r>
            <a:r>
              <a:rPr lang="ru-RU" dirty="0"/>
              <a:t>, </a:t>
            </a:r>
            <a:r>
              <a:rPr lang="ru-RU" dirty="0"/>
              <a:t>обладнання</a:t>
            </a:r>
            <a:r>
              <a:rPr lang="ru-RU" dirty="0"/>
              <a:t> або </a:t>
            </a:r>
            <a:r>
              <a:rPr lang="ru-RU" dirty="0"/>
              <a:t>будівельні</a:t>
            </a:r>
            <a:r>
              <a:rPr lang="ru-RU" dirty="0"/>
              <a:t> </a:t>
            </a:r>
            <a:r>
              <a:rPr lang="ru-RU" dirty="0"/>
              <a:t>конструкції</a:t>
            </a:r>
            <a:r>
              <a:rPr lang="ru-RU" dirty="0"/>
              <a:t>. </a:t>
            </a:r>
            <a:r>
              <a:rPr lang="ru-RU" dirty="0"/>
              <a:t>Це</a:t>
            </a:r>
            <a:r>
              <a:rPr lang="ru-RU" dirty="0"/>
              <a:t> </a:t>
            </a:r>
            <a:r>
              <a:rPr lang="ru-RU" dirty="0"/>
              <a:t>може</a:t>
            </a:r>
            <a:r>
              <a:rPr lang="ru-RU" dirty="0"/>
              <a:t> бути </a:t>
            </a:r>
            <a:r>
              <a:rPr lang="ru-RU" dirty="0"/>
              <a:t>здійснено</a:t>
            </a:r>
            <a:r>
              <a:rPr lang="ru-RU" dirty="0"/>
              <a:t> через </a:t>
            </a:r>
            <a:r>
              <a:rPr lang="ru-RU" dirty="0"/>
              <a:t>вібрації</a:t>
            </a:r>
            <a:r>
              <a:rPr lang="ru-RU" dirty="0"/>
              <a:t>, які </a:t>
            </a:r>
            <a:r>
              <a:rPr lang="ru-RU" dirty="0"/>
              <a:t>перетворюються</a:t>
            </a:r>
            <a:r>
              <a:rPr lang="ru-RU" dirty="0"/>
              <a:t> на сигнал або </a:t>
            </a:r>
            <a:r>
              <a:rPr lang="ru-RU" dirty="0"/>
              <a:t>завдяки</a:t>
            </a:r>
            <a:r>
              <a:rPr lang="ru-RU" dirty="0"/>
              <a:t> </a:t>
            </a:r>
            <a:r>
              <a:rPr lang="ru-RU" dirty="0"/>
              <a:t>мікрофонам</a:t>
            </a:r>
            <a:r>
              <a:rPr lang="ru-RU" dirty="0"/>
              <a:t>, що </a:t>
            </a:r>
            <a:r>
              <a:rPr lang="ru-RU" dirty="0"/>
              <a:t>перетворюють</a:t>
            </a:r>
            <a:r>
              <a:rPr lang="ru-RU" dirty="0"/>
              <a:t> </a:t>
            </a:r>
            <a:r>
              <a:rPr lang="ru-RU" dirty="0"/>
              <a:t>звукові</a:t>
            </a:r>
            <a:r>
              <a:rPr lang="ru-RU" dirty="0"/>
              <a:t> </a:t>
            </a:r>
            <a:r>
              <a:rPr lang="ru-RU" dirty="0"/>
              <a:t>хвилі</a:t>
            </a:r>
            <a:r>
              <a:rPr lang="ru-RU" dirty="0"/>
              <a:t> на </a:t>
            </a:r>
            <a:r>
              <a:rPr lang="ru-RU" dirty="0"/>
              <a:t>електричні</a:t>
            </a:r>
            <a:r>
              <a:rPr lang="ru-RU" dirty="0"/>
              <a:t> </a:t>
            </a:r>
            <a:r>
              <a:rPr lang="ru-RU" dirty="0"/>
              <a:t>сигнали</a:t>
            </a:r>
            <a:r>
              <a:rPr lang="ru-RU" dirty="0"/>
              <a:t>.</a:t>
            </a:r>
          </a:p>
        </p:txBody>
      </p:sp>
    </p:spTree>
    <p:extLst>
      <p:ext uri="{BB962C8B-B14F-4D97-AF65-F5344CB8AC3E}">
        <p14:creationId xmlns:p14="http://schemas.microsoft.com/office/powerpoint/2010/main" val="3029981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407496"/>
          </a:xfrm>
        </p:spPr>
        <p:txBody>
          <a:bodyPr/>
          <a:lstStyle/>
          <a:p>
            <a:pPr marL="0" indent="0">
              <a:buNone/>
            </a:pPr>
            <a:r>
              <a:rPr lang="ru-RU" dirty="0" smtClean="0"/>
              <a:t>Основні заходи </a:t>
            </a:r>
            <a:r>
              <a:rPr lang="ru-RU" dirty="0"/>
              <a:t>захисту від витоку інформації через </a:t>
            </a:r>
            <a:r>
              <a:rPr lang="ru-RU" dirty="0"/>
              <a:t>такі</a:t>
            </a:r>
            <a:r>
              <a:rPr lang="ru-RU" dirty="0"/>
              <a:t> канали</a:t>
            </a:r>
            <a:r>
              <a:rPr lang="ru-RU" dirty="0" smtClean="0"/>
              <a:t>:</a:t>
            </a:r>
          </a:p>
          <a:p>
            <a:pPr marL="457200" indent="-457200">
              <a:buFont typeface="+mj-lt"/>
              <a:buAutoNum type="arabicPeriod"/>
            </a:pPr>
            <a:r>
              <a:rPr lang="uk-UA" dirty="0" smtClean="0"/>
              <a:t>Екранізація проводів*;</a:t>
            </a:r>
          </a:p>
          <a:p>
            <a:pPr marL="457200" indent="-457200">
              <a:buFont typeface="+mj-lt"/>
              <a:buAutoNum type="arabicPeriod"/>
            </a:pPr>
            <a:r>
              <a:rPr lang="uk-UA" dirty="0" smtClean="0"/>
              <a:t>Системи активного та пасивного глушіння*;</a:t>
            </a:r>
          </a:p>
          <a:p>
            <a:pPr marL="457200" indent="-457200">
              <a:buFont typeface="+mj-lt"/>
              <a:buAutoNum type="arabicPeriod"/>
            </a:pPr>
            <a:r>
              <a:rPr lang="uk-UA" dirty="0" smtClean="0"/>
              <a:t>Саундмаскування</a:t>
            </a:r>
            <a:r>
              <a:rPr lang="uk-UA" dirty="0" smtClean="0"/>
              <a:t>*;</a:t>
            </a:r>
          </a:p>
          <a:p>
            <a:pPr marL="457200" indent="-457200">
              <a:buFont typeface="+mj-lt"/>
              <a:buAutoNum type="arabicPeriod"/>
            </a:pPr>
            <a:r>
              <a:rPr lang="uk-UA" dirty="0" smtClean="0"/>
              <a:t>Екранування та віброізоляція приміщення*;</a:t>
            </a:r>
          </a:p>
          <a:p>
            <a:pPr marL="457200" indent="-457200">
              <a:buFont typeface="+mj-lt"/>
              <a:buAutoNum type="arabicPeriod"/>
            </a:pPr>
            <a:r>
              <a:rPr lang="uk-UA" dirty="0" smtClean="0"/>
              <a:t>Контроль електромагнітного випромінювання*;</a:t>
            </a:r>
          </a:p>
          <a:p>
            <a:pPr marL="457200" indent="-457200">
              <a:buFont typeface="+mj-lt"/>
              <a:buAutoNum type="arabicPeriod"/>
            </a:pPr>
            <a:r>
              <a:rPr lang="uk-UA" dirty="0" smtClean="0"/>
              <a:t>Використання сертифікованого обладнання*;</a:t>
            </a:r>
          </a:p>
          <a:p>
            <a:pPr marL="457200" indent="-457200">
              <a:buFont typeface="+mj-lt"/>
              <a:buAutoNum type="arabicPeriod"/>
            </a:pPr>
            <a:r>
              <a:rPr lang="uk-UA" dirty="0" smtClean="0"/>
              <a:t>Регулярні перевірки та аудит*.</a:t>
            </a:r>
          </a:p>
          <a:p>
            <a:pPr marL="457200" indent="-457200">
              <a:buFont typeface="+mj-lt"/>
              <a:buAutoNum type="arabicPeriod"/>
            </a:pPr>
            <a:endParaRPr lang="ru-RU" dirty="0"/>
          </a:p>
        </p:txBody>
      </p:sp>
    </p:spTree>
    <p:extLst>
      <p:ext uri="{BB962C8B-B14F-4D97-AF65-F5344CB8AC3E}">
        <p14:creationId xmlns:p14="http://schemas.microsoft.com/office/powerpoint/2010/main" val="3528022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263480"/>
          </a:xfrm>
        </p:spPr>
        <p:txBody>
          <a:bodyPr/>
          <a:lstStyle/>
          <a:p>
            <a:pPr marL="0" indent="0" algn="just">
              <a:buNone/>
            </a:pPr>
            <a:r>
              <a:rPr lang="ru-RU" dirty="0"/>
              <a:t>Для захисту приміщень з обмеженим доступом від витоку інформації часто </a:t>
            </a:r>
            <a:r>
              <a:rPr lang="ru-RU" dirty="0"/>
              <a:t>використовуються</a:t>
            </a:r>
            <a:r>
              <a:rPr lang="ru-RU" dirty="0"/>
              <a:t> закладні пристрої, які </a:t>
            </a:r>
            <a:r>
              <a:rPr lang="ru-RU" dirty="0"/>
              <a:t>допомагають</a:t>
            </a:r>
            <a:r>
              <a:rPr lang="ru-RU" dirty="0"/>
              <a:t> </a:t>
            </a:r>
            <a:r>
              <a:rPr lang="ru-RU" dirty="0"/>
              <a:t>виявляти</a:t>
            </a:r>
            <a:r>
              <a:rPr lang="ru-RU" dirty="0"/>
              <a:t> </a:t>
            </a:r>
            <a:r>
              <a:rPr lang="ru-RU" dirty="0"/>
              <a:t>несанкціоновані</a:t>
            </a:r>
            <a:r>
              <a:rPr lang="ru-RU" dirty="0"/>
              <a:t> </a:t>
            </a:r>
            <a:r>
              <a:rPr lang="ru-RU" dirty="0"/>
              <a:t>способи</a:t>
            </a:r>
            <a:r>
              <a:rPr lang="ru-RU" dirty="0"/>
              <a:t> </a:t>
            </a:r>
            <a:r>
              <a:rPr lang="ru-RU" dirty="0"/>
              <a:t>прослуховування</a:t>
            </a:r>
            <a:r>
              <a:rPr lang="ru-RU" dirty="0"/>
              <a:t> та </a:t>
            </a:r>
            <a:r>
              <a:rPr lang="ru-RU" dirty="0"/>
              <a:t>передачі</a:t>
            </a:r>
            <a:r>
              <a:rPr lang="ru-RU" dirty="0"/>
              <a:t> інформації. Закладні пристрої </a:t>
            </a:r>
            <a:r>
              <a:rPr lang="ru-RU" dirty="0"/>
              <a:t>можуть</a:t>
            </a:r>
            <a:r>
              <a:rPr lang="ru-RU" dirty="0"/>
              <a:t> включати</a:t>
            </a:r>
            <a:r>
              <a:rPr lang="ru-RU" dirty="0" smtClean="0"/>
              <a:t>:</a:t>
            </a:r>
          </a:p>
          <a:p>
            <a:pPr marL="457200" indent="-457200" algn="just">
              <a:buFont typeface="+mj-lt"/>
              <a:buAutoNum type="arabicPeriod"/>
            </a:pPr>
            <a:r>
              <a:rPr lang="uk-UA" dirty="0" smtClean="0"/>
              <a:t>Засоби захисту від </a:t>
            </a:r>
            <a:r>
              <a:rPr lang="uk-UA" dirty="0" smtClean="0"/>
              <a:t>записувальних</a:t>
            </a:r>
            <a:r>
              <a:rPr lang="uk-UA" dirty="0" smtClean="0"/>
              <a:t> пристроїв*;</a:t>
            </a:r>
          </a:p>
          <a:p>
            <a:pPr marL="457200" indent="-457200" algn="just">
              <a:buFont typeface="+mj-lt"/>
              <a:buAutoNum type="arabicPeriod"/>
            </a:pPr>
            <a:r>
              <a:rPr lang="uk-UA" dirty="0" smtClean="0"/>
              <a:t>Аналітичні пристрої для виявлення </a:t>
            </a:r>
            <a:r>
              <a:rPr lang="uk-UA" dirty="0" smtClean="0"/>
              <a:t>підслуховуючих</a:t>
            </a:r>
            <a:r>
              <a:rPr lang="uk-UA" dirty="0" smtClean="0"/>
              <a:t> пристроїв*;</a:t>
            </a:r>
          </a:p>
          <a:p>
            <a:pPr marL="457200" indent="-457200" algn="just">
              <a:buFont typeface="+mj-lt"/>
              <a:buAutoNum type="arabicPeriod"/>
            </a:pPr>
            <a:r>
              <a:rPr lang="uk-UA" dirty="0" smtClean="0"/>
              <a:t>Фізичні та інженерні засоби захисту*;</a:t>
            </a:r>
          </a:p>
          <a:p>
            <a:pPr marL="457200" indent="-457200" algn="just">
              <a:buFont typeface="+mj-lt"/>
              <a:buAutoNum type="arabicPeriod"/>
            </a:pPr>
            <a:r>
              <a:rPr lang="uk-UA" dirty="0" smtClean="0"/>
              <a:t>Контроль електромагнітного випромінювання*.</a:t>
            </a:r>
            <a:endParaRPr lang="ru-RU" dirty="0"/>
          </a:p>
        </p:txBody>
      </p:sp>
    </p:spTree>
    <p:extLst>
      <p:ext uri="{BB962C8B-B14F-4D97-AF65-F5344CB8AC3E}">
        <p14:creationId xmlns:p14="http://schemas.microsoft.com/office/powerpoint/2010/main" val="19101593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170</TotalTime>
  <Words>642</Words>
  <Application>Microsoft Office PowerPoint</Application>
  <PresentationFormat>Экран (4:3)</PresentationFormat>
  <Paragraphs>72</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NewsPrint</vt:lpstr>
      <vt:lpstr>ЗАХИСТ ІНФОРМАЦІЇ</vt:lpstr>
      <vt:lpstr>Основними засобами та заходами з захисту інформації є:</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НСМ</dc:creator>
  <cp:lastModifiedBy>НСМ</cp:lastModifiedBy>
  <cp:revision>13</cp:revision>
  <dcterms:created xsi:type="dcterms:W3CDTF">2024-10-30T19:06:58Z</dcterms:created>
  <dcterms:modified xsi:type="dcterms:W3CDTF">2024-10-30T21:57:42Z</dcterms:modified>
</cp:coreProperties>
</file>