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2"/>
  </p:notesMasterIdLst>
  <p:sldIdLst>
    <p:sldId id="310" r:id="rId2"/>
    <p:sldId id="916" r:id="rId3"/>
    <p:sldId id="917" r:id="rId4"/>
    <p:sldId id="922" r:id="rId5"/>
    <p:sldId id="921" r:id="rId6"/>
    <p:sldId id="920" r:id="rId7"/>
    <p:sldId id="919" r:id="rId8"/>
    <p:sldId id="923" r:id="rId9"/>
    <p:sldId id="925" r:id="rId10"/>
    <p:sldId id="926" r:id="rId11"/>
    <p:sldId id="927" r:id="rId12"/>
    <p:sldId id="928" r:id="rId13"/>
    <p:sldId id="929" r:id="rId14"/>
    <p:sldId id="924" r:id="rId15"/>
    <p:sldId id="930" r:id="rId16"/>
    <p:sldId id="931" r:id="rId17"/>
    <p:sldId id="932" r:id="rId18"/>
    <p:sldId id="933" r:id="rId19"/>
    <p:sldId id="934" r:id="rId20"/>
    <p:sldId id="914" r:id="rId21"/>
  </p:sldIdLst>
  <p:sldSz cx="9144000" cy="6858000" type="screen4x3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979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7FD"/>
    <a:srgbClr val="C1D9F3"/>
    <a:srgbClr val="CDD9FC"/>
    <a:srgbClr val="D1DAE4"/>
    <a:srgbClr val="A7BDF6"/>
    <a:srgbClr val="1D528D"/>
    <a:srgbClr val="91AAEC"/>
    <a:srgbClr val="144378"/>
    <a:srgbClr val="3186E3"/>
    <a:srgbClr val="0F2E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Помірний стиль 4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Помірний стиль 3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ітлий стиль 2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ітлий стиль 2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ітлий стиль 3 –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5758FB7-9AC5-4552-8A53-C91805E547FA}" styleName="Стиль із теми 1 –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Помірний стиль 3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Помірний стиль 1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16DA210-FB5B-4158-B5E0-FEB733F419BA}" styleName="Світли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Помір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75DCB02-9BB8-47FD-8907-85C794F793BA}" styleName="Стиль із теми 1 –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Світлий стиль 2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Світлий стиль 3 –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2326" autoAdjust="0"/>
  </p:normalViewPr>
  <p:slideViewPr>
    <p:cSldViewPr>
      <p:cViewPr>
        <p:scale>
          <a:sx n="92" d="100"/>
          <a:sy n="92" d="100"/>
        </p:scale>
        <p:origin x="-1356" y="150"/>
      </p:cViewPr>
      <p:guideLst>
        <p:guide orient="horz" pos="197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0779" tIns="45389" rIns="90779" bIns="45389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0779" tIns="45389" rIns="90779" bIns="45389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6D5D5E-4555-4EF0-8AEE-7A76AEF5CAEB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9" tIns="45389" rIns="90779" bIns="4538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0779" tIns="45389" rIns="90779" bIns="4538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9413" cy="495300"/>
          </a:xfrm>
          <a:prstGeom prst="rect">
            <a:avLst/>
          </a:prstGeom>
        </p:spPr>
        <p:txBody>
          <a:bodyPr vert="horz" lIns="90779" tIns="45389" rIns="90779" bIns="45389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2600"/>
            <a:ext cx="2919412" cy="495300"/>
          </a:xfrm>
          <a:prstGeom prst="rect">
            <a:avLst/>
          </a:prstGeom>
        </p:spPr>
        <p:txBody>
          <a:bodyPr vert="horz" wrap="square" lIns="90779" tIns="45389" rIns="90779" bIns="453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8B4526-B03E-4040-B591-F581FA3225D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7686564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843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05ABA2-E792-4668-BF0F-AA519D8506F7}" type="slidenum">
              <a:rPr lang="ru-RU" altLang="uk-UA" smtClean="0"/>
              <a:pPr/>
              <a:t>2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3311136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24B7-1AF8-422D-9ECD-83655AD77063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69EE-5AEE-4D61-BEB5-FFBA04B6B96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4881985"/>
      </p:ext>
    </p:extLst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6A1B-F1FC-4F9D-8735-539F3387C86B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4234D-8F3B-4B36-88F3-FF6DA08768B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20398685"/>
      </p:ext>
    </p:extLst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C7B96-2133-482B-9A49-FB33CA307888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EAAE-AAF7-4598-9176-0E6337A1B09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38147353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5189F-810A-42BE-A600-29357F47429B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26E3-ADF1-4069-9592-3BBB5420D5B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89942812"/>
      </p:ext>
    </p:extLst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748A7-4F09-4AD6-96DC-558999BC23B1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F2022-9459-4DBC-9158-8503C78619C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92335475"/>
      </p:ext>
    </p:extLst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3E7F4-FAEE-413D-A6F2-5D6E657EA765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21591-235F-4382-8E52-81C71355E20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52994240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033B-C7C1-4090-A704-DAC5E94A6E6E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E7FE-B45A-4EDD-9D51-7705D656E2C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43509584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45D7-FA28-4CC1-B37C-FEB8251F7273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A99C-F9F3-454D-B324-30F05E80CAA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76136659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4F03-9FAF-45E7-91E4-F69D2ED9C5E2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C1FA4-F55E-4F74-A03E-CEAB45C5171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68877130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2DC2-AFC0-4FE3-BD3F-2815475F871F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F389-3B31-48CB-83E6-A38D2F71DEF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73174158"/>
      </p:ext>
    </p:extLst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F27D7-ACD6-4895-A554-A98199A5CD1A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FC59C-E7A5-41ED-A33D-5E7C81EBCB6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58426494"/>
      </p:ext>
    </p:extLst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1027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35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36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37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38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2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40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41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2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3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4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9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0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1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2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3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4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5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6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7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8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9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0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1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2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3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4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grpSp>
          <p:nvGrpSpPr>
            <p:cNvPr id="1065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111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2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3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4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5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6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7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8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9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20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21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22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066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7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8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9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0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1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2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3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4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5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6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7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grpSp>
          <p:nvGrpSpPr>
            <p:cNvPr id="1078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9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0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1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2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3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4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5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6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7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8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9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0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07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9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9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uk-UA" altLang="uk-UA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Образец текста</a:t>
            </a:r>
          </a:p>
          <a:p>
            <a:pPr lvl="1"/>
            <a:r>
              <a:rPr lang="en-US" altLang="uk-UA" smtClean="0"/>
              <a:t>Второй уровень</a:t>
            </a:r>
          </a:p>
          <a:p>
            <a:pPr lvl="2"/>
            <a:r>
              <a:rPr lang="en-US" altLang="uk-UA" smtClean="0"/>
              <a:t>Третий уровень</a:t>
            </a:r>
          </a:p>
          <a:p>
            <a:pPr lvl="3"/>
            <a:r>
              <a:rPr lang="en-US" altLang="uk-UA" smtClean="0"/>
              <a:t>Четвертый уровень</a:t>
            </a:r>
          </a:p>
          <a:p>
            <a:pPr lvl="4"/>
            <a:r>
              <a:rPr lang="en-US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95AFC7E-0181-4ED6-9046-95DD480F976B}" type="datetimeFigureOut">
              <a:rPr lang="ru-RU"/>
              <a:pPr>
                <a:defRPr/>
              </a:pPr>
              <a:t>28.03.2025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9EE5AEF-E962-4A57-8304-8F18007BB3C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76" r:id="rId2"/>
    <p:sldLayoutId id="2147485277" r:id="rId3"/>
    <p:sldLayoutId id="2147485278" r:id="rId4"/>
    <p:sldLayoutId id="2147485279" r:id="rId5"/>
    <p:sldLayoutId id="2147485280" r:id="rId6"/>
    <p:sldLayoutId id="2147485281" r:id="rId7"/>
    <p:sldLayoutId id="2147485282" r:id="rId8"/>
    <p:sldLayoutId id="2147485283" r:id="rId9"/>
    <p:sldLayoutId id="2147485284" r:id="rId10"/>
    <p:sldLayoutId id="2147485285" r:id="rId11"/>
  </p:sldLayoutIdLst>
  <p:transition>
    <p:strips dir="ld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zakon2.rada.gov.ua/laws/show/996-14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4929187"/>
          </a:xfrm>
        </p:spPr>
        <p:txBody>
          <a:bodyPr/>
          <a:lstStyle/>
          <a:p>
            <a:pPr algn="ctr">
              <a:defRPr/>
            </a:pPr>
            <a:r>
              <a:rPr lang="uk-UA" sz="5400" i="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Тема </a:t>
            </a:r>
            <a:r>
              <a:rPr lang="uk-UA" sz="5400" i="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9.</a:t>
            </a:r>
            <a:r>
              <a:rPr lang="ru-RU" sz="4400" i="0" dirty="0">
                <a:latin typeface="Bookman Old Style" pitchFamily="18" charset="0"/>
              </a:rPr>
              <a:t/>
            </a:r>
            <a:br>
              <a:rPr lang="ru-RU" sz="4400" i="0" dirty="0">
                <a:latin typeface="Bookman Old Style" pitchFamily="18" charset="0"/>
              </a:rPr>
            </a:br>
            <a:r>
              <a:rPr lang="ru-RU" sz="4400" i="0" dirty="0" err="1" smtClean="0">
                <a:latin typeface="Bookman Old Style" pitchFamily="18" charset="0"/>
              </a:rPr>
              <a:t>Оформлення</a:t>
            </a:r>
            <a:r>
              <a:rPr lang="ru-RU" sz="4400" i="0" dirty="0" smtClean="0">
                <a:latin typeface="Bookman Old Style" pitchFamily="18" charset="0"/>
              </a:rPr>
              <a:t> </a:t>
            </a:r>
            <a:r>
              <a:rPr lang="ru-RU" sz="4400" i="0" dirty="0" err="1" smtClean="0">
                <a:latin typeface="Bookman Old Style" pitchFamily="18" charset="0"/>
              </a:rPr>
              <a:t>результатів</a:t>
            </a:r>
            <a:r>
              <a:rPr lang="ru-RU" sz="4400" i="0" dirty="0" smtClean="0">
                <a:latin typeface="Bookman Old Style" pitchFamily="18" charset="0"/>
              </a:rPr>
              <a:t> </a:t>
            </a:r>
            <a:r>
              <a:rPr lang="ru-RU" sz="4400" i="0" dirty="0" err="1" smtClean="0">
                <a:latin typeface="Bookman Old Style" pitchFamily="18" charset="0"/>
              </a:rPr>
              <a:t>бухгалтерських</a:t>
            </a:r>
            <a:r>
              <a:rPr lang="ru-RU" sz="4400" i="0" dirty="0" smtClean="0">
                <a:latin typeface="Bookman Old Style" pitchFamily="18" charset="0"/>
              </a:rPr>
              <a:t> </a:t>
            </a:r>
            <a:r>
              <a:rPr lang="ru-RU" sz="4400" i="0" dirty="0" err="1" smtClean="0">
                <a:latin typeface="Bookman Old Style" pitchFamily="18" charset="0"/>
              </a:rPr>
              <a:t>наукових</a:t>
            </a:r>
            <a:r>
              <a:rPr lang="ru-RU" sz="4400" i="0" dirty="0" smtClean="0">
                <a:latin typeface="Bookman Old Style" pitchFamily="18" charset="0"/>
              </a:rPr>
              <a:t> </a:t>
            </a:r>
            <a:r>
              <a:rPr lang="ru-RU" sz="4400" i="0" dirty="0" err="1" smtClean="0">
                <a:latin typeface="Bookman Old Style" pitchFamily="18" charset="0"/>
              </a:rPr>
              <a:t>досліджень</a:t>
            </a:r>
            <a:endParaRPr lang="ru-RU" sz="5400" i="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580163"/>
          <a:ext cx="8229600" cy="4392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49961"/>
                <a:gridCol w="4179639"/>
              </a:tblGrid>
              <a:tr h="43929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Заголовок бібліографічного запису. </a:t>
                      </a:r>
                      <a:endParaRPr lang="uk-UA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Основна назва : </a:t>
                      </a:r>
                      <a:endParaRPr lang="uk-UA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Підназва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endParaRPr lang="uk-UA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Відомості про відповідальність. – </a:t>
                      </a:r>
                      <a:endParaRPr lang="uk-UA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Відомості про видання. – </a:t>
                      </a:r>
                      <a:endParaRPr lang="uk-UA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Місце видання : </a:t>
                      </a:r>
                      <a:endParaRPr lang="uk-UA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Видавництво, </a:t>
                      </a:r>
                      <a:endParaRPr lang="uk-UA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Дата видання. – </a:t>
                      </a:r>
                      <a:endParaRPr lang="uk-UA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Кількість сторінок (остання сторінка книжки). – </a:t>
                      </a:r>
                      <a:endParaRPr lang="uk-UA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(Основна назва серії ; Номер випуску серії).</a:t>
                      </a:r>
                      <a:endParaRPr lang="uk-UA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Бібліографічний запис на монографію</a:t>
                      </a:r>
                      <a:endParaRPr lang="uk-UA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06045" algn="l"/>
                        </a:tabLst>
                      </a:pPr>
                      <a:r>
                        <a:rPr lang="uk-UA" sz="1400" dirty="0">
                          <a:effectLst/>
                        </a:rPr>
                        <a:t>Розвиток бухгалтерського обліку в умовах глобалізації: ісламська модель : монографія / В.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uk-UA" sz="1400" dirty="0">
                          <a:effectLst/>
                        </a:rPr>
                        <a:t>В.</a:t>
                      </a:r>
                      <a:r>
                        <a:rPr lang="en-US" sz="1400" dirty="0">
                          <a:effectLst/>
                        </a:rPr>
                        <a:t> </a:t>
                      </a:r>
                      <a:r>
                        <a:rPr lang="uk-UA" sz="1400" dirty="0">
                          <a:effectLst/>
                        </a:rPr>
                        <a:t>Євдокимов, С. Ф. Легенчук, Д. О. </a:t>
                      </a:r>
                      <a:r>
                        <a:rPr lang="uk-UA" sz="1400" dirty="0" err="1">
                          <a:effectLst/>
                        </a:rPr>
                        <a:t>Грицишен</a:t>
                      </a:r>
                      <a:r>
                        <a:rPr lang="uk-UA" sz="1400" dirty="0">
                          <a:effectLst/>
                        </a:rPr>
                        <a:t>; Житомир. </a:t>
                      </a:r>
                      <a:r>
                        <a:rPr lang="uk-UA" sz="1400" dirty="0" err="1">
                          <a:effectLst/>
                        </a:rPr>
                        <a:t>держ</a:t>
                      </a:r>
                      <a:r>
                        <a:rPr lang="uk-UA" sz="1400" dirty="0">
                          <a:effectLst/>
                        </a:rPr>
                        <a:t>. </a:t>
                      </a:r>
                      <a:r>
                        <a:rPr lang="uk-UA" sz="1400" dirty="0" err="1">
                          <a:effectLst/>
                        </a:rPr>
                        <a:t>технол</a:t>
                      </a:r>
                      <a:r>
                        <a:rPr lang="uk-UA" sz="1400" dirty="0">
                          <a:effectLst/>
                        </a:rPr>
                        <a:t>. ун-т. - Житомир : ЖДТУ, 2012. - 419 с. </a:t>
                      </a:r>
                      <a:endParaRPr lang="uk-UA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9852" marR="59852" marT="0" marB="0"/>
                </a:tc>
              </a:tr>
            </a:tbl>
          </a:graphicData>
        </a:graphic>
      </p:graphicFrame>
      <p:sp>
        <p:nvSpPr>
          <p:cNvPr id="3" name="Line 3019"/>
          <p:cNvSpPr>
            <a:spLocks noChangeShapeType="1"/>
          </p:cNvSpPr>
          <p:nvPr/>
        </p:nvSpPr>
        <p:spPr bwMode="auto">
          <a:xfrm flipH="1">
            <a:off x="3313113" y="3627438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Line 3016"/>
          <p:cNvSpPr>
            <a:spLocks noChangeShapeType="1"/>
          </p:cNvSpPr>
          <p:nvPr/>
        </p:nvSpPr>
        <p:spPr bwMode="auto">
          <a:xfrm flipH="1">
            <a:off x="2857500" y="6329363"/>
            <a:ext cx="1255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Line 3014"/>
          <p:cNvSpPr>
            <a:spLocks noChangeShapeType="1"/>
          </p:cNvSpPr>
          <p:nvPr/>
        </p:nvSpPr>
        <p:spPr bwMode="auto">
          <a:xfrm flipH="1">
            <a:off x="2803525" y="6053138"/>
            <a:ext cx="10795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3024"/>
          <p:cNvSpPr>
            <a:spLocks/>
          </p:cNvSpPr>
          <p:nvPr/>
        </p:nvSpPr>
        <p:spPr bwMode="auto">
          <a:xfrm>
            <a:off x="3770313" y="2813050"/>
            <a:ext cx="114300" cy="800100"/>
          </a:xfrm>
          <a:prstGeom prst="rightBrace">
            <a:avLst>
              <a:gd name="adj1" fmla="val 5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7" name="Группа 160"/>
          <p:cNvGrpSpPr>
            <a:grpSpLocks/>
          </p:cNvGrpSpPr>
          <p:nvPr/>
        </p:nvGrpSpPr>
        <p:grpSpPr bwMode="auto">
          <a:xfrm>
            <a:off x="1108075" y="1598613"/>
            <a:ext cx="4000500" cy="4949825"/>
            <a:chOff x="0" y="0"/>
            <a:chExt cx="40005" cy="49500"/>
          </a:xfrm>
        </p:grpSpPr>
        <p:pic>
          <p:nvPicPr>
            <p:cNvPr id="18" name="Рисунок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39" t="19649" r="53683" b="18600"/>
            <a:stretch>
              <a:fillRect/>
            </a:stretch>
          </p:blipFill>
          <p:spPr bwMode="auto">
            <a:xfrm>
              <a:off x="0" y="0"/>
              <a:ext cx="32531" cy="49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авая фигурная скобка 94"/>
            <p:cNvSpPr>
              <a:spLocks/>
            </p:cNvSpPr>
            <p:nvPr/>
          </p:nvSpPr>
          <p:spPr bwMode="auto">
            <a:xfrm>
              <a:off x="30685" y="1318"/>
              <a:ext cx="1124" cy="3074"/>
            </a:xfrm>
            <a:prstGeom prst="rightBrace">
              <a:avLst>
                <a:gd name="adj1" fmla="val 833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Прямая со стрелкой 95"/>
            <p:cNvSpPr>
              <a:spLocks noChangeShapeType="1"/>
            </p:cNvSpPr>
            <p:nvPr/>
          </p:nvSpPr>
          <p:spPr bwMode="auto">
            <a:xfrm>
              <a:off x="31828" y="2813"/>
              <a:ext cx="8177" cy="67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Прямая со стрелкой 96"/>
            <p:cNvSpPr>
              <a:spLocks noChangeShapeType="1"/>
            </p:cNvSpPr>
            <p:nvPr/>
          </p:nvSpPr>
          <p:spPr bwMode="auto">
            <a:xfrm flipV="1">
              <a:off x="29014" y="2813"/>
              <a:ext cx="10986" cy="111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Прямая со стрелкой 97"/>
            <p:cNvSpPr>
              <a:spLocks noChangeShapeType="1"/>
            </p:cNvSpPr>
            <p:nvPr/>
          </p:nvSpPr>
          <p:spPr bwMode="auto">
            <a:xfrm flipV="1">
              <a:off x="29102" y="9583"/>
              <a:ext cx="10898" cy="438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Правая фигурная скобка 98"/>
            <p:cNvSpPr>
              <a:spLocks/>
            </p:cNvSpPr>
            <p:nvPr/>
          </p:nvSpPr>
          <p:spPr bwMode="auto">
            <a:xfrm>
              <a:off x="27959" y="12397"/>
              <a:ext cx="1124" cy="3073"/>
            </a:xfrm>
            <a:prstGeom prst="rightBrace">
              <a:avLst>
                <a:gd name="adj1" fmla="val 832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Правая фигурная скобка 99"/>
            <p:cNvSpPr>
              <a:spLocks/>
            </p:cNvSpPr>
            <p:nvPr/>
          </p:nvSpPr>
          <p:spPr bwMode="auto">
            <a:xfrm>
              <a:off x="29981" y="21892"/>
              <a:ext cx="1847" cy="7826"/>
            </a:xfrm>
            <a:prstGeom prst="rightBrace">
              <a:avLst>
                <a:gd name="adj1" fmla="val 833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Прямая со стрелкой 100"/>
            <p:cNvSpPr>
              <a:spLocks noChangeShapeType="1"/>
            </p:cNvSpPr>
            <p:nvPr/>
          </p:nvSpPr>
          <p:spPr bwMode="auto">
            <a:xfrm flipV="1">
              <a:off x="31828" y="5363"/>
              <a:ext cx="8171" cy="2048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Прямая соединительная линия 101"/>
            <p:cNvSpPr>
              <a:spLocks noChangeShapeType="1"/>
            </p:cNvSpPr>
            <p:nvPr/>
          </p:nvSpPr>
          <p:spPr bwMode="auto">
            <a:xfrm>
              <a:off x="11430" y="36136"/>
              <a:ext cx="23475" cy="17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Прямая соединительная линия 143"/>
            <p:cNvSpPr>
              <a:spLocks noChangeShapeType="1"/>
            </p:cNvSpPr>
            <p:nvPr/>
          </p:nvSpPr>
          <p:spPr bwMode="auto">
            <a:xfrm flipV="1">
              <a:off x="34905" y="7473"/>
              <a:ext cx="3340" cy="2882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Прямая со стрелкой 152"/>
            <p:cNvSpPr>
              <a:spLocks noChangeShapeType="1"/>
            </p:cNvSpPr>
            <p:nvPr/>
          </p:nvSpPr>
          <p:spPr bwMode="auto">
            <a:xfrm>
              <a:off x="38246" y="7473"/>
              <a:ext cx="1749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Прямая соединительная линия 153"/>
            <p:cNvSpPr>
              <a:spLocks noChangeShapeType="1"/>
            </p:cNvSpPr>
            <p:nvPr/>
          </p:nvSpPr>
          <p:spPr bwMode="auto">
            <a:xfrm>
              <a:off x="18991" y="47302"/>
              <a:ext cx="1723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Прямая соединительная линия 154"/>
            <p:cNvSpPr>
              <a:spLocks noChangeShapeType="1"/>
            </p:cNvSpPr>
            <p:nvPr/>
          </p:nvSpPr>
          <p:spPr bwMode="auto">
            <a:xfrm flipV="1">
              <a:off x="36224" y="14419"/>
              <a:ext cx="2730" cy="328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Прямая со стрелкой 155"/>
            <p:cNvSpPr>
              <a:spLocks noChangeShapeType="1"/>
            </p:cNvSpPr>
            <p:nvPr/>
          </p:nvSpPr>
          <p:spPr bwMode="auto">
            <a:xfrm>
              <a:off x="38949" y="14419"/>
              <a:ext cx="104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Прямая со стрелкой 157"/>
            <p:cNvSpPr>
              <a:spLocks noChangeShapeType="1"/>
            </p:cNvSpPr>
            <p:nvPr/>
          </p:nvSpPr>
          <p:spPr bwMode="auto">
            <a:xfrm>
              <a:off x="37631" y="19167"/>
              <a:ext cx="235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Прямая соединительная линия 158"/>
            <p:cNvSpPr>
              <a:spLocks noChangeShapeType="1"/>
            </p:cNvSpPr>
            <p:nvPr/>
          </p:nvSpPr>
          <p:spPr bwMode="auto">
            <a:xfrm flipH="1">
              <a:off x="33938" y="19167"/>
              <a:ext cx="3689" cy="29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Прямая соединительная линия 159"/>
            <p:cNvSpPr>
              <a:spLocks noChangeShapeType="1"/>
            </p:cNvSpPr>
            <p:nvPr/>
          </p:nvSpPr>
          <p:spPr bwMode="auto">
            <a:xfrm flipV="1">
              <a:off x="18991" y="48621"/>
              <a:ext cx="149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35008" y="33265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Бібліографічний опис, що має три автори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54045"/>
      </p:ext>
    </p:extLst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570655"/>
          <a:ext cx="8229600" cy="44120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67491"/>
                <a:gridCol w="4162109"/>
              </a:tblGrid>
              <a:tr h="4412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 </a:t>
                      </a: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Заголовок бібліографічного запису.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Основна назва :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Підназва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Відомості про відповідальність. –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Відомості про видання. –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Місце видання :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Видавництво,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Дата видання. –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Кількість сторінок (остання сторінка книжки). –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(Основна назва серії ; Номер випуску серії).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Бібліографічний запис на монографію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06045" algn="l"/>
                        </a:tabLst>
                      </a:pPr>
                      <a:r>
                        <a:rPr lang="uk-UA" sz="1400" dirty="0">
                          <a:effectLst/>
                        </a:rPr>
                        <a:t>Розвиток бухгалтерського обліку в контексті узгодження антагоністичних інтересів груп заінтересованих осіб : монографія / І.В. Жиглей, В.І. Кузь, О.А. </a:t>
                      </a:r>
                      <a:r>
                        <a:rPr lang="uk-UA" sz="1400" dirty="0" err="1">
                          <a:effectLst/>
                        </a:rPr>
                        <a:t>Лаговська</a:t>
                      </a:r>
                      <a:r>
                        <a:rPr lang="uk-UA" sz="1400" dirty="0">
                          <a:effectLst/>
                        </a:rPr>
                        <a:t>, О.В. Олійник. – Чернівці: </a:t>
                      </a:r>
                      <a:r>
                        <a:rPr lang="uk-UA" sz="1400" dirty="0" err="1">
                          <a:effectLst/>
                        </a:rPr>
                        <a:t>Технодрук</a:t>
                      </a:r>
                      <a:r>
                        <a:rPr lang="uk-UA" sz="1400" dirty="0">
                          <a:effectLst/>
                        </a:rPr>
                        <a:t>, 2012. – 248 с.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sp>
        <p:nvSpPr>
          <p:cNvPr id="3" name="Line 3026"/>
          <p:cNvSpPr>
            <a:spLocks noChangeShapeType="1"/>
          </p:cNvSpPr>
          <p:nvPr/>
        </p:nvSpPr>
        <p:spPr bwMode="auto">
          <a:xfrm>
            <a:off x="3657600" y="3979863"/>
            <a:ext cx="457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3036"/>
          <p:cNvSpPr>
            <a:spLocks/>
          </p:cNvSpPr>
          <p:nvPr/>
        </p:nvSpPr>
        <p:spPr bwMode="auto">
          <a:xfrm>
            <a:off x="4094163" y="3241675"/>
            <a:ext cx="90487" cy="546100"/>
          </a:xfrm>
          <a:prstGeom prst="rightBrace">
            <a:avLst>
              <a:gd name="adj1" fmla="val 5029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Line 3028"/>
          <p:cNvSpPr>
            <a:spLocks noChangeShapeType="1"/>
          </p:cNvSpPr>
          <p:nvPr/>
        </p:nvSpPr>
        <p:spPr bwMode="auto">
          <a:xfrm flipH="1">
            <a:off x="3314700" y="6142038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Line 3030"/>
          <p:cNvSpPr>
            <a:spLocks noChangeShapeType="1"/>
          </p:cNvSpPr>
          <p:nvPr/>
        </p:nvSpPr>
        <p:spPr bwMode="auto">
          <a:xfrm flipH="1">
            <a:off x="3314700" y="5997575"/>
            <a:ext cx="3429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grpSp>
        <p:nvGrpSpPr>
          <p:cNvPr id="7" name="Группа 5050"/>
          <p:cNvGrpSpPr>
            <a:grpSpLocks/>
          </p:cNvGrpSpPr>
          <p:nvPr/>
        </p:nvGrpSpPr>
        <p:grpSpPr bwMode="auto">
          <a:xfrm>
            <a:off x="949325" y="1744663"/>
            <a:ext cx="4184650" cy="4522787"/>
            <a:chOff x="0" y="0"/>
            <a:chExt cx="41843" cy="45223"/>
          </a:xfrm>
        </p:grpSpPr>
        <p:pic>
          <p:nvPicPr>
            <p:cNvPr id="161" name="Рисунок 1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46" t="20555" r="9164" b="15555"/>
            <a:stretch>
              <a:fillRect/>
            </a:stretch>
          </p:blipFill>
          <p:spPr bwMode="auto">
            <a:xfrm>
              <a:off x="0" y="0"/>
              <a:ext cx="34389" cy="452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авая фигурная скобка 162"/>
            <p:cNvSpPr>
              <a:spLocks/>
            </p:cNvSpPr>
            <p:nvPr/>
          </p:nvSpPr>
          <p:spPr bwMode="auto">
            <a:xfrm>
              <a:off x="32500" y="496"/>
              <a:ext cx="1118" cy="5008"/>
            </a:xfrm>
            <a:prstGeom prst="rightBrace">
              <a:avLst>
                <a:gd name="adj1" fmla="val 833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Прямая со стрелкой 163"/>
            <p:cNvSpPr>
              <a:spLocks noChangeShapeType="1"/>
            </p:cNvSpPr>
            <p:nvPr/>
          </p:nvSpPr>
          <p:spPr bwMode="auto">
            <a:xfrm>
              <a:off x="33594" y="3081"/>
              <a:ext cx="7950" cy="501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Правая фигурная скобка 164"/>
            <p:cNvSpPr>
              <a:spLocks/>
            </p:cNvSpPr>
            <p:nvPr/>
          </p:nvSpPr>
          <p:spPr bwMode="auto">
            <a:xfrm>
              <a:off x="33296" y="8050"/>
              <a:ext cx="1093" cy="5560"/>
            </a:xfrm>
            <a:prstGeom prst="rightBrace">
              <a:avLst>
                <a:gd name="adj1" fmla="val 8337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Прямая со стрелкой 169"/>
            <p:cNvSpPr>
              <a:spLocks noChangeShapeType="1"/>
            </p:cNvSpPr>
            <p:nvPr/>
          </p:nvSpPr>
          <p:spPr bwMode="auto">
            <a:xfrm flipV="1">
              <a:off x="34389" y="1192"/>
              <a:ext cx="7155" cy="96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Прямая со стрелкой 175"/>
            <p:cNvSpPr>
              <a:spLocks noChangeShapeType="1"/>
            </p:cNvSpPr>
            <p:nvPr/>
          </p:nvSpPr>
          <p:spPr bwMode="auto">
            <a:xfrm flipV="1">
              <a:off x="34389" y="8647"/>
              <a:ext cx="7048" cy="223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Правая фигурная скобка 178"/>
            <p:cNvSpPr>
              <a:spLocks/>
            </p:cNvSpPr>
            <p:nvPr/>
          </p:nvSpPr>
          <p:spPr bwMode="auto">
            <a:xfrm>
              <a:off x="33494" y="16002"/>
              <a:ext cx="1789" cy="7851"/>
            </a:xfrm>
            <a:prstGeom prst="rightBrace">
              <a:avLst>
                <a:gd name="adj1" fmla="val 833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Прямая со стрелкой 180"/>
            <p:cNvSpPr>
              <a:spLocks noChangeShapeType="1"/>
            </p:cNvSpPr>
            <p:nvPr/>
          </p:nvSpPr>
          <p:spPr bwMode="auto">
            <a:xfrm flipV="1">
              <a:off x="35283" y="3677"/>
              <a:ext cx="6261" cy="163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Прямая со стрелкой 4987"/>
            <p:cNvSpPr>
              <a:spLocks noChangeShapeType="1"/>
            </p:cNvSpPr>
            <p:nvPr/>
          </p:nvSpPr>
          <p:spPr bwMode="auto">
            <a:xfrm>
              <a:off x="39756" y="5764"/>
              <a:ext cx="208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Прямая соединительная линия 4995"/>
            <p:cNvSpPr>
              <a:spLocks noChangeShapeType="1"/>
            </p:cNvSpPr>
            <p:nvPr/>
          </p:nvSpPr>
          <p:spPr bwMode="auto">
            <a:xfrm>
              <a:off x="39756" y="5764"/>
              <a:ext cx="0" cy="223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Прямая соединительная линия 5003"/>
            <p:cNvSpPr>
              <a:spLocks noChangeShapeType="1"/>
            </p:cNvSpPr>
            <p:nvPr/>
          </p:nvSpPr>
          <p:spPr bwMode="auto">
            <a:xfrm>
              <a:off x="13914" y="28127"/>
              <a:ext cx="2584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Прямая со стрелкой 5020"/>
            <p:cNvSpPr>
              <a:spLocks noChangeShapeType="1"/>
            </p:cNvSpPr>
            <p:nvPr/>
          </p:nvSpPr>
          <p:spPr bwMode="auto">
            <a:xfrm>
              <a:off x="38762" y="12920"/>
              <a:ext cx="307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Прямая соединительная линия 5021"/>
            <p:cNvSpPr>
              <a:spLocks noChangeShapeType="1"/>
            </p:cNvSpPr>
            <p:nvPr/>
          </p:nvSpPr>
          <p:spPr bwMode="auto">
            <a:xfrm flipH="1">
              <a:off x="30612" y="12920"/>
              <a:ext cx="8147" cy="2802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Прямая соединительная линия 5025"/>
            <p:cNvSpPr>
              <a:spLocks noChangeShapeType="1"/>
            </p:cNvSpPr>
            <p:nvPr/>
          </p:nvSpPr>
          <p:spPr bwMode="auto">
            <a:xfrm>
              <a:off x="19182" y="40949"/>
              <a:ext cx="114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Прямая соединительная линия 5026"/>
            <p:cNvSpPr>
              <a:spLocks noChangeShapeType="1"/>
            </p:cNvSpPr>
            <p:nvPr/>
          </p:nvSpPr>
          <p:spPr bwMode="auto">
            <a:xfrm>
              <a:off x="19182" y="42539"/>
              <a:ext cx="160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Прямая со стрелкой 5030"/>
            <p:cNvSpPr>
              <a:spLocks noChangeShapeType="1"/>
            </p:cNvSpPr>
            <p:nvPr/>
          </p:nvSpPr>
          <p:spPr bwMode="auto">
            <a:xfrm>
              <a:off x="38762" y="15107"/>
              <a:ext cx="287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Прямая соединительная линия 5033"/>
            <p:cNvSpPr>
              <a:spLocks noChangeShapeType="1"/>
            </p:cNvSpPr>
            <p:nvPr/>
          </p:nvSpPr>
          <p:spPr bwMode="auto">
            <a:xfrm flipH="1">
              <a:off x="35283" y="15107"/>
              <a:ext cx="3479" cy="27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Прямая со стрелкой 5038"/>
            <p:cNvSpPr>
              <a:spLocks noChangeShapeType="1"/>
            </p:cNvSpPr>
            <p:nvPr/>
          </p:nvSpPr>
          <p:spPr bwMode="auto">
            <a:xfrm>
              <a:off x="39358" y="17691"/>
              <a:ext cx="208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Прямая соединительная линия 5039"/>
            <p:cNvSpPr>
              <a:spLocks noChangeShapeType="1"/>
            </p:cNvSpPr>
            <p:nvPr/>
          </p:nvSpPr>
          <p:spPr bwMode="auto">
            <a:xfrm>
              <a:off x="19182" y="44030"/>
              <a:ext cx="189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Прямая соединительная линия 5040"/>
            <p:cNvSpPr>
              <a:spLocks noChangeShapeType="1"/>
            </p:cNvSpPr>
            <p:nvPr/>
          </p:nvSpPr>
          <p:spPr bwMode="auto">
            <a:xfrm flipH="1">
              <a:off x="38166" y="17691"/>
              <a:ext cx="1192" cy="263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9884" y="1886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Бібліографічний опис, що має чотири автори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437445"/>
      </p:ext>
    </p:extLst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570655"/>
          <a:ext cx="8229600" cy="44120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67491"/>
                <a:gridCol w="4162109"/>
              </a:tblGrid>
              <a:tr h="44120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13715" algn="l"/>
                        </a:tabLst>
                      </a:pP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Заголовок бібліографічного запису.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Основна назва :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Підназва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Відомості про відповідальність. –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Відомості про видання. –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Місце видання :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Видавництво,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Дата видання. –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Кількість сторінок (остання сторінка книжки). –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(Основна назва серії ; Номер випуску серії).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Бібліографічний запис на навчальний посібник</a:t>
                      </a:r>
                      <a:endParaRPr lang="uk-UA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Управленско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счетоводство</a:t>
                      </a:r>
                      <a:r>
                        <a:rPr lang="uk-UA" sz="1400" dirty="0">
                          <a:effectLst/>
                        </a:rPr>
                        <a:t>. </a:t>
                      </a:r>
                      <a:r>
                        <a:rPr lang="uk-UA" sz="1400" dirty="0" err="1">
                          <a:effectLst/>
                        </a:rPr>
                        <a:t>Теория</a:t>
                      </a:r>
                      <a:r>
                        <a:rPr lang="uk-UA" sz="1400" dirty="0">
                          <a:effectLst/>
                        </a:rPr>
                        <a:t> на </a:t>
                      </a:r>
                      <a:r>
                        <a:rPr lang="uk-UA" sz="1400" dirty="0" err="1">
                          <a:effectLst/>
                        </a:rPr>
                        <a:t>икономически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анализ</a:t>
                      </a:r>
                      <a:r>
                        <a:rPr lang="uk-UA" sz="1400" dirty="0">
                          <a:effectLst/>
                        </a:rPr>
                        <a:t>. </a:t>
                      </a:r>
                      <a:r>
                        <a:rPr lang="uk-UA" sz="1400" dirty="0" err="1">
                          <a:effectLst/>
                        </a:rPr>
                        <a:t>Контрол</a:t>
                      </a:r>
                      <a:r>
                        <a:rPr lang="uk-UA" sz="1400" dirty="0">
                          <a:effectLst/>
                        </a:rPr>
                        <a:t>. </a:t>
                      </a:r>
                      <a:r>
                        <a:rPr lang="uk-UA" sz="1400" dirty="0" err="1">
                          <a:effectLst/>
                        </a:rPr>
                        <a:t>Одит</a:t>
                      </a:r>
                      <a:r>
                        <a:rPr lang="uk-UA" sz="1400" dirty="0">
                          <a:effectLst/>
                        </a:rPr>
                        <a:t>. : навчальний посібник / І. М. </a:t>
                      </a:r>
                      <a:r>
                        <a:rPr lang="uk-UA" sz="1400" dirty="0" err="1">
                          <a:effectLst/>
                        </a:rPr>
                        <a:t>Вигівська</a:t>
                      </a:r>
                      <a:r>
                        <a:rPr lang="uk-UA" sz="1400" dirty="0">
                          <a:effectLst/>
                        </a:rPr>
                        <a:t>, О. О. Зеленіна, С. В. Кучер та ін. / за ред. проф. Ф. Ф. Бутинця. – Житомир: ЖДТУ, 2009. – 188 с.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pic>
        <p:nvPicPr>
          <p:cNvPr id="6147" name="Рисунок 20" descr="image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0" b="6920"/>
          <a:stretch>
            <a:fillRect/>
          </a:stretch>
        </p:blipFill>
        <p:spPr bwMode="auto">
          <a:xfrm>
            <a:off x="476322" y="1451187"/>
            <a:ext cx="4016375" cy="517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авая фигурная скобка 23"/>
          <p:cNvSpPr>
            <a:spLocks/>
          </p:cNvSpPr>
          <p:nvPr/>
        </p:nvSpPr>
        <p:spPr bwMode="auto">
          <a:xfrm>
            <a:off x="4349750" y="1566863"/>
            <a:ext cx="111125" cy="500062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Прямая со стрелкой 24"/>
          <p:cNvSpPr>
            <a:spLocks noChangeShapeType="1"/>
          </p:cNvSpPr>
          <p:nvPr/>
        </p:nvSpPr>
        <p:spPr bwMode="auto">
          <a:xfrm>
            <a:off x="4464050" y="1824038"/>
            <a:ext cx="649288" cy="555625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Правая фигурная скобка 27"/>
          <p:cNvSpPr>
            <a:spLocks/>
          </p:cNvSpPr>
          <p:nvPr/>
        </p:nvSpPr>
        <p:spPr bwMode="auto">
          <a:xfrm>
            <a:off x="4391025" y="2132013"/>
            <a:ext cx="165100" cy="781050"/>
          </a:xfrm>
          <a:prstGeom prst="rightBrace">
            <a:avLst>
              <a:gd name="adj1" fmla="val 8301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Прямая со стрелкой 28"/>
          <p:cNvSpPr>
            <a:spLocks noChangeShapeType="1"/>
          </p:cNvSpPr>
          <p:nvPr/>
        </p:nvSpPr>
        <p:spPr bwMode="auto">
          <a:xfrm rot="16200000">
            <a:off x="4413250" y="1827213"/>
            <a:ext cx="830263" cy="550862"/>
          </a:xfrm>
          <a:prstGeom prst="bentConnector3">
            <a:avLst>
              <a:gd name="adj1" fmla="val 49903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" name="Прямая со стрелкой 29"/>
          <p:cNvSpPr>
            <a:spLocks noChangeShapeType="1"/>
          </p:cNvSpPr>
          <p:nvPr/>
        </p:nvSpPr>
        <p:spPr bwMode="auto">
          <a:xfrm flipV="1">
            <a:off x="4552950" y="2433638"/>
            <a:ext cx="549275" cy="841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" name="Правая фигурная скобка 30"/>
          <p:cNvSpPr>
            <a:spLocks/>
          </p:cNvSpPr>
          <p:nvPr/>
        </p:nvSpPr>
        <p:spPr bwMode="auto">
          <a:xfrm>
            <a:off x="4678363" y="3673475"/>
            <a:ext cx="163512" cy="698500"/>
          </a:xfrm>
          <a:prstGeom prst="rightBrace">
            <a:avLst>
              <a:gd name="adj1" fmla="val 834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Прямая соединительная линия 31"/>
          <p:cNvSpPr>
            <a:spLocks noChangeShapeType="1"/>
          </p:cNvSpPr>
          <p:nvPr/>
        </p:nvSpPr>
        <p:spPr bwMode="auto">
          <a:xfrm>
            <a:off x="4841875" y="4019550"/>
            <a:ext cx="1349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Прямая соединительная линия 33"/>
          <p:cNvSpPr>
            <a:spLocks noChangeShapeType="1"/>
          </p:cNvSpPr>
          <p:nvPr/>
        </p:nvSpPr>
        <p:spPr bwMode="auto">
          <a:xfrm flipH="1" flipV="1">
            <a:off x="4976813" y="1906588"/>
            <a:ext cx="0" cy="2116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Прямая со стрелкой 34"/>
          <p:cNvSpPr>
            <a:spLocks noChangeShapeType="1"/>
          </p:cNvSpPr>
          <p:nvPr/>
        </p:nvSpPr>
        <p:spPr bwMode="auto">
          <a:xfrm>
            <a:off x="4978400" y="1903413"/>
            <a:ext cx="1317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Прямая соединительная линия 35"/>
          <p:cNvSpPr>
            <a:spLocks noChangeShapeType="1"/>
          </p:cNvSpPr>
          <p:nvPr/>
        </p:nvSpPr>
        <p:spPr bwMode="auto">
          <a:xfrm flipH="1">
            <a:off x="4895850" y="2128838"/>
            <a:ext cx="6350" cy="2544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Прямая со стрелкой 36"/>
          <p:cNvSpPr>
            <a:spLocks noChangeShapeType="1"/>
          </p:cNvSpPr>
          <p:nvPr/>
        </p:nvSpPr>
        <p:spPr bwMode="auto">
          <a:xfrm>
            <a:off x="4902200" y="2128838"/>
            <a:ext cx="2127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Прямая соединительная линия 37"/>
          <p:cNvSpPr>
            <a:spLocks noChangeShapeType="1"/>
          </p:cNvSpPr>
          <p:nvPr/>
        </p:nvSpPr>
        <p:spPr bwMode="auto">
          <a:xfrm flipV="1">
            <a:off x="2241550" y="4675188"/>
            <a:ext cx="2660650" cy="190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Прямая соединительная линия 38"/>
          <p:cNvSpPr>
            <a:spLocks noChangeShapeType="1"/>
          </p:cNvSpPr>
          <p:nvPr/>
        </p:nvSpPr>
        <p:spPr bwMode="auto">
          <a:xfrm flipV="1">
            <a:off x="3373438" y="6272213"/>
            <a:ext cx="1658937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Прямая соединительная линия 39"/>
          <p:cNvSpPr>
            <a:spLocks noChangeShapeType="1"/>
          </p:cNvSpPr>
          <p:nvPr/>
        </p:nvSpPr>
        <p:spPr bwMode="auto">
          <a:xfrm flipH="1" flipV="1">
            <a:off x="387350" y="1684338"/>
            <a:ext cx="3175" cy="34242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Прямая со стрелкой 40"/>
          <p:cNvSpPr>
            <a:spLocks noChangeShapeType="1"/>
          </p:cNvSpPr>
          <p:nvPr/>
        </p:nvSpPr>
        <p:spPr bwMode="auto">
          <a:xfrm>
            <a:off x="392113" y="1682750"/>
            <a:ext cx="96837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Прямая соединительная линия 41"/>
          <p:cNvSpPr>
            <a:spLocks noChangeShapeType="1"/>
          </p:cNvSpPr>
          <p:nvPr/>
        </p:nvSpPr>
        <p:spPr bwMode="auto">
          <a:xfrm>
            <a:off x="3254375" y="6392863"/>
            <a:ext cx="1425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Прямая со стрелкой 42"/>
          <p:cNvSpPr>
            <a:spLocks noChangeShapeType="1"/>
          </p:cNvSpPr>
          <p:nvPr/>
        </p:nvSpPr>
        <p:spPr bwMode="auto">
          <a:xfrm rot="16200000">
            <a:off x="3262313" y="4552950"/>
            <a:ext cx="3254375" cy="4206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Прямая соединительная линия 43"/>
          <p:cNvSpPr>
            <a:spLocks noChangeShapeType="1"/>
          </p:cNvSpPr>
          <p:nvPr/>
        </p:nvSpPr>
        <p:spPr bwMode="auto">
          <a:xfrm>
            <a:off x="3254375" y="6500813"/>
            <a:ext cx="1536700" cy="63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Прямая со стрелкой 45"/>
          <p:cNvSpPr>
            <a:spLocks noChangeShapeType="1"/>
          </p:cNvSpPr>
          <p:nvPr/>
        </p:nvSpPr>
        <p:spPr bwMode="auto">
          <a:xfrm rot="16200000">
            <a:off x="3406775" y="4783138"/>
            <a:ext cx="3108325" cy="33972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-19050" y="18864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Бібліографічний опис, що має п’ять авторів і більше (навчальний посібник)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31205"/>
      </p:ext>
    </p:extLst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570655"/>
          <a:ext cx="8229600" cy="441201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640769"/>
                <a:gridCol w="3588831"/>
              </a:tblGrid>
              <a:tr h="44120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Основна назва :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uk-UA" sz="1400" dirty="0">
                          <a:effectLst/>
                        </a:rPr>
                        <a:t>Вид нормативно-правового документу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533400" algn="l"/>
                        </a:tabLst>
                      </a:pPr>
                      <a:r>
                        <a:rPr lang="uk-UA" sz="1400" dirty="0">
                          <a:effectLst/>
                        </a:rPr>
                        <a:t> Дата прийняття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Реєстраційний номер.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[Електронний ресурс]. –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Режим доступу: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Бібліографічний запис відомчого видання (Закон України)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42900" algn="l"/>
                          <a:tab pos="540385" algn="l"/>
                          <a:tab pos="571500" algn="l"/>
                          <a:tab pos="630555" algn="l"/>
                        </a:tabLst>
                      </a:pPr>
                      <a:r>
                        <a:rPr lang="uk-UA" sz="1400" spc="-10" dirty="0">
                          <a:effectLst/>
                        </a:rPr>
                        <a:t>Про бухгалтерський облік та фінансову звітність в </a:t>
                      </a:r>
                      <a:r>
                        <a:rPr lang="uk-UA" sz="1400" spc="-20" dirty="0">
                          <a:effectLst/>
                        </a:rPr>
                        <a:t>Україні : закон України від 16 липня 1999 року № 996-XIV </a:t>
                      </a:r>
                      <a:r>
                        <a:rPr lang="uk-UA" sz="1400" spc="-10" dirty="0">
                          <a:effectLst/>
                        </a:rPr>
                        <a:t>[Електронний ресурс]. – Режим доступу : </a:t>
                      </a:r>
                      <a:r>
                        <a:rPr lang="uk-UA" sz="1400" u="sng" spc="-10" dirty="0">
                          <a:effectLst/>
                          <a:hlinkClick r:id="rId2"/>
                        </a:rPr>
                        <a:t>http://zakon2.rada.gov.ua/laws/show/996-14</a:t>
                      </a:r>
                      <a:r>
                        <a:rPr lang="uk-UA" sz="1400" spc="-10" dirty="0">
                          <a:effectLst/>
                        </a:rPr>
                        <a:t>. 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Бібліографічний опис відомчого видання (закон України)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5051"/>
          <p:cNvGrpSpPr>
            <a:grpSpLocks/>
          </p:cNvGrpSpPr>
          <p:nvPr/>
        </p:nvGrpSpPr>
        <p:grpSpPr bwMode="auto">
          <a:xfrm>
            <a:off x="412750" y="1725613"/>
            <a:ext cx="4735313" cy="4632325"/>
            <a:chOff x="0" y="0"/>
            <a:chExt cx="53692" cy="46316"/>
          </a:xfrm>
        </p:grpSpPr>
        <p:pic>
          <p:nvPicPr>
            <p:cNvPr id="5036" name="Рисунок 50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2" t="5289" r="30479" b="5914"/>
            <a:stretch>
              <a:fillRect/>
            </a:stretch>
          </p:blipFill>
          <p:spPr bwMode="auto">
            <a:xfrm>
              <a:off x="0" y="0"/>
              <a:ext cx="50391" cy="463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авая фигурная скобка 5037"/>
            <p:cNvSpPr>
              <a:spLocks/>
            </p:cNvSpPr>
            <p:nvPr/>
          </p:nvSpPr>
          <p:spPr bwMode="auto">
            <a:xfrm rot="5400000">
              <a:off x="17294" y="-5467"/>
              <a:ext cx="1701" cy="15805"/>
            </a:xfrm>
            <a:prstGeom prst="rightBrace">
              <a:avLst>
                <a:gd name="adj1" fmla="val 8345"/>
                <a:gd name="adj2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" name="Правая фигурная скобка 5041"/>
            <p:cNvSpPr>
              <a:spLocks/>
            </p:cNvSpPr>
            <p:nvPr/>
          </p:nvSpPr>
          <p:spPr bwMode="auto">
            <a:xfrm rot="5400000">
              <a:off x="37172" y="3975"/>
              <a:ext cx="1035" cy="4453"/>
            </a:xfrm>
            <a:prstGeom prst="rightBrace">
              <a:avLst>
                <a:gd name="adj1" fmla="val 8326"/>
                <a:gd name="adj2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" name="Прямая соединительная линия 5042"/>
            <p:cNvSpPr>
              <a:spLocks noChangeShapeType="1"/>
            </p:cNvSpPr>
            <p:nvPr/>
          </p:nvSpPr>
          <p:spPr bwMode="auto">
            <a:xfrm>
              <a:off x="18089" y="3677"/>
              <a:ext cx="0" cy="9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" name="Прямая со стрелкой 5043"/>
            <p:cNvSpPr>
              <a:spLocks noChangeShapeType="1"/>
            </p:cNvSpPr>
            <p:nvPr/>
          </p:nvSpPr>
          <p:spPr bwMode="auto">
            <a:xfrm>
              <a:off x="18089" y="13517"/>
              <a:ext cx="35603" cy="57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Прямая со стрелкой 5044"/>
            <p:cNvSpPr>
              <a:spLocks noChangeShapeType="1"/>
            </p:cNvSpPr>
            <p:nvPr/>
          </p:nvSpPr>
          <p:spPr bwMode="auto">
            <a:xfrm>
              <a:off x="37868" y="6659"/>
              <a:ext cx="15748" cy="552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Прямая соединительная линия 5045"/>
            <p:cNvSpPr>
              <a:spLocks noChangeShapeType="1"/>
            </p:cNvSpPr>
            <p:nvPr/>
          </p:nvSpPr>
          <p:spPr bwMode="auto">
            <a:xfrm>
              <a:off x="37868" y="24450"/>
              <a:ext cx="8902" cy="1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Прямая со стрелкой 5046"/>
            <p:cNvSpPr>
              <a:spLocks noChangeShapeType="1"/>
            </p:cNvSpPr>
            <p:nvPr/>
          </p:nvSpPr>
          <p:spPr bwMode="auto">
            <a:xfrm flipV="1">
              <a:off x="46813" y="5665"/>
              <a:ext cx="6845" cy="1877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Прямая соединительная линия 5047"/>
            <p:cNvSpPr>
              <a:spLocks noChangeShapeType="1"/>
            </p:cNvSpPr>
            <p:nvPr/>
          </p:nvSpPr>
          <p:spPr bwMode="auto">
            <a:xfrm>
              <a:off x="45024" y="26736"/>
              <a:ext cx="628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Прямая со стрелкой 5048"/>
            <p:cNvSpPr>
              <a:spLocks noChangeShapeType="1"/>
            </p:cNvSpPr>
            <p:nvPr/>
          </p:nvSpPr>
          <p:spPr bwMode="auto">
            <a:xfrm>
              <a:off x="51285" y="1490"/>
              <a:ext cx="237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Прямая соединительная линия 5049"/>
            <p:cNvSpPr>
              <a:spLocks noChangeShapeType="1"/>
            </p:cNvSpPr>
            <p:nvPr/>
          </p:nvSpPr>
          <p:spPr bwMode="auto">
            <a:xfrm>
              <a:off x="51385" y="1490"/>
              <a:ext cx="0" cy="250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68913390"/>
      </p:ext>
    </p:extLst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 стрелкой 4996"/>
          <p:cNvSpPr>
            <a:spLocks noChangeShapeType="1"/>
          </p:cNvSpPr>
          <p:nvPr/>
        </p:nvSpPr>
        <p:spPr bwMode="auto">
          <a:xfrm>
            <a:off x="2025650" y="6721475"/>
            <a:ext cx="116046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3182938" y="6554788"/>
            <a:ext cx="319087" cy="298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ая со стрелкой 4998"/>
          <p:cNvSpPr>
            <a:spLocks noChangeShapeType="1"/>
          </p:cNvSpPr>
          <p:nvPr/>
        </p:nvSpPr>
        <p:spPr bwMode="auto">
          <a:xfrm>
            <a:off x="2325688" y="7781925"/>
            <a:ext cx="5937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Oval 14"/>
          <p:cNvSpPr>
            <a:spLocks noChangeArrowheads="1"/>
          </p:cNvSpPr>
          <p:nvPr/>
        </p:nvSpPr>
        <p:spPr bwMode="auto">
          <a:xfrm>
            <a:off x="3421063" y="7840663"/>
            <a:ext cx="317500" cy="298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2919413" y="7627938"/>
            <a:ext cx="319087" cy="2984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ая со стрелкой 5008"/>
          <p:cNvSpPr>
            <a:spLocks noChangeShapeType="1"/>
          </p:cNvSpPr>
          <p:nvPr/>
        </p:nvSpPr>
        <p:spPr bwMode="auto">
          <a:xfrm>
            <a:off x="2449513" y="8018463"/>
            <a:ext cx="9763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247" y="2606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Бібліографічний опис на збірники, що мають загальну назву (матеріали конференції)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234" name="Picture 4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6" y="1073879"/>
            <a:ext cx="8440241" cy="4939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480642"/>
      </p:ext>
    </p:extLst>
  </p:cSld>
  <p:clrMapOvr>
    <a:masterClrMapping/>
  </p:clrMapOvr>
  <p:transition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8167514" cy="45255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463314233"/>
      </p:ext>
    </p:extLst>
  </p:cSld>
  <p:clrMapOvr>
    <a:masterClrMapping/>
  </p:clrMapOvr>
  <p:transition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1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380"/>
            <a:ext cx="8752687" cy="49267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79898300"/>
      </p:ext>
    </p:extLst>
  </p:cSld>
  <p:clrMapOvr>
    <a:masterClrMapping/>
  </p:clrMapOvr>
  <p:transition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5" name="Picture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0641"/>
            <a:ext cx="8194380" cy="46975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2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533400" y="485775"/>
            <a:ext cx="4133850" cy="5219700"/>
            <a:chOff x="0" y="0"/>
            <a:chExt cx="41345" cy="52192"/>
          </a:xfrm>
        </p:grpSpPr>
        <p:pic>
          <p:nvPicPr>
            <p:cNvPr id="5064" name="Рисунок 506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36" t="7831" r="26550" b="12077"/>
            <a:stretch>
              <a:fillRect/>
            </a:stretch>
          </p:blipFill>
          <p:spPr bwMode="auto">
            <a:xfrm>
              <a:off x="0" y="0"/>
              <a:ext cx="40171" cy="50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AutoShape 3044"/>
            <p:cNvSpPr>
              <a:spLocks/>
            </p:cNvSpPr>
            <p:nvPr/>
          </p:nvSpPr>
          <p:spPr bwMode="auto">
            <a:xfrm>
              <a:off x="36576" y="0"/>
              <a:ext cx="908" cy="3600"/>
            </a:xfrm>
            <a:prstGeom prst="rightBrace">
              <a:avLst>
                <a:gd name="adj1" fmla="val 3304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" name="Прямая со стрелкой 5066"/>
            <p:cNvSpPr>
              <a:spLocks noChangeShapeType="1"/>
            </p:cNvSpPr>
            <p:nvPr/>
          </p:nvSpPr>
          <p:spPr bwMode="auto">
            <a:xfrm>
              <a:off x="37397" y="1849"/>
              <a:ext cx="3813" cy="58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" name="Прямая со стрелкой 5067"/>
            <p:cNvSpPr>
              <a:spLocks noChangeShapeType="1"/>
            </p:cNvSpPr>
            <p:nvPr/>
          </p:nvSpPr>
          <p:spPr bwMode="auto">
            <a:xfrm flipV="1">
              <a:off x="28459" y="1849"/>
              <a:ext cx="12751" cy="803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" name="AutoShape 3044"/>
            <p:cNvSpPr>
              <a:spLocks/>
            </p:cNvSpPr>
            <p:nvPr/>
          </p:nvSpPr>
          <p:spPr bwMode="auto">
            <a:xfrm>
              <a:off x="34007" y="20137"/>
              <a:ext cx="908" cy="3600"/>
            </a:xfrm>
            <a:prstGeom prst="rightBrace">
              <a:avLst>
                <a:gd name="adj1" fmla="val 3304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" name="Прямая соединительная линия 5069"/>
            <p:cNvSpPr>
              <a:spLocks noChangeShapeType="1"/>
            </p:cNvSpPr>
            <p:nvPr/>
          </p:nvSpPr>
          <p:spPr bwMode="auto">
            <a:xfrm flipV="1">
              <a:off x="34932" y="21986"/>
              <a:ext cx="4815" cy="2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Прямая соединительная линия 5070"/>
            <p:cNvSpPr>
              <a:spLocks noChangeShapeType="1"/>
            </p:cNvSpPr>
            <p:nvPr/>
          </p:nvSpPr>
          <p:spPr bwMode="auto">
            <a:xfrm flipV="1">
              <a:off x="39760" y="3595"/>
              <a:ext cx="0" cy="183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Прямая со стрелкой 5071"/>
            <p:cNvSpPr>
              <a:spLocks noChangeShapeType="1"/>
            </p:cNvSpPr>
            <p:nvPr/>
          </p:nvSpPr>
          <p:spPr bwMode="auto">
            <a:xfrm>
              <a:off x="39658" y="3595"/>
              <a:ext cx="147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AutoShape 3044"/>
            <p:cNvSpPr>
              <a:spLocks/>
            </p:cNvSpPr>
            <p:nvPr/>
          </p:nvSpPr>
          <p:spPr bwMode="auto">
            <a:xfrm>
              <a:off x="33288" y="28048"/>
              <a:ext cx="1608" cy="12359"/>
            </a:xfrm>
            <a:prstGeom prst="rightBrace">
              <a:avLst>
                <a:gd name="adj1" fmla="val 3302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Прямая со стрелкой 5073"/>
            <p:cNvSpPr>
              <a:spLocks noChangeShapeType="1"/>
            </p:cNvSpPr>
            <p:nvPr/>
          </p:nvSpPr>
          <p:spPr bwMode="auto">
            <a:xfrm>
              <a:off x="38322" y="5548"/>
              <a:ext cx="29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Прямая соединительная линия 5074"/>
            <p:cNvSpPr>
              <a:spLocks noChangeShapeType="1"/>
            </p:cNvSpPr>
            <p:nvPr/>
          </p:nvSpPr>
          <p:spPr bwMode="auto">
            <a:xfrm>
              <a:off x="38322" y="5548"/>
              <a:ext cx="0" cy="2873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Прямая соединительная линия 5075"/>
            <p:cNvSpPr>
              <a:spLocks noChangeShapeType="1"/>
            </p:cNvSpPr>
            <p:nvPr/>
          </p:nvSpPr>
          <p:spPr bwMode="auto">
            <a:xfrm>
              <a:off x="34932" y="34315"/>
              <a:ext cx="341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Прямая соединительная линия 5077"/>
            <p:cNvSpPr>
              <a:spLocks noChangeShapeType="1"/>
            </p:cNvSpPr>
            <p:nvPr/>
          </p:nvSpPr>
          <p:spPr bwMode="auto">
            <a:xfrm>
              <a:off x="18493" y="52192"/>
              <a:ext cx="2039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Прямая со стрелкой 5078"/>
            <p:cNvSpPr>
              <a:spLocks noChangeShapeType="1"/>
            </p:cNvSpPr>
            <p:nvPr/>
          </p:nvSpPr>
          <p:spPr bwMode="auto">
            <a:xfrm>
              <a:off x="38939" y="11712"/>
              <a:ext cx="2406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Прямая соединительная линия 5079"/>
            <p:cNvSpPr>
              <a:spLocks noChangeShapeType="1"/>
            </p:cNvSpPr>
            <p:nvPr/>
          </p:nvSpPr>
          <p:spPr bwMode="auto">
            <a:xfrm flipH="1">
              <a:off x="38939" y="11815"/>
              <a:ext cx="6" cy="4037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Прямая со стрелкой 5081"/>
            <p:cNvSpPr>
              <a:spLocks noChangeShapeType="1"/>
            </p:cNvSpPr>
            <p:nvPr/>
          </p:nvSpPr>
          <p:spPr bwMode="auto">
            <a:xfrm flipV="1">
              <a:off x="34007" y="16541"/>
              <a:ext cx="7280" cy="3285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Прямая соединительная линия 5082"/>
            <p:cNvSpPr>
              <a:spLocks noChangeShapeType="1"/>
            </p:cNvSpPr>
            <p:nvPr/>
          </p:nvSpPr>
          <p:spPr bwMode="auto">
            <a:xfrm flipH="1">
              <a:off x="23425" y="49418"/>
              <a:ext cx="1059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191820"/>
      </p:ext>
    </p:extLst>
  </p:cSld>
  <p:clrMapOvr>
    <a:masterClrMapping/>
  </p:clrMapOvr>
  <p:transition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3213" y="404664"/>
            <a:ext cx="9447213" cy="115062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93554720"/>
      </p:ext>
    </p:extLst>
  </p:cSld>
  <p:clrMapOvr>
    <a:masterClrMapping/>
  </p:clrMapOvr>
  <p:transition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508" y="404664"/>
            <a:ext cx="9450388" cy="118697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499327"/>
      </p:ext>
    </p:extLst>
  </p:cSld>
  <p:clrMapOvr>
    <a:masterClrMapping/>
  </p:clrMapOvr>
  <p:transition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8353425" cy="563563"/>
          </a:xfrm>
        </p:spPr>
        <p:txBody>
          <a:bodyPr/>
          <a:lstStyle/>
          <a:p>
            <a:pPr algn="ctr">
              <a:defRPr/>
            </a:pPr>
            <a:r>
              <a:rPr lang="uk-UA" sz="5000" i="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ЗМІСТ</a:t>
            </a:r>
            <a:endParaRPr lang="uk-UA" sz="5000" i="0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6824" y="1268760"/>
            <a:ext cx="9117176" cy="5472608"/>
          </a:xfrm>
        </p:spPr>
        <p:txBody>
          <a:bodyPr/>
          <a:lstStyle/>
          <a:p>
            <a:pPr marL="0" indent="0" defTabSz="2698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uk-UA" sz="4000" spc="-4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9</a:t>
            </a:r>
            <a:r>
              <a:rPr lang="ru-RU" sz="4000" spc="-4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.1</a:t>
            </a:r>
            <a:r>
              <a:rPr lang="ru-RU" sz="4000" spc="-4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.	</a:t>
            </a:r>
            <a:r>
              <a:rPr lang="uk-UA" sz="4000" spc="-4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Стиль, мова та загальний порядок оформлення бухгалтерської наукової роботи</a:t>
            </a:r>
          </a:p>
          <a:p>
            <a:pPr marL="0" indent="0" defTabSz="2698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ru-RU" sz="4000" spc="-4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defTabSz="2698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uk-UA" sz="4000" spc="-4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9</a:t>
            </a:r>
            <a:r>
              <a:rPr lang="ru-RU" sz="4000" spc="-4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.2</a:t>
            </a:r>
            <a:r>
              <a:rPr lang="ru-RU" sz="4000" spc="-4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.	</a:t>
            </a:r>
            <a:r>
              <a:rPr lang="uk-UA" sz="4000" spc="-4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Порядок формування окремих елементів наукової роботи</a:t>
            </a:r>
          </a:p>
          <a:p>
            <a:pPr marL="0" indent="0" defTabSz="2698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ru-RU" sz="4000" spc="-4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defTabSz="26987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uk-UA" sz="4000" spc="-4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9</a:t>
            </a:r>
            <a:r>
              <a:rPr lang="ru-RU" sz="4000" spc="-4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.3</a:t>
            </a:r>
            <a:r>
              <a:rPr lang="ru-RU" sz="4000" spc="-4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.	</a:t>
            </a:r>
            <a:r>
              <a:rPr lang="uk-UA" sz="4000" spc="-40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Оформлення списку використаних джерел</a:t>
            </a:r>
            <a:endParaRPr lang="ru-RU" sz="4000" spc="-4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defTabSz="26987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ru-RU" sz="4000" spc="-4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 defTabSz="39052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ru-RU" sz="4000" spc="-40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endParaRPr lang="uk-UA" sz="3600" spc="-40" dirty="0" smtClean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uk-UA" sz="80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Дякую </a:t>
            </a:r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uk-UA" sz="80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за увагу! </a:t>
            </a:r>
            <a:endParaRPr lang="uk-UA" sz="8000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 bwMode="auto">
          <a:xfrm>
            <a:off x="118576" y="1597305"/>
            <a:ext cx="2762283" cy="966555"/>
          </a:xfrm>
          <a:prstGeom prst="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dirty="0">
                <a:latin typeface="Bookman Old Style" panose="02050604050505020204" pitchFamily="18" charset="0"/>
              </a:rPr>
              <a:t>Власне науковий </a:t>
            </a:r>
            <a:r>
              <a:rPr lang="uk-UA" dirty="0" err="1">
                <a:latin typeface="Bookman Old Style" panose="02050604050505020204" pitchFamily="18" charset="0"/>
              </a:rPr>
              <a:t>підстиль</a:t>
            </a:r>
            <a:r>
              <a:rPr lang="uk-UA" dirty="0">
                <a:latin typeface="Bookman Old Style" panose="02050604050505020204" pitchFamily="18" charset="0"/>
              </a:rPr>
              <a:t> (монографія, дисертація, доповідь)</a:t>
            </a:r>
            <a:endParaRPr lang="uk-UA" b="1" dirty="0">
              <a:latin typeface="Bookman Old Style" panose="020506040505050202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 bwMode="auto">
          <a:xfrm>
            <a:off x="118576" y="5511287"/>
            <a:ext cx="2762283" cy="726919"/>
          </a:xfrm>
          <a:prstGeom prst="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dirty="0" smtClean="0">
                <a:latin typeface="Bookman Old Style" panose="02050604050505020204" pitchFamily="18" charset="0"/>
              </a:rPr>
              <a:t>Науково-популярний </a:t>
            </a:r>
            <a:r>
              <a:rPr lang="uk-UA" dirty="0" err="1" smtClean="0">
                <a:latin typeface="Bookman Old Style" panose="02050604050505020204" pitchFamily="18" charset="0"/>
              </a:rPr>
              <a:t>підстиль</a:t>
            </a:r>
            <a:endParaRPr lang="uk-UA" b="1" dirty="0">
              <a:latin typeface="Bookman Old Style" panose="020506040505050202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 bwMode="auto">
          <a:xfrm>
            <a:off x="118576" y="3586871"/>
            <a:ext cx="2762284" cy="713299"/>
          </a:xfrm>
          <a:prstGeom prst="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uk-UA" dirty="0">
                <a:latin typeface="Bookman Old Style" panose="02050604050505020204" pitchFamily="18" charset="0"/>
              </a:rPr>
              <a:t>Науково-навчальний </a:t>
            </a:r>
            <a:r>
              <a:rPr lang="uk-UA" dirty="0" err="1">
                <a:latin typeface="Bookman Old Style" panose="02050604050505020204" pitchFamily="18" charset="0"/>
              </a:rPr>
              <a:t>підстиль</a:t>
            </a:r>
            <a:endParaRPr lang="uk-UA" b="1" dirty="0">
              <a:latin typeface="Bookman Old Style" panose="020506040505050202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 bwMode="auto">
          <a:xfrm>
            <a:off x="3369514" y="5039817"/>
            <a:ext cx="5616624" cy="1669861"/>
          </a:xfrm>
          <a:prstGeom prst="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500" dirty="0">
                <a:latin typeface="Bookman Old Style" panose="02050604050505020204" pitchFamily="18" charset="0"/>
              </a:rPr>
              <a:t>Характерними ознаками є:</a:t>
            </a:r>
          </a:p>
          <a:p>
            <a:pPr algn="just"/>
            <a:r>
              <a:rPr lang="uk-UA" sz="1500" dirty="0">
                <a:latin typeface="Bookman Old Style" panose="02050604050505020204" pitchFamily="18" charset="0"/>
              </a:rPr>
              <a:t>1) інформація подається вибірково, не в повному обсязі, без аргументації; </a:t>
            </a:r>
          </a:p>
          <a:p>
            <a:pPr algn="just"/>
            <a:r>
              <a:rPr lang="uk-UA" sz="1500" dirty="0">
                <a:latin typeface="Bookman Old Style" panose="02050604050505020204" pitchFamily="18" charset="0"/>
              </a:rPr>
              <a:t>2) наводяться лише факти, положення, які непідготовлений читач (слухач) сприймає як істинні; </a:t>
            </a:r>
            <a:endParaRPr lang="uk-UA" sz="1500" dirty="0" smtClean="0">
              <a:latin typeface="Bookman Old Style" panose="02050604050505020204" pitchFamily="18" charset="0"/>
            </a:endParaRPr>
          </a:p>
          <a:p>
            <a:pPr algn="just"/>
            <a:r>
              <a:rPr lang="uk-UA" sz="1500" dirty="0" smtClean="0">
                <a:latin typeface="Bookman Old Style" panose="02050604050505020204" pitchFamily="18" charset="0"/>
              </a:rPr>
              <a:t>3</a:t>
            </a:r>
            <a:r>
              <a:rPr lang="uk-UA" sz="1500" dirty="0">
                <a:latin typeface="Bookman Old Style" panose="02050604050505020204" pitchFamily="18" charset="0"/>
              </a:rPr>
              <a:t>) якщо читач має певну підготовку, науковість викладу переважає над популярністю</a:t>
            </a:r>
            <a:endParaRPr kumimoji="0" lang="uk-UA" sz="1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 bwMode="auto">
          <a:xfrm>
            <a:off x="3369514" y="2992459"/>
            <a:ext cx="5616624" cy="1902125"/>
          </a:xfrm>
          <a:prstGeom prst="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500" dirty="0">
                <a:latin typeface="Bookman Old Style" panose="02050604050505020204" pitchFamily="18" charset="0"/>
              </a:rPr>
              <a:t>Поєднує в собі риси власне наукового й науково-популярного викладу. Із власне науковим </a:t>
            </a:r>
            <a:r>
              <a:rPr lang="uk-UA" sz="1500" dirty="0" err="1">
                <a:latin typeface="Bookman Old Style" panose="02050604050505020204" pitchFamily="18" charset="0"/>
              </a:rPr>
              <a:t>підстилем</a:t>
            </a:r>
            <a:r>
              <a:rPr lang="uk-UA" sz="1500" dirty="0">
                <a:latin typeface="Bookman Old Style" panose="02050604050505020204" pitchFamily="18" charset="0"/>
              </a:rPr>
              <a:t> його поєднує термінологічність, системність у подачі даних, логічність, доказовість. Із науково-популярним – доступність, насиченість ілюстративним матеріалом. До жанрів науково-навчального </a:t>
            </a:r>
            <a:r>
              <a:rPr lang="uk-UA" sz="1500" dirty="0" err="1">
                <a:latin typeface="Bookman Old Style" panose="02050604050505020204" pitchFamily="18" charset="0"/>
              </a:rPr>
              <a:t>підстилю</a:t>
            </a:r>
            <a:r>
              <a:rPr lang="uk-UA" sz="1500" dirty="0">
                <a:latin typeface="Bookman Old Style" panose="02050604050505020204" pitchFamily="18" charset="0"/>
              </a:rPr>
              <a:t> належать: навчальний посібник, лекція, семінарська доповідь, відповідь на екзамені тощо</a:t>
            </a:r>
          </a:p>
        </p:txBody>
      </p:sp>
      <p:sp>
        <p:nvSpPr>
          <p:cNvPr id="9" name="Прямокутник 8"/>
          <p:cNvSpPr/>
          <p:nvPr/>
        </p:nvSpPr>
        <p:spPr bwMode="auto">
          <a:xfrm>
            <a:off x="3369514" y="1313941"/>
            <a:ext cx="5616624" cy="1533285"/>
          </a:xfrm>
          <a:prstGeom prst="rect">
            <a:avLst/>
          </a:prstGeom>
          <a:ln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uk-UA" sz="1500" dirty="0">
                <a:latin typeface="Bookman Old Style" panose="02050604050505020204" pitchFamily="18" charset="0"/>
              </a:rPr>
              <a:t>Використовують у наукових працях для викладу, результатів наукової дослідницької діяльності. Метою наукового </a:t>
            </a:r>
            <a:r>
              <a:rPr lang="uk-UA" sz="1500" dirty="0" err="1">
                <a:latin typeface="Bookman Old Style" panose="02050604050505020204" pitchFamily="18" charset="0"/>
              </a:rPr>
              <a:t>підстилю</a:t>
            </a:r>
            <a:r>
              <a:rPr lang="uk-UA" sz="1500" dirty="0">
                <a:latin typeface="Bookman Old Style" panose="02050604050505020204" pitchFamily="18" charset="0"/>
              </a:rPr>
              <a:t> є повідомлення, пояснення, тлумачення досягнутих наукових результатів, відкриттів. Найпоширеніша форма власне наукового </a:t>
            </a:r>
            <a:r>
              <a:rPr lang="uk-UA" sz="1500" dirty="0" err="1">
                <a:latin typeface="Bookman Old Style" panose="02050604050505020204" pitchFamily="18" charset="0"/>
              </a:rPr>
              <a:t>підстилю</a:t>
            </a:r>
            <a:r>
              <a:rPr lang="uk-UA" sz="1500" dirty="0">
                <a:latin typeface="Bookman Old Style" panose="02050604050505020204" pitchFamily="18" charset="0"/>
              </a:rPr>
              <a:t> — монолог</a:t>
            </a:r>
          </a:p>
        </p:txBody>
      </p:sp>
      <p:cxnSp>
        <p:nvCxnSpPr>
          <p:cNvPr id="11" name="Пряма зі стрілкою 10"/>
          <p:cNvCxnSpPr>
            <a:stCxn id="4" idx="3"/>
            <a:endCxn id="9" idx="1"/>
          </p:cNvCxnSpPr>
          <p:nvPr/>
        </p:nvCxnSpPr>
        <p:spPr bwMode="auto">
          <a:xfrm>
            <a:off x="2880859" y="2080583"/>
            <a:ext cx="488655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stCxn id="6" idx="3"/>
            <a:endCxn id="8" idx="1"/>
          </p:cNvCxnSpPr>
          <p:nvPr/>
        </p:nvCxnSpPr>
        <p:spPr bwMode="auto">
          <a:xfrm>
            <a:off x="2880860" y="3943521"/>
            <a:ext cx="488654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 зі стрілкою 15"/>
          <p:cNvCxnSpPr>
            <a:stCxn id="5" idx="3"/>
            <a:endCxn id="7" idx="1"/>
          </p:cNvCxnSpPr>
          <p:nvPr/>
        </p:nvCxnSpPr>
        <p:spPr bwMode="auto">
          <a:xfrm>
            <a:off x="2880859" y="5874747"/>
            <a:ext cx="488655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Прямокутник 35"/>
          <p:cNvSpPr/>
          <p:nvPr/>
        </p:nvSpPr>
        <p:spPr>
          <a:xfrm>
            <a:off x="0" y="-14092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Bookman Old Style" panose="02050604050505020204" pitchFamily="18" charset="0"/>
              </a:rPr>
              <a:t>Характеристика </a:t>
            </a:r>
            <a:r>
              <a:rPr lang="ru-RU" sz="3200" dirty="0" err="1">
                <a:latin typeface="Bookman Old Style" panose="02050604050505020204" pitchFamily="18" charset="0"/>
              </a:rPr>
              <a:t>різновидів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наукового</a:t>
            </a:r>
            <a:r>
              <a:rPr lang="ru-RU" sz="3200" dirty="0">
                <a:latin typeface="Bookman Old Style" panose="02050604050505020204" pitchFamily="18" charset="0"/>
              </a:rPr>
              <a:t> стилю</a:t>
            </a:r>
            <a:endParaRPr lang="uk-UA" sz="32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046868"/>
      </p:ext>
    </p:extLst>
  </p:cSld>
  <p:clrMapOvr>
    <a:masterClrMapping/>
  </p:clrMapOvr>
  <p:transition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-171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Bookman Old Style" panose="02050604050505020204" pitchFamily="18" charset="0"/>
              </a:rPr>
              <a:t>Приклад </a:t>
            </a:r>
            <a:r>
              <a:rPr lang="ru-RU" sz="3200" dirty="0" err="1" smtClean="0">
                <a:latin typeface="Bookman Old Style" panose="02050604050505020204" pitchFamily="18" charset="0"/>
              </a:rPr>
              <a:t>розміщення</a:t>
            </a:r>
            <a:r>
              <a:rPr lang="ru-RU" sz="3200" dirty="0" smtClean="0">
                <a:latin typeface="Bookman Old Style" panose="02050604050505020204" pitchFamily="18" charset="0"/>
              </a:rPr>
              <a:t> </a:t>
            </a:r>
            <a:r>
              <a:rPr lang="ru-RU" sz="3200" dirty="0">
                <a:latin typeface="Bookman Old Style" panose="02050604050505020204" pitchFamily="18" charset="0"/>
              </a:rPr>
              <a:t>тексту в </a:t>
            </a:r>
            <a:r>
              <a:rPr lang="ru-RU" sz="3200" dirty="0" err="1">
                <a:latin typeface="Bookman Old Style" panose="02050604050505020204" pitchFamily="18" charset="0"/>
              </a:rPr>
              <a:t>науковій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роботі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endParaRPr lang="uk-UA" sz="3200" dirty="0">
              <a:latin typeface="Bookman Old Style" panose="0205060405050502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2"/>
          <a:stretch/>
        </p:blipFill>
        <p:spPr>
          <a:xfrm>
            <a:off x="395536" y="1196752"/>
            <a:ext cx="8748464" cy="5616624"/>
          </a:xfrm>
          <a:prstGeom prst="rect">
            <a:avLst/>
          </a:prstGeom>
        </p:spPr>
      </p:pic>
      <p:sp>
        <p:nvSpPr>
          <p:cNvPr id="5" name="Округлена прямокутна виноска 4"/>
          <p:cNvSpPr/>
          <p:nvPr/>
        </p:nvSpPr>
        <p:spPr bwMode="auto">
          <a:xfrm>
            <a:off x="6300192" y="960257"/>
            <a:ext cx="1547664" cy="472989"/>
          </a:xfrm>
          <a:prstGeom prst="wedgeRoundRectCallout">
            <a:avLst>
              <a:gd name="adj1" fmla="val 50668"/>
              <a:gd name="adj2" fmla="val 86584"/>
              <a:gd name="adj3" fmla="val 16667"/>
            </a:avLst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anose="02050604050505020204" pitchFamily="18" charset="0"/>
              </a:rPr>
              <a:t>Номер сторінки</a:t>
            </a:r>
          </a:p>
        </p:txBody>
      </p:sp>
      <p:sp>
        <p:nvSpPr>
          <p:cNvPr id="6" name="Округлена прямокутна виноска 5"/>
          <p:cNvSpPr/>
          <p:nvPr/>
        </p:nvSpPr>
        <p:spPr bwMode="auto">
          <a:xfrm>
            <a:off x="2606885" y="1433246"/>
            <a:ext cx="1547664" cy="472989"/>
          </a:xfrm>
          <a:prstGeom prst="wedgeRoundRectCallout">
            <a:avLst>
              <a:gd name="adj1" fmla="val 57799"/>
              <a:gd name="adj2" fmla="val 89918"/>
              <a:gd name="adj3" fmla="val 16667"/>
            </a:avLst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Bookman Old Style" panose="02050604050505020204" pitchFamily="18" charset="0"/>
              </a:rPr>
              <a:t>Заголовок розділу</a:t>
            </a:r>
          </a:p>
        </p:txBody>
      </p:sp>
      <p:cxnSp>
        <p:nvCxnSpPr>
          <p:cNvPr id="8" name="Пряма зі стрілкою 7"/>
          <p:cNvCxnSpPr/>
          <p:nvPr/>
        </p:nvCxnSpPr>
        <p:spPr bwMode="auto">
          <a:xfrm flipV="1">
            <a:off x="1331640" y="1196751"/>
            <a:ext cx="0" cy="7094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10" name="Пряма сполучна лінія 9"/>
          <p:cNvCxnSpPr/>
          <p:nvPr/>
        </p:nvCxnSpPr>
        <p:spPr bwMode="auto">
          <a:xfrm>
            <a:off x="1043608" y="1906235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1026233" y="1172428"/>
            <a:ext cx="338554" cy="70788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uk-UA" sz="1000" b="1" i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20 мм</a:t>
            </a:r>
            <a:endParaRPr lang="uk-UA" sz="1000" b="1" i="1" dirty="0">
              <a:solidFill>
                <a:schemeClr val="tx2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48525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7504" y="-1714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Bookman Old Style" panose="02050604050505020204" pitchFamily="18" charset="0"/>
              </a:rPr>
              <a:t>Схема </a:t>
            </a:r>
            <a:r>
              <a:rPr lang="ru-RU" sz="3200" dirty="0" err="1">
                <a:latin typeface="Bookman Old Style" panose="02050604050505020204" pitchFamily="18" charset="0"/>
              </a:rPr>
              <a:t>класифікації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спеціальних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методів</a:t>
            </a:r>
            <a:r>
              <a:rPr lang="ru-RU" sz="3200" dirty="0">
                <a:latin typeface="Bookman Old Style" panose="02050604050505020204" pitchFamily="18" charset="0"/>
              </a:rPr>
              <a:t> </a:t>
            </a:r>
            <a:r>
              <a:rPr lang="ru-RU" sz="3200" dirty="0" err="1">
                <a:latin typeface="Bookman Old Style" panose="02050604050505020204" pitchFamily="18" charset="0"/>
              </a:rPr>
              <a:t>калькулювання</a:t>
            </a:r>
            <a:endParaRPr lang="uk-UA" sz="3200" dirty="0">
              <a:latin typeface="Bookman Old Style" panose="020506040505050202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 bwMode="auto">
          <a:xfrm>
            <a:off x="1835696" y="1496680"/>
            <a:ext cx="7074236" cy="44545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Кайзен-костинг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5" name="Прямокутник 4"/>
          <p:cNvSpPr/>
          <p:nvPr/>
        </p:nvSpPr>
        <p:spPr bwMode="auto">
          <a:xfrm>
            <a:off x="1847574" y="4456905"/>
            <a:ext cx="7044906" cy="523264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«Тариф-час-машина»</a:t>
            </a:r>
          </a:p>
        </p:txBody>
      </p:sp>
      <p:sp>
        <p:nvSpPr>
          <p:cNvPr id="6" name="Прямокутник 5"/>
          <p:cNvSpPr/>
          <p:nvPr/>
        </p:nvSpPr>
        <p:spPr bwMode="auto">
          <a:xfrm>
            <a:off x="1835696" y="2210837"/>
            <a:ext cx="7053997" cy="510794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Таргет</a:t>
            </a:r>
            <a:r>
              <a:rPr lang="uk-UA" sz="2400" b="1" dirty="0" err="1" smtClean="0">
                <a:solidFill>
                  <a:schemeClr val="tx1"/>
                </a:solidFill>
                <a:latin typeface="Bookman Old Style" panose="02050604050505020204" pitchFamily="18" charset="0"/>
              </a:rPr>
              <a:t>-костинг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 bwMode="auto">
          <a:xfrm>
            <a:off x="1865026" y="3684633"/>
            <a:ext cx="7044906" cy="58791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За останньою операцією</a:t>
            </a:r>
          </a:p>
        </p:txBody>
      </p:sp>
      <p:sp>
        <p:nvSpPr>
          <p:cNvPr id="8" name="Прямокутник 7"/>
          <p:cNvSpPr/>
          <p:nvPr/>
        </p:nvSpPr>
        <p:spPr bwMode="auto">
          <a:xfrm>
            <a:off x="1850361" y="2978442"/>
            <a:ext cx="7039332" cy="454047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Точно у строк</a:t>
            </a:r>
          </a:p>
        </p:txBody>
      </p:sp>
      <p:sp>
        <p:nvSpPr>
          <p:cNvPr id="13" name="Прямокутник 12"/>
          <p:cNvSpPr/>
          <p:nvPr/>
        </p:nvSpPr>
        <p:spPr bwMode="auto">
          <a:xfrm>
            <a:off x="1847574" y="5171622"/>
            <a:ext cx="7062358" cy="563685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Еквівалентне калькулювання</a:t>
            </a:r>
          </a:p>
        </p:txBody>
      </p:sp>
      <p:sp>
        <p:nvSpPr>
          <p:cNvPr id="14" name="Прямокутник 13"/>
          <p:cNvSpPr/>
          <p:nvPr/>
        </p:nvSpPr>
        <p:spPr bwMode="auto">
          <a:xfrm>
            <a:off x="1847574" y="5929732"/>
            <a:ext cx="7044906" cy="576064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За принципом зворотного впливу</a:t>
            </a:r>
          </a:p>
        </p:txBody>
      </p:sp>
      <p:cxnSp>
        <p:nvCxnSpPr>
          <p:cNvPr id="16" name="Сполучна лінія уступом 15"/>
          <p:cNvCxnSpPr>
            <a:stCxn id="3" idx="2"/>
            <a:endCxn id="14" idx="1"/>
          </p:cNvCxnSpPr>
          <p:nvPr/>
        </p:nvCxnSpPr>
        <p:spPr bwMode="auto">
          <a:xfrm rot="5400000" flipH="1" flipV="1">
            <a:off x="1139557" y="5797779"/>
            <a:ext cx="288032" cy="1128002"/>
          </a:xfrm>
          <a:prstGeom prst="bentConnector4">
            <a:avLst>
              <a:gd name="adj1" fmla="val 101261"/>
              <a:gd name="adj2" fmla="val 92108"/>
            </a:avLst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Сполучна лінія уступом 17"/>
          <p:cNvCxnSpPr>
            <a:stCxn id="3" idx="2"/>
            <a:endCxn id="13" idx="1"/>
          </p:cNvCxnSpPr>
          <p:nvPr/>
        </p:nvCxnSpPr>
        <p:spPr bwMode="auto">
          <a:xfrm rot="5400000" flipH="1" flipV="1">
            <a:off x="757407" y="5415630"/>
            <a:ext cx="1052331" cy="1128002"/>
          </a:xfrm>
          <a:prstGeom prst="bentConnector4">
            <a:avLst>
              <a:gd name="adj1" fmla="val 99627"/>
              <a:gd name="adj2" fmla="val 68348"/>
            </a:avLst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Сполучна лінія уступом 21"/>
          <p:cNvCxnSpPr>
            <a:stCxn id="3" idx="2"/>
            <a:endCxn id="5" idx="1"/>
          </p:cNvCxnSpPr>
          <p:nvPr/>
        </p:nvCxnSpPr>
        <p:spPr bwMode="auto">
          <a:xfrm rot="5400000" flipH="1" flipV="1">
            <a:off x="389943" y="5048166"/>
            <a:ext cx="1787259" cy="1128002"/>
          </a:xfrm>
          <a:prstGeom prst="bentConnector4">
            <a:avLst>
              <a:gd name="adj1" fmla="val 100119"/>
              <a:gd name="adj2" fmla="val 73939"/>
            </a:avLst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Сполучна лінія уступом 23"/>
          <p:cNvCxnSpPr>
            <a:stCxn id="3" idx="2"/>
            <a:endCxn id="7" idx="1"/>
          </p:cNvCxnSpPr>
          <p:nvPr/>
        </p:nvCxnSpPr>
        <p:spPr bwMode="auto">
          <a:xfrm rot="5400000" flipH="1" flipV="1">
            <a:off x="28695" y="4669465"/>
            <a:ext cx="2527208" cy="1145454"/>
          </a:xfrm>
          <a:prstGeom prst="bentConnector4">
            <a:avLst>
              <a:gd name="adj1" fmla="val 100125"/>
              <a:gd name="adj2" fmla="val 73574"/>
            </a:avLst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Сполучна лінія уступом 25"/>
          <p:cNvCxnSpPr>
            <a:stCxn id="3" idx="0"/>
            <a:endCxn id="4" idx="1"/>
          </p:cNvCxnSpPr>
          <p:nvPr/>
        </p:nvCxnSpPr>
        <p:spPr bwMode="auto">
          <a:xfrm rot="16200000" flipH="1">
            <a:off x="1166271" y="1049980"/>
            <a:ext cx="222725" cy="1116124"/>
          </a:xfrm>
          <a:prstGeom prst="bentConnector4">
            <a:avLst>
              <a:gd name="adj1" fmla="val 109716"/>
              <a:gd name="adj2" fmla="val 103857"/>
            </a:avLst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Сполучна лінія уступом 27"/>
          <p:cNvCxnSpPr>
            <a:stCxn id="3" idx="0"/>
            <a:endCxn id="6" idx="1"/>
          </p:cNvCxnSpPr>
          <p:nvPr/>
        </p:nvCxnSpPr>
        <p:spPr bwMode="auto">
          <a:xfrm rot="16200000" flipH="1">
            <a:off x="792857" y="1423395"/>
            <a:ext cx="969554" cy="1116124"/>
          </a:xfrm>
          <a:prstGeom prst="bentConnector4">
            <a:avLst>
              <a:gd name="adj1" fmla="val 100003"/>
              <a:gd name="adj2" fmla="val 74194"/>
            </a:avLst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Сполучна лінія уступом 29"/>
          <p:cNvCxnSpPr>
            <a:endCxn id="8" idx="1"/>
          </p:cNvCxnSpPr>
          <p:nvPr/>
        </p:nvCxnSpPr>
        <p:spPr bwMode="auto">
          <a:xfrm rot="16200000" flipH="1">
            <a:off x="502606" y="1857711"/>
            <a:ext cx="1564720" cy="1130790"/>
          </a:xfrm>
          <a:prstGeom prst="bentConnector2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Прямокутник 2"/>
          <p:cNvSpPr/>
          <p:nvPr/>
        </p:nvSpPr>
        <p:spPr bwMode="auto">
          <a:xfrm>
            <a:off x="179512" y="1496680"/>
            <a:ext cx="1080120" cy="500911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Спеціальні</a:t>
            </a:r>
            <a:r>
              <a:rPr kumimoji="0" lang="uk-UA" sz="2000" b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 методи калькулювання</a:t>
            </a:r>
            <a:endParaRPr kumimoji="0" lang="uk-UA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14721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-9939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Bookman Old Style" panose="02050604050505020204" pitchFamily="18" charset="0"/>
              </a:rPr>
              <a:t>Різноманітність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визначень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поняття</a:t>
            </a:r>
            <a:r>
              <a:rPr lang="ru-RU" sz="2800" dirty="0">
                <a:latin typeface="Bookman Old Style" panose="02050604050505020204" pitchFamily="18" charset="0"/>
              </a:rPr>
              <a:t> “</a:t>
            </a:r>
            <a:r>
              <a:rPr lang="ru-RU" sz="2800" dirty="0" err="1">
                <a:latin typeface="Bookman Old Style" panose="02050604050505020204" pitchFamily="18" charset="0"/>
              </a:rPr>
              <a:t>витрати</a:t>
            </a:r>
            <a:r>
              <a:rPr lang="ru-RU" sz="2800" dirty="0" smtClean="0">
                <a:latin typeface="Bookman Old Style" panose="02050604050505020204" pitchFamily="18" charset="0"/>
              </a:rPr>
              <a:t>”, </a:t>
            </a:r>
            <a:r>
              <a:rPr lang="ru-RU" sz="2800" dirty="0" err="1" smtClean="0">
                <a:latin typeface="Bookman Old Style" panose="02050604050505020204" pitchFamily="18" charset="0"/>
              </a:rPr>
              <a:t>запропоновані</a:t>
            </a:r>
            <a:r>
              <a:rPr lang="ru-RU" sz="2800" dirty="0" smtClean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науковцями</a:t>
            </a:r>
            <a:endParaRPr lang="uk-UA" sz="2800" dirty="0">
              <a:latin typeface="Bookman Old Style" panose="02050604050505020204" pitchFamily="18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034429"/>
              </p:ext>
            </p:extLst>
          </p:nvPr>
        </p:nvGraphicFramePr>
        <p:xfrm>
          <a:off x="107504" y="1772816"/>
          <a:ext cx="8928993" cy="3645408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919518">
                  <a:extLst>
                    <a:ext uri="{9D8B030D-6E8A-4147-A177-3AD203B41FA5}">
                      <a16:colId xmlns:a16="http://schemas.microsoft.com/office/drawing/2014/main" xmlns="" val="2344949470"/>
                    </a:ext>
                  </a:extLst>
                </a:gridCol>
                <a:gridCol w="1294904">
                  <a:extLst>
                    <a:ext uri="{9D8B030D-6E8A-4147-A177-3AD203B41FA5}">
                      <a16:colId xmlns:a16="http://schemas.microsoft.com/office/drawing/2014/main" xmlns="" val="2376502855"/>
                    </a:ext>
                  </a:extLst>
                </a:gridCol>
                <a:gridCol w="2322082">
                  <a:extLst>
                    <a:ext uri="{9D8B030D-6E8A-4147-A177-3AD203B41FA5}">
                      <a16:colId xmlns:a16="http://schemas.microsoft.com/office/drawing/2014/main" xmlns="" val="2326390739"/>
                    </a:ext>
                  </a:extLst>
                </a:gridCol>
                <a:gridCol w="4392489">
                  <a:extLst>
                    <a:ext uri="{9D8B030D-6E8A-4147-A177-3AD203B41FA5}">
                      <a16:colId xmlns:a16="http://schemas.microsoft.com/office/drawing/2014/main" xmlns="" val="1271652124"/>
                    </a:ext>
                  </a:extLst>
                </a:gridCol>
              </a:tblGrid>
              <a:tr h="1308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</a:rPr>
                        <a:t>№</a:t>
                      </a:r>
                      <a:endParaRPr lang="uk-UA" sz="16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</a:rPr>
                        <a:t>Автор</a:t>
                      </a:r>
                      <a:endParaRPr lang="uk-UA" sz="16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</a:rPr>
                        <a:t>Термін</a:t>
                      </a:r>
                      <a:endParaRPr lang="uk-UA" sz="16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</a:rPr>
                        <a:t>Визначення терміна</a:t>
                      </a:r>
                      <a:endParaRPr lang="uk-UA" sz="16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10422931"/>
                  </a:ext>
                </a:extLst>
              </a:tr>
              <a:tr h="150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</a:rPr>
                        <a:t>1</a:t>
                      </a:r>
                      <a:endParaRPr lang="uk-UA" sz="16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Bookman Old Style" panose="02050604050505020204" pitchFamily="18" charset="0"/>
                        </a:rPr>
                        <a:t>Макконелл</a:t>
                      </a: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</a:rPr>
                        <a:t>, </a:t>
                      </a:r>
                      <a:r>
                        <a:rPr lang="uk-UA" sz="1600" dirty="0" err="1">
                          <a:effectLst/>
                          <a:latin typeface="Bookman Old Style" panose="02050604050505020204" pitchFamily="18" charset="0"/>
                        </a:rPr>
                        <a:t>Брю</a:t>
                      </a:r>
                      <a:endParaRPr lang="uk-UA" sz="1600" dirty="0">
                        <a:effectLst/>
                        <a:latin typeface="Bookman Old Style" panose="0205060405050502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</a:rPr>
                        <a:t>[38, с.197]</a:t>
                      </a:r>
                      <a:endParaRPr lang="uk-UA" sz="16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</a:rPr>
                        <a:t>Економічні витрати</a:t>
                      </a:r>
                      <a:endParaRPr lang="uk-UA" sz="16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</a:rPr>
                        <a:t>Це платежі, які фірма має зробити, або доходи, які фірма повинна забезпечити постачальникам ресурсів, щоб відвести ці ресурси від використання в альтернативних виробництвах</a:t>
                      </a:r>
                      <a:endParaRPr lang="uk-UA" sz="16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67988650"/>
                  </a:ext>
                </a:extLst>
              </a:tr>
              <a:tr h="18097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</a:rPr>
                        <a:t>Сопко В.В.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</a:rPr>
                        <a:t>[66, с.341]</a:t>
                      </a:r>
                      <a:endParaRPr lang="uk-UA" sz="16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</a:rPr>
                        <a:t>затрати</a:t>
                      </a:r>
                      <a:endParaRPr lang="uk-UA" sz="16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</a:rPr>
                        <a:t>Використані у процесі виробництва різні речовини та сили природи на виготовлення нового продукту</a:t>
                      </a:r>
                      <a:endParaRPr lang="uk-UA" sz="16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66695960"/>
                  </a:ext>
                </a:extLst>
              </a:tr>
              <a:tr h="11049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</a:rPr>
                        <a:t>собівартість</a:t>
                      </a:r>
                      <a:endParaRPr lang="uk-UA" sz="16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</a:rPr>
                        <a:t>Грошовий вираз суми затрат на виробництво конкретного продукту</a:t>
                      </a:r>
                      <a:endParaRPr lang="uk-UA" sz="16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67422280"/>
                  </a:ext>
                </a:extLst>
              </a:tr>
              <a:tr h="14097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Bookman Old Style" panose="02050604050505020204" pitchFamily="18" charset="0"/>
                        </a:rPr>
                        <a:t>затрати виробництва</a:t>
                      </a:r>
                      <a:endParaRPr lang="uk-UA" sz="160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Bookman Old Style" panose="02050604050505020204" pitchFamily="18" charset="0"/>
                        </a:rPr>
                        <a:t>поєднання термінів “затрати” і “собівартість”</a:t>
                      </a:r>
                      <a:endParaRPr lang="uk-UA" sz="1600" dirty="0">
                        <a:effectLst/>
                        <a:latin typeface="Bookman Old Style" panose="02050604050505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72446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15143"/>
      </p:ext>
    </p:extLst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0" y="-99392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Bookman Old Style" panose="02050604050505020204" pitchFamily="18" charset="0"/>
              </a:rPr>
              <a:t>Приклад </a:t>
            </a:r>
            <a:r>
              <a:rPr lang="ru-RU" sz="2800" dirty="0" err="1">
                <a:latin typeface="Bookman Old Style" panose="02050604050505020204" pitchFamily="18" charset="0"/>
              </a:rPr>
              <a:t>оформлення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бібліографічного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опису</a:t>
            </a:r>
            <a:r>
              <a:rPr lang="ru-RU" sz="2800" dirty="0">
                <a:latin typeface="Bookman Old Style" panose="02050604050505020204" pitchFamily="18" charset="0"/>
              </a:rPr>
              <a:t> списку </a:t>
            </a:r>
            <a:r>
              <a:rPr lang="ru-RU" sz="2800" dirty="0" err="1">
                <a:latin typeface="Bookman Old Style" panose="02050604050505020204" pitchFamily="18" charset="0"/>
              </a:rPr>
              <a:t>джерел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наукової</a:t>
            </a:r>
            <a:r>
              <a:rPr lang="ru-RU" sz="2800" dirty="0">
                <a:latin typeface="Bookman Old Style" panose="02050604050505020204" pitchFamily="18" charset="0"/>
              </a:rPr>
              <a:t> </a:t>
            </a:r>
            <a:r>
              <a:rPr lang="ru-RU" sz="2800" dirty="0" err="1">
                <a:latin typeface="Bookman Old Style" panose="02050604050505020204" pitchFamily="18" charset="0"/>
              </a:rPr>
              <a:t>роботи</a:t>
            </a:r>
            <a:endParaRPr lang="uk-UA" sz="2800" dirty="0">
              <a:latin typeface="Bookman Old Style" panose="0205060405050502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https://www.grafiati.com/uk/blogs/dstu-8302-2015-referencing-generator/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6579" b="6579"/>
          <a:stretch/>
        </p:blipFill>
        <p:spPr>
          <a:xfrm>
            <a:off x="36004" y="1820624"/>
            <a:ext cx="9144000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60810"/>
      </p:ext>
    </p:extLst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830971"/>
              </p:ext>
            </p:extLst>
          </p:nvPr>
        </p:nvGraphicFramePr>
        <p:xfrm>
          <a:off x="457200" y="1426501"/>
          <a:ext cx="8229599" cy="47003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67490"/>
                <a:gridCol w="4162109"/>
              </a:tblGrid>
              <a:tr h="47003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400" dirty="0">
                          <a:effectLst/>
                        </a:rPr>
                        <a:t>Заголовок бібліографічного запису. </a:t>
                      </a:r>
                      <a:endParaRPr lang="uk-UA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Основна назва /</a:t>
                      </a:r>
                      <a:endParaRPr lang="uk-UA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</a:t>
                      </a:r>
                      <a:r>
                        <a:rPr lang="uk-UA" sz="1400" dirty="0" err="1">
                          <a:effectLst/>
                        </a:rPr>
                        <a:t>Підназва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endParaRPr lang="uk-UA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Відомості про відповідальність. –</a:t>
                      </a:r>
                      <a:endParaRPr lang="uk-UA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Відомості про видання. – </a:t>
                      </a:r>
                      <a:endParaRPr lang="uk-UA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Місце видання :</a:t>
                      </a:r>
                      <a:endParaRPr lang="uk-UA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Видавництво, </a:t>
                      </a:r>
                      <a:endParaRPr lang="uk-UA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Дата видання. – </a:t>
                      </a:r>
                      <a:endParaRPr lang="uk-UA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Кількість сторінок (остання сторінка книжки). – </a:t>
                      </a:r>
                      <a:endParaRPr lang="uk-UA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 (Основна назва серії ; Номер випуску серії).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Бібліографічний запис на навчальний посібник</a:t>
                      </a:r>
                      <a:endParaRPr lang="uk-UA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spc="-4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spc="-40" dirty="0">
                          <a:effectLst/>
                        </a:rPr>
                        <a:t>Жиглей І.В. Облік зовнішньоекономічної діяльності: </a:t>
                      </a:r>
                      <a:r>
                        <a:rPr lang="uk-UA" sz="1400" spc="-40" dirty="0" err="1">
                          <a:effectLst/>
                        </a:rPr>
                        <a:t>Навч</a:t>
                      </a:r>
                      <a:r>
                        <a:rPr lang="uk-UA" sz="1400" spc="-40" dirty="0">
                          <a:effectLst/>
                        </a:rPr>
                        <a:t>. </a:t>
                      </a:r>
                      <a:r>
                        <a:rPr lang="uk-UA" sz="1400" spc="-40" dirty="0" err="1">
                          <a:effectLst/>
                        </a:rPr>
                        <a:t>посіб</a:t>
                      </a:r>
                      <a:r>
                        <a:rPr lang="uk-UA" sz="1400" spc="-40" dirty="0">
                          <a:effectLst/>
                        </a:rPr>
                        <a:t>. для </a:t>
                      </a:r>
                      <a:r>
                        <a:rPr lang="uk-UA" sz="1400" spc="-40" dirty="0" err="1">
                          <a:effectLst/>
                        </a:rPr>
                        <a:t>студ</a:t>
                      </a:r>
                      <a:r>
                        <a:rPr lang="uk-UA" sz="1400" spc="-40" dirty="0">
                          <a:effectLst/>
                        </a:rPr>
                        <a:t>. закладів </a:t>
                      </a:r>
                      <a:r>
                        <a:rPr lang="uk-UA" sz="1400" spc="-40" dirty="0" err="1">
                          <a:effectLst/>
                        </a:rPr>
                        <a:t>вищ</a:t>
                      </a:r>
                      <a:r>
                        <a:rPr lang="uk-UA" sz="1400" spc="-40" dirty="0">
                          <a:effectLst/>
                        </a:rPr>
                        <a:t>. освіти </a:t>
                      </a:r>
                      <a:r>
                        <a:rPr lang="uk-UA" sz="1400" spc="-40" dirty="0" err="1">
                          <a:effectLst/>
                        </a:rPr>
                        <a:t>екон</a:t>
                      </a:r>
                      <a:r>
                        <a:rPr lang="uk-UA" sz="1400" spc="-40" dirty="0">
                          <a:effectLst/>
                        </a:rPr>
                        <a:t>. спец. – Житомир: Видавець </a:t>
                      </a:r>
                      <a:r>
                        <a:rPr lang="uk-UA" sz="1400" spc="-40" dirty="0" err="1">
                          <a:effectLst/>
                        </a:rPr>
                        <a:t>Євенок</a:t>
                      </a:r>
                      <a:r>
                        <a:rPr lang="uk-UA" sz="1400" spc="-40" dirty="0">
                          <a:effectLst/>
                        </a:rPr>
                        <a:t> О.О., 2019. – 400 с. </a:t>
                      </a:r>
                      <a:endParaRPr lang="uk-UA" sz="1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106045" algn="l"/>
                        </a:tabLst>
                      </a:pPr>
                      <a:r>
                        <a:rPr lang="uk-UA" sz="16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" name="Группа 93"/>
          <p:cNvGrpSpPr>
            <a:grpSpLocks/>
          </p:cNvGrpSpPr>
          <p:nvPr/>
        </p:nvGrpSpPr>
        <p:grpSpPr bwMode="auto">
          <a:xfrm>
            <a:off x="908050" y="1423988"/>
            <a:ext cx="4197350" cy="4211637"/>
            <a:chOff x="0" y="0"/>
            <a:chExt cx="41984" cy="42115"/>
          </a:xfrm>
        </p:grpSpPr>
        <p:sp>
          <p:nvSpPr>
            <p:cNvPr id="5" name="Прямая со стрелкой 5000"/>
            <p:cNvSpPr>
              <a:spLocks noChangeShapeType="1"/>
            </p:cNvSpPr>
            <p:nvPr/>
          </p:nvSpPr>
          <p:spPr bwMode="auto">
            <a:xfrm flipV="1">
              <a:off x="40972" y="5890"/>
              <a:ext cx="937" cy="3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" name="Прямая со стрелкой 5005"/>
            <p:cNvSpPr>
              <a:spLocks noChangeShapeType="1"/>
            </p:cNvSpPr>
            <p:nvPr/>
          </p:nvSpPr>
          <p:spPr bwMode="auto">
            <a:xfrm flipV="1">
              <a:off x="40532" y="12748"/>
              <a:ext cx="1437" cy="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" name="Прямая со стрелкой 5009"/>
            <p:cNvSpPr>
              <a:spLocks noChangeShapeType="1"/>
            </p:cNvSpPr>
            <p:nvPr/>
          </p:nvSpPr>
          <p:spPr bwMode="auto">
            <a:xfrm flipV="1">
              <a:off x="37894" y="17496"/>
              <a:ext cx="4090" cy="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pic>
          <p:nvPicPr>
            <p:cNvPr id="80" name="Рисунок 8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80" t="21854" r="53993" b="21205"/>
            <a:stretch>
              <a:fillRect/>
            </a:stretch>
          </p:blipFill>
          <p:spPr bwMode="auto">
            <a:xfrm>
              <a:off x="0" y="0"/>
              <a:ext cx="33322" cy="42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авая фигурная скобка 81"/>
            <p:cNvSpPr>
              <a:spLocks/>
            </p:cNvSpPr>
            <p:nvPr/>
          </p:nvSpPr>
          <p:spPr bwMode="auto">
            <a:xfrm>
              <a:off x="28662" y="0"/>
              <a:ext cx="1118" cy="3073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Прямая со стрелкой 82"/>
            <p:cNvSpPr>
              <a:spLocks noChangeShapeType="1"/>
            </p:cNvSpPr>
            <p:nvPr/>
          </p:nvSpPr>
          <p:spPr bwMode="auto">
            <a:xfrm>
              <a:off x="29718" y="1582"/>
              <a:ext cx="12113" cy="675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Прямая со стрелкой 83"/>
            <p:cNvSpPr>
              <a:spLocks noChangeShapeType="1"/>
            </p:cNvSpPr>
            <p:nvPr/>
          </p:nvSpPr>
          <p:spPr bwMode="auto">
            <a:xfrm flipV="1">
              <a:off x="19343" y="1582"/>
              <a:ext cx="22484" cy="896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Прямая со стрелкой 84"/>
            <p:cNvSpPr>
              <a:spLocks noChangeShapeType="1"/>
            </p:cNvSpPr>
            <p:nvPr/>
          </p:nvSpPr>
          <p:spPr bwMode="auto">
            <a:xfrm flipV="1">
              <a:off x="19343" y="8792"/>
              <a:ext cx="22479" cy="174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Правая фигурная скобка 85"/>
            <p:cNvSpPr>
              <a:spLocks/>
            </p:cNvSpPr>
            <p:nvPr/>
          </p:nvSpPr>
          <p:spPr bwMode="auto">
            <a:xfrm>
              <a:off x="28487" y="20837"/>
              <a:ext cx="1274" cy="3436"/>
            </a:xfrm>
            <a:prstGeom prst="rightBrace">
              <a:avLst>
                <a:gd name="adj1" fmla="val 834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Прямая со стрелкой 86"/>
            <p:cNvSpPr>
              <a:spLocks noChangeShapeType="1"/>
            </p:cNvSpPr>
            <p:nvPr/>
          </p:nvSpPr>
          <p:spPr bwMode="auto">
            <a:xfrm flipV="1">
              <a:off x="29718" y="4044"/>
              <a:ext cx="11567" cy="1858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Прямая соединительная линия 87"/>
            <p:cNvSpPr>
              <a:spLocks noChangeShapeType="1"/>
            </p:cNvSpPr>
            <p:nvPr/>
          </p:nvSpPr>
          <p:spPr bwMode="auto">
            <a:xfrm flipV="1">
              <a:off x="8352" y="27256"/>
              <a:ext cx="20782" cy="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Прямая соединительная линия 88"/>
            <p:cNvSpPr>
              <a:spLocks noChangeShapeType="1"/>
            </p:cNvSpPr>
            <p:nvPr/>
          </p:nvSpPr>
          <p:spPr bwMode="auto">
            <a:xfrm flipH="1">
              <a:off x="29102" y="5978"/>
              <a:ext cx="11864" cy="213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Прямая соединительная линия 89"/>
            <p:cNvSpPr>
              <a:spLocks noChangeShapeType="1"/>
            </p:cNvSpPr>
            <p:nvPr/>
          </p:nvSpPr>
          <p:spPr bwMode="auto">
            <a:xfrm>
              <a:off x="17936" y="40180"/>
              <a:ext cx="199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Прямая соединительная линия 90"/>
            <p:cNvSpPr>
              <a:spLocks noChangeShapeType="1"/>
            </p:cNvSpPr>
            <p:nvPr/>
          </p:nvSpPr>
          <p:spPr bwMode="auto">
            <a:xfrm flipH="1">
              <a:off x="37894" y="12660"/>
              <a:ext cx="2666" cy="274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Прямая соединительная линия 91"/>
            <p:cNvSpPr>
              <a:spLocks noChangeShapeType="1"/>
            </p:cNvSpPr>
            <p:nvPr/>
          </p:nvSpPr>
          <p:spPr bwMode="auto">
            <a:xfrm flipV="1">
              <a:off x="16353" y="41148"/>
              <a:ext cx="17900" cy="1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Прямая соединительная линия 92"/>
            <p:cNvSpPr>
              <a:spLocks noChangeShapeType="1"/>
            </p:cNvSpPr>
            <p:nvPr/>
          </p:nvSpPr>
          <p:spPr bwMode="auto">
            <a:xfrm flipH="1">
              <a:off x="34202" y="17496"/>
              <a:ext cx="3663" cy="236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-87395" y="2407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Бібліографічний опис, що має одного автора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60919"/>
      </p:ext>
    </p:extLst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491621"/>
          <a:ext cx="8229599" cy="457008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067490"/>
                <a:gridCol w="4162109"/>
              </a:tblGrid>
              <a:tr h="4570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Заголовок бібліографічного запису.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Основна назва :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err="1">
                          <a:effectLst/>
                        </a:rPr>
                        <a:t>Підназва</a:t>
                      </a:r>
                      <a:r>
                        <a:rPr lang="uk-UA" sz="1400" dirty="0">
                          <a:effectLst/>
                        </a:rPr>
                        <a:t>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Відомості про відповідальність. –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Відомості про видання. –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Місце видання :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Видавництво,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Дата видання. –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Кількість сторінок (остання сторінка книжки). –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(Основна назва серії ; Номер випуску серії).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Бібліографічний запис на монографію</a:t>
                      </a:r>
                      <a:endParaRPr lang="uk-UA" sz="11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  <a:tabLst>
                          <a:tab pos="106045" algn="l"/>
                        </a:tabLst>
                      </a:pPr>
                      <a:r>
                        <a:rPr lang="uk-UA" sz="1400" dirty="0">
                          <a:effectLst/>
                        </a:rPr>
                        <a:t>Обліково-аналітичне забезпечення управління ризиками факторингового бізнесу : монографія. – Житомир : Житомирська політехніка, Видавництво ТОВ «РІК-У», 2019. – 140 с. 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106045" algn="l"/>
                        </a:tabLst>
                      </a:pPr>
                      <a:r>
                        <a:rPr lang="uk-UA" sz="14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75398" y="26064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Бібліографічний опис, що має два автори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Группа 79"/>
          <p:cNvGrpSpPr>
            <a:grpSpLocks/>
          </p:cNvGrpSpPr>
          <p:nvPr/>
        </p:nvGrpSpPr>
        <p:grpSpPr bwMode="auto">
          <a:xfrm>
            <a:off x="1003300" y="1858963"/>
            <a:ext cx="4129088" cy="4981575"/>
            <a:chOff x="0" y="0"/>
            <a:chExt cx="41296" cy="49815"/>
          </a:xfrm>
        </p:grpSpPr>
        <p:pic>
          <p:nvPicPr>
            <p:cNvPr id="5011" name="Рисунок 50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51" t="20833" r="38428" b="18155"/>
            <a:stretch>
              <a:fillRect/>
            </a:stretch>
          </p:blipFill>
          <p:spPr bwMode="auto">
            <a:xfrm>
              <a:off x="0" y="476"/>
              <a:ext cx="34099" cy="49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авая фигурная скобка 5012"/>
            <p:cNvSpPr>
              <a:spLocks/>
            </p:cNvSpPr>
            <p:nvPr/>
          </p:nvSpPr>
          <p:spPr bwMode="auto">
            <a:xfrm>
              <a:off x="30861" y="666"/>
              <a:ext cx="1123" cy="3074"/>
            </a:xfrm>
            <a:prstGeom prst="rightBrace">
              <a:avLst>
                <a:gd name="adj1" fmla="val 833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" name="Прямая со стрелкой 5013"/>
            <p:cNvSpPr>
              <a:spLocks noChangeShapeType="1"/>
            </p:cNvSpPr>
            <p:nvPr/>
          </p:nvSpPr>
          <p:spPr bwMode="auto">
            <a:xfrm>
              <a:off x="32099" y="2381"/>
              <a:ext cx="8643" cy="464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" name="Правая фигурная скобка 5014"/>
            <p:cNvSpPr>
              <a:spLocks/>
            </p:cNvSpPr>
            <p:nvPr/>
          </p:nvSpPr>
          <p:spPr bwMode="auto">
            <a:xfrm>
              <a:off x="32004" y="10858"/>
              <a:ext cx="1123" cy="2451"/>
            </a:xfrm>
            <a:prstGeom prst="rightBrace">
              <a:avLst>
                <a:gd name="adj1" fmla="val 8336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" name="Прямая со стрелкой 5015"/>
            <p:cNvSpPr>
              <a:spLocks noChangeShapeType="1"/>
            </p:cNvSpPr>
            <p:nvPr/>
          </p:nvSpPr>
          <p:spPr bwMode="auto">
            <a:xfrm flipV="1">
              <a:off x="33337" y="0"/>
              <a:ext cx="7385" cy="1176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Прямая со стрелкой 5016"/>
            <p:cNvSpPr>
              <a:spLocks noChangeShapeType="1"/>
            </p:cNvSpPr>
            <p:nvPr/>
          </p:nvSpPr>
          <p:spPr bwMode="auto">
            <a:xfrm flipV="1">
              <a:off x="33337" y="7620"/>
              <a:ext cx="7341" cy="41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Правая фигурная скобка 5017"/>
            <p:cNvSpPr>
              <a:spLocks/>
            </p:cNvSpPr>
            <p:nvPr/>
          </p:nvSpPr>
          <p:spPr bwMode="auto">
            <a:xfrm>
              <a:off x="29718" y="20383"/>
              <a:ext cx="2355" cy="5855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Прямая соединительная линия 5019"/>
            <p:cNvSpPr>
              <a:spLocks noChangeShapeType="1"/>
            </p:cNvSpPr>
            <p:nvPr/>
          </p:nvSpPr>
          <p:spPr bwMode="auto">
            <a:xfrm>
              <a:off x="21431" y="29432"/>
              <a:ext cx="117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Прямая со стрелкой 5022"/>
            <p:cNvSpPr>
              <a:spLocks noChangeShapeType="1"/>
            </p:cNvSpPr>
            <p:nvPr/>
          </p:nvSpPr>
          <p:spPr bwMode="auto">
            <a:xfrm>
              <a:off x="39814" y="4667"/>
              <a:ext cx="148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Прямая соединительная линия 5023"/>
            <p:cNvSpPr>
              <a:spLocks noChangeShapeType="1"/>
            </p:cNvSpPr>
            <p:nvPr/>
          </p:nvSpPr>
          <p:spPr bwMode="auto">
            <a:xfrm flipH="1">
              <a:off x="33147" y="4667"/>
              <a:ext cx="6597" cy="2484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Прямая соединительная линия 5024"/>
            <p:cNvSpPr>
              <a:spLocks noChangeShapeType="1"/>
            </p:cNvSpPr>
            <p:nvPr/>
          </p:nvSpPr>
          <p:spPr bwMode="auto">
            <a:xfrm>
              <a:off x="19812" y="46005"/>
              <a:ext cx="120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Прямая со стрелкой 5027"/>
            <p:cNvSpPr>
              <a:spLocks noChangeShapeType="1"/>
            </p:cNvSpPr>
            <p:nvPr/>
          </p:nvSpPr>
          <p:spPr bwMode="auto">
            <a:xfrm>
              <a:off x="39052" y="11430"/>
              <a:ext cx="224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Прямая соединительная линия 5028"/>
            <p:cNvSpPr>
              <a:spLocks noChangeShapeType="1"/>
            </p:cNvSpPr>
            <p:nvPr/>
          </p:nvSpPr>
          <p:spPr bwMode="auto">
            <a:xfrm flipH="1">
              <a:off x="31813" y="11525"/>
              <a:ext cx="7144" cy="344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Прямая соединительная линия 5029"/>
            <p:cNvSpPr>
              <a:spLocks noChangeShapeType="1"/>
            </p:cNvSpPr>
            <p:nvPr/>
          </p:nvSpPr>
          <p:spPr bwMode="auto">
            <a:xfrm flipV="1">
              <a:off x="18002" y="48291"/>
              <a:ext cx="18288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Прямая со стрелкой 5031"/>
            <p:cNvSpPr>
              <a:spLocks noChangeShapeType="1"/>
            </p:cNvSpPr>
            <p:nvPr/>
          </p:nvSpPr>
          <p:spPr bwMode="auto">
            <a:xfrm>
              <a:off x="39052" y="16383"/>
              <a:ext cx="194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Прямая соединительная линия 5032"/>
            <p:cNvSpPr>
              <a:spLocks noChangeShapeType="1"/>
            </p:cNvSpPr>
            <p:nvPr/>
          </p:nvSpPr>
          <p:spPr bwMode="auto">
            <a:xfrm flipH="1">
              <a:off x="36290" y="16383"/>
              <a:ext cx="2679" cy="319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Прямая со стрелкой 5034"/>
            <p:cNvSpPr>
              <a:spLocks noChangeShapeType="1"/>
            </p:cNvSpPr>
            <p:nvPr/>
          </p:nvSpPr>
          <p:spPr bwMode="auto">
            <a:xfrm>
              <a:off x="39814" y="2000"/>
              <a:ext cx="1321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Прямая соединительная линия 5035"/>
            <p:cNvSpPr>
              <a:spLocks noChangeShapeType="1"/>
            </p:cNvSpPr>
            <p:nvPr/>
          </p:nvSpPr>
          <p:spPr bwMode="auto">
            <a:xfrm flipH="1">
              <a:off x="32004" y="2000"/>
              <a:ext cx="7753" cy="2128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1314194526"/>
      </p:ext>
    </p:extLst>
  </p:cSld>
  <p:clrMapOvr>
    <a:masterClrMapping/>
  </p:clrMapOvr>
  <p:transition>
    <p:strips dir="ld"/>
  </p:transition>
</p:sld>
</file>

<file path=ppt/theme/theme1.xml><?xml version="1.0" encoding="utf-8"?>
<a:theme xmlns:a="http://schemas.openxmlformats.org/drawingml/2006/main" name="cdb2004100l">
  <a:themeElements>
    <a:clrScheme name="cdb2004100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cdb2004100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00l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12535</TotalTime>
  <Words>469</Words>
  <Application>Microsoft Office PowerPoint</Application>
  <PresentationFormat>Экран (4:3)</PresentationFormat>
  <Paragraphs>151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cdb2004100l</vt:lpstr>
      <vt:lpstr>Тема 9. Оформлення результатів бухгалтерських наукових досліджень</vt:lpstr>
      <vt:lpstr>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Інститути та їх функції в економіці. Базисні інститути національної економіки</dc:title>
  <dc:creator>Baggio</dc:creator>
  <cp:lastModifiedBy>Хоменко Ганна Юріївна</cp:lastModifiedBy>
  <cp:revision>1086</cp:revision>
  <dcterms:modified xsi:type="dcterms:W3CDTF">2025-03-28T12:21:18Z</dcterms:modified>
</cp:coreProperties>
</file>