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4" r:id="rId4"/>
    <p:sldId id="305" r:id="rId5"/>
    <p:sldId id="306" r:id="rId6"/>
    <p:sldId id="307" r:id="rId7"/>
    <p:sldId id="258" r:id="rId8"/>
    <p:sldId id="308" r:id="rId9"/>
    <p:sldId id="309" r:id="rId10"/>
    <p:sldId id="310" r:id="rId11"/>
    <p:sldId id="259" r:id="rId12"/>
    <p:sldId id="311" r:id="rId13"/>
    <p:sldId id="260" r:id="rId14"/>
    <p:sldId id="261" r:id="rId15"/>
    <p:sldId id="312" r:id="rId16"/>
    <p:sldId id="262" r:id="rId17"/>
    <p:sldId id="274" r:id="rId18"/>
    <p:sldId id="301" r:id="rId19"/>
    <p:sldId id="302" r:id="rId20"/>
  </p:sldIdLst>
  <p:sldSz cx="9144000" cy="5715000" type="screen16x1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114" y="62"/>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75355"/>
            <a:ext cx="7772400" cy="1225021"/>
          </a:xfrm>
        </p:spPr>
        <p:txBody>
          <a:bodyPr/>
          <a:lstStyle/>
          <a:p>
            <a:r>
              <a:rPr lang="ru-RU"/>
              <a:t>Образец заголовка</a:t>
            </a:r>
          </a:p>
        </p:txBody>
      </p:sp>
      <p:sp>
        <p:nvSpPr>
          <p:cNvPr id="3" name="Подзаголовок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684473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981636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90500"/>
            <a:ext cx="2057400" cy="40640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190500"/>
            <a:ext cx="6019800" cy="40640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361070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153325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672417"/>
            <a:ext cx="7772400" cy="1135063"/>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98570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16941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9525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3567347B-B532-4450-95C7-7FC96E3A1B56}" type="datetimeFigureOut">
              <a:rPr lang="ru-RU" smtClean="0"/>
              <a:t>20.02.2026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103400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3567347B-B532-4450-95C7-7FC96E3A1B56}" type="datetimeFigureOut">
              <a:rPr lang="ru-RU" smtClean="0"/>
              <a:t>20.02.2026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1202579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567347B-B532-4450-95C7-7FC96E3A1B56}" type="datetimeFigureOut">
              <a:rPr lang="ru-RU" smtClean="0"/>
              <a:t>20.02.2026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2678387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27542"/>
            <a:ext cx="3008313" cy="968375"/>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569172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000500"/>
            <a:ext cx="5486400" cy="472282"/>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224522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33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B16DA301-30E3-4338-A71E-7D4580897B67}" type="slidenum">
              <a:rPr lang="ru-RU" smtClean="0"/>
              <a:t>‹#›</a:t>
            </a:fld>
            <a:endParaRPr lang="ru-RU"/>
          </a:p>
        </p:txBody>
      </p:sp>
    </p:spTree>
    <p:extLst>
      <p:ext uri="{BB962C8B-B14F-4D97-AF65-F5344CB8AC3E}">
        <p14:creationId xmlns:p14="http://schemas.microsoft.com/office/powerpoint/2010/main" val="1944981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841276"/>
            <a:ext cx="7772400" cy="1225021"/>
          </a:xfrm>
        </p:spPr>
        <p:txBody>
          <a:bodyPr/>
          <a:lstStyle/>
          <a:p>
            <a:pPr algn="r"/>
            <a:r>
              <a:rPr lang="uk-UA" b="1">
                <a:solidFill>
                  <a:schemeClr val="bg1"/>
                </a:solidFill>
              </a:rPr>
              <a:t>Лекція </a:t>
            </a:r>
            <a:r>
              <a:rPr lang="uk-UA" b="1" dirty="0">
                <a:solidFill>
                  <a:schemeClr val="bg1"/>
                </a:solidFill>
              </a:rPr>
              <a:t>6</a:t>
            </a:r>
            <a:endParaRPr lang="ru-RU" dirty="0">
              <a:solidFill>
                <a:schemeClr val="bg1"/>
              </a:solidFill>
            </a:endParaRPr>
          </a:p>
        </p:txBody>
      </p:sp>
      <p:sp>
        <p:nvSpPr>
          <p:cNvPr id="3" name="Подзаголовок 2"/>
          <p:cNvSpPr>
            <a:spLocks noGrp="1"/>
          </p:cNvSpPr>
          <p:nvPr>
            <p:ph type="subTitle" idx="1"/>
          </p:nvPr>
        </p:nvSpPr>
        <p:spPr>
          <a:xfrm>
            <a:off x="1475656" y="2137420"/>
            <a:ext cx="6400800" cy="1460500"/>
          </a:xfrm>
        </p:spPr>
        <p:txBody>
          <a:bodyPr>
            <a:noAutofit/>
          </a:bodyPr>
          <a:lstStyle/>
          <a:p>
            <a:r>
              <a:rPr lang="uk-UA" sz="4800" b="1" dirty="0">
                <a:solidFill>
                  <a:schemeClr val="bg1"/>
                </a:solidFill>
              </a:rPr>
              <a:t>Припуски на механічну обробку</a:t>
            </a:r>
            <a:endParaRPr lang="ru-RU" sz="4800" dirty="0">
              <a:solidFill>
                <a:schemeClr val="bg1"/>
              </a:solidFill>
            </a:endParaRPr>
          </a:p>
        </p:txBody>
      </p:sp>
    </p:spTree>
    <p:extLst>
      <p:ext uri="{BB962C8B-B14F-4D97-AF65-F5344CB8AC3E}">
        <p14:creationId xmlns:p14="http://schemas.microsoft.com/office/powerpoint/2010/main" val="3090326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577580"/>
            <a:ext cx="8229600" cy="1944216"/>
          </a:xfrm>
        </p:spPr>
        <p:txBody>
          <a:bodyPr>
            <a:noAutofit/>
          </a:bodyPr>
          <a:lstStyle/>
          <a:p>
            <a:pPr marL="0" indent="0" algn="ctr">
              <a:buNone/>
            </a:pPr>
            <a:r>
              <a:rPr lang="uk-UA" sz="2000" dirty="0">
                <a:solidFill>
                  <a:schemeClr val="bg1"/>
                </a:solidFill>
              </a:rPr>
              <a:t>Розрахункова схема для визначення проміжних розмірів валів та зовнішніх лінійних розмірів</a:t>
            </a:r>
            <a:endParaRPr lang="ru-RU" sz="2000" dirty="0">
              <a:solidFill>
                <a:schemeClr val="bg1"/>
              </a:solidFill>
            </a:endParaRPr>
          </a:p>
          <a:p>
            <a:pPr marL="0" indent="0" algn="just">
              <a:buNone/>
            </a:pPr>
            <a:r>
              <a:rPr lang="ru-RU" sz="2000" dirty="0">
                <a:solidFill>
                  <a:schemeClr val="bg1"/>
                </a:solidFill>
              </a:rPr>
              <a:t> </a:t>
            </a:r>
            <a:r>
              <a:rPr lang="uk-UA" sz="2000" dirty="0">
                <a:solidFill>
                  <a:schemeClr val="bg1"/>
                </a:solidFill>
              </a:rPr>
              <a:t>Розрахунок </a:t>
            </a:r>
            <a:r>
              <a:rPr lang="uk-UA" sz="2000" b="1" i="1" dirty="0">
                <a:solidFill>
                  <a:schemeClr val="bg1"/>
                </a:solidFill>
              </a:rPr>
              <a:t>проміжних розмірів</a:t>
            </a:r>
            <a:r>
              <a:rPr lang="uk-UA" sz="2000" dirty="0">
                <a:solidFill>
                  <a:schemeClr val="bg1"/>
                </a:solidFill>
              </a:rPr>
              <a:t>, виходячи з </a:t>
            </a:r>
            <a:r>
              <a:rPr lang="ru-RU" sz="2000" dirty="0" err="1">
                <a:solidFill>
                  <a:schemeClr val="bg1"/>
                </a:solidFill>
              </a:rPr>
              <a:t>розм</a:t>
            </a:r>
            <a:r>
              <a:rPr lang="en-US" sz="2000" dirty="0" err="1">
                <a:solidFill>
                  <a:schemeClr val="bg1"/>
                </a:solidFill>
              </a:rPr>
              <a:t>i</a:t>
            </a:r>
            <a:r>
              <a:rPr lang="ru-RU" sz="2000" dirty="0" err="1">
                <a:solidFill>
                  <a:schemeClr val="bg1"/>
                </a:solidFill>
              </a:rPr>
              <a:t>щених</a:t>
            </a:r>
            <a:r>
              <a:rPr lang="uk-UA" sz="2000" dirty="0">
                <a:solidFill>
                  <a:schemeClr val="bg1"/>
                </a:solidFill>
              </a:rPr>
              <a:t> схем, виконується за формулами</a:t>
            </a:r>
            <a:r>
              <a:rPr lang="ru-RU" sz="2000" dirty="0">
                <a:solidFill>
                  <a:schemeClr val="bg1"/>
                </a:solidFill>
              </a:rPr>
              <a:t>, </a:t>
            </a:r>
            <a:r>
              <a:rPr lang="ru-RU" sz="2000" dirty="0" err="1">
                <a:solidFill>
                  <a:schemeClr val="bg1"/>
                </a:solidFill>
              </a:rPr>
              <a:t>які</a:t>
            </a:r>
            <a:r>
              <a:rPr lang="ru-RU" sz="2000" dirty="0">
                <a:solidFill>
                  <a:schemeClr val="bg1"/>
                </a:solidFill>
              </a:rPr>
              <a:t> </a:t>
            </a:r>
            <a:r>
              <a:rPr lang="uk-UA" sz="2000" dirty="0">
                <a:solidFill>
                  <a:schemeClr val="bg1"/>
                </a:solidFill>
              </a:rPr>
              <a:t>наведені в підручнику «Технологія машинобудування» під авторством М</a:t>
            </a:r>
            <a:r>
              <a:rPr lang="uk-UA" sz="2000" b="1" dirty="0">
                <a:solidFill>
                  <a:schemeClr val="bg1"/>
                </a:solidFill>
              </a:rPr>
              <a:t>ельничука П.П., </a:t>
            </a:r>
            <a:br>
              <a:rPr lang="uk-UA" sz="2000" b="1" dirty="0">
                <a:solidFill>
                  <a:schemeClr val="bg1"/>
                </a:solidFill>
              </a:rPr>
            </a:br>
            <a:r>
              <a:rPr lang="uk-UA" sz="2000" b="1" dirty="0">
                <a:solidFill>
                  <a:schemeClr val="bg1"/>
                </a:solidFill>
              </a:rPr>
              <a:t>Боровика А.І., </a:t>
            </a:r>
            <a:r>
              <a:rPr lang="uk-UA" sz="2000" b="1" dirty="0" err="1">
                <a:solidFill>
                  <a:schemeClr val="bg1"/>
                </a:solidFill>
              </a:rPr>
              <a:t>Лінчевського</a:t>
            </a:r>
            <a:r>
              <a:rPr lang="uk-UA" sz="2000" b="1" dirty="0">
                <a:solidFill>
                  <a:schemeClr val="bg1"/>
                </a:solidFill>
              </a:rPr>
              <a:t> П.А., </a:t>
            </a:r>
            <a:r>
              <a:rPr lang="uk-UA" sz="2000" b="1" dirty="0" err="1">
                <a:solidFill>
                  <a:schemeClr val="bg1"/>
                </a:solidFill>
              </a:rPr>
              <a:t>Петракова</a:t>
            </a:r>
            <a:r>
              <a:rPr lang="uk-UA" sz="2000" b="1" dirty="0">
                <a:solidFill>
                  <a:schemeClr val="bg1"/>
                </a:solidFill>
              </a:rPr>
              <a:t> Ю.В. – стор.294 та 295.</a:t>
            </a:r>
            <a:endParaRPr lang="ru-RU" sz="2000" dirty="0">
              <a:solidFill>
                <a:schemeClr val="bg1"/>
              </a:solidFill>
            </a:endParaRPr>
          </a:p>
        </p:txBody>
      </p:sp>
      <p:pic>
        <p:nvPicPr>
          <p:cNvPr id="4" name="Рисунок 3"/>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Lst>
          </a:blip>
          <a:srcRect t="5987" b="4211"/>
          <a:stretch/>
        </p:blipFill>
        <p:spPr>
          <a:xfrm>
            <a:off x="2123728" y="337220"/>
            <a:ext cx="5040560" cy="3024336"/>
          </a:xfrm>
          <a:prstGeom prst="rect">
            <a:avLst/>
          </a:prstGeom>
        </p:spPr>
      </p:pic>
    </p:spTree>
    <p:extLst>
      <p:ext uri="{BB962C8B-B14F-4D97-AF65-F5344CB8AC3E}">
        <p14:creationId xmlns:p14="http://schemas.microsoft.com/office/powerpoint/2010/main" val="2777922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lvl="1" algn="ctr" rtl="0">
              <a:spcBef>
                <a:spcPct val="0"/>
              </a:spcBef>
            </a:pPr>
            <a:r>
              <a:rPr lang="uk-UA" sz="2800" b="1" dirty="0">
                <a:solidFill>
                  <a:schemeClr val="bg1"/>
                </a:solidFill>
              </a:rPr>
              <a:t>8.2.2. Схеми для методу автоматичного отримання розмірів</a:t>
            </a:r>
            <a:endParaRPr lang="ru-RU" sz="2800" dirty="0">
              <a:solidFill>
                <a:schemeClr val="bg1"/>
              </a:solidFill>
              <a:latin typeface="+mn-lt"/>
            </a:endParaRPr>
          </a:p>
        </p:txBody>
      </p:sp>
      <p:sp>
        <p:nvSpPr>
          <p:cNvPr id="3" name="Объект 2"/>
          <p:cNvSpPr>
            <a:spLocks noGrp="1"/>
          </p:cNvSpPr>
          <p:nvPr>
            <p:ph idx="1"/>
          </p:nvPr>
        </p:nvSpPr>
        <p:spPr>
          <a:xfrm>
            <a:off x="457200" y="1333500"/>
            <a:ext cx="8229600" cy="1451992"/>
          </a:xfrm>
        </p:spPr>
        <p:txBody>
          <a:bodyPr>
            <a:normAutofit/>
          </a:bodyPr>
          <a:lstStyle/>
          <a:p>
            <a:pPr marL="0" indent="363538" algn="just">
              <a:buNone/>
            </a:pPr>
            <a:r>
              <a:rPr lang="uk-UA" sz="2000" dirty="0">
                <a:solidFill>
                  <a:schemeClr val="bg1"/>
                </a:solidFill>
              </a:rPr>
              <a:t>Щоб ясніше уявити, звідки беруться зміни у розрахункових схемах та формулах цього методу, спочатку розглянемо реальну схему обробки на фрезерному верстаті двох заготовок з гранично допустимими значеннями розмірів від попередньої обробки </a:t>
            </a:r>
            <a:endParaRPr lang="ru-RU" sz="2000" dirty="0">
              <a:solidFill>
                <a:schemeClr val="bg1"/>
              </a:solidFill>
            </a:endParaRPr>
          </a:p>
        </p:txBody>
      </p:sp>
      <p:pic>
        <p:nvPicPr>
          <p:cNvPr id="4" name="Рисунок 3"/>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2181225" y="2785492"/>
            <a:ext cx="4781550" cy="2333625"/>
          </a:xfrm>
          <a:prstGeom prst="rect">
            <a:avLst/>
          </a:prstGeom>
        </p:spPr>
      </p:pic>
    </p:spTree>
    <p:extLst>
      <p:ext uri="{BB962C8B-B14F-4D97-AF65-F5344CB8AC3E}">
        <p14:creationId xmlns:p14="http://schemas.microsoft.com/office/powerpoint/2010/main" val="3255414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363272" cy="4968552"/>
          </a:xfrm>
        </p:spPr>
        <p:txBody>
          <a:bodyPr>
            <a:normAutofit fontScale="77500" lnSpcReduction="20000"/>
          </a:bodyPr>
          <a:lstStyle/>
          <a:p>
            <a:pPr marL="0" indent="358775" algn="just">
              <a:buNone/>
            </a:pPr>
            <a:r>
              <a:rPr lang="uk-UA" dirty="0">
                <a:solidFill>
                  <a:schemeClr val="bg1"/>
                </a:solidFill>
              </a:rPr>
              <a:t>Таким чином, при обробці на розмір </a:t>
            </a:r>
            <a:r>
              <a:rPr lang="uk-UA" b="1" dirty="0" err="1">
                <a:solidFill>
                  <a:schemeClr val="bg1"/>
                </a:solidFill>
              </a:rPr>
              <a:t>а</a:t>
            </a:r>
            <a:r>
              <a:rPr lang="uk-UA" b="1" baseline="-25000" dirty="0" err="1">
                <a:solidFill>
                  <a:schemeClr val="bg1"/>
                </a:solidFill>
              </a:rPr>
              <a:t>і</a:t>
            </a:r>
            <a:r>
              <a:rPr lang="uk-UA" b="1" baseline="30000" dirty="0" err="1">
                <a:solidFill>
                  <a:schemeClr val="bg1"/>
                </a:solidFill>
              </a:rPr>
              <a:t>настр</a:t>
            </a:r>
            <a:r>
              <a:rPr lang="uk-UA" dirty="0">
                <a:solidFill>
                  <a:schemeClr val="bg1"/>
                </a:solidFill>
              </a:rPr>
              <a:t> </a:t>
            </a:r>
            <a:r>
              <a:rPr lang="uk-UA" b="1" dirty="0">
                <a:solidFill>
                  <a:schemeClr val="bg1"/>
                </a:solidFill>
              </a:rPr>
              <a:t>= </a:t>
            </a:r>
            <a:r>
              <a:rPr lang="uk-UA" b="1" dirty="0" err="1">
                <a:solidFill>
                  <a:schemeClr val="bg1"/>
                </a:solidFill>
              </a:rPr>
              <a:t>const</a:t>
            </a:r>
            <a:r>
              <a:rPr lang="uk-UA" b="1" dirty="0">
                <a:solidFill>
                  <a:schemeClr val="bg1"/>
                </a:solidFill>
              </a:rPr>
              <a:t> </a:t>
            </a:r>
            <a:r>
              <a:rPr lang="uk-UA" dirty="0">
                <a:solidFill>
                  <a:schemeClr val="bg1"/>
                </a:solidFill>
              </a:rPr>
              <a:t>у заготовки з мінімальним попереднім розміром </a:t>
            </a:r>
            <a:r>
              <a:rPr lang="uk-UA" b="1" dirty="0">
                <a:solidFill>
                  <a:schemeClr val="bg1"/>
                </a:solidFill>
              </a:rPr>
              <a:t>a</a:t>
            </a:r>
            <a:r>
              <a:rPr lang="uk-UA" b="1" baseline="-25000" dirty="0">
                <a:solidFill>
                  <a:schemeClr val="bg1"/>
                </a:solidFill>
              </a:rPr>
              <a:t>і-1</a:t>
            </a:r>
            <a:r>
              <a:rPr lang="en-US" b="1" baseline="30000" dirty="0">
                <a:solidFill>
                  <a:schemeClr val="bg1"/>
                </a:solidFill>
              </a:rPr>
              <a:t>min</a:t>
            </a:r>
            <a:r>
              <a:rPr lang="uk-UA" dirty="0">
                <a:solidFill>
                  <a:schemeClr val="bg1"/>
                </a:solidFill>
              </a:rPr>
              <a:t> буде знято мінімальний припуск </a:t>
            </a:r>
            <a:r>
              <a:rPr lang="uk-UA" b="1" dirty="0" err="1">
                <a:solidFill>
                  <a:schemeClr val="bg1"/>
                </a:solidFill>
              </a:rPr>
              <a:t>Z</a:t>
            </a:r>
            <a:r>
              <a:rPr lang="uk-UA" b="1" baseline="-25000" dirty="0" err="1">
                <a:solidFill>
                  <a:schemeClr val="bg1"/>
                </a:solidFill>
              </a:rPr>
              <a:t>і</a:t>
            </a:r>
            <a:r>
              <a:rPr lang="en-US" b="1" baseline="30000" dirty="0">
                <a:solidFill>
                  <a:schemeClr val="bg1"/>
                </a:solidFill>
              </a:rPr>
              <a:t>min</a:t>
            </a:r>
            <a:r>
              <a:rPr lang="en-US" b="1" baseline="-25000" dirty="0">
                <a:solidFill>
                  <a:schemeClr val="bg1"/>
                </a:solidFill>
              </a:rPr>
              <a:t> </a:t>
            </a:r>
            <a:r>
              <a:rPr lang="uk-UA" dirty="0">
                <a:solidFill>
                  <a:schemeClr val="bg1"/>
                </a:solidFill>
              </a:rPr>
              <a:t>при мінімальному відтисненні </a:t>
            </a:r>
            <a:r>
              <a:rPr lang="en-US" b="1" dirty="0">
                <a:solidFill>
                  <a:schemeClr val="bg1"/>
                </a:solidFill>
              </a:rPr>
              <a:t>Y</a:t>
            </a:r>
            <a:r>
              <a:rPr lang="en-US" b="1" baseline="-25000" dirty="0">
                <a:solidFill>
                  <a:schemeClr val="bg1"/>
                </a:solidFill>
              </a:rPr>
              <a:t>i </a:t>
            </a:r>
            <a:r>
              <a:rPr lang="en-US" b="1" baseline="30000" dirty="0">
                <a:solidFill>
                  <a:schemeClr val="bg1"/>
                </a:solidFill>
              </a:rPr>
              <a:t>min</a:t>
            </a:r>
            <a:r>
              <a:rPr lang="uk-UA" dirty="0">
                <a:solidFill>
                  <a:schemeClr val="bg1"/>
                </a:solidFill>
              </a:rPr>
              <a:t>, і буде отриманий остаточний розмір </a:t>
            </a:r>
            <a:r>
              <a:rPr lang="uk-UA" b="1" dirty="0">
                <a:solidFill>
                  <a:schemeClr val="bg1"/>
                </a:solidFill>
              </a:rPr>
              <a:t>a</a:t>
            </a:r>
            <a:r>
              <a:rPr lang="en-US" b="1" baseline="-25000" dirty="0" err="1">
                <a:solidFill>
                  <a:schemeClr val="bg1"/>
                </a:solidFill>
              </a:rPr>
              <a:t>i</a:t>
            </a:r>
            <a:r>
              <a:rPr lang="en-US" b="1" baseline="-25000" dirty="0">
                <a:solidFill>
                  <a:schemeClr val="bg1"/>
                </a:solidFill>
              </a:rPr>
              <a:t> </a:t>
            </a:r>
            <a:r>
              <a:rPr lang="en-US" b="1" baseline="30000" dirty="0">
                <a:solidFill>
                  <a:schemeClr val="bg1"/>
                </a:solidFill>
              </a:rPr>
              <a:t>min</a:t>
            </a:r>
            <a:r>
              <a:rPr lang="uk-UA" dirty="0">
                <a:solidFill>
                  <a:schemeClr val="bg1"/>
                </a:solidFill>
              </a:rPr>
              <a:t> . В той же час у заготовки з максимальним попереднім розміром </a:t>
            </a:r>
            <a:r>
              <a:rPr lang="en-US" b="1" dirty="0" err="1">
                <a:solidFill>
                  <a:schemeClr val="bg1"/>
                </a:solidFill>
              </a:rPr>
              <a:t>a</a:t>
            </a:r>
            <a:r>
              <a:rPr lang="en-US" b="1" baseline="-25000" dirty="0" err="1">
                <a:solidFill>
                  <a:schemeClr val="bg1"/>
                </a:solidFill>
              </a:rPr>
              <a:t>i</a:t>
            </a:r>
            <a:r>
              <a:rPr lang="ru-RU" b="1" baseline="-25000" dirty="0">
                <a:solidFill>
                  <a:schemeClr val="bg1"/>
                </a:solidFill>
              </a:rPr>
              <a:t>-1</a:t>
            </a:r>
            <a:r>
              <a:rPr lang="en-US" b="1" baseline="30000" dirty="0">
                <a:solidFill>
                  <a:schemeClr val="bg1"/>
                </a:solidFill>
              </a:rPr>
              <a:t>max</a:t>
            </a:r>
            <a:r>
              <a:rPr lang="en-US" dirty="0">
                <a:solidFill>
                  <a:schemeClr val="bg1"/>
                </a:solidFill>
              </a:rPr>
              <a:t> </a:t>
            </a:r>
            <a:r>
              <a:rPr lang="uk-UA" dirty="0">
                <a:solidFill>
                  <a:schemeClr val="bg1"/>
                </a:solidFill>
              </a:rPr>
              <a:t>буде отриманий також максимальний остаточний розмір </a:t>
            </a:r>
            <a:r>
              <a:rPr lang="uk-UA" b="1" dirty="0">
                <a:solidFill>
                  <a:schemeClr val="bg1"/>
                </a:solidFill>
              </a:rPr>
              <a:t>a</a:t>
            </a:r>
            <a:r>
              <a:rPr lang="en-US" b="1" baseline="-25000" dirty="0" err="1">
                <a:solidFill>
                  <a:schemeClr val="bg1"/>
                </a:solidFill>
              </a:rPr>
              <a:t>i</a:t>
            </a:r>
            <a:r>
              <a:rPr lang="en-US" b="1" baseline="30000" dirty="0" err="1">
                <a:solidFill>
                  <a:schemeClr val="bg1"/>
                </a:solidFill>
              </a:rPr>
              <a:t>max</a:t>
            </a:r>
            <a:r>
              <a:rPr lang="uk-UA" dirty="0">
                <a:solidFill>
                  <a:schemeClr val="bg1"/>
                </a:solidFill>
              </a:rPr>
              <a:t>.</a:t>
            </a:r>
            <a:endParaRPr lang="ru-RU" dirty="0">
              <a:solidFill>
                <a:schemeClr val="bg1"/>
              </a:solidFill>
            </a:endParaRPr>
          </a:p>
          <a:p>
            <a:pPr marL="0" indent="358775" algn="just">
              <a:buNone/>
            </a:pPr>
            <a:r>
              <a:rPr lang="uk-UA" dirty="0">
                <a:solidFill>
                  <a:schemeClr val="bg1"/>
                </a:solidFill>
              </a:rPr>
              <a:t>Як видно з наведеної схеми, мінімальний припуск </a:t>
            </a:r>
            <a:r>
              <a:rPr lang="en-US" b="1" dirty="0" err="1">
                <a:solidFill>
                  <a:schemeClr val="bg1"/>
                </a:solidFill>
              </a:rPr>
              <a:t>z</a:t>
            </a:r>
            <a:r>
              <a:rPr lang="en-US" b="1" baseline="-25000" dirty="0" err="1">
                <a:solidFill>
                  <a:schemeClr val="bg1"/>
                </a:solidFill>
              </a:rPr>
              <a:t>i</a:t>
            </a:r>
            <a:r>
              <a:rPr lang="en-US" b="1" baseline="30000" dirty="0" err="1">
                <a:solidFill>
                  <a:schemeClr val="bg1"/>
                </a:solidFill>
              </a:rPr>
              <a:t>min</a:t>
            </a:r>
            <a:r>
              <a:rPr lang="uk-UA" dirty="0">
                <a:solidFill>
                  <a:schemeClr val="bg1"/>
                </a:solidFill>
              </a:rPr>
              <a:t> у цьому випадку включає в себе допуск на виконуваній операції </a:t>
            </a:r>
            <a:r>
              <a:rPr lang="uk-UA" b="1" dirty="0">
                <a:solidFill>
                  <a:schemeClr val="bg1"/>
                </a:solidFill>
              </a:rPr>
              <a:t>T</a:t>
            </a:r>
            <a:r>
              <a:rPr lang="en-US" b="1" baseline="-25000" dirty="0" err="1">
                <a:solidFill>
                  <a:schemeClr val="bg1"/>
                </a:solidFill>
              </a:rPr>
              <a:t>i</a:t>
            </a:r>
            <a:r>
              <a:rPr lang="uk-UA" dirty="0">
                <a:solidFill>
                  <a:schemeClr val="bg1"/>
                </a:solidFill>
              </a:rPr>
              <a:t>, а максимальний припуск </a:t>
            </a:r>
            <a:r>
              <a:rPr lang="uk-UA" b="1" dirty="0">
                <a:solidFill>
                  <a:schemeClr val="bg1"/>
                </a:solidFill>
              </a:rPr>
              <a:t>Z</a:t>
            </a:r>
            <a:r>
              <a:rPr lang="en-US" b="1" baseline="-25000" dirty="0" err="1">
                <a:solidFill>
                  <a:schemeClr val="bg1"/>
                </a:solidFill>
              </a:rPr>
              <a:t>i</a:t>
            </a:r>
            <a:r>
              <a:rPr lang="en-US" b="1" baseline="30000" dirty="0" err="1">
                <a:solidFill>
                  <a:schemeClr val="bg1"/>
                </a:solidFill>
              </a:rPr>
              <a:t>max</a:t>
            </a:r>
            <a:r>
              <a:rPr lang="en-US" b="1" dirty="0">
                <a:solidFill>
                  <a:schemeClr val="bg1"/>
                </a:solidFill>
              </a:rPr>
              <a:t> </a:t>
            </a:r>
            <a:r>
              <a:rPr lang="uk-UA" dirty="0">
                <a:solidFill>
                  <a:schemeClr val="bg1"/>
                </a:solidFill>
              </a:rPr>
              <a:t>– допуск попередньої операції </a:t>
            </a:r>
            <a:r>
              <a:rPr lang="uk-UA" b="1" dirty="0">
                <a:solidFill>
                  <a:schemeClr val="bg1"/>
                </a:solidFill>
              </a:rPr>
              <a:t>T</a:t>
            </a:r>
            <a:r>
              <a:rPr lang="uk-UA" b="1" baseline="-25000" dirty="0">
                <a:solidFill>
                  <a:schemeClr val="bg1"/>
                </a:solidFill>
              </a:rPr>
              <a:t>i</a:t>
            </a:r>
            <a:r>
              <a:rPr lang="uk-UA" baseline="-25000" dirty="0">
                <a:solidFill>
                  <a:schemeClr val="bg1"/>
                </a:solidFill>
              </a:rPr>
              <a:t>-</a:t>
            </a:r>
            <a:r>
              <a:rPr lang="uk-UA" b="1" baseline="-25000" dirty="0">
                <a:solidFill>
                  <a:schemeClr val="bg1"/>
                </a:solidFill>
              </a:rPr>
              <a:t>1</a:t>
            </a:r>
            <a:r>
              <a:rPr lang="uk-UA" dirty="0">
                <a:solidFill>
                  <a:schemeClr val="bg1"/>
                </a:solidFill>
              </a:rPr>
              <a:t>. Із врахуванням цих особливостей методу автоматичного отримання розмірів на налагоджених верстатах розрахункові схеми для визначення проміжних розмірів змінюють свій вигляд </a:t>
            </a:r>
            <a:br>
              <a:rPr lang="uk-UA" dirty="0">
                <a:solidFill>
                  <a:schemeClr val="bg1"/>
                </a:solidFill>
              </a:rPr>
            </a:br>
            <a:r>
              <a:rPr lang="uk-UA" dirty="0">
                <a:solidFill>
                  <a:schemeClr val="bg1"/>
                </a:solidFill>
              </a:rPr>
              <a:t>(</a:t>
            </a:r>
            <a:r>
              <a:rPr lang="uk-UA" dirty="0" err="1">
                <a:solidFill>
                  <a:schemeClr val="bg1"/>
                </a:solidFill>
              </a:rPr>
              <a:t>стор</a:t>
            </a:r>
            <a:r>
              <a:rPr lang="uk-UA" dirty="0">
                <a:solidFill>
                  <a:schemeClr val="bg1"/>
                </a:solidFill>
              </a:rPr>
              <a:t>. 295, 296 </a:t>
            </a:r>
            <a:r>
              <a:rPr lang="uk-UA" b="1" dirty="0">
                <a:solidFill>
                  <a:schemeClr val="bg1"/>
                </a:solidFill>
              </a:rPr>
              <a:t>Підручника</a:t>
            </a:r>
            <a:r>
              <a:rPr lang="uk-UA" dirty="0">
                <a:solidFill>
                  <a:schemeClr val="bg1"/>
                </a:solidFill>
              </a:rPr>
              <a:t>).</a:t>
            </a:r>
            <a:endParaRPr lang="ru-RU" dirty="0">
              <a:solidFill>
                <a:schemeClr val="bg1"/>
              </a:solidFill>
            </a:endParaRPr>
          </a:p>
        </p:txBody>
      </p:sp>
    </p:spTree>
    <p:extLst>
      <p:ext uri="{BB962C8B-B14F-4D97-AF65-F5344CB8AC3E}">
        <p14:creationId xmlns:p14="http://schemas.microsoft.com/office/powerpoint/2010/main" val="218520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2188" y="481236"/>
            <a:ext cx="8229600" cy="972451"/>
          </a:xfrm>
        </p:spPr>
        <p:txBody>
          <a:bodyPr>
            <a:noAutofit/>
          </a:bodyPr>
          <a:lstStyle/>
          <a:p>
            <a:r>
              <a:rPr lang="uk-UA" sz="3600" b="1" dirty="0">
                <a:solidFill>
                  <a:schemeClr val="bg1"/>
                </a:solidFill>
              </a:rPr>
              <a:t>8.3. Визначення величини мінімального операційного припуску</a:t>
            </a:r>
            <a:endParaRPr lang="ru-RU" sz="3600" dirty="0">
              <a:solidFill>
                <a:schemeClr val="bg1"/>
              </a:solidFill>
            </a:endParaRPr>
          </a:p>
        </p:txBody>
      </p:sp>
      <p:sp>
        <p:nvSpPr>
          <p:cNvPr id="3" name="Объект 2"/>
          <p:cNvSpPr>
            <a:spLocks noGrp="1"/>
          </p:cNvSpPr>
          <p:nvPr>
            <p:ph idx="1"/>
          </p:nvPr>
        </p:nvSpPr>
        <p:spPr>
          <a:xfrm>
            <a:off x="457200" y="1921396"/>
            <a:ext cx="8229600" cy="3183740"/>
          </a:xfrm>
        </p:spPr>
        <p:txBody>
          <a:bodyPr>
            <a:normAutofit fontScale="85000" lnSpcReduction="10000"/>
          </a:bodyPr>
          <a:lstStyle/>
          <a:p>
            <a:pPr marL="0" indent="363538" algn="just">
              <a:buNone/>
            </a:pPr>
            <a:r>
              <a:rPr lang="uk-UA" dirty="0">
                <a:solidFill>
                  <a:schemeClr val="bg1"/>
                </a:solidFill>
              </a:rPr>
              <a:t>Всі розрахункові залежності, що наведені вище, свідчать, що в основі розрахунків лежить величина </a:t>
            </a:r>
            <a:r>
              <a:rPr lang="uk-UA" b="1" i="1" dirty="0">
                <a:solidFill>
                  <a:schemeClr val="bg1"/>
                </a:solidFill>
              </a:rPr>
              <a:t>мінімального операційного припуску.</a:t>
            </a:r>
            <a:r>
              <a:rPr lang="uk-UA" dirty="0">
                <a:solidFill>
                  <a:schemeClr val="bg1"/>
                </a:solidFill>
              </a:rPr>
              <a:t> Допуски на всі операції, чи переходи технологічного процесу легко знайти у довідках згідно точністю прийнятих методів обробки. Таким чином, задача може бути зведена лише до визначення найбільш точних величин мінімальних припусків.</a:t>
            </a:r>
            <a:endParaRPr lang="ru-RU" dirty="0">
              <a:solidFill>
                <a:schemeClr val="bg1"/>
              </a:solidFill>
            </a:endParaRPr>
          </a:p>
        </p:txBody>
      </p:sp>
    </p:spTree>
    <p:extLst>
      <p:ext uri="{BB962C8B-B14F-4D97-AF65-F5344CB8AC3E}">
        <p14:creationId xmlns:p14="http://schemas.microsoft.com/office/powerpoint/2010/main" val="2254352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623900"/>
          </a:xfrm>
        </p:spPr>
        <p:txBody>
          <a:bodyPr>
            <a:normAutofit fontScale="62500" lnSpcReduction="20000"/>
          </a:bodyPr>
          <a:lstStyle/>
          <a:p>
            <a:pPr marL="0" indent="358775" algn="just">
              <a:buNone/>
            </a:pPr>
            <a:r>
              <a:rPr lang="uk-UA" b="1" i="1" dirty="0">
                <a:solidFill>
                  <a:schemeClr val="bg1"/>
                </a:solidFill>
              </a:rPr>
              <a:t>Мінімальний операційний припуск</a:t>
            </a:r>
            <a:r>
              <a:rPr lang="uk-UA" dirty="0">
                <a:solidFill>
                  <a:schemeClr val="bg1"/>
                </a:solidFill>
              </a:rPr>
              <a:t> обчислюється із врахуванням компенсації дефектів і похибок попередньої обробки, а також похибок встановлення заготовки на виконуваній операції. Відповідно до цієї теорії, мінімальний операційний припуск при послідовній обробці дорівнює: </a:t>
            </a:r>
            <a:endParaRPr lang="ru-RU" dirty="0">
              <a:solidFill>
                <a:schemeClr val="bg1"/>
              </a:solidFill>
            </a:endParaRPr>
          </a:p>
          <a:p>
            <a:pPr marL="0" indent="0" algn="just">
              <a:buNone/>
            </a:pPr>
            <a:endParaRPr lang="ru-RU" dirty="0">
              <a:solidFill>
                <a:schemeClr val="bg1"/>
              </a:solidFill>
            </a:endParaRPr>
          </a:p>
          <a:p>
            <a:pPr marL="0" indent="0" algn="ctr">
              <a:buNone/>
            </a:pPr>
            <a:r>
              <a:rPr lang="uk-UA" b="1" dirty="0">
                <a:solidFill>
                  <a:schemeClr val="bg1"/>
                </a:solidFill>
              </a:rPr>
              <a:t>        </a:t>
            </a:r>
            <a:r>
              <a:rPr lang="en-US" b="1" dirty="0" err="1">
                <a:solidFill>
                  <a:schemeClr val="bg1"/>
                </a:solidFill>
              </a:rPr>
              <a:t>Z</a:t>
            </a:r>
            <a:r>
              <a:rPr lang="en-US" b="1" baseline="-25000" dirty="0" err="1">
                <a:solidFill>
                  <a:schemeClr val="bg1"/>
                </a:solidFill>
              </a:rPr>
              <a:t>i</a:t>
            </a:r>
            <a:r>
              <a:rPr lang="en-US" b="1" baseline="30000" dirty="0" err="1">
                <a:solidFill>
                  <a:schemeClr val="bg1"/>
                </a:solidFill>
              </a:rPr>
              <a:t>min</a:t>
            </a:r>
            <a:r>
              <a:rPr lang="en-US" b="1" dirty="0">
                <a:solidFill>
                  <a:schemeClr val="bg1"/>
                </a:solidFill>
              </a:rPr>
              <a:t>  =  </a:t>
            </a:r>
            <a:r>
              <a:rPr lang="en-US" b="1" dirty="0" err="1">
                <a:solidFill>
                  <a:schemeClr val="bg1"/>
                </a:solidFill>
              </a:rPr>
              <a:t>R</a:t>
            </a:r>
            <a:r>
              <a:rPr lang="en-US" b="1" baseline="-25000" dirty="0" err="1">
                <a:solidFill>
                  <a:schemeClr val="bg1"/>
                </a:solidFill>
              </a:rPr>
              <a:t>Zi</a:t>
            </a:r>
            <a:r>
              <a:rPr lang="en-US" b="1" baseline="-25000" dirty="0">
                <a:solidFill>
                  <a:schemeClr val="bg1"/>
                </a:solidFill>
              </a:rPr>
              <a:t> -1</a:t>
            </a:r>
            <a:r>
              <a:rPr lang="en-US" b="1" dirty="0">
                <a:solidFill>
                  <a:schemeClr val="bg1"/>
                </a:solidFill>
              </a:rPr>
              <a:t> </a:t>
            </a:r>
            <a:r>
              <a:rPr lang="en-US" dirty="0">
                <a:solidFill>
                  <a:schemeClr val="bg1"/>
                </a:solidFill>
              </a:rPr>
              <a:t> </a:t>
            </a:r>
            <a:r>
              <a:rPr lang="en-US" b="1" dirty="0">
                <a:solidFill>
                  <a:schemeClr val="bg1"/>
                </a:solidFill>
              </a:rPr>
              <a:t>+  h</a:t>
            </a:r>
            <a:r>
              <a:rPr lang="en-US" b="1" baseline="-25000" dirty="0">
                <a:solidFill>
                  <a:schemeClr val="bg1"/>
                </a:solidFill>
              </a:rPr>
              <a:t>i – 1 </a:t>
            </a:r>
            <a:r>
              <a:rPr lang="en-US" b="1" dirty="0">
                <a:solidFill>
                  <a:schemeClr val="bg1"/>
                </a:solidFill>
              </a:rPr>
              <a:t>+  Δ</a:t>
            </a:r>
            <a:r>
              <a:rPr lang="en-US" b="1" baseline="-25000" dirty="0">
                <a:solidFill>
                  <a:schemeClr val="bg1"/>
                </a:solidFill>
              </a:rPr>
              <a:t>∑ i-1 </a:t>
            </a:r>
            <a:r>
              <a:rPr lang="en-US" dirty="0">
                <a:solidFill>
                  <a:schemeClr val="bg1"/>
                </a:solidFill>
              </a:rPr>
              <a:t> </a:t>
            </a:r>
            <a:r>
              <a:rPr lang="en-US" b="1" dirty="0">
                <a:solidFill>
                  <a:schemeClr val="bg1"/>
                </a:solidFill>
              </a:rPr>
              <a:t>+  </a:t>
            </a:r>
            <a:r>
              <a:rPr lang="en-US" b="1" dirty="0" err="1">
                <a:solidFill>
                  <a:schemeClr val="bg1"/>
                </a:solidFill>
              </a:rPr>
              <a:t>ε</a:t>
            </a:r>
            <a:r>
              <a:rPr lang="en-US" b="1" baseline="-25000" dirty="0" err="1">
                <a:solidFill>
                  <a:schemeClr val="bg1"/>
                </a:solidFill>
              </a:rPr>
              <a:t>i</a:t>
            </a:r>
            <a:r>
              <a:rPr lang="en-US" b="1" baseline="-25000" dirty="0">
                <a:solidFill>
                  <a:schemeClr val="bg1"/>
                </a:solidFill>
              </a:rPr>
              <a:t> </a:t>
            </a:r>
            <a:r>
              <a:rPr lang="en-US" dirty="0">
                <a:solidFill>
                  <a:schemeClr val="bg1"/>
                </a:solidFill>
              </a:rPr>
              <a:t>,</a:t>
            </a:r>
            <a:endParaRPr lang="ru-RU" dirty="0">
              <a:solidFill>
                <a:schemeClr val="bg1"/>
              </a:solidFill>
            </a:endParaRPr>
          </a:p>
          <a:p>
            <a:pPr marL="0" indent="0" algn="just">
              <a:buNone/>
            </a:pPr>
            <a:r>
              <a:rPr lang="en-US" dirty="0">
                <a:solidFill>
                  <a:schemeClr val="bg1"/>
                </a:solidFill>
              </a:rPr>
              <a:t> </a:t>
            </a:r>
            <a:endParaRPr lang="ru-RU" dirty="0">
              <a:solidFill>
                <a:schemeClr val="bg1"/>
              </a:solidFill>
            </a:endParaRPr>
          </a:p>
          <a:p>
            <a:pPr marL="0" indent="0" algn="just">
              <a:buNone/>
            </a:pPr>
            <a:r>
              <a:rPr lang="uk-UA" dirty="0">
                <a:solidFill>
                  <a:schemeClr val="bg1"/>
                </a:solidFill>
              </a:rPr>
              <a:t>де    </a:t>
            </a:r>
            <a:r>
              <a:rPr lang="en-US" b="1" dirty="0" err="1">
                <a:solidFill>
                  <a:schemeClr val="bg1"/>
                </a:solidFill>
              </a:rPr>
              <a:t>R</a:t>
            </a:r>
            <a:r>
              <a:rPr lang="en-US" b="1" baseline="-25000" dirty="0" err="1">
                <a:solidFill>
                  <a:schemeClr val="bg1"/>
                </a:solidFill>
              </a:rPr>
              <a:t>Zi</a:t>
            </a:r>
            <a:r>
              <a:rPr lang="ru-RU" b="1" baseline="-25000" dirty="0">
                <a:solidFill>
                  <a:schemeClr val="bg1"/>
                </a:solidFill>
              </a:rPr>
              <a:t>-1</a:t>
            </a:r>
            <a:r>
              <a:rPr lang="ru-RU" dirty="0">
                <a:solidFill>
                  <a:schemeClr val="bg1"/>
                </a:solidFill>
              </a:rPr>
              <a:t>   </a:t>
            </a:r>
            <a:r>
              <a:rPr lang="ru-RU" b="1" dirty="0">
                <a:solidFill>
                  <a:schemeClr val="bg1"/>
                </a:solidFill>
              </a:rPr>
              <a:t>̶   </a:t>
            </a:r>
            <a:r>
              <a:rPr lang="uk-UA" dirty="0">
                <a:solidFill>
                  <a:schemeClr val="bg1"/>
                </a:solidFill>
              </a:rPr>
              <a:t>шорсткість поверхні після попередньої операції;</a:t>
            </a:r>
            <a:endParaRPr lang="ru-RU" dirty="0">
              <a:solidFill>
                <a:schemeClr val="bg1"/>
              </a:solidFill>
            </a:endParaRPr>
          </a:p>
          <a:p>
            <a:pPr marL="0" indent="0" algn="just">
              <a:buNone/>
            </a:pPr>
            <a:r>
              <a:rPr lang="uk-UA" b="1" dirty="0">
                <a:solidFill>
                  <a:schemeClr val="bg1"/>
                </a:solidFill>
              </a:rPr>
              <a:t>         </a:t>
            </a:r>
            <a:r>
              <a:rPr lang="en-US" b="1" dirty="0">
                <a:solidFill>
                  <a:schemeClr val="bg1"/>
                </a:solidFill>
              </a:rPr>
              <a:t>h</a:t>
            </a:r>
            <a:r>
              <a:rPr lang="en-US" b="1" baseline="-25000" dirty="0">
                <a:solidFill>
                  <a:schemeClr val="bg1"/>
                </a:solidFill>
              </a:rPr>
              <a:t>i</a:t>
            </a:r>
            <a:r>
              <a:rPr lang="ru-RU" b="1" baseline="-25000" dirty="0">
                <a:solidFill>
                  <a:schemeClr val="bg1"/>
                </a:solidFill>
              </a:rPr>
              <a:t>-1 </a:t>
            </a:r>
            <a:r>
              <a:rPr lang="ru-RU" b="1" dirty="0">
                <a:solidFill>
                  <a:schemeClr val="bg1"/>
                </a:solidFill>
              </a:rPr>
              <a:t>̶ </a:t>
            </a:r>
            <a:r>
              <a:rPr lang="ru-RU" dirty="0" err="1">
                <a:solidFill>
                  <a:schemeClr val="bg1"/>
                </a:solidFill>
              </a:rPr>
              <a:t>глибина</a:t>
            </a:r>
            <a:r>
              <a:rPr lang="ru-RU" dirty="0">
                <a:solidFill>
                  <a:schemeClr val="bg1"/>
                </a:solidFill>
              </a:rPr>
              <a:t> дефектного </a:t>
            </a:r>
            <a:r>
              <a:rPr lang="ru-RU" dirty="0" err="1">
                <a:solidFill>
                  <a:schemeClr val="bg1"/>
                </a:solidFill>
              </a:rPr>
              <a:t>поверхневого</a:t>
            </a:r>
            <a:r>
              <a:rPr lang="ru-RU" dirty="0">
                <a:solidFill>
                  <a:schemeClr val="bg1"/>
                </a:solidFill>
              </a:rPr>
              <a:t> шару </a:t>
            </a:r>
            <a:r>
              <a:rPr lang="ru-RU" dirty="0" err="1">
                <a:solidFill>
                  <a:schemeClr val="bg1"/>
                </a:solidFill>
              </a:rPr>
              <a:t>після</a:t>
            </a:r>
            <a:r>
              <a:rPr lang="ru-RU" dirty="0">
                <a:solidFill>
                  <a:schemeClr val="bg1"/>
                </a:solidFill>
              </a:rPr>
              <a:t> </a:t>
            </a:r>
            <a:r>
              <a:rPr lang="ru-RU" dirty="0" err="1">
                <a:solidFill>
                  <a:schemeClr val="bg1"/>
                </a:solidFill>
              </a:rPr>
              <a:t>попередньої</a:t>
            </a:r>
            <a:r>
              <a:rPr lang="ru-RU" dirty="0">
                <a:solidFill>
                  <a:schemeClr val="bg1"/>
                </a:solidFill>
              </a:rPr>
              <a:t> </a:t>
            </a:r>
            <a:r>
              <a:rPr lang="ru-RU" dirty="0" err="1">
                <a:solidFill>
                  <a:schemeClr val="bg1"/>
                </a:solidFill>
              </a:rPr>
              <a:t>операції</a:t>
            </a:r>
            <a:r>
              <a:rPr lang="ru-RU" dirty="0">
                <a:solidFill>
                  <a:schemeClr val="bg1"/>
                </a:solidFill>
              </a:rPr>
              <a:t>;</a:t>
            </a:r>
          </a:p>
          <a:p>
            <a:pPr marL="0" indent="0" algn="just">
              <a:buNone/>
            </a:pPr>
            <a:r>
              <a:rPr lang="ru-RU" dirty="0">
                <a:solidFill>
                  <a:schemeClr val="bg1"/>
                </a:solidFill>
              </a:rPr>
              <a:t>        </a:t>
            </a:r>
            <a:r>
              <a:rPr lang="ru-RU" b="1" dirty="0">
                <a:solidFill>
                  <a:schemeClr val="bg1"/>
                </a:solidFill>
              </a:rPr>
              <a:t> </a:t>
            </a:r>
            <a:r>
              <a:rPr lang="en-US" b="1" dirty="0">
                <a:solidFill>
                  <a:schemeClr val="bg1"/>
                </a:solidFill>
              </a:rPr>
              <a:t>Δ</a:t>
            </a:r>
            <a:r>
              <a:rPr lang="ru-RU" b="1" baseline="-25000" dirty="0">
                <a:solidFill>
                  <a:schemeClr val="bg1"/>
                </a:solidFill>
              </a:rPr>
              <a:t>∑</a:t>
            </a:r>
            <a:r>
              <a:rPr lang="en-US" b="1" baseline="-25000" dirty="0" err="1">
                <a:solidFill>
                  <a:schemeClr val="bg1"/>
                </a:solidFill>
              </a:rPr>
              <a:t>i</a:t>
            </a:r>
            <a:r>
              <a:rPr lang="ru-RU" b="1" baseline="-25000" dirty="0">
                <a:solidFill>
                  <a:schemeClr val="bg1"/>
                </a:solidFill>
              </a:rPr>
              <a:t>-1 - </a:t>
            </a:r>
            <a:r>
              <a:rPr lang="ru-RU" dirty="0" err="1">
                <a:solidFill>
                  <a:schemeClr val="bg1"/>
                </a:solidFill>
              </a:rPr>
              <a:t>сумарне</a:t>
            </a:r>
            <a:r>
              <a:rPr lang="ru-RU" dirty="0">
                <a:solidFill>
                  <a:schemeClr val="bg1"/>
                </a:solidFill>
              </a:rPr>
              <a:t> </a:t>
            </a:r>
            <a:r>
              <a:rPr lang="ru-RU" dirty="0" err="1">
                <a:solidFill>
                  <a:schemeClr val="bg1"/>
                </a:solidFill>
              </a:rPr>
              <a:t>відхилення</a:t>
            </a:r>
            <a:r>
              <a:rPr lang="ru-RU" dirty="0">
                <a:solidFill>
                  <a:schemeClr val="bg1"/>
                </a:solidFill>
              </a:rPr>
              <a:t> </a:t>
            </a:r>
            <a:r>
              <a:rPr lang="ru-RU" dirty="0" err="1">
                <a:solidFill>
                  <a:schemeClr val="bg1"/>
                </a:solidFill>
              </a:rPr>
              <a:t>розташування</a:t>
            </a:r>
            <a:r>
              <a:rPr lang="ru-RU" dirty="0">
                <a:solidFill>
                  <a:schemeClr val="bg1"/>
                </a:solidFill>
              </a:rPr>
              <a:t> </a:t>
            </a:r>
            <a:r>
              <a:rPr lang="ru-RU" dirty="0" err="1">
                <a:solidFill>
                  <a:schemeClr val="bg1"/>
                </a:solidFill>
              </a:rPr>
              <a:t>поверхні</a:t>
            </a:r>
            <a:r>
              <a:rPr lang="ru-RU" dirty="0">
                <a:solidFill>
                  <a:schemeClr val="bg1"/>
                </a:solidFill>
              </a:rPr>
              <a:t> (</a:t>
            </a:r>
            <a:r>
              <a:rPr lang="ru-RU" dirty="0" err="1">
                <a:solidFill>
                  <a:schemeClr val="bg1"/>
                </a:solidFill>
              </a:rPr>
              <a:t>відхилення</a:t>
            </a:r>
            <a:r>
              <a:rPr lang="ru-RU" dirty="0">
                <a:solidFill>
                  <a:schemeClr val="bg1"/>
                </a:solidFill>
              </a:rPr>
              <a:t> </a:t>
            </a:r>
            <a:r>
              <a:rPr lang="ru-RU" dirty="0" err="1">
                <a:solidFill>
                  <a:schemeClr val="bg1"/>
                </a:solidFill>
              </a:rPr>
              <a:t>від</a:t>
            </a:r>
            <a:r>
              <a:rPr lang="ru-RU" dirty="0">
                <a:solidFill>
                  <a:schemeClr val="bg1"/>
                </a:solidFill>
              </a:rPr>
              <a:t> </a:t>
            </a:r>
            <a:r>
              <a:rPr lang="ru-RU" dirty="0" err="1">
                <a:solidFill>
                  <a:schemeClr val="bg1"/>
                </a:solidFill>
              </a:rPr>
              <a:t>перпендикулярності</a:t>
            </a:r>
            <a:r>
              <a:rPr lang="ru-RU" dirty="0">
                <a:solidFill>
                  <a:schemeClr val="bg1"/>
                </a:solidFill>
              </a:rPr>
              <a:t>, </a:t>
            </a:r>
            <a:r>
              <a:rPr lang="ru-RU" dirty="0" err="1">
                <a:solidFill>
                  <a:schemeClr val="bg1"/>
                </a:solidFill>
              </a:rPr>
              <a:t>паралельності</a:t>
            </a:r>
            <a:r>
              <a:rPr lang="ru-RU" dirty="0">
                <a:solidFill>
                  <a:schemeClr val="bg1"/>
                </a:solidFill>
              </a:rPr>
              <a:t>, </a:t>
            </a:r>
            <a:r>
              <a:rPr lang="ru-RU" dirty="0" err="1">
                <a:solidFill>
                  <a:schemeClr val="bg1"/>
                </a:solidFill>
              </a:rPr>
              <a:t>співвісності</a:t>
            </a:r>
            <a:r>
              <a:rPr lang="ru-RU" dirty="0">
                <a:solidFill>
                  <a:schemeClr val="bg1"/>
                </a:solidFill>
              </a:rPr>
              <a:t> </a:t>
            </a:r>
            <a:r>
              <a:rPr lang="ru-RU" dirty="0" err="1">
                <a:solidFill>
                  <a:schemeClr val="bg1"/>
                </a:solidFill>
              </a:rPr>
              <a:t>тощо</a:t>
            </a:r>
            <a:r>
              <a:rPr lang="ru-RU" dirty="0">
                <a:solidFill>
                  <a:schemeClr val="bg1"/>
                </a:solidFill>
              </a:rPr>
              <a:t>), а в </a:t>
            </a:r>
            <a:r>
              <a:rPr lang="ru-RU" dirty="0" err="1">
                <a:solidFill>
                  <a:schemeClr val="bg1"/>
                </a:solidFill>
              </a:rPr>
              <a:t>деяких</a:t>
            </a:r>
            <a:r>
              <a:rPr lang="ru-RU" dirty="0">
                <a:solidFill>
                  <a:schemeClr val="bg1"/>
                </a:solidFill>
              </a:rPr>
              <a:t> </a:t>
            </a:r>
            <a:r>
              <a:rPr lang="ru-RU" dirty="0" err="1">
                <a:solidFill>
                  <a:schemeClr val="bg1"/>
                </a:solidFill>
              </a:rPr>
              <a:t>випадках</a:t>
            </a:r>
            <a:r>
              <a:rPr lang="ru-RU" dirty="0">
                <a:solidFill>
                  <a:schemeClr val="bg1"/>
                </a:solidFill>
              </a:rPr>
              <a:t> </a:t>
            </a:r>
            <a:r>
              <a:rPr lang="ru-RU" dirty="0" err="1">
                <a:solidFill>
                  <a:schemeClr val="bg1"/>
                </a:solidFill>
              </a:rPr>
              <a:t>відхилення</a:t>
            </a:r>
            <a:r>
              <a:rPr lang="ru-RU" dirty="0">
                <a:solidFill>
                  <a:schemeClr val="bg1"/>
                </a:solidFill>
              </a:rPr>
              <a:t> </a:t>
            </a:r>
            <a:r>
              <a:rPr lang="ru-RU" dirty="0" err="1">
                <a:solidFill>
                  <a:schemeClr val="bg1"/>
                </a:solidFill>
              </a:rPr>
              <a:t>форми</a:t>
            </a:r>
            <a:r>
              <a:rPr lang="ru-RU" dirty="0">
                <a:solidFill>
                  <a:schemeClr val="bg1"/>
                </a:solidFill>
              </a:rPr>
              <a:t> </a:t>
            </a:r>
            <a:r>
              <a:rPr lang="ru-RU" dirty="0" err="1">
                <a:solidFill>
                  <a:schemeClr val="bg1"/>
                </a:solidFill>
              </a:rPr>
              <a:t>поверхні</a:t>
            </a:r>
            <a:r>
              <a:rPr lang="ru-RU" dirty="0">
                <a:solidFill>
                  <a:schemeClr val="bg1"/>
                </a:solidFill>
              </a:rPr>
              <a:t> на </a:t>
            </a:r>
            <a:r>
              <a:rPr lang="ru-RU" dirty="0" err="1">
                <a:solidFill>
                  <a:schemeClr val="bg1"/>
                </a:solidFill>
              </a:rPr>
              <a:t>попередній</a:t>
            </a:r>
            <a:r>
              <a:rPr lang="ru-RU" dirty="0">
                <a:solidFill>
                  <a:schemeClr val="bg1"/>
                </a:solidFill>
              </a:rPr>
              <a:t> </a:t>
            </a:r>
            <a:r>
              <a:rPr lang="ru-RU" dirty="0" err="1">
                <a:solidFill>
                  <a:schemeClr val="bg1"/>
                </a:solidFill>
              </a:rPr>
              <a:t>операції</a:t>
            </a:r>
            <a:r>
              <a:rPr lang="ru-RU" dirty="0">
                <a:solidFill>
                  <a:schemeClr val="bg1"/>
                </a:solidFill>
              </a:rPr>
              <a:t>;</a:t>
            </a:r>
          </a:p>
          <a:p>
            <a:pPr marL="0" indent="0" algn="just">
              <a:buNone/>
            </a:pPr>
            <a:r>
              <a:rPr lang="uk-UA" dirty="0">
                <a:solidFill>
                  <a:schemeClr val="bg1"/>
                </a:solidFill>
              </a:rPr>
              <a:t>         </a:t>
            </a:r>
            <a:r>
              <a:rPr lang="uk-UA" b="1" dirty="0">
                <a:solidFill>
                  <a:schemeClr val="bg1"/>
                </a:solidFill>
              </a:rPr>
              <a:t> </a:t>
            </a:r>
            <a:r>
              <a:rPr lang="uk-UA" b="1" dirty="0" err="1">
                <a:solidFill>
                  <a:schemeClr val="bg1"/>
                </a:solidFill>
              </a:rPr>
              <a:t>ε</a:t>
            </a:r>
            <a:r>
              <a:rPr lang="uk-UA" b="1" baseline="-25000" dirty="0" err="1">
                <a:solidFill>
                  <a:schemeClr val="bg1"/>
                </a:solidFill>
              </a:rPr>
              <a:t>В</a:t>
            </a:r>
            <a:r>
              <a:rPr lang="uk-UA" b="1" dirty="0">
                <a:solidFill>
                  <a:schemeClr val="bg1"/>
                </a:solidFill>
              </a:rPr>
              <a:t> </a:t>
            </a:r>
            <a:r>
              <a:rPr lang="ru-RU" b="1" dirty="0">
                <a:solidFill>
                  <a:schemeClr val="bg1"/>
                </a:solidFill>
              </a:rPr>
              <a:t>- </a:t>
            </a:r>
            <a:r>
              <a:rPr lang="uk-UA" dirty="0">
                <a:solidFill>
                  <a:schemeClr val="bg1"/>
                </a:solidFill>
              </a:rPr>
              <a:t>похибка встановлення заготовки на верстаті для виконання даної операції.</a:t>
            </a:r>
            <a:endParaRPr lang="ru-RU" dirty="0">
              <a:solidFill>
                <a:schemeClr val="bg1"/>
              </a:solidFill>
            </a:endParaRPr>
          </a:p>
        </p:txBody>
      </p:sp>
    </p:spTree>
    <p:extLst>
      <p:ext uri="{BB962C8B-B14F-4D97-AF65-F5344CB8AC3E}">
        <p14:creationId xmlns:p14="http://schemas.microsoft.com/office/powerpoint/2010/main" val="2978849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457200" y="553244"/>
                <a:ext cx="8229600" cy="4680520"/>
              </a:xfrm>
            </p:spPr>
            <p:txBody>
              <a:bodyPr>
                <a:noAutofit/>
              </a:bodyPr>
              <a:lstStyle/>
              <a:p>
                <a:pPr marL="0" indent="358775" algn="just">
                  <a:buNone/>
                </a:pPr>
                <a:r>
                  <a:rPr lang="uk-UA" sz="2100" dirty="0">
                    <a:solidFill>
                      <a:schemeClr val="bg1"/>
                    </a:solidFill>
                  </a:rPr>
                  <a:t>Похибка встановлення заготовки для виконуваної операції може бути розраховуватись (наближено) за формулою: </a:t>
                </a:r>
                <a:endParaRPr lang="ru-RU" sz="2100" dirty="0">
                  <a:solidFill>
                    <a:schemeClr val="bg1"/>
                  </a:solidFill>
                </a:endParaRPr>
              </a:p>
              <a:p>
                <a:pPr marL="0" indent="0" algn="ctr">
                  <a:buNone/>
                </a:pPr>
                <a:r>
                  <a:rPr lang="uk-UA" sz="2100" b="1" dirty="0">
                    <a:solidFill>
                      <a:schemeClr val="bg1"/>
                    </a:solidFill>
                  </a:rPr>
                  <a:t>                   </a:t>
                </a:r>
                <a:r>
                  <a:rPr lang="uk-UA" sz="2100" b="1" dirty="0" err="1">
                    <a:solidFill>
                      <a:schemeClr val="bg1"/>
                    </a:solidFill>
                  </a:rPr>
                  <a:t>ε</a:t>
                </a:r>
                <a:r>
                  <a:rPr lang="uk-UA" sz="2100" b="1" baseline="-25000" dirty="0" err="1">
                    <a:solidFill>
                      <a:schemeClr val="bg1"/>
                    </a:solidFill>
                  </a:rPr>
                  <a:t>в</a:t>
                </a:r>
                <a:r>
                  <a:rPr lang="uk-UA" sz="2100" b="1" dirty="0">
                    <a:solidFill>
                      <a:schemeClr val="bg1"/>
                    </a:solidFill>
                  </a:rPr>
                  <a:t>  =   </a:t>
                </a:r>
                <a14:m>
                  <m:oMath xmlns:m="http://schemas.openxmlformats.org/officeDocument/2006/math">
                    <m:rad>
                      <m:radPr>
                        <m:degHide m:val="on"/>
                        <m:ctrlPr>
                          <a:rPr lang="uk-UA" sz="2100" i="1" smtClean="0">
                            <a:solidFill>
                              <a:schemeClr val="bg1"/>
                            </a:solidFill>
                            <a:latin typeface="Cambria Math" panose="02040503050406030204" pitchFamily="18" charset="0"/>
                          </a:rPr>
                        </m:ctrlPr>
                      </m:radPr>
                      <m:deg/>
                      <m:e>
                        <m:r>
                          <a:rPr lang="uk-UA" sz="2100" b="1" i="1" dirty="0">
                            <a:solidFill>
                              <a:schemeClr val="bg1"/>
                            </a:solidFill>
                            <a:latin typeface="Cambria Math" panose="02040503050406030204" pitchFamily="18" charset="0"/>
                          </a:rPr>
                          <m:t>𝜺</m:t>
                        </m:r>
                        <m:r>
                          <a:rPr lang="uk-UA" sz="2100" b="1" i="1" baseline="-25000" dirty="0">
                            <a:solidFill>
                              <a:schemeClr val="bg1"/>
                            </a:solidFill>
                            <a:latin typeface="Cambria Math" panose="02040503050406030204" pitchFamily="18" charset="0"/>
                          </a:rPr>
                          <m:t>б</m:t>
                        </m:r>
                        <m:r>
                          <a:rPr lang="uk-UA" sz="2100" b="1" i="1" baseline="30000" dirty="0">
                            <a:solidFill>
                              <a:schemeClr val="bg1"/>
                            </a:solidFill>
                            <a:latin typeface="Cambria Math" panose="02040503050406030204" pitchFamily="18" charset="0"/>
                          </a:rPr>
                          <m:t>𝟐</m:t>
                        </m:r>
                        <m:r>
                          <a:rPr lang="uk-UA" sz="2100" b="1" i="1" dirty="0" smtClean="0">
                            <a:solidFill>
                              <a:schemeClr val="bg1"/>
                            </a:solidFill>
                            <a:latin typeface="Cambria Math" panose="02040503050406030204" pitchFamily="18" charset="0"/>
                          </a:rPr>
                          <m:t>+ </m:t>
                        </m:r>
                        <m:r>
                          <a:rPr lang="uk-UA" sz="2100" b="1" i="1" dirty="0">
                            <a:solidFill>
                              <a:schemeClr val="bg1"/>
                            </a:solidFill>
                            <a:latin typeface="Cambria Math" panose="02040503050406030204" pitchFamily="18" charset="0"/>
                          </a:rPr>
                          <m:t> </m:t>
                        </m:r>
                        <m:r>
                          <a:rPr lang="uk-UA" sz="2100" b="1" i="1" dirty="0">
                            <a:solidFill>
                              <a:schemeClr val="bg1"/>
                            </a:solidFill>
                            <a:latin typeface="Cambria Math" panose="02040503050406030204" pitchFamily="18" charset="0"/>
                          </a:rPr>
                          <m:t>𝜺</m:t>
                        </m:r>
                        <m:r>
                          <a:rPr lang="uk-UA" sz="2100" b="1" i="1" baseline="-25000" dirty="0">
                            <a:solidFill>
                              <a:schemeClr val="bg1"/>
                            </a:solidFill>
                            <a:latin typeface="Cambria Math" panose="02040503050406030204" pitchFamily="18" charset="0"/>
                          </a:rPr>
                          <m:t>з</m:t>
                        </m:r>
                        <m:r>
                          <a:rPr lang="uk-UA" sz="2100" b="1" i="1" baseline="30000" dirty="0">
                            <a:solidFill>
                              <a:schemeClr val="bg1"/>
                            </a:solidFill>
                            <a:latin typeface="Cambria Math" panose="02040503050406030204" pitchFamily="18" charset="0"/>
                          </a:rPr>
                          <m:t>𝟐</m:t>
                        </m:r>
                        <m:r>
                          <a:rPr lang="ru-RU" sz="2100" b="1" i="1" dirty="0" smtClean="0">
                            <a:solidFill>
                              <a:schemeClr val="bg1"/>
                            </a:solidFill>
                            <a:latin typeface="Cambria Math" panose="02040503050406030204" pitchFamily="18" charset="0"/>
                          </a:rPr>
                          <m:t>+</m:t>
                        </m:r>
                        <m:r>
                          <a:rPr lang="uk-UA" sz="2100" b="1" i="1" dirty="0">
                            <a:solidFill>
                              <a:schemeClr val="bg1"/>
                            </a:solidFill>
                            <a:latin typeface="Cambria Math" panose="02040503050406030204" pitchFamily="18" charset="0"/>
                          </a:rPr>
                          <m:t>𝜺</m:t>
                        </m:r>
                        <m:r>
                          <a:rPr lang="uk-UA" sz="2100" b="1" i="1" baseline="-25000" dirty="0">
                            <a:solidFill>
                              <a:schemeClr val="bg1"/>
                            </a:solidFill>
                            <a:latin typeface="Cambria Math" panose="02040503050406030204" pitchFamily="18" charset="0"/>
                          </a:rPr>
                          <m:t>пр</m:t>
                        </m:r>
                        <m:r>
                          <a:rPr lang="uk-UA" sz="2100" b="1" i="1" baseline="30000" dirty="0">
                            <a:solidFill>
                              <a:schemeClr val="bg1"/>
                            </a:solidFill>
                            <a:latin typeface="Cambria Math" panose="02040503050406030204" pitchFamily="18" charset="0"/>
                          </a:rPr>
                          <m:t>𝟐</m:t>
                        </m:r>
                      </m:e>
                    </m:rad>
                  </m:oMath>
                </a14:m>
                <a:r>
                  <a:rPr lang="uk-UA" sz="2100" dirty="0">
                    <a:solidFill>
                      <a:schemeClr val="bg1"/>
                    </a:solidFill>
                  </a:rPr>
                  <a:t>,</a:t>
                </a:r>
                <a:endParaRPr lang="ru-RU" sz="2100" dirty="0">
                  <a:solidFill>
                    <a:schemeClr val="bg1"/>
                  </a:solidFill>
                </a:endParaRPr>
              </a:p>
              <a:p>
                <a:pPr marL="0" indent="0" algn="just">
                  <a:buNone/>
                </a:pPr>
                <a:r>
                  <a:rPr lang="uk-UA" sz="2100" dirty="0">
                    <a:solidFill>
                      <a:schemeClr val="bg1"/>
                    </a:solidFill>
                  </a:rPr>
                  <a:t>де  </a:t>
                </a:r>
                <a:r>
                  <a:rPr lang="uk-UA" sz="2100" b="1" dirty="0" err="1">
                    <a:solidFill>
                      <a:schemeClr val="bg1"/>
                    </a:solidFill>
                  </a:rPr>
                  <a:t>ε</a:t>
                </a:r>
                <a:r>
                  <a:rPr lang="uk-UA" sz="2100" b="1" baseline="-25000" dirty="0" err="1">
                    <a:solidFill>
                      <a:schemeClr val="bg1"/>
                    </a:solidFill>
                  </a:rPr>
                  <a:t>б</a:t>
                </a:r>
                <a:r>
                  <a:rPr lang="uk-UA" sz="2100" b="1" baseline="-25000" dirty="0">
                    <a:solidFill>
                      <a:schemeClr val="bg1"/>
                    </a:solidFill>
                  </a:rPr>
                  <a:t> </a:t>
                </a:r>
                <a:r>
                  <a:rPr lang="uk-UA" sz="2100" b="1" dirty="0">
                    <a:solidFill>
                      <a:schemeClr val="bg1"/>
                    </a:solidFill>
                  </a:rPr>
                  <a:t>  - </a:t>
                </a:r>
                <a:r>
                  <a:rPr lang="uk-UA" sz="2100" dirty="0">
                    <a:solidFill>
                      <a:schemeClr val="bg1"/>
                    </a:solidFill>
                  </a:rPr>
                  <a:t>похибка базування заготовки для виконання даної операції;</a:t>
                </a:r>
                <a:endParaRPr lang="ru-RU" sz="2100" dirty="0">
                  <a:solidFill>
                    <a:schemeClr val="bg1"/>
                  </a:solidFill>
                </a:endParaRPr>
              </a:p>
              <a:p>
                <a:pPr marL="0" indent="0" algn="just">
                  <a:buNone/>
                </a:pPr>
                <a:r>
                  <a:rPr lang="uk-UA" sz="2100" dirty="0">
                    <a:solidFill>
                      <a:schemeClr val="bg1"/>
                    </a:solidFill>
                  </a:rPr>
                  <a:t>      </a:t>
                </a:r>
                <a:r>
                  <a:rPr lang="uk-UA" sz="2100" b="1" dirty="0">
                    <a:solidFill>
                      <a:schemeClr val="bg1"/>
                    </a:solidFill>
                  </a:rPr>
                  <a:t> </a:t>
                </a:r>
                <a:r>
                  <a:rPr lang="uk-UA" sz="2100" b="1" dirty="0" err="1">
                    <a:solidFill>
                      <a:schemeClr val="bg1"/>
                    </a:solidFill>
                  </a:rPr>
                  <a:t>ε</a:t>
                </a:r>
                <a:r>
                  <a:rPr lang="uk-UA" sz="2100" b="1" baseline="-25000" dirty="0" err="1">
                    <a:solidFill>
                      <a:schemeClr val="bg1"/>
                    </a:solidFill>
                  </a:rPr>
                  <a:t>з</a:t>
                </a:r>
                <a:r>
                  <a:rPr lang="uk-UA" sz="2100" b="1" baseline="-25000" dirty="0">
                    <a:solidFill>
                      <a:schemeClr val="bg1"/>
                    </a:solidFill>
                  </a:rPr>
                  <a:t>  </a:t>
                </a:r>
                <a:r>
                  <a:rPr lang="uk-UA" sz="2100" dirty="0">
                    <a:solidFill>
                      <a:schemeClr val="bg1"/>
                    </a:solidFill>
                  </a:rPr>
                  <a:t> - похибка закріплення заготовки для виконання даної операції;</a:t>
                </a:r>
                <a:r>
                  <a:rPr lang="uk-UA" sz="2100" b="1" baseline="-25000" dirty="0">
                    <a:solidFill>
                      <a:schemeClr val="bg1"/>
                    </a:solidFill>
                  </a:rPr>
                  <a:t> </a:t>
                </a:r>
                <a:endParaRPr lang="ru-RU" sz="2100" dirty="0">
                  <a:solidFill>
                    <a:schemeClr val="bg1"/>
                  </a:solidFill>
                </a:endParaRPr>
              </a:p>
              <a:p>
                <a:pPr marL="0" indent="0" algn="just">
                  <a:buNone/>
                </a:pPr>
                <a:r>
                  <a:rPr lang="uk-UA" sz="2100" b="1" dirty="0">
                    <a:solidFill>
                      <a:schemeClr val="bg1"/>
                    </a:solidFill>
                  </a:rPr>
                  <a:t>     </a:t>
                </a:r>
                <a:r>
                  <a:rPr lang="uk-UA" sz="2100" b="1" dirty="0" err="1">
                    <a:solidFill>
                      <a:schemeClr val="bg1"/>
                    </a:solidFill>
                  </a:rPr>
                  <a:t>ε</a:t>
                </a:r>
                <a:r>
                  <a:rPr lang="uk-UA" sz="2100" b="1" baseline="-25000" dirty="0" err="1">
                    <a:solidFill>
                      <a:schemeClr val="bg1"/>
                    </a:solidFill>
                  </a:rPr>
                  <a:t>пр</a:t>
                </a:r>
                <a:r>
                  <a:rPr lang="uk-UA" sz="2100" b="1" baseline="-25000" dirty="0">
                    <a:solidFill>
                      <a:schemeClr val="bg1"/>
                    </a:solidFill>
                  </a:rPr>
                  <a:t> </a:t>
                </a:r>
                <a:r>
                  <a:rPr lang="uk-UA" sz="2100" b="1" dirty="0">
                    <a:solidFill>
                      <a:schemeClr val="bg1"/>
                    </a:solidFill>
                  </a:rPr>
                  <a:t>  - </a:t>
                </a:r>
                <a:r>
                  <a:rPr lang="uk-UA" sz="2100" dirty="0">
                    <a:solidFill>
                      <a:schemeClr val="bg1"/>
                    </a:solidFill>
                  </a:rPr>
                  <a:t>похибка пристосування, що встановлене на верстаті. </a:t>
                </a:r>
                <a:endParaRPr lang="ru-RU" sz="2100" dirty="0">
                  <a:solidFill>
                    <a:schemeClr val="bg1"/>
                  </a:solidFill>
                </a:endParaRPr>
              </a:p>
              <a:p>
                <a:pPr marL="0" indent="0" algn="just">
                  <a:buNone/>
                </a:pPr>
                <a:r>
                  <a:rPr lang="uk-UA" sz="2100" dirty="0">
                    <a:solidFill>
                      <a:schemeClr val="bg1"/>
                    </a:solidFill>
                  </a:rPr>
                  <a:t>         </a:t>
                </a:r>
                <a:endParaRPr lang="ru-RU" sz="2100" dirty="0">
                  <a:solidFill>
                    <a:schemeClr val="bg1"/>
                  </a:solidFill>
                </a:endParaRPr>
              </a:p>
              <a:p>
                <a:pPr marL="0" indent="0" algn="just">
                  <a:buNone/>
                </a:pPr>
                <a:r>
                  <a:rPr lang="uk-UA" sz="2100" dirty="0">
                    <a:solidFill>
                      <a:schemeClr val="bg1"/>
                    </a:solidFill>
                  </a:rPr>
                  <a:t>        При обробці зовнішніх та внутрішніх поверхонь обертання (двобічний припуск з випадковим просторовим розташуванням похибок </a:t>
                </a:r>
                <a:r>
                  <a:rPr lang="uk-UA" sz="2100" b="1" dirty="0">
                    <a:solidFill>
                      <a:schemeClr val="bg1"/>
                    </a:solidFill>
                  </a:rPr>
                  <a:t>Δ</a:t>
                </a:r>
                <a:r>
                  <a:rPr lang="uk-UA" sz="2100" b="1" baseline="-25000" dirty="0">
                    <a:solidFill>
                      <a:schemeClr val="bg1"/>
                    </a:solidFill>
                  </a:rPr>
                  <a:t>∑і-1</a:t>
                </a:r>
                <a:r>
                  <a:rPr lang="uk-UA" sz="2100" b="1" dirty="0">
                    <a:solidFill>
                      <a:schemeClr val="bg1"/>
                    </a:solidFill>
                  </a:rPr>
                  <a:t> </a:t>
                </a:r>
                <a:r>
                  <a:rPr lang="uk-UA" sz="2100" dirty="0">
                    <a:solidFill>
                      <a:schemeClr val="bg1"/>
                    </a:solidFill>
                  </a:rPr>
                  <a:t>та  </a:t>
                </a:r>
                <a:r>
                  <a:rPr lang="uk-UA" sz="2100" b="1" dirty="0" err="1">
                    <a:solidFill>
                      <a:schemeClr val="bg1"/>
                    </a:solidFill>
                  </a:rPr>
                  <a:t>ε</a:t>
                </a:r>
                <a:r>
                  <a:rPr lang="uk-UA" sz="2100" b="1" baseline="-25000" dirty="0" err="1">
                    <a:solidFill>
                      <a:schemeClr val="bg1"/>
                    </a:solidFill>
                  </a:rPr>
                  <a:t>i</a:t>
                </a:r>
                <a:r>
                  <a:rPr lang="uk-UA" sz="2100" dirty="0">
                    <a:solidFill>
                      <a:schemeClr val="bg1"/>
                    </a:solidFill>
                  </a:rPr>
                  <a:t>) мінімальний операційний припуск дорівнює:</a:t>
                </a:r>
                <a:endParaRPr lang="ru-RU" sz="2100" dirty="0">
                  <a:solidFill>
                    <a:schemeClr val="bg1"/>
                  </a:solidFill>
                </a:endParaRPr>
              </a:p>
              <a:p>
                <a:pPr marL="0" indent="0" algn="ctr">
                  <a:buNone/>
                </a:pPr>
                <a:r>
                  <a:rPr lang="uk-UA" sz="2100" dirty="0">
                    <a:solidFill>
                      <a:schemeClr val="bg1"/>
                    </a:solidFill>
                  </a:rPr>
                  <a:t>  </a:t>
                </a:r>
                <a:r>
                  <a:rPr lang="uk-UA" sz="2100" b="1" dirty="0">
                    <a:solidFill>
                      <a:schemeClr val="bg1"/>
                    </a:solidFill>
                  </a:rPr>
                  <a:t>2∑</a:t>
                </a:r>
                <a:r>
                  <a:rPr lang="en-US" sz="2100" b="1" baseline="-25000" dirty="0" err="1">
                    <a:solidFill>
                      <a:schemeClr val="bg1"/>
                    </a:solidFill>
                  </a:rPr>
                  <a:t>i</a:t>
                </a:r>
                <a:r>
                  <a:rPr lang="en-US" sz="2100" b="1" baseline="30000" dirty="0" err="1">
                    <a:solidFill>
                      <a:schemeClr val="bg1"/>
                    </a:solidFill>
                  </a:rPr>
                  <a:t>min</a:t>
                </a:r>
                <a:r>
                  <a:rPr lang="uk-UA" sz="2100" b="1" baseline="30000" dirty="0">
                    <a:solidFill>
                      <a:schemeClr val="bg1"/>
                    </a:solidFill>
                  </a:rPr>
                  <a:t>  </a:t>
                </a:r>
                <a:r>
                  <a:rPr lang="uk-UA" sz="2100" b="1" dirty="0">
                    <a:solidFill>
                      <a:schemeClr val="bg1"/>
                    </a:solidFill>
                  </a:rPr>
                  <a:t>=  2 ((</a:t>
                </a:r>
                <a:r>
                  <a:rPr lang="en-US" sz="2100" b="1" dirty="0" err="1">
                    <a:solidFill>
                      <a:schemeClr val="bg1"/>
                    </a:solidFill>
                  </a:rPr>
                  <a:t>R</a:t>
                </a:r>
                <a:r>
                  <a:rPr lang="en-US" sz="2100" b="1" baseline="-25000" dirty="0" err="1">
                    <a:solidFill>
                      <a:schemeClr val="bg1"/>
                    </a:solidFill>
                  </a:rPr>
                  <a:t>z</a:t>
                </a:r>
                <a:r>
                  <a:rPr lang="uk-UA" sz="2100" b="1" baseline="-25000" dirty="0">
                    <a:solidFill>
                      <a:schemeClr val="bg1"/>
                    </a:solidFill>
                  </a:rPr>
                  <a:t>-1  </a:t>
                </a:r>
                <a:r>
                  <a:rPr lang="uk-UA" sz="2100" b="1" dirty="0">
                    <a:solidFill>
                      <a:schemeClr val="bg1"/>
                    </a:solidFill>
                  </a:rPr>
                  <a:t>+  </a:t>
                </a:r>
                <a:r>
                  <a:rPr lang="en-US" sz="2100" b="1" dirty="0">
                    <a:solidFill>
                      <a:schemeClr val="bg1"/>
                    </a:solidFill>
                  </a:rPr>
                  <a:t>h</a:t>
                </a:r>
                <a:r>
                  <a:rPr lang="en-US" sz="2100" b="1" baseline="-25000" dirty="0">
                    <a:solidFill>
                      <a:schemeClr val="bg1"/>
                    </a:solidFill>
                  </a:rPr>
                  <a:t>i</a:t>
                </a:r>
                <a:r>
                  <a:rPr lang="uk-UA" sz="2100" b="1" baseline="-25000" dirty="0">
                    <a:solidFill>
                      <a:schemeClr val="bg1"/>
                    </a:solidFill>
                  </a:rPr>
                  <a:t>-1</a:t>
                </a:r>
                <a:r>
                  <a:rPr lang="uk-UA" sz="2100" b="1" dirty="0">
                    <a:solidFill>
                      <a:schemeClr val="bg1"/>
                    </a:solidFill>
                  </a:rPr>
                  <a:t>)</a:t>
                </a:r>
                <a:r>
                  <a:rPr lang="uk-UA" sz="2100" b="1" baseline="30000" dirty="0">
                    <a:solidFill>
                      <a:schemeClr val="bg1"/>
                    </a:solidFill>
                  </a:rPr>
                  <a:t>2 </a:t>
                </a:r>
                <a:r>
                  <a:rPr lang="uk-UA" sz="2100" b="1" dirty="0">
                    <a:solidFill>
                      <a:schemeClr val="bg1"/>
                    </a:solidFill>
                  </a:rPr>
                  <a:t> + </a:t>
                </a:r>
                <a14:m>
                  <m:oMath xmlns:m="http://schemas.openxmlformats.org/officeDocument/2006/math">
                    <m:rad>
                      <m:radPr>
                        <m:degHide m:val="on"/>
                        <m:ctrlPr>
                          <a:rPr lang="uk-UA" sz="2100" i="1" smtClean="0">
                            <a:solidFill>
                              <a:schemeClr val="bg1"/>
                            </a:solidFill>
                            <a:latin typeface="Cambria Math" panose="02040503050406030204" pitchFamily="18" charset="0"/>
                          </a:rPr>
                        </m:ctrlPr>
                      </m:radPr>
                      <m:deg/>
                      <m:e>
                        <m:r>
                          <m:rPr>
                            <m:nor/>
                          </m:rPr>
                          <a:rPr lang="en-US" sz="2100" b="1" dirty="0">
                            <a:solidFill>
                              <a:schemeClr val="bg1"/>
                            </a:solidFill>
                          </a:rPr>
                          <m:t>Δ</m:t>
                        </m:r>
                        <m:r>
                          <m:rPr>
                            <m:nor/>
                          </m:rPr>
                          <a:rPr lang="uk-UA" sz="2100" b="1" baseline="-25000" dirty="0">
                            <a:solidFill>
                              <a:schemeClr val="bg1"/>
                            </a:solidFill>
                          </a:rPr>
                          <m:t>∑</m:t>
                        </m:r>
                        <m:r>
                          <m:rPr>
                            <m:nor/>
                          </m:rPr>
                          <a:rPr lang="en-US" sz="2100" b="1" baseline="-25000" dirty="0">
                            <a:solidFill>
                              <a:schemeClr val="bg1"/>
                            </a:solidFill>
                          </a:rPr>
                          <m:t>i</m:t>
                        </m:r>
                        <m:r>
                          <m:rPr>
                            <m:nor/>
                          </m:rPr>
                          <a:rPr lang="uk-UA" sz="2100" b="1" baseline="-25000" dirty="0">
                            <a:solidFill>
                              <a:schemeClr val="bg1"/>
                            </a:solidFill>
                          </a:rPr>
                          <m:t>−1</m:t>
                        </m:r>
                        <m:r>
                          <m:rPr>
                            <m:nor/>
                          </m:rPr>
                          <a:rPr lang="uk-UA" sz="2100" b="1" baseline="30000" dirty="0">
                            <a:solidFill>
                              <a:schemeClr val="bg1"/>
                            </a:solidFill>
                          </a:rPr>
                          <m:t>2 </m:t>
                        </m:r>
                        <m:r>
                          <m:rPr>
                            <m:nor/>
                          </m:rPr>
                          <a:rPr lang="uk-UA" sz="2100" b="1" dirty="0">
                            <a:solidFill>
                              <a:schemeClr val="bg1"/>
                            </a:solidFill>
                          </a:rPr>
                          <m:t> +  </m:t>
                        </m:r>
                        <m:r>
                          <m:rPr>
                            <m:nor/>
                          </m:rPr>
                          <a:rPr lang="en-US" sz="2100" b="1" dirty="0">
                            <a:solidFill>
                              <a:schemeClr val="bg1"/>
                            </a:solidFill>
                          </a:rPr>
                          <m:t>ε</m:t>
                        </m:r>
                        <m:r>
                          <m:rPr>
                            <m:nor/>
                          </m:rPr>
                          <a:rPr lang="uk-UA" sz="2100" b="1" baseline="-25000" dirty="0">
                            <a:solidFill>
                              <a:schemeClr val="bg1"/>
                            </a:solidFill>
                          </a:rPr>
                          <m:t>в</m:t>
                        </m:r>
                        <m:r>
                          <m:rPr>
                            <m:nor/>
                          </m:rPr>
                          <a:rPr lang="uk-UA" sz="2100" b="1" baseline="30000" dirty="0">
                            <a:solidFill>
                              <a:schemeClr val="bg1"/>
                            </a:solidFill>
                          </a:rPr>
                          <m:t>2</m:t>
                        </m:r>
                      </m:e>
                    </m:rad>
                  </m:oMath>
                </a14:m>
                <a:r>
                  <a:rPr lang="uk-UA" sz="2100" b="1" dirty="0">
                    <a:solidFill>
                      <a:schemeClr val="bg1"/>
                    </a:solidFill>
                  </a:rPr>
                  <a:t>)</a:t>
                </a:r>
                <a:r>
                  <a:rPr lang="uk-UA" sz="2100" dirty="0">
                    <a:solidFill>
                      <a:schemeClr val="bg1"/>
                    </a:solidFill>
                  </a:rPr>
                  <a:t>. </a:t>
                </a:r>
                <a:endParaRPr lang="ru-RU" sz="2100" dirty="0">
                  <a:solidFill>
                    <a:schemeClr val="bg1"/>
                  </a:solidFill>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457200" y="553244"/>
                <a:ext cx="8229600" cy="4680520"/>
              </a:xfrm>
              <a:blipFill>
                <a:blip r:embed="rId2"/>
                <a:stretch>
                  <a:fillRect l="-889" t="-781" r="-889"/>
                </a:stretch>
              </a:blipFill>
            </p:spPr>
            <p:txBody>
              <a:bodyPr/>
              <a:lstStyle/>
              <a:p>
                <a:r>
                  <a:rPr lang="ru-RU">
                    <a:noFill/>
                  </a:rPr>
                  <a:t> </a:t>
                </a:r>
              </a:p>
            </p:txBody>
          </p:sp>
        </mc:Fallback>
      </mc:AlternateContent>
    </p:spTree>
    <p:extLst>
      <p:ext uri="{BB962C8B-B14F-4D97-AF65-F5344CB8AC3E}">
        <p14:creationId xmlns:p14="http://schemas.microsoft.com/office/powerpoint/2010/main" val="49039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896544"/>
          </a:xfrm>
        </p:spPr>
        <p:txBody>
          <a:bodyPr>
            <a:normAutofit fontScale="77500" lnSpcReduction="20000"/>
          </a:bodyPr>
          <a:lstStyle/>
          <a:p>
            <a:pPr marL="0" indent="358775" algn="just">
              <a:buNone/>
            </a:pPr>
            <a:r>
              <a:rPr lang="uk-UA" dirty="0">
                <a:solidFill>
                  <a:schemeClr val="bg1"/>
                </a:solidFill>
              </a:rPr>
              <a:t>Режими різання розраховуються і вибираються за максимальними припусками. У всіх технологічних розрахунках розглядаються номінальні припуски. Правильний розрахунок і вибір припусків та операційних допусків при механічній обробці деталі є основою при складанні технологічного процесу, оскільки від нього залежить її собівартість, якість, довговічність та надійність.</a:t>
            </a:r>
            <a:endParaRPr lang="ru-RU" dirty="0">
              <a:solidFill>
                <a:schemeClr val="bg1"/>
              </a:solidFill>
            </a:endParaRPr>
          </a:p>
          <a:p>
            <a:pPr marL="0" indent="0"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Вплив величини припуску на економічність процесу обробки великий. Чим більший припуск, тим більше проходів потрібно для зняття відповідного шару металу що призводить до збільшення трудомісткості процесу, зайвих витрат електроенергії, різального інструмента, збільшує кількість стружки, з’являється необхідність у збільшенні парка обладнання і виробничих площ.</a:t>
            </a:r>
            <a:endParaRPr lang="ru-RU" dirty="0">
              <a:solidFill>
                <a:schemeClr val="bg1"/>
              </a:solidFill>
            </a:endParaRPr>
          </a:p>
        </p:txBody>
      </p:sp>
    </p:spTree>
    <p:extLst>
      <p:ext uri="{BB962C8B-B14F-4D97-AF65-F5344CB8AC3E}">
        <p14:creationId xmlns:p14="http://schemas.microsoft.com/office/powerpoint/2010/main" val="39175789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968552"/>
          </a:xfrm>
        </p:spPr>
        <p:txBody>
          <a:bodyPr>
            <a:normAutofit fontScale="85000" lnSpcReduction="10000"/>
          </a:bodyPr>
          <a:lstStyle/>
          <a:p>
            <a:pPr marL="0" indent="358775" algn="just">
              <a:buNone/>
            </a:pPr>
            <a:r>
              <a:rPr lang="uk-UA" sz="2800" dirty="0">
                <a:solidFill>
                  <a:schemeClr val="bg1"/>
                </a:solidFill>
              </a:rPr>
              <a:t>Зменшені припуски не забезпечують можливості видалення дефектних поверхневих шарів металу, отримання потрібної точності та шорсткості, тобто призводять до браку.           </a:t>
            </a:r>
          </a:p>
          <a:p>
            <a:pPr marL="0" indent="358775" algn="just">
              <a:buNone/>
            </a:pPr>
            <a:r>
              <a:rPr lang="uk-UA" sz="2800" dirty="0">
                <a:solidFill>
                  <a:schemeClr val="bg1"/>
                </a:solidFill>
              </a:rPr>
              <a:t>Для визначення оптимальних припусків у машинобудуванні застосовують декілька методів розрахунку, сутність яких буде розглянуто в розділі “Розробка технологічних процесів”.</a:t>
            </a:r>
            <a:endParaRPr lang="ru-RU" sz="2800" dirty="0">
              <a:solidFill>
                <a:schemeClr val="bg1"/>
              </a:solidFill>
            </a:endParaRPr>
          </a:p>
          <a:p>
            <a:pPr marL="0" indent="0" algn="just">
              <a:buNone/>
            </a:pPr>
            <a:endParaRPr lang="ru-RU" dirty="0">
              <a:solidFill>
                <a:schemeClr val="bg1"/>
              </a:solidFill>
            </a:endParaRPr>
          </a:p>
          <a:p>
            <a:pPr marL="0" indent="0" algn="just">
              <a:buNone/>
            </a:pPr>
            <a:r>
              <a:rPr lang="uk-UA" dirty="0">
                <a:solidFill>
                  <a:schemeClr val="bg1"/>
                </a:solidFill>
              </a:rPr>
              <a:t>Тема «</a:t>
            </a:r>
            <a:r>
              <a:rPr lang="uk-UA" b="1" dirty="0">
                <a:solidFill>
                  <a:schemeClr val="bg1"/>
                </a:solidFill>
              </a:rPr>
              <a:t>Припуски на механічну обробку</a:t>
            </a:r>
            <a:r>
              <a:rPr lang="uk-UA" dirty="0">
                <a:solidFill>
                  <a:schemeClr val="bg1"/>
                </a:solidFill>
              </a:rPr>
              <a:t>» більш глибоко розкрита в підручнику «</a:t>
            </a:r>
            <a:r>
              <a:rPr lang="uk-UA" b="1" dirty="0">
                <a:solidFill>
                  <a:schemeClr val="bg1"/>
                </a:solidFill>
              </a:rPr>
              <a:t>Технологія машинобудування</a:t>
            </a:r>
            <a:r>
              <a:rPr lang="uk-UA" dirty="0">
                <a:solidFill>
                  <a:schemeClr val="bg1"/>
                </a:solidFill>
              </a:rPr>
              <a:t>» під авторством під авторством Мельничука П.П., Боровика А.І., </a:t>
            </a:r>
            <a:r>
              <a:rPr lang="uk-UA" dirty="0" err="1">
                <a:solidFill>
                  <a:schemeClr val="bg1"/>
                </a:solidFill>
              </a:rPr>
              <a:t>Лінчевського</a:t>
            </a:r>
            <a:r>
              <a:rPr lang="uk-UA" dirty="0">
                <a:solidFill>
                  <a:schemeClr val="bg1"/>
                </a:solidFill>
              </a:rPr>
              <a:t> П.А., </a:t>
            </a:r>
            <a:r>
              <a:rPr lang="uk-UA" dirty="0" err="1">
                <a:solidFill>
                  <a:schemeClr val="bg1"/>
                </a:solidFill>
              </a:rPr>
              <a:t>Петракова</a:t>
            </a:r>
            <a:r>
              <a:rPr lang="uk-UA" dirty="0">
                <a:solidFill>
                  <a:schemeClr val="bg1"/>
                </a:solidFill>
              </a:rPr>
              <a:t> Ю.В. (</a:t>
            </a:r>
            <a:r>
              <a:rPr lang="uk-UA" dirty="0" err="1">
                <a:solidFill>
                  <a:schemeClr val="bg1"/>
                </a:solidFill>
              </a:rPr>
              <a:t>стор</a:t>
            </a:r>
            <a:r>
              <a:rPr lang="uk-UA" dirty="0">
                <a:solidFill>
                  <a:schemeClr val="bg1"/>
                </a:solidFill>
              </a:rPr>
              <a:t>. 292…298).</a:t>
            </a:r>
            <a:endParaRPr lang="ru-RU" dirty="0">
              <a:solidFill>
                <a:schemeClr val="bg1"/>
              </a:solidFill>
            </a:endParaRPr>
          </a:p>
        </p:txBody>
      </p:sp>
    </p:spTree>
    <p:extLst>
      <p:ext uri="{BB962C8B-B14F-4D97-AF65-F5344CB8AC3E}">
        <p14:creationId xmlns:p14="http://schemas.microsoft.com/office/powerpoint/2010/main" val="1022854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612411"/>
          </a:xfrm>
        </p:spPr>
        <p:txBody>
          <a:bodyPr>
            <a:normAutofit/>
          </a:bodyPr>
          <a:lstStyle/>
          <a:p>
            <a:r>
              <a:rPr lang="uk-UA" sz="3200" dirty="0">
                <a:solidFill>
                  <a:schemeClr val="bg1"/>
                </a:solidFill>
              </a:rPr>
              <a:t>ЗАПИТАННЯ ДЛЯ САМОКОНТРОЛЮ</a:t>
            </a:r>
            <a:endParaRPr lang="ru-RU" sz="3200" dirty="0">
              <a:solidFill>
                <a:schemeClr val="bg1"/>
              </a:solidFill>
            </a:endParaRPr>
          </a:p>
        </p:txBody>
      </p:sp>
      <p:sp>
        <p:nvSpPr>
          <p:cNvPr id="3" name="Объект 2"/>
          <p:cNvSpPr>
            <a:spLocks noGrp="1"/>
          </p:cNvSpPr>
          <p:nvPr>
            <p:ph idx="1"/>
          </p:nvPr>
        </p:nvSpPr>
        <p:spPr>
          <a:xfrm>
            <a:off x="457200" y="841276"/>
            <a:ext cx="8229600" cy="4608512"/>
          </a:xfrm>
        </p:spPr>
        <p:txBody>
          <a:bodyPr>
            <a:noAutofit/>
          </a:bodyPr>
          <a:lstStyle/>
          <a:p>
            <a:pPr marL="0" indent="0" algn="just">
              <a:buNone/>
            </a:pPr>
            <a:r>
              <a:rPr lang="uk-UA" sz="2000" dirty="0">
                <a:solidFill>
                  <a:schemeClr val="bg1"/>
                </a:solidFill>
              </a:rPr>
              <a:t>1. Як класифікуються припуски на механічну обробку? Їх визначення та характеристика.</a:t>
            </a:r>
            <a:endParaRPr lang="ru-RU" sz="2000" dirty="0">
              <a:solidFill>
                <a:schemeClr val="bg1"/>
              </a:solidFill>
            </a:endParaRPr>
          </a:p>
          <a:p>
            <a:pPr marL="0" indent="0" algn="just">
              <a:buNone/>
            </a:pPr>
            <a:r>
              <a:rPr lang="uk-UA" sz="2000" dirty="0">
                <a:solidFill>
                  <a:schemeClr val="bg1"/>
                </a:solidFill>
              </a:rPr>
              <a:t>2. Від яких факторів залежить величина припусків?</a:t>
            </a:r>
            <a:endParaRPr lang="ru-RU" sz="2000" dirty="0">
              <a:solidFill>
                <a:schemeClr val="bg1"/>
              </a:solidFill>
            </a:endParaRPr>
          </a:p>
          <a:p>
            <a:pPr marL="0" indent="0" algn="just">
              <a:buNone/>
            </a:pPr>
            <a:r>
              <a:rPr lang="uk-UA" sz="2000" dirty="0">
                <a:solidFill>
                  <a:schemeClr val="bg1"/>
                </a:solidFill>
              </a:rPr>
              <a:t>3. Зобразіть схему для визначення проміжних розмірів валів та зовнішніх лінійних розмірів при обробці за методом пробних ходів.</a:t>
            </a:r>
            <a:endParaRPr lang="ru-RU" sz="2000" dirty="0">
              <a:solidFill>
                <a:schemeClr val="bg1"/>
              </a:solidFill>
            </a:endParaRPr>
          </a:p>
          <a:p>
            <a:pPr marL="0" indent="0" algn="just">
              <a:buNone/>
            </a:pPr>
            <a:r>
              <a:rPr lang="uk-UA" sz="2000" dirty="0">
                <a:solidFill>
                  <a:schemeClr val="bg1"/>
                </a:solidFill>
              </a:rPr>
              <a:t>4. Зобразіть схему для визначення проміжних розмірів та внутрішніх лінійних розмірів при обробці за методом пробних ходів.</a:t>
            </a:r>
            <a:endParaRPr lang="ru-RU" sz="2000" dirty="0">
              <a:solidFill>
                <a:schemeClr val="bg1"/>
              </a:solidFill>
            </a:endParaRPr>
          </a:p>
          <a:p>
            <a:pPr marL="0" indent="0" algn="just">
              <a:buNone/>
            </a:pPr>
            <a:r>
              <a:rPr lang="uk-UA" sz="2000" dirty="0">
                <a:solidFill>
                  <a:schemeClr val="bg1"/>
                </a:solidFill>
              </a:rPr>
              <a:t>5. Наведіть формули для розрахунку проміжних розмірів для зовнішніх поверхонь при обробці за методом пробних ходів.</a:t>
            </a:r>
            <a:endParaRPr lang="ru-RU" sz="2000" dirty="0">
              <a:solidFill>
                <a:schemeClr val="bg1"/>
              </a:solidFill>
            </a:endParaRPr>
          </a:p>
          <a:p>
            <a:pPr marL="0" indent="0" algn="just">
              <a:buNone/>
            </a:pPr>
            <a:r>
              <a:rPr lang="uk-UA" sz="2000" dirty="0">
                <a:solidFill>
                  <a:schemeClr val="bg1"/>
                </a:solidFill>
              </a:rPr>
              <a:t>6. Наведіть формули для розрахунку проміжних розмірів для внутрішніх поверхонь при обробці за методом пробних ходів.</a:t>
            </a:r>
            <a:endParaRPr lang="ru-RU" sz="2000" dirty="0">
              <a:solidFill>
                <a:schemeClr val="bg1"/>
              </a:solidFill>
            </a:endParaRPr>
          </a:p>
          <a:p>
            <a:pPr marL="0" indent="0" algn="just">
              <a:buNone/>
            </a:pPr>
            <a:r>
              <a:rPr lang="uk-UA" sz="2000" dirty="0">
                <a:solidFill>
                  <a:schemeClr val="bg1"/>
                </a:solidFill>
              </a:rPr>
              <a:t>7. У чому полягає суттєва різниця в схемах розташування припусків при обробці за методом пробних ходів та при роботі на налагоджених верстатах?</a:t>
            </a:r>
            <a:endParaRPr lang="ru-RU" sz="2000" dirty="0">
              <a:solidFill>
                <a:schemeClr val="bg1"/>
              </a:solidFill>
            </a:endParaRPr>
          </a:p>
        </p:txBody>
      </p:sp>
    </p:spTree>
    <p:extLst>
      <p:ext uri="{BB962C8B-B14F-4D97-AF65-F5344CB8AC3E}">
        <p14:creationId xmlns:p14="http://schemas.microsoft.com/office/powerpoint/2010/main" val="3346908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612411"/>
          </a:xfrm>
        </p:spPr>
        <p:txBody>
          <a:bodyPr>
            <a:normAutofit/>
          </a:bodyPr>
          <a:lstStyle/>
          <a:p>
            <a:r>
              <a:rPr lang="uk-UA" sz="3200" dirty="0">
                <a:solidFill>
                  <a:schemeClr val="bg1"/>
                </a:solidFill>
              </a:rPr>
              <a:t>ЗАПИТАННЯ ДЛЯ САМОКОНТРОЛЮ</a:t>
            </a:r>
            <a:endParaRPr lang="ru-RU" sz="3200" dirty="0">
              <a:solidFill>
                <a:schemeClr val="bg1"/>
              </a:solidFill>
            </a:endParaRPr>
          </a:p>
        </p:txBody>
      </p:sp>
      <p:sp>
        <p:nvSpPr>
          <p:cNvPr id="3" name="Объект 2"/>
          <p:cNvSpPr>
            <a:spLocks noGrp="1"/>
          </p:cNvSpPr>
          <p:nvPr>
            <p:ph idx="1"/>
          </p:nvPr>
        </p:nvSpPr>
        <p:spPr>
          <a:xfrm>
            <a:off x="457200" y="1273324"/>
            <a:ext cx="8229600" cy="3816424"/>
          </a:xfrm>
        </p:spPr>
        <p:txBody>
          <a:bodyPr>
            <a:normAutofit fontScale="62500" lnSpcReduction="20000"/>
          </a:bodyPr>
          <a:lstStyle/>
          <a:p>
            <a:pPr marL="0" indent="0" algn="just">
              <a:buNone/>
            </a:pPr>
            <a:r>
              <a:rPr lang="uk-UA" dirty="0">
                <a:solidFill>
                  <a:schemeClr val="bg1"/>
                </a:solidFill>
              </a:rPr>
              <a:t>8. Зобразіть схему для визначення проміжних розмірів валів та зовнішніх лінійних розмірів при автоматичному отриманні розмірів.</a:t>
            </a:r>
            <a:endParaRPr lang="ru-RU" dirty="0">
              <a:solidFill>
                <a:schemeClr val="bg1"/>
              </a:solidFill>
            </a:endParaRPr>
          </a:p>
          <a:p>
            <a:pPr marL="0" indent="0" algn="just">
              <a:buNone/>
            </a:pPr>
            <a:r>
              <a:rPr lang="uk-UA" dirty="0">
                <a:solidFill>
                  <a:schemeClr val="bg1"/>
                </a:solidFill>
              </a:rPr>
              <a:t>9. Зобразіть схему для визначення проміжних розмірів отворів та внутрішніх лінійних розмірів при автоматичному отриманні розмірів.</a:t>
            </a:r>
            <a:endParaRPr lang="ru-RU" dirty="0">
              <a:solidFill>
                <a:schemeClr val="bg1"/>
              </a:solidFill>
            </a:endParaRPr>
          </a:p>
          <a:p>
            <a:pPr marL="0" indent="0" algn="just">
              <a:buNone/>
            </a:pPr>
            <a:r>
              <a:rPr lang="uk-UA" dirty="0">
                <a:solidFill>
                  <a:schemeClr val="bg1"/>
                </a:solidFill>
              </a:rPr>
              <a:t>10. Наведіть формули для розрахунку проміжних розмірів для зовнішніх поверхонь при автоматичному отриманні розмірів.</a:t>
            </a:r>
            <a:endParaRPr lang="ru-RU" dirty="0">
              <a:solidFill>
                <a:schemeClr val="bg1"/>
              </a:solidFill>
            </a:endParaRPr>
          </a:p>
          <a:p>
            <a:pPr marL="0" indent="0" algn="just">
              <a:buNone/>
            </a:pPr>
            <a:r>
              <a:rPr lang="uk-UA" dirty="0">
                <a:solidFill>
                  <a:schemeClr val="bg1"/>
                </a:solidFill>
              </a:rPr>
              <a:t>11. Наведіть формули для розрахунку проміжних розмірів для внутрішніх поверхонь при автоматичному отриманні розмірів.</a:t>
            </a:r>
            <a:endParaRPr lang="ru-RU" dirty="0">
              <a:solidFill>
                <a:schemeClr val="bg1"/>
              </a:solidFill>
            </a:endParaRPr>
          </a:p>
          <a:p>
            <a:pPr marL="0" indent="0" algn="just">
              <a:buNone/>
            </a:pPr>
            <a:r>
              <a:rPr lang="uk-UA" dirty="0">
                <a:solidFill>
                  <a:schemeClr val="bg1"/>
                </a:solidFill>
              </a:rPr>
              <a:t>12. Як визначається мінімальний припуск на механічну обробку.</a:t>
            </a:r>
            <a:endParaRPr lang="ru-RU" dirty="0">
              <a:solidFill>
                <a:schemeClr val="bg1"/>
              </a:solidFill>
            </a:endParaRPr>
          </a:p>
          <a:p>
            <a:pPr marL="0" indent="0" algn="just">
              <a:buNone/>
            </a:pPr>
            <a:r>
              <a:rPr lang="uk-UA" dirty="0">
                <a:solidFill>
                  <a:schemeClr val="bg1"/>
                </a:solidFill>
              </a:rPr>
              <a:t>13. Охарактеризуйте складові формули для визначення мінімального припуску на механічну обробку.</a:t>
            </a:r>
            <a:endParaRPr lang="ru-RU" dirty="0">
              <a:solidFill>
                <a:schemeClr val="bg1"/>
              </a:solidFill>
            </a:endParaRPr>
          </a:p>
          <a:p>
            <a:pPr marL="0" indent="0" algn="just">
              <a:buNone/>
            </a:pPr>
            <a:r>
              <a:rPr lang="uk-UA" dirty="0">
                <a:solidFill>
                  <a:schemeClr val="bg1"/>
                </a:solidFill>
              </a:rPr>
              <a:t>14. Як величина припуску впливає на якість та економічність механічної обробки?</a:t>
            </a:r>
            <a:endParaRPr lang="ru-RU" dirty="0">
              <a:solidFill>
                <a:schemeClr val="bg1"/>
              </a:solidFill>
            </a:endParaRPr>
          </a:p>
        </p:txBody>
      </p:sp>
    </p:spTree>
    <p:extLst>
      <p:ext uri="{BB962C8B-B14F-4D97-AF65-F5344CB8AC3E}">
        <p14:creationId xmlns:p14="http://schemas.microsoft.com/office/powerpoint/2010/main" val="1284569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17207"/>
            <a:ext cx="8507288" cy="952500"/>
          </a:xfrm>
        </p:spPr>
        <p:txBody>
          <a:bodyPr>
            <a:noAutofit/>
          </a:bodyPr>
          <a:lstStyle/>
          <a:p>
            <a:pPr indent="534988"/>
            <a:r>
              <a:rPr lang="uk-UA" sz="3600" b="1" dirty="0">
                <a:solidFill>
                  <a:schemeClr val="bg1"/>
                </a:solidFill>
              </a:rPr>
              <a:t>8.1. Загальні відомості про припуски на обробку</a:t>
            </a:r>
            <a:endParaRPr lang="ru-RU" sz="3600" dirty="0">
              <a:solidFill>
                <a:schemeClr val="bg1"/>
              </a:solidFill>
            </a:endParaRPr>
          </a:p>
        </p:txBody>
      </p:sp>
      <p:sp>
        <p:nvSpPr>
          <p:cNvPr id="3" name="Объект 2"/>
          <p:cNvSpPr>
            <a:spLocks noGrp="1"/>
          </p:cNvSpPr>
          <p:nvPr>
            <p:ph idx="1"/>
          </p:nvPr>
        </p:nvSpPr>
        <p:spPr>
          <a:xfrm>
            <a:off x="457200" y="1333500"/>
            <a:ext cx="8435280" cy="4044280"/>
          </a:xfrm>
        </p:spPr>
        <p:txBody>
          <a:bodyPr>
            <a:noAutofit/>
          </a:bodyPr>
          <a:lstStyle/>
          <a:p>
            <a:pPr marL="0" indent="358775" algn="just">
              <a:spcBef>
                <a:spcPts val="0"/>
              </a:spcBef>
              <a:buNone/>
            </a:pPr>
            <a:r>
              <a:rPr lang="uk-UA" sz="2800" dirty="0">
                <a:solidFill>
                  <a:schemeClr val="bg1"/>
                </a:solidFill>
              </a:rPr>
              <a:t>Креслення вихідної (початкової) заготовки відрізняється від креслення готової деталі наявністю на всіх оброблюваних поверхнях </a:t>
            </a:r>
            <a:r>
              <a:rPr lang="uk-UA" sz="2800" b="1" dirty="0">
                <a:solidFill>
                  <a:schemeClr val="bg1"/>
                </a:solidFill>
              </a:rPr>
              <a:t>припусків</a:t>
            </a:r>
            <a:r>
              <a:rPr lang="uk-UA" sz="2800" dirty="0">
                <a:solidFill>
                  <a:schemeClr val="bg1"/>
                </a:solidFill>
              </a:rPr>
              <a:t> на наступну обробку.</a:t>
            </a:r>
            <a:endParaRPr lang="ru-RU" sz="2800" dirty="0">
              <a:solidFill>
                <a:schemeClr val="bg1"/>
              </a:solidFill>
            </a:endParaRPr>
          </a:p>
          <a:p>
            <a:pPr marL="0" indent="358775" algn="just">
              <a:spcBef>
                <a:spcPts val="0"/>
              </a:spcBef>
              <a:buNone/>
            </a:pPr>
            <a:r>
              <a:rPr lang="uk-UA" sz="2800" dirty="0">
                <a:solidFill>
                  <a:schemeClr val="bg1"/>
                </a:solidFill>
              </a:rPr>
              <a:t>В машинобудуванні при обробці матеріалу розрізняють такі види припусків:</a:t>
            </a:r>
            <a:endParaRPr lang="ru-RU" sz="2800" dirty="0">
              <a:solidFill>
                <a:schemeClr val="bg1"/>
              </a:solidFill>
            </a:endParaRPr>
          </a:p>
          <a:p>
            <a:pPr lvl="0" algn="just">
              <a:spcBef>
                <a:spcPts val="0"/>
              </a:spcBef>
            </a:pPr>
            <a:r>
              <a:rPr lang="uk-UA" sz="2800" dirty="0">
                <a:solidFill>
                  <a:schemeClr val="bg1"/>
                </a:solidFill>
              </a:rPr>
              <a:t>загальний припуск на обробку; </a:t>
            </a:r>
            <a:endParaRPr lang="ru-RU" sz="2800" dirty="0">
              <a:solidFill>
                <a:schemeClr val="bg1"/>
              </a:solidFill>
            </a:endParaRPr>
          </a:p>
          <a:p>
            <a:pPr lvl="0" algn="just">
              <a:spcBef>
                <a:spcPts val="0"/>
              </a:spcBef>
            </a:pPr>
            <a:r>
              <a:rPr lang="uk-UA" sz="2800" dirty="0">
                <a:solidFill>
                  <a:schemeClr val="bg1"/>
                </a:solidFill>
              </a:rPr>
              <a:t>операційний, що задається на операцію;</a:t>
            </a:r>
            <a:endParaRPr lang="ru-RU" sz="2800" dirty="0">
              <a:solidFill>
                <a:schemeClr val="bg1"/>
              </a:solidFill>
            </a:endParaRPr>
          </a:p>
          <a:p>
            <a:pPr algn="just">
              <a:spcBef>
                <a:spcPts val="0"/>
              </a:spcBef>
            </a:pPr>
            <a:r>
              <a:rPr lang="uk-UA" sz="2800" dirty="0">
                <a:solidFill>
                  <a:schemeClr val="bg1"/>
                </a:solidFill>
              </a:rPr>
              <a:t>проміжний, що задається на перехід.</a:t>
            </a:r>
          </a:p>
          <a:p>
            <a:pPr marL="0" indent="0" algn="just">
              <a:spcBef>
                <a:spcPts val="0"/>
              </a:spcBef>
              <a:buNone/>
            </a:pPr>
            <a:endParaRPr lang="ru-RU" sz="2000" dirty="0">
              <a:solidFill>
                <a:schemeClr val="bg1"/>
              </a:solidFill>
            </a:endParaRPr>
          </a:p>
        </p:txBody>
      </p:sp>
    </p:spTree>
    <p:extLst>
      <p:ext uri="{BB962C8B-B14F-4D97-AF65-F5344CB8AC3E}">
        <p14:creationId xmlns:p14="http://schemas.microsoft.com/office/powerpoint/2010/main" val="221879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457200" y="409228"/>
                <a:ext cx="8229600" cy="4695908"/>
              </a:xfrm>
            </p:spPr>
            <p:txBody>
              <a:bodyPr>
                <a:normAutofit fontScale="92500" lnSpcReduction="20000"/>
              </a:bodyPr>
              <a:lstStyle/>
              <a:p>
                <a:pPr marL="0" indent="358775" algn="just">
                  <a:buNone/>
                </a:pPr>
                <a:r>
                  <a:rPr lang="uk-UA" b="1" u="sng" dirty="0">
                    <a:solidFill>
                      <a:schemeClr val="bg1"/>
                    </a:solidFill>
                  </a:rPr>
                  <a:t>Загальним припуском </a:t>
                </a:r>
                <a:r>
                  <a:rPr lang="uk-UA" dirty="0">
                    <a:solidFill>
                      <a:schemeClr val="bg1"/>
                    </a:solidFill>
                  </a:rPr>
                  <a:t>на обробку називається </a:t>
                </a:r>
                <a:r>
                  <a:rPr lang="uk-UA" b="1" dirty="0">
                    <a:solidFill>
                      <a:schemeClr val="bg1"/>
                    </a:solidFill>
                  </a:rPr>
                  <a:t>шар </a:t>
                </a:r>
                <a:r>
                  <a:rPr lang="ru-RU" b="1" dirty="0" err="1">
                    <a:solidFill>
                      <a:schemeClr val="bg1"/>
                    </a:solidFill>
                  </a:rPr>
                  <a:t>матеріалу</a:t>
                </a:r>
                <a:r>
                  <a:rPr lang="ru-RU" b="1" dirty="0">
                    <a:solidFill>
                      <a:schemeClr val="bg1"/>
                    </a:solidFill>
                  </a:rPr>
                  <a:t> заготовки</a:t>
                </a:r>
                <a:r>
                  <a:rPr lang="uk-UA" dirty="0">
                    <a:solidFill>
                      <a:schemeClr val="bg1"/>
                    </a:solidFill>
                  </a:rPr>
                  <a:t>, який повинен бути видалений в результаті виконання усіх передбачених технологічним процесом операцій механічної обробки для отримання готової деталі з заданими розмірами і шорсткістю поверхонь.</a:t>
                </a:r>
                <a:endParaRPr lang="ru-RU" dirty="0">
                  <a:solidFill>
                    <a:schemeClr val="bg1"/>
                  </a:solidFill>
                </a:endParaRPr>
              </a:p>
              <a:p>
                <a:pPr marL="0" indent="358775" algn="just">
                  <a:buNone/>
                </a:pPr>
                <a:r>
                  <a:rPr lang="uk-UA" dirty="0">
                    <a:solidFill>
                      <a:schemeClr val="bg1"/>
                    </a:solidFill>
                  </a:rPr>
                  <a:t>Загальний припуск дорівнює:</a:t>
                </a:r>
              </a:p>
              <a:p>
                <a:pPr marL="0" indent="358775" algn="ctr">
                  <a:buNone/>
                </a:pPr>
                <a:r>
                  <a:rPr lang="uk-UA" b="1" dirty="0">
                    <a:solidFill>
                      <a:schemeClr val="bg1"/>
                    </a:solidFill>
                  </a:rPr>
                  <a:t>Z</a:t>
                </a:r>
                <a:r>
                  <a:rPr lang="uk-UA" baseline="-25000" dirty="0">
                    <a:solidFill>
                      <a:schemeClr val="bg1"/>
                    </a:solidFill>
                  </a:rPr>
                  <a:t> </a:t>
                </a:r>
                <a:r>
                  <a:rPr lang="uk-UA" b="1" baseline="-25000" dirty="0">
                    <a:solidFill>
                      <a:schemeClr val="bg1"/>
                    </a:solidFill>
                  </a:rPr>
                  <a:t>з</a:t>
                </a:r>
                <a:r>
                  <a:rPr lang="uk-UA" b="1" dirty="0">
                    <a:solidFill>
                      <a:schemeClr val="bg1"/>
                    </a:solidFill>
                  </a:rPr>
                  <a:t> </a:t>
                </a:r>
                <a14:m>
                  <m:oMath xmlns:m="http://schemas.openxmlformats.org/officeDocument/2006/math">
                    <m:r>
                      <a:rPr lang="ru-RU" i="1">
                        <a:solidFill>
                          <a:schemeClr val="bg1"/>
                        </a:solidFill>
                        <a:latin typeface="Cambria Math" panose="02040503050406030204" pitchFamily="18" charset="0"/>
                      </a:rPr>
                      <m:t>=</m:t>
                    </m:r>
                    <m:nary>
                      <m:naryPr>
                        <m:chr m:val="∑"/>
                        <m:grow m:val="on"/>
                        <m:ctrlPr>
                          <a:rPr lang="ru-RU" b="1" i="1">
                            <a:solidFill>
                              <a:schemeClr val="bg1"/>
                            </a:solidFill>
                            <a:latin typeface="Cambria Math" panose="02040503050406030204" pitchFamily="18" charset="0"/>
                          </a:rPr>
                        </m:ctrlPr>
                      </m:naryPr>
                      <m:sub>
                        <m:r>
                          <a:rPr lang="ru-RU" b="1" i="1">
                            <a:solidFill>
                              <a:schemeClr val="bg1"/>
                            </a:solidFill>
                            <a:latin typeface="Cambria Math" panose="02040503050406030204" pitchFamily="18" charset="0"/>
                          </a:rPr>
                          <m:t>і=</m:t>
                        </m:r>
                        <m:r>
                          <a:rPr lang="en-US" b="1" i="1">
                            <a:solidFill>
                              <a:schemeClr val="bg1"/>
                            </a:solidFill>
                            <a:latin typeface="Cambria Math" panose="02040503050406030204" pitchFamily="18" charset="0"/>
                          </a:rPr>
                          <m:t>𝟏</m:t>
                        </m:r>
                      </m:sub>
                      <m:sup>
                        <m:r>
                          <a:rPr lang="en-US" b="1" i="1">
                            <a:solidFill>
                              <a:schemeClr val="bg1"/>
                            </a:solidFill>
                            <a:latin typeface="Cambria Math" panose="02040503050406030204" pitchFamily="18" charset="0"/>
                          </a:rPr>
                          <m:t>𝒏</m:t>
                        </m:r>
                      </m:sup>
                      <m:e>
                        <m:r>
                          <a:rPr lang="en-US" b="1" i="1">
                            <a:solidFill>
                              <a:schemeClr val="bg1"/>
                            </a:solidFill>
                            <a:latin typeface="Cambria Math" panose="02040503050406030204" pitchFamily="18" charset="0"/>
                          </a:rPr>
                          <m:t> </m:t>
                        </m:r>
                        <m:r>
                          <a:rPr lang="ru-RU" i="1">
                            <a:solidFill>
                              <a:schemeClr val="bg1"/>
                            </a:solidFill>
                            <a:latin typeface="Cambria Math" panose="02040503050406030204" pitchFamily="18" charset="0"/>
                          </a:rPr>
                          <m:t>∗</m:t>
                        </m:r>
                        <m:r>
                          <a:rPr lang="en-US" b="1" i="1">
                            <a:solidFill>
                              <a:schemeClr val="bg1"/>
                            </a:solidFill>
                            <a:latin typeface="Cambria Math" panose="02040503050406030204" pitchFamily="18" charset="0"/>
                          </a:rPr>
                          <m:t>𝒁</m:t>
                        </m:r>
                        <m:r>
                          <a:rPr lang="ru-RU" b="1" i="1">
                            <a:solidFill>
                              <a:schemeClr val="bg1"/>
                            </a:solidFill>
                            <a:latin typeface="Cambria Math" panose="02040503050406030204" pitchFamily="18" charset="0"/>
                          </a:rPr>
                          <m:t> і</m:t>
                        </m:r>
                      </m:e>
                    </m:nary>
                  </m:oMath>
                </a14:m>
                <a:endParaRPr lang="ru-RU" dirty="0">
                  <a:solidFill>
                    <a:schemeClr val="bg1"/>
                  </a:solidFill>
                </a:endParaRPr>
              </a:p>
              <a:p>
                <a:pPr marL="0" indent="0">
                  <a:buNone/>
                </a:pPr>
                <a:r>
                  <a:rPr lang="uk-UA" dirty="0">
                    <a:solidFill>
                      <a:schemeClr val="bg1"/>
                    </a:solidFill>
                  </a:rPr>
                  <a:t>де  </a:t>
                </a:r>
                <a:r>
                  <a:rPr lang="uk-UA" b="1" dirty="0">
                    <a:solidFill>
                      <a:schemeClr val="bg1"/>
                    </a:solidFill>
                  </a:rPr>
                  <a:t>Z </a:t>
                </a:r>
                <a:r>
                  <a:rPr lang="uk-UA" b="1" baseline="-25000" dirty="0">
                    <a:solidFill>
                      <a:schemeClr val="bg1"/>
                    </a:solidFill>
                  </a:rPr>
                  <a:t>і</a:t>
                </a:r>
                <a:r>
                  <a:rPr lang="ru-RU" b="1" dirty="0">
                    <a:solidFill>
                      <a:schemeClr val="bg1"/>
                    </a:solidFill>
                  </a:rPr>
                  <a:t>  - </a:t>
                </a:r>
                <a:r>
                  <a:rPr lang="uk-UA" dirty="0">
                    <a:solidFill>
                      <a:schemeClr val="bg1"/>
                    </a:solidFill>
                  </a:rPr>
                  <a:t>операційні припуски;</a:t>
                </a:r>
                <a:endParaRPr lang="ru-RU" dirty="0">
                  <a:solidFill>
                    <a:schemeClr val="bg1"/>
                  </a:solidFill>
                </a:endParaRPr>
              </a:p>
              <a:p>
                <a:pPr marL="0" indent="0">
                  <a:buNone/>
                </a:pPr>
                <a:r>
                  <a:rPr lang="ru-RU" b="1" dirty="0">
                    <a:solidFill>
                      <a:schemeClr val="bg1"/>
                    </a:solidFill>
                  </a:rPr>
                  <a:t>      </a:t>
                </a:r>
                <a:r>
                  <a:rPr lang="uk-UA" b="1" dirty="0">
                    <a:solidFill>
                      <a:schemeClr val="bg1"/>
                    </a:solidFill>
                  </a:rPr>
                  <a:t>n </a:t>
                </a:r>
                <a:r>
                  <a:rPr lang="uk-UA" dirty="0">
                    <a:solidFill>
                      <a:schemeClr val="bg1"/>
                    </a:solidFill>
                  </a:rPr>
                  <a:t>– число операцій.</a:t>
                </a:r>
                <a:endParaRPr lang="ru-RU" dirty="0">
                  <a:solidFill>
                    <a:schemeClr val="bg1"/>
                  </a:solidFill>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457200" y="409228"/>
                <a:ext cx="8229600" cy="4695908"/>
              </a:xfrm>
              <a:blipFill>
                <a:blip r:embed="rId2"/>
                <a:stretch>
                  <a:fillRect l="-1704" t="-3377" r="-1704"/>
                </a:stretch>
              </a:blipFill>
            </p:spPr>
            <p:txBody>
              <a:bodyPr/>
              <a:lstStyle/>
              <a:p>
                <a:r>
                  <a:rPr lang="ru-RU">
                    <a:noFill/>
                  </a:rPr>
                  <a:t> </a:t>
                </a:r>
              </a:p>
            </p:txBody>
          </p:sp>
        </mc:Fallback>
      </mc:AlternateContent>
    </p:spTree>
    <p:extLst>
      <p:ext uri="{BB962C8B-B14F-4D97-AF65-F5344CB8AC3E}">
        <p14:creationId xmlns:p14="http://schemas.microsoft.com/office/powerpoint/2010/main" val="758860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7220"/>
            <a:ext cx="8229600" cy="4767916"/>
          </a:xfrm>
        </p:spPr>
        <p:txBody>
          <a:bodyPr>
            <a:normAutofit fontScale="92500" lnSpcReduction="10000"/>
          </a:bodyPr>
          <a:lstStyle/>
          <a:p>
            <a:pPr marL="0" indent="358775" algn="just">
              <a:buNone/>
            </a:pPr>
            <a:r>
              <a:rPr lang="uk-UA" b="1" u="sng" dirty="0">
                <a:solidFill>
                  <a:schemeClr val="bg1"/>
                </a:solidFill>
              </a:rPr>
              <a:t>Операційним припуском</a:t>
            </a:r>
            <a:r>
              <a:rPr lang="uk-UA" dirty="0">
                <a:solidFill>
                  <a:schemeClr val="bg1"/>
                </a:solidFill>
              </a:rPr>
              <a:t> називається шар матеріалу заготовки, що видаляється при виконанні даної операції. Операційний припуск дорівнює:</a:t>
            </a:r>
          </a:p>
          <a:p>
            <a:pPr marL="0" indent="358775" algn="ctr">
              <a:buNone/>
            </a:pPr>
            <a:r>
              <a:rPr lang="uk-UA" b="1" dirty="0">
                <a:solidFill>
                  <a:schemeClr val="bg1"/>
                </a:solidFill>
              </a:rPr>
              <a:t>Z </a:t>
            </a:r>
            <a:r>
              <a:rPr lang="uk-UA" b="1" baseline="-25000" dirty="0">
                <a:solidFill>
                  <a:schemeClr val="bg1"/>
                </a:solidFill>
              </a:rPr>
              <a:t>і </a:t>
            </a:r>
            <a:r>
              <a:rPr lang="uk-UA" b="1" dirty="0">
                <a:solidFill>
                  <a:schemeClr val="bg1"/>
                </a:solidFill>
              </a:rPr>
              <a:t> =   ∑</a:t>
            </a:r>
            <a:r>
              <a:rPr lang="en-US" b="1" baseline="30000" dirty="0">
                <a:solidFill>
                  <a:schemeClr val="bg1"/>
                </a:solidFill>
              </a:rPr>
              <a:t>m</a:t>
            </a:r>
            <a:r>
              <a:rPr lang="uk-UA" b="1" baseline="-25000" dirty="0">
                <a:solidFill>
                  <a:schemeClr val="bg1"/>
                </a:solidFill>
              </a:rPr>
              <a:t>і=1</a:t>
            </a:r>
            <a:r>
              <a:rPr lang="uk-UA" b="1" dirty="0">
                <a:solidFill>
                  <a:schemeClr val="bg1"/>
                </a:solidFill>
              </a:rPr>
              <a:t> </a:t>
            </a:r>
            <a:r>
              <a:rPr lang="en-US" b="1" dirty="0">
                <a:solidFill>
                  <a:schemeClr val="bg1"/>
                </a:solidFill>
              </a:rPr>
              <a:t>Z </a:t>
            </a:r>
            <a:r>
              <a:rPr lang="uk-UA" b="1" baseline="-25000" dirty="0" err="1">
                <a:solidFill>
                  <a:schemeClr val="bg1"/>
                </a:solidFill>
              </a:rPr>
              <a:t>пр</a:t>
            </a:r>
            <a:endParaRPr lang="uk-UA" b="1" baseline="-25000" dirty="0">
              <a:solidFill>
                <a:schemeClr val="bg1"/>
              </a:solidFill>
            </a:endParaRPr>
          </a:p>
          <a:p>
            <a:pPr marL="0" indent="0">
              <a:buNone/>
            </a:pPr>
            <a:r>
              <a:rPr lang="uk-UA" dirty="0">
                <a:solidFill>
                  <a:schemeClr val="bg1"/>
                </a:solidFill>
              </a:rPr>
              <a:t>де </a:t>
            </a:r>
            <a:r>
              <a:rPr lang="uk-UA" dirty="0" err="1">
                <a:solidFill>
                  <a:schemeClr val="bg1"/>
                </a:solidFill>
              </a:rPr>
              <a:t>Zпр</a:t>
            </a:r>
            <a:r>
              <a:rPr lang="uk-UA" dirty="0">
                <a:solidFill>
                  <a:schemeClr val="bg1"/>
                </a:solidFill>
              </a:rPr>
              <a:t> – проміжний припуск;</a:t>
            </a:r>
            <a:endParaRPr lang="ru-RU" dirty="0">
              <a:solidFill>
                <a:schemeClr val="bg1"/>
              </a:solidFill>
            </a:endParaRPr>
          </a:p>
          <a:p>
            <a:pPr marL="0" indent="0">
              <a:buNone/>
            </a:pPr>
            <a:r>
              <a:rPr lang="uk-UA" dirty="0">
                <a:solidFill>
                  <a:schemeClr val="bg1"/>
                </a:solidFill>
              </a:rPr>
              <a:t>      m    – кількість переходів.</a:t>
            </a:r>
          </a:p>
          <a:p>
            <a:pPr marL="0" indent="358775" algn="just">
              <a:buNone/>
            </a:pPr>
            <a:r>
              <a:rPr lang="uk-UA" dirty="0">
                <a:solidFill>
                  <a:schemeClr val="bg1"/>
                </a:solidFill>
              </a:rPr>
              <a:t>Проміжний припуск – це припуск, тобто шар матеріалу заготовки, що видаляється за один перехід.</a:t>
            </a:r>
            <a:endParaRPr lang="ru-RU" dirty="0">
              <a:solidFill>
                <a:schemeClr val="bg1"/>
              </a:solidFill>
            </a:endParaRPr>
          </a:p>
        </p:txBody>
      </p:sp>
    </p:spTree>
    <p:extLst>
      <p:ext uri="{BB962C8B-B14F-4D97-AF65-F5344CB8AC3E}">
        <p14:creationId xmlns:p14="http://schemas.microsoft.com/office/powerpoint/2010/main" val="3023364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623900"/>
          </a:xfrm>
        </p:spPr>
        <p:txBody>
          <a:bodyPr>
            <a:normAutofit fontScale="85000" lnSpcReduction="20000"/>
          </a:bodyPr>
          <a:lstStyle/>
          <a:p>
            <a:pPr marL="0" indent="358775" algn="just">
              <a:buNone/>
            </a:pPr>
            <a:r>
              <a:rPr lang="uk-UA" dirty="0">
                <a:solidFill>
                  <a:schemeClr val="bg1"/>
                </a:solidFill>
              </a:rPr>
              <a:t>Визначення оптимальних припусків на обробку тісно пов’язане зі</a:t>
            </a:r>
            <a:r>
              <a:rPr lang="ru-RU" dirty="0">
                <a:solidFill>
                  <a:schemeClr val="bg1"/>
                </a:solidFill>
              </a:rPr>
              <a:t>  </a:t>
            </a:r>
            <a:r>
              <a:rPr lang="uk-UA" dirty="0">
                <a:solidFill>
                  <a:schemeClr val="bg1"/>
                </a:solidFill>
              </a:rPr>
              <a:t>встановленням  проміжних  та  початкових  розмірів заготовки</a:t>
            </a:r>
            <a:r>
              <a:rPr lang="ru-RU" dirty="0">
                <a:solidFill>
                  <a:schemeClr val="bg1"/>
                </a:solidFill>
              </a:rPr>
              <a:t>. </a:t>
            </a:r>
            <a:r>
              <a:rPr lang="uk-UA" dirty="0">
                <a:solidFill>
                  <a:schemeClr val="bg1"/>
                </a:solidFill>
              </a:rPr>
              <a:t>Ці</a:t>
            </a:r>
            <a:r>
              <a:rPr lang="ru-RU" dirty="0">
                <a:solidFill>
                  <a:schemeClr val="bg1"/>
                </a:solidFill>
              </a:rPr>
              <a:t> </a:t>
            </a:r>
            <a:r>
              <a:rPr lang="uk-UA" dirty="0">
                <a:solidFill>
                  <a:schemeClr val="bg1"/>
                </a:solidFill>
              </a:rPr>
              <a:t>розміри необхідні для конструювання штампів, моделей, прес-форм, стрижневих ящиків, пристроїв, спеціального різального</a:t>
            </a:r>
            <a:r>
              <a:rPr lang="ru-RU" dirty="0">
                <a:solidFill>
                  <a:schemeClr val="bg1"/>
                </a:solidFill>
              </a:rPr>
              <a:t> та </a:t>
            </a:r>
            <a:r>
              <a:rPr lang="uk-UA" dirty="0">
                <a:solidFill>
                  <a:schemeClr val="bg1"/>
                </a:solidFill>
              </a:rPr>
              <a:t>вимірювального інструмента, а також для настроювання металорізальних верстатів та іншого технологічного обладнання.</a:t>
            </a:r>
            <a:endParaRPr lang="ru-RU" dirty="0">
              <a:solidFill>
                <a:schemeClr val="bg1"/>
              </a:solidFill>
            </a:endParaRPr>
          </a:p>
          <a:p>
            <a:pPr marL="0" indent="358775" algn="just">
              <a:buNone/>
            </a:pPr>
            <a:r>
              <a:rPr lang="uk-UA" dirty="0">
                <a:solidFill>
                  <a:schemeClr val="bg1"/>
                </a:solidFill>
              </a:rPr>
              <a:t>На основі визначених припусків можна обґрунтовано визначити масу початкових заготовок, режими різання, а також норми часу на виконання операцій механічної обробки</a:t>
            </a:r>
            <a:r>
              <a:rPr lang="uk-UA" dirty="0"/>
              <a:t>.</a:t>
            </a:r>
            <a:endParaRPr lang="ru-RU" dirty="0"/>
          </a:p>
          <a:p>
            <a:r>
              <a:rPr lang="uk-UA" dirty="0"/>
              <a:t> </a:t>
            </a:r>
            <a:endParaRPr lang="ru-RU" dirty="0"/>
          </a:p>
          <a:p>
            <a:pPr marL="0" indent="0">
              <a:buNone/>
            </a:pPr>
            <a:endParaRPr lang="ru-RU" dirty="0"/>
          </a:p>
        </p:txBody>
      </p:sp>
    </p:spTree>
    <p:extLst>
      <p:ext uri="{BB962C8B-B14F-4D97-AF65-F5344CB8AC3E}">
        <p14:creationId xmlns:p14="http://schemas.microsoft.com/office/powerpoint/2010/main" val="3062557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623900"/>
          </a:xfrm>
        </p:spPr>
        <p:txBody>
          <a:bodyPr>
            <a:normAutofit fontScale="77500" lnSpcReduction="20000"/>
          </a:bodyPr>
          <a:lstStyle/>
          <a:p>
            <a:pPr marL="0" indent="358775" algn="just">
              <a:buNone/>
            </a:pPr>
            <a:r>
              <a:rPr lang="uk-UA" dirty="0">
                <a:solidFill>
                  <a:schemeClr val="bg1"/>
                </a:solidFill>
              </a:rPr>
              <a:t>Величина припуску, що задається, головним чином залежить від методу виготовлення заготовки деталі при вибраному технологічному процесі, товщини дефектного шару і стану обладнання, на якому виготовляють заготовки. Припуски на обробку вимірюються по нормалі до оброблюваної поверхні і задаються звичайно в </a:t>
            </a:r>
            <a:r>
              <a:rPr lang="uk-UA" b="1" i="1" dirty="0">
                <a:solidFill>
                  <a:schemeClr val="bg1"/>
                </a:solidFill>
              </a:rPr>
              <a:t>мм</a:t>
            </a:r>
            <a:r>
              <a:rPr lang="uk-UA" dirty="0">
                <a:solidFill>
                  <a:schemeClr val="bg1"/>
                </a:solidFill>
              </a:rPr>
              <a:t> на сторону</a:t>
            </a:r>
            <a:r>
              <a:rPr lang="ru-RU" dirty="0">
                <a:solidFill>
                  <a:schemeClr val="bg1"/>
                </a:solidFill>
              </a:rPr>
              <a:t>. </a:t>
            </a:r>
            <a:r>
              <a:rPr lang="uk-UA" dirty="0">
                <a:solidFill>
                  <a:schemeClr val="bg1"/>
                </a:solidFill>
              </a:rPr>
              <a:t>Спосіб задання припуску (на сторону чи діаметр) обов’язково оговорюється в технології.</a:t>
            </a:r>
          </a:p>
          <a:p>
            <a:pPr marL="0" indent="358775" algn="just">
              <a:buNone/>
            </a:pPr>
            <a:endParaRPr lang="ru-RU" dirty="0">
              <a:solidFill>
                <a:schemeClr val="bg1"/>
              </a:solidFill>
            </a:endParaRPr>
          </a:p>
          <a:p>
            <a:pPr marL="0" indent="358775" algn="just">
              <a:buNone/>
            </a:pPr>
            <a:r>
              <a:rPr lang="uk-UA" dirty="0">
                <a:solidFill>
                  <a:schemeClr val="bg1"/>
                </a:solidFill>
              </a:rPr>
              <a:t>При обробці будь-якої заготовки деталі операційні розміри, як правило, не можуть бути </a:t>
            </a:r>
            <a:r>
              <a:rPr lang="ru-RU" dirty="0" err="1">
                <a:solidFill>
                  <a:schemeClr val="bg1"/>
                </a:solidFill>
              </a:rPr>
              <a:t>витримані</a:t>
            </a:r>
            <a:r>
              <a:rPr lang="ru-RU" dirty="0">
                <a:solidFill>
                  <a:schemeClr val="bg1"/>
                </a:solidFill>
              </a:rPr>
              <a:t> абсолютно точно, тому </a:t>
            </a:r>
            <a:r>
              <a:rPr lang="ru-RU" dirty="0" err="1">
                <a:solidFill>
                  <a:schemeClr val="bg1"/>
                </a:solidFill>
              </a:rPr>
              <a:t>фактична</a:t>
            </a:r>
            <a:r>
              <a:rPr lang="ru-RU" dirty="0">
                <a:solidFill>
                  <a:schemeClr val="bg1"/>
                </a:solidFill>
              </a:rPr>
              <a:t> величина припуску </a:t>
            </a:r>
            <a:r>
              <a:rPr lang="ru-RU" dirty="0" err="1">
                <a:solidFill>
                  <a:schemeClr val="bg1"/>
                </a:solidFill>
              </a:rPr>
              <a:t>коливається</a:t>
            </a:r>
            <a:r>
              <a:rPr lang="ru-RU" dirty="0">
                <a:solidFill>
                  <a:schemeClr val="bg1"/>
                </a:solidFill>
              </a:rPr>
              <a:t> в </a:t>
            </a:r>
            <a:r>
              <a:rPr lang="ru-RU" dirty="0" err="1">
                <a:solidFill>
                  <a:schemeClr val="bg1"/>
                </a:solidFill>
              </a:rPr>
              <a:t>деяких</a:t>
            </a:r>
            <a:r>
              <a:rPr lang="ru-RU" dirty="0">
                <a:solidFill>
                  <a:schemeClr val="bg1"/>
                </a:solidFill>
              </a:rPr>
              <a:t> межах. У </a:t>
            </a:r>
            <a:r>
              <a:rPr lang="ru-RU" dirty="0" err="1">
                <a:solidFill>
                  <a:schemeClr val="bg1"/>
                </a:solidFill>
              </a:rPr>
              <a:t>зв’язку</a:t>
            </a:r>
            <a:r>
              <a:rPr lang="ru-RU" dirty="0">
                <a:solidFill>
                  <a:schemeClr val="bg1"/>
                </a:solidFill>
              </a:rPr>
              <a:t> з </a:t>
            </a:r>
            <a:r>
              <a:rPr lang="ru-RU" dirty="0" err="1">
                <a:solidFill>
                  <a:schemeClr val="bg1"/>
                </a:solidFill>
              </a:rPr>
              <a:t>цим</a:t>
            </a:r>
            <a:r>
              <a:rPr lang="ru-RU" dirty="0">
                <a:solidFill>
                  <a:schemeClr val="bg1"/>
                </a:solidFill>
              </a:rPr>
              <a:t> </a:t>
            </a:r>
            <a:r>
              <a:rPr lang="ru-RU" dirty="0" err="1">
                <a:solidFill>
                  <a:schemeClr val="bg1"/>
                </a:solidFill>
              </a:rPr>
              <a:t>розрізняють</a:t>
            </a:r>
            <a:r>
              <a:rPr lang="ru-RU" dirty="0">
                <a:solidFill>
                  <a:schemeClr val="bg1"/>
                </a:solidFill>
              </a:rPr>
              <a:t> </a:t>
            </a:r>
            <a:r>
              <a:rPr lang="ru-RU" b="1" i="1" dirty="0" err="1">
                <a:solidFill>
                  <a:schemeClr val="bg1"/>
                </a:solidFill>
              </a:rPr>
              <a:t>мінімальний</a:t>
            </a:r>
            <a:r>
              <a:rPr lang="ru-RU" dirty="0">
                <a:solidFill>
                  <a:schemeClr val="bg1"/>
                </a:solidFill>
              </a:rPr>
              <a:t>, </a:t>
            </a:r>
            <a:r>
              <a:rPr lang="ru-RU" b="1" i="1" dirty="0" err="1">
                <a:solidFill>
                  <a:schemeClr val="bg1"/>
                </a:solidFill>
              </a:rPr>
              <a:t>номінальний</a:t>
            </a:r>
            <a:r>
              <a:rPr lang="ru-RU" dirty="0">
                <a:solidFill>
                  <a:schemeClr val="bg1"/>
                </a:solidFill>
              </a:rPr>
              <a:t> (</a:t>
            </a:r>
            <a:r>
              <a:rPr lang="ru-RU" dirty="0" err="1">
                <a:solidFill>
                  <a:schemeClr val="bg1"/>
                </a:solidFill>
              </a:rPr>
              <a:t>розрахунковий</a:t>
            </a:r>
            <a:r>
              <a:rPr lang="ru-RU" dirty="0">
                <a:solidFill>
                  <a:schemeClr val="bg1"/>
                </a:solidFill>
              </a:rPr>
              <a:t>) і </a:t>
            </a:r>
            <a:r>
              <a:rPr lang="ru-RU" b="1" i="1" dirty="0" err="1">
                <a:solidFill>
                  <a:schemeClr val="bg1"/>
                </a:solidFill>
              </a:rPr>
              <a:t>максимальний</a:t>
            </a:r>
            <a:r>
              <a:rPr lang="ru-RU" dirty="0">
                <a:solidFill>
                  <a:schemeClr val="bg1"/>
                </a:solidFill>
              </a:rPr>
              <a:t> припуски.</a:t>
            </a:r>
          </a:p>
        </p:txBody>
      </p:sp>
    </p:spTree>
    <p:extLst>
      <p:ext uri="{BB962C8B-B14F-4D97-AF65-F5344CB8AC3E}">
        <p14:creationId xmlns:p14="http://schemas.microsoft.com/office/powerpoint/2010/main" val="1028704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4"/>
            <a:ext cx="8229600" cy="1692532"/>
          </a:xfrm>
        </p:spPr>
        <p:txBody>
          <a:bodyPr>
            <a:noAutofit/>
          </a:bodyPr>
          <a:lstStyle/>
          <a:p>
            <a:r>
              <a:rPr lang="uk-UA" sz="2800" b="1" dirty="0">
                <a:solidFill>
                  <a:schemeClr val="bg1"/>
                </a:solidFill>
              </a:rPr>
              <a:t>8.2. Розрахункові схеми розташування припусків і допусків для різних методів отримання заданої точності обробки</a:t>
            </a:r>
            <a:br>
              <a:rPr lang="uk-UA" sz="2800" b="1" dirty="0">
                <a:solidFill>
                  <a:schemeClr val="bg1"/>
                </a:solidFill>
              </a:rPr>
            </a:br>
            <a:r>
              <a:rPr lang="uk-UA" sz="2800" b="1" dirty="0">
                <a:solidFill>
                  <a:schemeClr val="bg1"/>
                </a:solidFill>
              </a:rPr>
              <a:t>8.2.1. Схеми для методу пробних ходів</a:t>
            </a:r>
            <a:endParaRPr lang="ru-RU" sz="2800" dirty="0">
              <a:solidFill>
                <a:schemeClr val="bg1"/>
              </a:solidFill>
            </a:endParaRPr>
          </a:p>
        </p:txBody>
      </p:sp>
      <p:sp>
        <p:nvSpPr>
          <p:cNvPr id="3" name="Объект 2"/>
          <p:cNvSpPr>
            <a:spLocks noGrp="1"/>
          </p:cNvSpPr>
          <p:nvPr>
            <p:ph idx="1"/>
          </p:nvPr>
        </p:nvSpPr>
        <p:spPr>
          <a:xfrm>
            <a:off x="461483" y="4818223"/>
            <a:ext cx="8229600" cy="720080"/>
          </a:xfrm>
        </p:spPr>
        <p:txBody>
          <a:bodyPr>
            <a:noAutofit/>
          </a:bodyPr>
          <a:lstStyle/>
          <a:p>
            <a:pPr marL="0" indent="363538" algn="just">
              <a:buNone/>
            </a:pPr>
            <a:r>
              <a:rPr lang="uk-UA" sz="2000" dirty="0">
                <a:solidFill>
                  <a:schemeClr val="bg1"/>
                </a:solidFill>
              </a:rPr>
              <a:t>Схема розташування припусків і допусків при токарній обробці та шліфуванні валу</a:t>
            </a:r>
            <a:endParaRPr lang="ru-RU" sz="2000" dirty="0">
              <a:solidFill>
                <a:schemeClr val="bg1"/>
              </a:solidFill>
            </a:endParaRPr>
          </a:p>
        </p:txBody>
      </p:sp>
      <p:pic>
        <p:nvPicPr>
          <p:cNvPr id="4" name="Рисунок 3"/>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Lst>
          </a:blip>
          <a:srcRect t="6462" b="7385"/>
          <a:stretch/>
        </p:blipFill>
        <p:spPr>
          <a:xfrm>
            <a:off x="1619672" y="1967400"/>
            <a:ext cx="5648325" cy="2880320"/>
          </a:xfrm>
          <a:prstGeom prst="rect">
            <a:avLst/>
          </a:prstGeom>
        </p:spPr>
      </p:pic>
    </p:spTree>
    <p:extLst>
      <p:ext uri="{BB962C8B-B14F-4D97-AF65-F5344CB8AC3E}">
        <p14:creationId xmlns:p14="http://schemas.microsoft.com/office/powerpoint/2010/main" val="3081664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695908"/>
          </a:xfrm>
        </p:spPr>
        <p:txBody>
          <a:bodyPr>
            <a:normAutofit fontScale="85000" lnSpcReduction="10000"/>
          </a:bodyPr>
          <a:lstStyle/>
          <a:p>
            <a:pPr marL="0" indent="0" algn="just">
              <a:buNone/>
            </a:pPr>
            <a:r>
              <a:rPr lang="uk-UA" dirty="0">
                <a:solidFill>
                  <a:schemeClr val="bg1"/>
                </a:solidFill>
              </a:rPr>
              <a:t>З наведеної схеми випливає, що загальний номінальний припуск на обробку дорівнює:</a:t>
            </a:r>
            <a:r>
              <a:rPr lang="ru-RU" dirty="0">
                <a:solidFill>
                  <a:schemeClr val="bg1"/>
                </a:solidFill>
              </a:rPr>
              <a:t> </a:t>
            </a:r>
          </a:p>
          <a:p>
            <a:pPr marL="0" indent="0" algn="ctr">
              <a:buNone/>
            </a:pPr>
            <a:r>
              <a:rPr lang="en-US" b="1" dirty="0">
                <a:solidFill>
                  <a:schemeClr val="bg1"/>
                </a:solidFill>
              </a:rPr>
              <a:t>Z</a:t>
            </a:r>
            <a:r>
              <a:rPr lang="ru-RU" b="1" baseline="-25000" dirty="0">
                <a:solidFill>
                  <a:schemeClr val="bg1"/>
                </a:solidFill>
              </a:rPr>
              <a:t> </a:t>
            </a:r>
            <a:r>
              <a:rPr lang="ru-RU" b="1" baseline="-25000" dirty="0" err="1">
                <a:solidFill>
                  <a:schemeClr val="bg1"/>
                </a:solidFill>
              </a:rPr>
              <a:t>заг</a:t>
            </a:r>
            <a:r>
              <a:rPr lang="ru-RU" b="1" baseline="30000" dirty="0">
                <a:solidFill>
                  <a:schemeClr val="bg1"/>
                </a:solidFill>
              </a:rPr>
              <a:t> ном </a:t>
            </a:r>
            <a:r>
              <a:rPr lang="ru-RU" b="1" dirty="0">
                <a:solidFill>
                  <a:schemeClr val="bg1"/>
                </a:solidFill>
              </a:rPr>
              <a:t>= </a:t>
            </a:r>
            <a:r>
              <a:rPr lang="en-US" b="1" dirty="0">
                <a:solidFill>
                  <a:schemeClr val="bg1"/>
                </a:solidFill>
              </a:rPr>
              <a:t>d </a:t>
            </a:r>
            <a:r>
              <a:rPr lang="ru-RU" b="1" baseline="-25000" dirty="0" err="1">
                <a:solidFill>
                  <a:schemeClr val="bg1"/>
                </a:solidFill>
              </a:rPr>
              <a:t>вих.заг</a:t>
            </a:r>
            <a:r>
              <a:rPr lang="ru-RU" b="1" baseline="-25000" dirty="0">
                <a:solidFill>
                  <a:schemeClr val="bg1"/>
                </a:solidFill>
              </a:rPr>
              <a:t> </a:t>
            </a:r>
            <a:r>
              <a:rPr lang="ru-RU" b="1" baseline="30000" dirty="0">
                <a:solidFill>
                  <a:schemeClr val="bg1"/>
                </a:solidFill>
              </a:rPr>
              <a:t>ном </a:t>
            </a:r>
            <a:r>
              <a:rPr lang="ru-RU" b="1" dirty="0">
                <a:solidFill>
                  <a:schemeClr val="bg1"/>
                </a:solidFill>
              </a:rPr>
              <a:t>– d </a:t>
            </a:r>
            <a:r>
              <a:rPr lang="ru-RU" b="1" baseline="-25000" dirty="0">
                <a:solidFill>
                  <a:schemeClr val="bg1"/>
                </a:solidFill>
              </a:rPr>
              <a:t>дет </a:t>
            </a:r>
            <a:r>
              <a:rPr lang="ru-RU" b="1" baseline="30000" dirty="0">
                <a:solidFill>
                  <a:schemeClr val="bg1"/>
                </a:solidFill>
              </a:rPr>
              <a:t>ном</a:t>
            </a:r>
            <a:endParaRPr lang="ru-RU" dirty="0">
              <a:solidFill>
                <a:schemeClr val="bg1"/>
              </a:solidFill>
            </a:endParaRPr>
          </a:p>
          <a:p>
            <a:pPr marL="0" indent="0" algn="just">
              <a:buNone/>
            </a:pPr>
            <a:r>
              <a:rPr lang="uk-UA" dirty="0">
                <a:solidFill>
                  <a:schemeClr val="bg1"/>
                </a:solidFill>
              </a:rPr>
              <a:t>Максимальний припуск на виконуваній технологічній операції складається з мінімального припуску та допусків на цю та попередню операції:</a:t>
            </a:r>
            <a:endParaRPr lang="ru-RU" dirty="0">
              <a:solidFill>
                <a:schemeClr val="bg1"/>
              </a:solidFill>
            </a:endParaRPr>
          </a:p>
          <a:p>
            <a:pPr marL="0" indent="0" algn="ctr">
              <a:buNone/>
            </a:pPr>
            <a:r>
              <a:rPr lang="en-US" b="1" dirty="0">
                <a:solidFill>
                  <a:schemeClr val="bg1"/>
                </a:solidFill>
              </a:rPr>
              <a:t>Z </a:t>
            </a:r>
            <a:r>
              <a:rPr lang="en-US" b="1" baseline="-25000" dirty="0" err="1">
                <a:solidFill>
                  <a:schemeClr val="bg1"/>
                </a:solidFill>
              </a:rPr>
              <a:t>i</a:t>
            </a:r>
            <a:r>
              <a:rPr lang="en-US" b="1" baseline="-25000" dirty="0">
                <a:solidFill>
                  <a:schemeClr val="bg1"/>
                </a:solidFill>
              </a:rPr>
              <a:t> </a:t>
            </a:r>
            <a:r>
              <a:rPr lang="en-US" b="1" baseline="30000" dirty="0">
                <a:solidFill>
                  <a:schemeClr val="bg1"/>
                </a:solidFill>
              </a:rPr>
              <a:t>max </a:t>
            </a:r>
            <a:r>
              <a:rPr lang="en-US" b="1" dirty="0">
                <a:solidFill>
                  <a:schemeClr val="bg1"/>
                </a:solidFill>
              </a:rPr>
              <a:t>= Z </a:t>
            </a:r>
            <a:r>
              <a:rPr lang="en-US" b="1" baseline="-25000" dirty="0" err="1">
                <a:solidFill>
                  <a:schemeClr val="bg1"/>
                </a:solidFill>
              </a:rPr>
              <a:t>i</a:t>
            </a:r>
            <a:r>
              <a:rPr lang="en-US" b="1" baseline="-25000" dirty="0">
                <a:solidFill>
                  <a:schemeClr val="bg1"/>
                </a:solidFill>
              </a:rPr>
              <a:t> </a:t>
            </a:r>
            <a:r>
              <a:rPr lang="en-US" b="1" baseline="30000" dirty="0">
                <a:solidFill>
                  <a:schemeClr val="bg1"/>
                </a:solidFill>
              </a:rPr>
              <a:t>min </a:t>
            </a:r>
            <a:r>
              <a:rPr lang="en-US" b="1" dirty="0">
                <a:solidFill>
                  <a:schemeClr val="bg1"/>
                </a:solidFill>
              </a:rPr>
              <a:t>+ T </a:t>
            </a:r>
            <a:r>
              <a:rPr lang="en-US" b="1" baseline="-25000" dirty="0">
                <a:solidFill>
                  <a:schemeClr val="bg1"/>
                </a:solidFill>
              </a:rPr>
              <a:t>di  </a:t>
            </a:r>
            <a:r>
              <a:rPr lang="en-US" b="1" dirty="0">
                <a:solidFill>
                  <a:schemeClr val="bg1"/>
                </a:solidFill>
              </a:rPr>
              <a:t>+  T </a:t>
            </a:r>
            <a:r>
              <a:rPr lang="en-US" b="1" baseline="-25000" dirty="0">
                <a:solidFill>
                  <a:schemeClr val="bg1"/>
                </a:solidFill>
              </a:rPr>
              <a:t>di-1</a:t>
            </a:r>
            <a:r>
              <a:rPr lang="en-US" b="1" dirty="0">
                <a:solidFill>
                  <a:schemeClr val="bg1"/>
                </a:solidFill>
              </a:rPr>
              <a:t> ,</a:t>
            </a:r>
            <a:endParaRPr lang="ru-RU" dirty="0">
              <a:solidFill>
                <a:schemeClr val="bg1"/>
              </a:solidFill>
            </a:endParaRPr>
          </a:p>
          <a:p>
            <a:pPr marL="0" indent="0" algn="just">
              <a:buNone/>
            </a:pPr>
            <a:r>
              <a:rPr lang="uk-UA" dirty="0">
                <a:solidFill>
                  <a:schemeClr val="bg1"/>
                </a:solidFill>
              </a:rPr>
              <a:t>де </a:t>
            </a:r>
            <a:r>
              <a:rPr lang="uk-UA" b="1" dirty="0" err="1">
                <a:solidFill>
                  <a:schemeClr val="bg1"/>
                </a:solidFill>
              </a:rPr>
              <a:t>T</a:t>
            </a:r>
            <a:r>
              <a:rPr lang="uk-UA" b="1" baseline="-25000" dirty="0" err="1">
                <a:solidFill>
                  <a:schemeClr val="bg1"/>
                </a:solidFill>
              </a:rPr>
              <a:t>di</a:t>
            </a:r>
            <a:r>
              <a:rPr lang="uk-UA" dirty="0">
                <a:solidFill>
                  <a:schemeClr val="bg1"/>
                </a:solidFill>
              </a:rPr>
              <a:t> – допуск розміру на виконуваній операції (виконуваному переході); </a:t>
            </a:r>
            <a:endParaRPr lang="ru-RU" dirty="0">
              <a:solidFill>
                <a:schemeClr val="bg1"/>
              </a:solidFill>
            </a:endParaRPr>
          </a:p>
          <a:p>
            <a:pPr marL="0" indent="0" algn="just">
              <a:buNone/>
            </a:pPr>
            <a:r>
              <a:rPr lang="uk-UA" dirty="0">
                <a:solidFill>
                  <a:schemeClr val="bg1"/>
                </a:solidFill>
              </a:rPr>
              <a:t>     </a:t>
            </a:r>
            <a:r>
              <a:rPr lang="uk-UA" b="1" dirty="0">
                <a:solidFill>
                  <a:schemeClr val="bg1"/>
                </a:solidFill>
              </a:rPr>
              <a:t>T</a:t>
            </a:r>
            <a:r>
              <a:rPr lang="uk-UA" b="1" baseline="-25000" dirty="0">
                <a:solidFill>
                  <a:schemeClr val="bg1"/>
                </a:solidFill>
              </a:rPr>
              <a:t>di-1</a:t>
            </a:r>
            <a:r>
              <a:rPr lang="uk-UA" dirty="0">
                <a:solidFill>
                  <a:schemeClr val="bg1"/>
                </a:solidFill>
              </a:rPr>
              <a:t> – допуск розміру на попередній операції (попередньому переході).</a:t>
            </a:r>
            <a:endParaRPr lang="ru-RU" dirty="0">
              <a:solidFill>
                <a:schemeClr val="bg1"/>
              </a:solidFill>
            </a:endParaRPr>
          </a:p>
        </p:txBody>
      </p:sp>
    </p:spTree>
    <p:extLst>
      <p:ext uri="{BB962C8B-B14F-4D97-AF65-F5344CB8AC3E}">
        <p14:creationId xmlns:p14="http://schemas.microsoft.com/office/powerpoint/2010/main" val="305074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53244"/>
            <a:ext cx="8229600" cy="1080120"/>
          </a:xfrm>
        </p:spPr>
        <p:txBody>
          <a:bodyPr>
            <a:normAutofit fontScale="70000" lnSpcReduction="20000"/>
          </a:bodyPr>
          <a:lstStyle/>
          <a:p>
            <a:pPr marL="0" indent="358775" algn="just">
              <a:buNone/>
            </a:pPr>
            <a:r>
              <a:rPr lang="uk-UA" dirty="0">
                <a:solidFill>
                  <a:schemeClr val="bg1"/>
                </a:solidFill>
              </a:rPr>
              <a:t>У загальному випадку аналогічні схеми для обробки внутрішніх та зовнішніх поверхонь без вказання назв технологічних операцій мають вигляд, показаний на рисунках нижче:</a:t>
            </a:r>
            <a:endParaRPr lang="ru-RU" dirty="0">
              <a:solidFill>
                <a:schemeClr val="bg1"/>
              </a:solidFill>
            </a:endParaRPr>
          </a:p>
        </p:txBody>
      </p:sp>
      <p:pic>
        <p:nvPicPr>
          <p:cNvPr id="4" name="Рисунок 3"/>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2627784" y="1633364"/>
            <a:ext cx="4433552" cy="2990825"/>
          </a:xfrm>
          <a:prstGeom prst="rect">
            <a:avLst/>
          </a:prstGeom>
        </p:spPr>
      </p:pic>
      <p:sp>
        <p:nvSpPr>
          <p:cNvPr id="5" name="Прямоугольник 4"/>
          <p:cNvSpPr/>
          <p:nvPr/>
        </p:nvSpPr>
        <p:spPr>
          <a:xfrm>
            <a:off x="457201" y="4791670"/>
            <a:ext cx="8229600" cy="707886"/>
          </a:xfrm>
          <a:prstGeom prst="rect">
            <a:avLst/>
          </a:prstGeom>
        </p:spPr>
        <p:txBody>
          <a:bodyPr wrap="square">
            <a:spAutoFit/>
          </a:bodyPr>
          <a:lstStyle/>
          <a:p>
            <a:pPr algn="ctr"/>
            <a:r>
              <a:rPr lang="uk-UA" sz="2000" dirty="0">
                <a:solidFill>
                  <a:schemeClr val="bg1"/>
                </a:solidFill>
                <a:latin typeface="Calibri" panose="020F0502020204030204" pitchFamily="34" charset="0"/>
                <a:ea typeface="Calibri" panose="020F0502020204030204" pitchFamily="34" charset="0"/>
              </a:rPr>
              <a:t>Розрахункова схема для визначення проміжних розмірів отворів та внутрішніх лінійних розмірів</a:t>
            </a:r>
            <a:endParaRPr lang="ru-RU" sz="2000" dirty="0">
              <a:solidFill>
                <a:schemeClr val="bg1"/>
              </a:solidFill>
            </a:endParaRPr>
          </a:p>
        </p:txBody>
      </p:sp>
    </p:spTree>
    <p:extLst>
      <p:ext uri="{BB962C8B-B14F-4D97-AF65-F5344CB8AC3E}">
        <p14:creationId xmlns:p14="http://schemas.microsoft.com/office/powerpoint/2010/main" val="141699420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TotalTime>
  <Words>1432</Words>
  <Application>Microsoft Office PowerPoint</Application>
  <PresentationFormat>Экран (16:10)</PresentationFormat>
  <Paragraphs>81</Paragraphs>
  <Slides>19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19</vt:i4>
      </vt:variant>
    </vt:vector>
  </HeadingPairs>
  <TitlesOfParts>
    <vt:vector size="23" baseType="lpstr">
      <vt:lpstr>Arial</vt:lpstr>
      <vt:lpstr>Calibri</vt:lpstr>
      <vt:lpstr>Cambria Math</vt:lpstr>
      <vt:lpstr>Тема Office</vt:lpstr>
      <vt:lpstr>Лекція 6</vt:lpstr>
      <vt:lpstr>8.1. Загальні відомості про припуски на обробку</vt:lpstr>
      <vt:lpstr>Презентация PowerPoint</vt:lpstr>
      <vt:lpstr>Презентация PowerPoint</vt:lpstr>
      <vt:lpstr>Презентация PowerPoint</vt:lpstr>
      <vt:lpstr>Презентация PowerPoint</vt:lpstr>
      <vt:lpstr>8.2. Розрахункові схеми розташування припусків і допусків для різних методів отримання заданої точності обробки 8.2.1. Схеми для методу пробних ходів</vt:lpstr>
      <vt:lpstr>Презентация PowerPoint</vt:lpstr>
      <vt:lpstr>Презентация PowerPoint</vt:lpstr>
      <vt:lpstr>Презентация PowerPoint</vt:lpstr>
      <vt:lpstr>8.2.2. Схеми для методу автоматичного отримання розмірів</vt:lpstr>
      <vt:lpstr>Презентация PowerPoint</vt:lpstr>
      <vt:lpstr>8.3. Визначення величини мінімального операційного припуску</vt:lpstr>
      <vt:lpstr>Презентация PowerPoint</vt:lpstr>
      <vt:lpstr>Презентация PowerPoint</vt:lpstr>
      <vt:lpstr>Презентация PowerPoint</vt:lpstr>
      <vt:lpstr>Презентация PowerPoint</vt:lpstr>
      <vt:lpstr>ЗАПИТАННЯ ДЛЯ САМОКОНТРОЛЮ</vt:lpstr>
      <vt:lpstr>ЗАПИТАННЯ ДЛЯ САМОКОНТРОЛЮ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dc:title>
  <dc:creator>Глембоцька Лариса Євгеніївна</dc:creator>
  <cp:lastModifiedBy>kovalenkoyana50@gmail.com</cp:lastModifiedBy>
  <cp:revision>30</cp:revision>
  <dcterms:created xsi:type="dcterms:W3CDTF">2020-03-11T11:07:26Z</dcterms:created>
  <dcterms:modified xsi:type="dcterms:W3CDTF">2026-02-20T10:48:10Z</dcterms:modified>
</cp:coreProperties>
</file>