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84" r:id="rId4"/>
    <p:sldId id="274" r:id="rId5"/>
    <p:sldId id="276" r:id="rId6"/>
    <p:sldId id="277" r:id="rId7"/>
    <p:sldId id="278" r:id="rId8"/>
    <p:sldId id="287" r:id="rId9"/>
    <p:sldId id="279" r:id="rId10"/>
    <p:sldId id="280" r:id="rId11"/>
    <p:sldId id="286" r:id="rId12"/>
    <p:sldId id="288" r:id="rId13"/>
    <p:sldId id="283" r:id="rId14"/>
    <p:sldId id="289" r:id="rId15"/>
    <p:sldId id="281" r:id="rId16"/>
  </p:sldIdLst>
  <p:sldSz cx="18288000" cy="10287000"/>
  <p:notesSz cx="6858000" cy="9144000"/>
  <p:embeddedFontLst>
    <p:embeddedFont>
      <p:font typeface="Vollkorn" panose="020B0604020202020204" charset="0"/>
      <p:regular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42" y="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02.03.2025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puters.bit2u.biz/cache/product_images/big/20090129/planet_32-bit_pci_gigabit_ethernet_adapt_enw-9605.jpg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apitcomp.ru/catalog/compex/39207.jpg" TargetMode="Externa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net-tn.ru/images/cables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images.astronet.ru/pubd/2003/06/25/0001191295/cables.jpg" TargetMode="External"/><Relationship Id="rId7" Type="http://schemas.openxmlformats.org/officeDocument/2006/relationships/hyperlink" Target="http://ru.wikipedia.org/wiki/%D0%A4%D0%B0%D0%B9%D0%BB:Fibreoptic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supportme.ru/mazz/optic_fibre.jpg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3000" y="2171700"/>
            <a:ext cx="16535400" cy="4401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2600" b="1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3. МЕРЕЖЕВІ ТЕХНОЛОГІЇ </a:t>
            </a:r>
          </a:p>
          <a:p>
            <a:pPr algn="ctr"/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</a:p>
          <a:p>
            <a:pPr algn="ctr"/>
            <a:endParaRPr lang="uk-UA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1. Основи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побудови комп’ютерних мереж, їх класифікація </a:t>
            </a:r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2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Принципи та архітектура локальних мереж </a:t>
            </a:r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3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Використання ресурсів внутрішньої мережі </a:t>
            </a:r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4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Загальні принципи побудови глобальних мереж </a:t>
            </a:r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5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Інформаційні служби та послуги </a:t>
            </a:r>
            <a:r>
              <a:rPr lang="de-AT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Internet </a:t>
            </a:r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de-AT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6</a:t>
            </a:r>
            <a:r>
              <a:rPr lang="de-AT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Ведення електронної кореспонденції: створення, відправлення повідомлень, пошук та накопичення </a:t>
            </a: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адрес</a:t>
            </a: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7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Безпечна робота з інформаційними системами в </a:t>
            </a:r>
            <a:r>
              <a:rPr lang="uk-UA" sz="26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кіберсередовищі</a:t>
            </a:r>
            <a:endParaRPr lang="uk-UA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011774"/>
            <a:ext cx="17602200" cy="27601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2425" algn="just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Стандартом бездротового зв'язку для локальних мереж є технологія </a:t>
            </a:r>
            <a:r>
              <a:rPr lang="uk-UA" altLang="ru-RU" sz="2600" dirty="0" err="1">
                <a:latin typeface="Vollkorn" panose="020B0604020202020204" charset="0"/>
                <a:ea typeface="Vollkorn" panose="020B0604020202020204" charset="0"/>
              </a:rPr>
              <a:t>Wi-Fi</a:t>
            </a: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. </a:t>
            </a:r>
            <a:r>
              <a:rPr lang="uk-UA" altLang="ru-RU" sz="2600" dirty="0" err="1">
                <a:latin typeface="Vollkorn" panose="020B0604020202020204" charset="0"/>
                <a:ea typeface="Vollkorn" panose="020B0604020202020204" charset="0"/>
              </a:rPr>
              <a:t>Wi-Fi</a:t>
            </a: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 забезпечує підключення в двох режимах: точка-точка (для підключення двох </a:t>
            </a:r>
            <a:r>
              <a:rPr lang="uk-UA" altLang="ru-RU" sz="2600" dirty="0" err="1">
                <a:latin typeface="Vollkorn" panose="020B0604020202020204" charset="0"/>
                <a:ea typeface="Vollkorn" panose="020B0604020202020204" charset="0"/>
              </a:rPr>
              <a:t>ПК</a:t>
            </a: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) та інфраструктурне з'єднання (для підключення декількох </a:t>
            </a:r>
            <a:r>
              <a:rPr lang="uk-UA" altLang="ru-RU" sz="2600" dirty="0" err="1">
                <a:latin typeface="Vollkorn" panose="020B0604020202020204" charset="0"/>
                <a:ea typeface="Vollkorn" panose="020B0604020202020204" charset="0"/>
              </a:rPr>
              <a:t>ПК</a:t>
            </a: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 до однієї точки доступу). </a:t>
            </a:r>
            <a:endParaRPr lang="uk-UA" altLang="ru-RU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0" indent="352425" algn="just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uk-UA" altLang="ru-RU" sz="2600" dirty="0" smtClean="0">
                <a:latin typeface="Vollkorn" panose="020B0604020202020204" charset="0"/>
                <a:ea typeface="Vollkorn" panose="020B0604020202020204" charset="0"/>
              </a:rPr>
              <a:t>Швидкість </a:t>
            </a: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обміну даними до </a:t>
            </a:r>
            <a:r>
              <a:rPr lang="uk-UA" altLang="ru-RU" sz="2600" dirty="0" smtClean="0">
                <a:latin typeface="Vollkorn" panose="020B0604020202020204" charset="0"/>
                <a:ea typeface="Vollkorn" panose="020B0604020202020204" charset="0"/>
              </a:rPr>
              <a:t>11 </a:t>
            </a: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Мбіт/с при підключенні точка-точка і до 54 Мбіт/с при інфраструктурному з'єднанні. </a:t>
            </a:r>
          </a:p>
          <a:p>
            <a:pPr marL="0" indent="352425" algn="just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Швидкість залежить від кількості підключених комп'ютерів та від відстані до точки доступу.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181600" y="468726"/>
            <a:ext cx="8807450" cy="563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100" b="1" dirty="0" err="1">
                <a:latin typeface="Vollkorn" panose="020B0604020202020204" charset="0"/>
                <a:ea typeface="Vollkorn" panose="020B0604020202020204" charset="0"/>
                <a:cs typeface="+mn-cs"/>
              </a:rPr>
              <a:t>Радіоканали</a:t>
            </a:r>
            <a:r>
              <a:rPr lang="ru-RU" altLang="ru-RU" sz="3100" b="1" dirty="0">
                <a:latin typeface="Vollkorn" panose="020B0604020202020204" charset="0"/>
                <a:ea typeface="Vollkorn" panose="020B0604020202020204" charset="0"/>
                <a:cs typeface="+mn-cs"/>
              </a:rPr>
              <a:t> </a:t>
            </a:r>
            <a:r>
              <a:rPr lang="ru-RU" altLang="ru-RU" sz="3100" b="1" dirty="0" smtClean="0">
                <a:latin typeface="Vollkorn" panose="020B0604020202020204" charset="0"/>
                <a:ea typeface="Vollkorn" panose="020B0604020202020204" charset="0"/>
                <a:cs typeface="+mn-cs"/>
              </a:rPr>
              <a:t> для </a:t>
            </a:r>
            <a:r>
              <a:rPr lang="ru-RU" altLang="ru-RU" sz="3100" b="1" dirty="0" err="1">
                <a:latin typeface="Vollkorn" panose="020B0604020202020204" charset="0"/>
                <a:ea typeface="Vollkorn" panose="020B0604020202020204" charset="0"/>
                <a:cs typeface="+mn-cs"/>
              </a:rPr>
              <a:t>локальних</a:t>
            </a:r>
            <a:r>
              <a:rPr lang="ru-RU" altLang="ru-RU" sz="3100" b="1" dirty="0">
                <a:latin typeface="Vollkorn" panose="020B0604020202020204" charset="0"/>
                <a:ea typeface="Vollkorn" panose="020B0604020202020204" charset="0"/>
                <a:cs typeface="+mn-cs"/>
              </a:rPr>
              <a:t> мереж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5379501"/>
            <a:ext cx="17602200" cy="19737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6088" algn="just">
              <a:lnSpc>
                <a:spcPct val="120000"/>
              </a:lnSpc>
              <a:buFont typeface="Century Gothic" panose="020B0502020202020204" pitchFamily="34" charset="0"/>
              <a:buNone/>
            </a:pP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Технологія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передачі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даних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на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короткі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відстані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(не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більше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10 м), яка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може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бути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використана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для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створення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домашніх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мереж. </a:t>
            </a:r>
          </a:p>
          <a:p>
            <a:pPr marL="0" indent="446088" algn="just">
              <a:lnSpc>
                <a:spcPct val="120000"/>
              </a:lnSpc>
              <a:buFont typeface="Century Gothic" panose="020B0502020202020204" pitchFamily="34" charset="0"/>
              <a:buNone/>
            </a:pP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Швидкість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передачі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даних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не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перевищує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1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Мбіт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/с.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181600" y="4644510"/>
            <a:ext cx="7756525" cy="10541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100" b="1" dirty="0" err="1">
                <a:latin typeface="Vollkorn" panose="020B0604020202020204" charset="0"/>
                <a:ea typeface="Vollkorn" panose="020B0604020202020204" charset="0"/>
                <a:cs typeface="+mn-cs"/>
              </a:rPr>
              <a:t>Радиоканали</a:t>
            </a:r>
            <a:r>
              <a:rPr lang="ru-RU" altLang="ru-RU" sz="3100" b="1" dirty="0">
                <a:latin typeface="Vollkorn" panose="020B0604020202020204" charset="0"/>
                <a:ea typeface="Vollkorn" panose="020B0604020202020204" charset="0"/>
                <a:cs typeface="+mn-cs"/>
              </a:rPr>
              <a:t> </a:t>
            </a:r>
            <a:r>
              <a:rPr lang="ru-RU" altLang="ru-RU" sz="3100" b="1" dirty="0" err="1">
                <a:latin typeface="Vollkorn" panose="020B0604020202020204" charset="0"/>
                <a:ea typeface="Vollkorn" panose="020B0604020202020204" charset="0"/>
                <a:cs typeface="+mn-cs"/>
              </a:rPr>
              <a:t>Bluetooht</a:t>
            </a:r>
            <a:endParaRPr lang="ru-RU" altLang="ru-RU" sz="3100" b="1" dirty="0">
              <a:latin typeface="Vollkorn" panose="020B0604020202020204" charset="0"/>
              <a:ea typeface="Vollkorn" panose="020B060402020202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72113" y="1232144"/>
            <a:ext cx="7756525" cy="10541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ru-RU" sz="3100" b="1" dirty="0" smtClean="0">
                <a:latin typeface="Vollkorn" panose="020B0604020202020204" charset="0"/>
                <a:ea typeface="Vollkorn" panose="020B0604020202020204" charset="0"/>
                <a:cs typeface="+mn-cs"/>
              </a:rPr>
              <a:t>Характеристики каналів </a:t>
            </a:r>
            <a:r>
              <a:rPr lang="uk-UA" altLang="ru-RU" sz="3100" b="1" dirty="0">
                <a:latin typeface="Vollkorn" panose="020B0604020202020204" charset="0"/>
                <a:ea typeface="Vollkorn" panose="020B0604020202020204" charset="0"/>
                <a:cs typeface="+mn-cs"/>
              </a:rPr>
              <a:t>зв’язку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10000" y="2289175"/>
            <a:ext cx="121158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Century Gothic" panose="020B0502020202020204" pitchFamily="34" charset="0"/>
              <a:buChar char="□"/>
            </a:pPr>
            <a:r>
              <a:rPr lang="uk-UA" altLang="ru-RU" sz="2600" dirty="0" smtClean="0">
                <a:latin typeface="Vollkorn" panose="020B0604020202020204" charset="0"/>
                <a:ea typeface="Vollkorn" panose="020B0604020202020204" charset="0"/>
              </a:rPr>
              <a:t>Пропускна спроможність (швидкість передачі даних): Мбіт, </a:t>
            </a:r>
            <a:r>
              <a:rPr lang="uk-UA" altLang="ru-RU" sz="2600" dirty="0" err="1" smtClean="0">
                <a:latin typeface="Vollkorn" panose="020B0604020202020204" charset="0"/>
                <a:ea typeface="Vollkorn" panose="020B0604020202020204" charset="0"/>
              </a:rPr>
              <a:t>Кбіт</a:t>
            </a:r>
            <a:r>
              <a:rPr lang="uk-UA" altLang="ru-RU" sz="2600" dirty="0" smtClean="0">
                <a:latin typeface="Vollkorn" panose="020B0604020202020204" charset="0"/>
                <a:ea typeface="Vollkorn" panose="020B0604020202020204" charset="0"/>
              </a:rPr>
              <a:t> в секунду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Century Gothic" panose="020B0502020202020204" pitchFamily="34" charset="0"/>
              <a:buChar char="□"/>
            </a:pPr>
            <a:r>
              <a:rPr lang="uk-UA" altLang="ru-RU" sz="2600" dirty="0" smtClean="0">
                <a:latin typeface="Vollkorn" panose="020B0604020202020204" charset="0"/>
                <a:ea typeface="Vollkorn" panose="020B0604020202020204" charset="0"/>
              </a:rPr>
              <a:t>Надійність (здатність передавати інформацію без спотворення і втрат)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Century Gothic" panose="020B0502020202020204" pitchFamily="34" charset="0"/>
              <a:buChar char="□"/>
            </a:pPr>
            <a:r>
              <a:rPr lang="uk-UA" altLang="ru-RU" sz="2600" dirty="0" smtClean="0">
                <a:latin typeface="Vollkorn" panose="020B0604020202020204" charset="0"/>
                <a:ea typeface="Vollkorn" panose="020B0604020202020204" charset="0"/>
              </a:rPr>
              <a:t>Вартість</a:t>
            </a:r>
            <a:endParaRPr lang="uk-UA" altLang="ru-RU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3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-3508376" y="1586379"/>
            <a:ext cx="17400587" cy="12366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entury Gothic" pitchFamily="34" charset="0"/>
              <a:buNone/>
              <a:defRPr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altLang="ru-RU" sz="2600" b="1" dirty="0">
                <a:latin typeface="Vollkorn" panose="020B0604020202020204" charset="0"/>
                <a:ea typeface="Vollkorn" panose="020B0604020202020204" charset="0"/>
              </a:rPr>
              <a:t>Мережева топологія </a:t>
            </a: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- схема розташування комп'ютерів в мережі.</a:t>
            </a:r>
          </a:p>
          <a:p>
            <a:pPr marL="547688" indent="-411163">
              <a:defRPr/>
            </a:pPr>
            <a:endParaRPr lang="ru-RU" altLang="ru-RU" sz="28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547688" indent="-411163">
              <a:defRPr/>
            </a:pPr>
            <a:endParaRPr lang="ru-RU" altLang="ru-RU" sz="28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547688" indent="-411163">
              <a:defRPr/>
            </a:pPr>
            <a:endParaRPr lang="ru-RU" altLang="ru-RU" sz="28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98537" y="594876"/>
            <a:ext cx="7756525" cy="10541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100" b="1" dirty="0">
                <a:latin typeface="Vollkorn" panose="020B0604020202020204" charset="0"/>
                <a:ea typeface="Vollkorn" panose="020B0604020202020204" charset="0"/>
                <a:cs typeface="+mn-cs"/>
              </a:rPr>
              <a:t>Тополог</a:t>
            </a:r>
            <a:r>
              <a:rPr lang="uk-UA" altLang="ru-RU" sz="3100" b="1" dirty="0">
                <a:latin typeface="Vollkorn" panose="020B0604020202020204" charset="0"/>
                <a:ea typeface="Vollkorn" panose="020B0604020202020204" charset="0"/>
                <a:cs typeface="+mn-cs"/>
              </a:rPr>
              <a:t>і</a:t>
            </a:r>
            <a:r>
              <a:rPr lang="ru-RU" altLang="ru-RU" sz="3100" b="1" dirty="0">
                <a:latin typeface="Vollkorn" panose="020B0604020202020204" charset="0"/>
                <a:ea typeface="Vollkorn" panose="020B0604020202020204" charset="0"/>
                <a:cs typeface="+mn-cs"/>
              </a:rPr>
              <a:t>я </a:t>
            </a:r>
            <a:r>
              <a:rPr lang="ru-RU" altLang="ru-RU" sz="3100" b="1" dirty="0" err="1">
                <a:latin typeface="Vollkorn" panose="020B0604020202020204" charset="0"/>
                <a:ea typeface="Vollkorn" panose="020B0604020202020204" charset="0"/>
                <a:cs typeface="+mn-cs"/>
              </a:rPr>
              <a:t>мережі</a:t>
            </a:r>
            <a:r>
              <a:rPr lang="en-GB" altLang="ru-RU" sz="3100" b="1" dirty="0">
                <a:latin typeface="Vollkorn" panose="020B0604020202020204" charset="0"/>
                <a:ea typeface="Vollkorn" panose="020B0604020202020204" charset="0"/>
                <a:cs typeface="+mn-cs"/>
              </a:rPr>
              <a:t/>
            </a:r>
            <a:br>
              <a:rPr lang="en-GB" altLang="ru-RU" sz="3100" b="1" dirty="0">
                <a:latin typeface="Vollkorn" panose="020B0604020202020204" charset="0"/>
                <a:ea typeface="Vollkorn" panose="020B0604020202020204" charset="0"/>
                <a:cs typeface="+mn-cs"/>
              </a:rPr>
            </a:br>
            <a:endParaRPr lang="ru-RU" altLang="ru-RU" sz="3100" b="1" dirty="0">
              <a:latin typeface="Vollkorn" panose="020B0604020202020204" charset="0"/>
              <a:ea typeface="Vollkorn" panose="020B0604020202020204" charset="0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628775" y="2723932"/>
            <a:ext cx="7126287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dirty="0" smtClean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ru-RU" altLang="ru-RU" sz="3100" b="1" dirty="0" err="1" smtClean="0">
                <a:latin typeface="Vollkorn" panose="020B0604020202020204" charset="0"/>
                <a:ea typeface="Vollkorn" panose="020B0604020202020204" charset="0"/>
              </a:rPr>
              <a:t>Типи</a:t>
            </a:r>
            <a:r>
              <a:rPr lang="ru-RU" altLang="ru-RU" sz="3100" b="1" dirty="0" smtClean="0">
                <a:latin typeface="Vollkorn" panose="020B0604020202020204" charset="0"/>
                <a:ea typeface="Vollkorn" panose="020B0604020202020204" charset="0"/>
              </a:rPr>
              <a:t>: </a:t>
            </a:r>
          </a:p>
          <a:p>
            <a:pPr eaLnBrk="1" hangingPunct="1">
              <a:defRPr/>
            </a:pPr>
            <a:r>
              <a:rPr lang="ru-RU" altLang="ru-RU" sz="3100" b="1" dirty="0">
                <a:latin typeface="Vollkorn" panose="020B0604020202020204" charset="0"/>
                <a:ea typeface="Vollkorn" panose="020B0604020202020204" charset="0"/>
              </a:rPr>
              <a:t>		</a:t>
            </a:r>
            <a:r>
              <a:rPr lang="uk-UA" altLang="ru-RU" sz="3100" b="1" dirty="0" smtClean="0">
                <a:latin typeface="Vollkorn" panose="020B0604020202020204" charset="0"/>
                <a:ea typeface="Vollkorn" panose="020B0604020202020204" charset="0"/>
                <a:hlinkClick r:id="" action="ppaction://noaction"/>
              </a:rPr>
              <a:t>Шина</a:t>
            </a:r>
            <a:endParaRPr lang="uk-UA" altLang="ru-RU" sz="3100" b="1" dirty="0">
              <a:latin typeface="Vollkorn" panose="020B0604020202020204" charset="0"/>
              <a:ea typeface="Vollkorn" panose="020B0604020202020204" charset="0"/>
              <a:hlinkClick r:id="" action="ppaction://noaction"/>
            </a:endParaRPr>
          </a:p>
          <a:p>
            <a:pPr indent="1795463" eaLnBrk="1" hangingPunct="1">
              <a:defRPr/>
            </a:pPr>
            <a:r>
              <a:rPr lang="uk-UA" altLang="ru-RU" sz="3100" b="1" dirty="0" smtClean="0">
                <a:latin typeface="Vollkorn" panose="020B0604020202020204" charset="0"/>
                <a:ea typeface="Vollkorn" panose="020B0604020202020204" charset="0"/>
                <a:hlinkClick r:id="" action="ppaction://noaction"/>
              </a:rPr>
              <a:t>Кільце </a:t>
            </a:r>
            <a:endParaRPr lang="ru-RU" altLang="ru-RU" sz="3100" b="1" dirty="0">
              <a:latin typeface="Vollkorn" panose="020B0604020202020204" charset="0"/>
              <a:ea typeface="Vollkorn" panose="020B0604020202020204" charset="0"/>
              <a:hlinkClick r:id="" action="ppaction://noaction"/>
            </a:endParaRPr>
          </a:p>
          <a:p>
            <a:pPr indent="1795463" eaLnBrk="1" hangingPunct="1">
              <a:defRPr/>
            </a:pPr>
            <a:r>
              <a:rPr lang="ru-RU" altLang="ru-RU" sz="3100" b="1" dirty="0" err="1">
                <a:latin typeface="Vollkorn" panose="020B0604020202020204" charset="0"/>
                <a:ea typeface="Vollkorn" panose="020B0604020202020204" charset="0"/>
                <a:hlinkClick r:id="" action="ppaction://noaction"/>
              </a:rPr>
              <a:t>Зірка</a:t>
            </a:r>
            <a:r>
              <a:rPr lang="ru-RU" altLang="ru-RU" sz="3100" b="1" dirty="0">
                <a:latin typeface="Vollkorn" panose="020B0604020202020204" charset="0"/>
                <a:ea typeface="Vollkorn" panose="020B0604020202020204" charset="0"/>
                <a:hlinkClick r:id="" action="ppaction://noaction"/>
              </a:rPr>
              <a:t/>
            </a:r>
            <a:br>
              <a:rPr lang="ru-RU" altLang="ru-RU" sz="3100" b="1" dirty="0">
                <a:latin typeface="Vollkorn" panose="020B0604020202020204" charset="0"/>
                <a:ea typeface="Vollkorn" panose="020B0604020202020204" charset="0"/>
                <a:hlinkClick r:id="" action="ppaction://noaction"/>
              </a:rPr>
            </a:br>
            <a:endParaRPr lang="ru-RU" altLang="ru-RU" sz="3100" b="1" dirty="0"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337674" y="2723932"/>
            <a:ext cx="6934200" cy="563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100" b="1" dirty="0">
                <a:latin typeface="Vollkorn" panose="020B0604020202020204" charset="0"/>
                <a:ea typeface="Vollkorn" panose="020B0604020202020204" charset="0"/>
                <a:cs typeface="+mn-cs"/>
              </a:rPr>
              <a:t>Шина </a:t>
            </a:r>
          </a:p>
        </p:txBody>
      </p:sp>
      <p:sp>
        <p:nvSpPr>
          <p:cNvPr id="12" name="Rectangle 24"/>
          <p:cNvSpPr txBox="1">
            <a:spLocks noChangeArrowheads="1"/>
          </p:cNvSpPr>
          <p:nvPr/>
        </p:nvSpPr>
        <p:spPr>
          <a:xfrm>
            <a:off x="7772400" y="6429157"/>
            <a:ext cx="9009061" cy="2503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При побудові мережі за шинною схемою кожен комп'ютер приєднується до загального кабелю, на кінцях якого встановлюються термінали.</a:t>
            </a:r>
          </a:p>
          <a:p>
            <a:pPr algn="just"/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Сигнал проходить по мережі через всі комп'ютери, відбиваючись від кінцевих терміналів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</p:txBody>
      </p: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9417049" y="3724057"/>
            <a:ext cx="6999287" cy="2422525"/>
            <a:chOff x="158" y="1480"/>
            <a:chExt cx="2087" cy="886"/>
          </a:xfrm>
        </p:grpSpPr>
        <p:grpSp>
          <p:nvGrpSpPr>
            <p:cNvPr id="14" name="Group 29"/>
            <p:cNvGrpSpPr>
              <a:grpSpLocks/>
            </p:cNvGrpSpPr>
            <p:nvPr/>
          </p:nvGrpSpPr>
          <p:grpSpPr bwMode="auto">
            <a:xfrm>
              <a:off x="295" y="1480"/>
              <a:ext cx="1856" cy="886"/>
              <a:chOff x="295" y="1480"/>
              <a:chExt cx="1856" cy="886"/>
            </a:xfrm>
          </p:grpSpPr>
          <p:pic>
            <p:nvPicPr>
              <p:cNvPr id="23" name="Picture 3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1525"/>
                <a:ext cx="36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3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2024"/>
                <a:ext cx="36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3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1" y="1480"/>
                <a:ext cx="36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roup 33"/>
            <p:cNvGrpSpPr>
              <a:grpSpLocks/>
            </p:cNvGrpSpPr>
            <p:nvPr/>
          </p:nvGrpSpPr>
          <p:grpSpPr bwMode="auto">
            <a:xfrm>
              <a:off x="158" y="1706"/>
              <a:ext cx="2087" cy="363"/>
              <a:chOff x="158" y="1706"/>
              <a:chExt cx="2087" cy="363"/>
            </a:xfrm>
          </p:grpSpPr>
          <p:sp>
            <p:nvSpPr>
              <p:cNvPr id="16" name="Rectangle 34"/>
              <p:cNvSpPr>
                <a:spLocks noChangeArrowheads="1"/>
              </p:cNvSpPr>
              <p:nvPr/>
            </p:nvSpPr>
            <p:spPr bwMode="auto">
              <a:xfrm>
                <a:off x="158" y="1915"/>
                <a:ext cx="2087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" name="Line 35"/>
              <p:cNvSpPr>
                <a:spLocks noChangeShapeType="1"/>
              </p:cNvSpPr>
              <p:nvPr/>
            </p:nvSpPr>
            <p:spPr bwMode="auto">
              <a:xfrm flipV="1">
                <a:off x="385" y="1842"/>
                <a:ext cx="182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8" name="Line 36"/>
              <p:cNvSpPr>
                <a:spLocks noChangeShapeType="1"/>
              </p:cNvSpPr>
              <p:nvPr/>
            </p:nvSpPr>
            <p:spPr bwMode="auto">
              <a:xfrm>
                <a:off x="567" y="1752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9" name="Line 37"/>
              <p:cNvSpPr>
                <a:spLocks noChangeShapeType="1"/>
              </p:cNvSpPr>
              <p:nvPr/>
            </p:nvSpPr>
            <p:spPr bwMode="auto">
              <a:xfrm>
                <a:off x="1202" y="1933"/>
                <a:ext cx="9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" name="Line 38"/>
              <p:cNvSpPr>
                <a:spLocks noChangeShapeType="1"/>
              </p:cNvSpPr>
              <p:nvPr/>
            </p:nvSpPr>
            <p:spPr bwMode="auto">
              <a:xfrm>
                <a:off x="1292" y="2024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1" name="Line 39"/>
              <p:cNvSpPr>
                <a:spLocks noChangeShapeType="1"/>
              </p:cNvSpPr>
              <p:nvPr/>
            </p:nvSpPr>
            <p:spPr bwMode="auto">
              <a:xfrm flipV="1">
                <a:off x="1927" y="1842"/>
                <a:ext cx="137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2" name="Line 40"/>
              <p:cNvSpPr>
                <a:spLocks noChangeShapeType="1"/>
              </p:cNvSpPr>
              <p:nvPr/>
            </p:nvSpPr>
            <p:spPr bwMode="auto">
              <a:xfrm flipV="1">
                <a:off x="2064" y="170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68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2354263" y="352425"/>
            <a:ext cx="3765550" cy="563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100" b="1" dirty="0" err="1">
                <a:latin typeface="Vollkorn" panose="020B0604020202020204" charset="0"/>
                <a:ea typeface="Vollkorn" panose="020B0604020202020204" charset="0"/>
                <a:cs typeface="+mn-cs"/>
              </a:rPr>
              <a:t>Кільце</a:t>
            </a:r>
            <a:endParaRPr lang="ru-RU" altLang="ru-RU" sz="3100" b="1" dirty="0">
              <a:latin typeface="Vollkorn" panose="020B0604020202020204" charset="0"/>
              <a:ea typeface="Vollkorn" panose="020B0604020202020204" charset="0"/>
              <a:cs typeface="+mn-cs"/>
            </a:endParaRPr>
          </a:p>
        </p:txBody>
      </p:sp>
      <p:sp>
        <p:nvSpPr>
          <p:cNvPr id="27" name="Rectangle 29"/>
          <p:cNvSpPr txBox="1">
            <a:spLocks noChangeArrowheads="1"/>
          </p:cNvSpPr>
          <p:nvPr/>
        </p:nvSpPr>
        <p:spPr>
          <a:xfrm>
            <a:off x="561975" y="4462463"/>
            <a:ext cx="7343775" cy="18018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endParaRPr lang="ru-RU" altLang="ru-RU" sz="2000" dirty="0" smtClean="0">
              <a:solidFill>
                <a:srgbClr val="FF0000"/>
              </a:solidFill>
            </a:endParaRPr>
          </a:p>
          <a:p>
            <a:pPr marL="0" indent="0" algn="just">
              <a:buFont typeface="Century Gothic" panose="020B0502020202020204" pitchFamily="34" charset="0"/>
              <a:buNone/>
            </a:pP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Ця топологія представляє собою послідовне з'єднання комп'ютерів, коли останній з'єднаний з першим. </a:t>
            </a:r>
          </a:p>
          <a:p>
            <a:pPr marL="0" indent="0" algn="just">
              <a:buFont typeface="Century Gothic" panose="020B0502020202020204" pitchFamily="34" charset="0"/>
              <a:buNone/>
            </a:pP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Кожен комп'ютер працює як повторювач, підсилюючи сигнал і передаючи його далі. </a:t>
            </a: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1441450" y="1643063"/>
            <a:ext cx="5502275" cy="2724150"/>
            <a:chOff x="3061" y="1434"/>
            <a:chExt cx="2402" cy="932"/>
          </a:xfrm>
        </p:grpSpPr>
        <p:sp>
          <p:nvSpPr>
            <p:cNvPr id="29" name="Oval 20"/>
            <p:cNvSpPr>
              <a:spLocks noChangeArrowheads="1"/>
            </p:cNvSpPr>
            <p:nvPr/>
          </p:nvSpPr>
          <p:spPr bwMode="auto">
            <a:xfrm>
              <a:off x="3696" y="1661"/>
              <a:ext cx="1180" cy="45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30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1480"/>
              <a:ext cx="36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024"/>
              <a:ext cx="36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1434"/>
              <a:ext cx="36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2024"/>
              <a:ext cx="36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Line 25"/>
            <p:cNvSpPr>
              <a:spLocks noChangeShapeType="1"/>
            </p:cNvSpPr>
            <p:nvPr/>
          </p:nvSpPr>
          <p:spPr bwMode="auto">
            <a:xfrm>
              <a:off x="3379" y="1661"/>
              <a:ext cx="454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 flipV="1">
              <a:off x="3379" y="2024"/>
              <a:ext cx="408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 flipH="1">
              <a:off x="4785" y="1661"/>
              <a:ext cx="363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 flipH="1" flipV="1">
              <a:off x="4785" y="2024"/>
              <a:ext cx="36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10232914" y="618270"/>
            <a:ext cx="6934200" cy="563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100" b="1" dirty="0" err="1">
                <a:latin typeface="Vollkorn" panose="020B0604020202020204" charset="0"/>
                <a:ea typeface="Vollkorn" panose="020B0604020202020204" charset="0"/>
                <a:cs typeface="+mn-cs"/>
              </a:rPr>
              <a:t>Зірка</a:t>
            </a:r>
            <a:endParaRPr lang="ru-RU" altLang="ru-RU" sz="3100" b="1" dirty="0">
              <a:latin typeface="Vollkorn" panose="020B0604020202020204" charset="0"/>
              <a:ea typeface="Vollkorn" panose="020B0604020202020204" charset="0"/>
              <a:cs typeface="+mn-cs"/>
            </a:endParaRPr>
          </a:p>
        </p:txBody>
      </p:sp>
      <p:sp>
        <p:nvSpPr>
          <p:cNvPr id="39" name="Rectangle 28"/>
          <p:cNvSpPr txBox="1">
            <a:spLocks noChangeArrowheads="1"/>
          </p:cNvSpPr>
          <p:nvPr/>
        </p:nvSpPr>
        <p:spPr>
          <a:xfrm>
            <a:off x="9824926" y="4982308"/>
            <a:ext cx="8074025" cy="1282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entury Gothic" panose="020B0502020202020204" pitchFamily="34" charset="0"/>
              <a:buNone/>
            </a:pP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Кожен комп'ютер </a:t>
            </a:r>
            <a:r>
              <a:rPr lang="uk-UA" altLang="ru-RU" sz="2600" dirty="0" err="1">
                <a:latin typeface="Vollkorn" panose="020B0604020202020204" charset="0"/>
                <a:ea typeface="Vollkorn" panose="020B0604020202020204" charset="0"/>
              </a:rPr>
              <a:t>під'єднується</a:t>
            </a: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 до мережі за допомогою окремого з'єднувального кабелю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0" indent="0">
              <a:buFont typeface="Century Gothic" panose="020B0502020202020204" pitchFamily="34" charset="0"/>
              <a:buNone/>
            </a:pPr>
            <a:endParaRPr lang="ru-RU" altLang="ru-RU" sz="2000" dirty="0" smtClean="0"/>
          </a:p>
        </p:txBody>
      </p:sp>
      <p:grpSp>
        <p:nvGrpSpPr>
          <p:cNvPr id="40" name="Group 16"/>
          <p:cNvGrpSpPr>
            <a:grpSpLocks/>
          </p:cNvGrpSpPr>
          <p:nvPr/>
        </p:nvGrpSpPr>
        <p:grpSpPr bwMode="auto">
          <a:xfrm>
            <a:off x="11596576" y="1697770"/>
            <a:ext cx="4211638" cy="2532063"/>
            <a:chOff x="249" y="2750"/>
            <a:chExt cx="1993" cy="1570"/>
          </a:xfrm>
        </p:grpSpPr>
        <p:pic>
          <p:nvPicPr>
            <p:cNvPr id="41" name="Picture 17" descr="Без имени-3копирование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" y="3258"/>
              <a:ext cx="29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750"/>
              <a:ext cx="36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750"/>
              <a:ext cx="36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612"/>
              <a:ext cx="36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3294"/>
              <a:ext cx="36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3978"/>
              <a:ext cx="36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Line 23"/>
            <p:cNvSpPr>
              <a:spLocks noChangeShapeType="1"/>
            </p:cNvSpPr>
            <p:nvPr/>
          </p:nvSpPr>
          <p:spPr bwMode="auto">
            <a:xfrm>
              <a:off x="567" y="2976"/>
              <a:ext cx="408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 flipV="1">
              <a:off x="567" y="3385"/>
              <a:ext cx="40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9" name="Line 25"/>
            <p:cNvSpPr>
              <a:spLocks noChangeShapeType="1"/>
            </p:cNvSpPr>
            <p:nvPr/>
          </p:nvSpPr>
          <p:spPr bwMode="auto">
            <a:xfrm>
              <a:off x="1247" y="3385"/>
              <a:ext cx="68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50" name="Line 26"/>
            <p:cNvSpPr>
              <a:spLocks noChangeShapeType="1"/>
            </p:cNvSpPr>
            <p:nvPr/>
          </p:nvSpPr>
          <p:spPr bwMode="auto">
            <a:xfrm flipH="1">
              <a:off x="1156" y="2886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51" name="Line 27"/>
            <p:cNvSpPr>
              <a:spLocks noChangeShapeType="1"/>
            </p:cNvSpPr>
            <p:nvPr/>
          </p:nvSpPr>
          <p:spPr bwMode="auto">
            <a:xfrm>
              <a:off x="1202" y="3475"/>
              <a:ext cx="227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9091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164123" y="647700"/>
            <a:ext cx="18135600" cy="6583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entury Gothic" panose="020B0502020202020204" pitchFamily="34" charset="0"/>
              <a:buNone/>
            </a:pPr>
            <a:r>
              <a:rPr lang="uk-UA" altLang="ru-RU" sz="2600" b="1" dirty="0">
                <a:latin typeface="Vollkorn" panose="020B0604020202020204" charset="0"/>
                <a:ea typeface="Vollkorn" panose="020B0604020202020204" charset="0"/>
              </a:rPr>
              <a:t>Мережевий адаптер </a:t>
            </a: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- основна функція - передача і прийом інформації по мережі. Практично всі сучасні мережеві плати підтримують технологію </a:t>
            </a:r>
            <a:r>
              <a:rPr lang="uk-UA" altLang="ru-RU" sz="2600" dirty="0" err="1">
                <a:latin typeface="Vollkorn" panose="020B0604020202020204" charset="0"/>
                <a:ea typeface="Vollkorn" panose="020B0604020202020204" charset="0"/>
              </a:rPr>
              <a:t>Plug</a:t>
            </a: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altLang="ru-RU" sz="2600" dirty="0" err="1">
                <a:latin typeface="Vollkorn" panose="020B0604020202020204" charset="0"/>
                <a:ea typeface="Vollkorn" panose="020B0604020202020204" charset="0"/>
              </a:rPr>
              <a:t>and</a:t>
            </a: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altLang="ru-RU" sz="2600" dirty="0" err="1">
                <a:latin typeface="Vollkorn" panose="020B0604020202020204" charset="0"/>
                <a:ea typeface="Vollkorn" panose="020B0604020202020204" charset="0"/>
              </a:rPr>
              <a:t>Play</a:t>
            </a: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, що дозволяє досить швидко налаштувати мережеве з'єднання.</a:t>
            </a:r>
          </a:p>
          <a:p>
            <a:pPr marL="0" indent="0" algn="just">
              <a:buFont typeface="Century Gothic" panose="020B0502020202020204" pitchFamily="34" charset="0"/>
              <a:buNone/>
            </a:pP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altLang="ru-RU" sz="2600" b="1" dirty="0" smtClean="0">
                <a:latin typeface="Vollkorn" panose="020B0604020202020204" charset="0"/>
                <a:ea typeface="Vollkorn" panose="020B0604020202020204" charset="0"/>
              </a:rPr>
              <a:t>Мережевий </a:t>
            </a:r>
            <a:r>
              <a:rPr lang="uk-UA" altLang="ru-RU" sz="2600" b="1" dirty="0">
                <a:latin typeface="Vollkorn" panose="020B0604020202020204" charset="0"/>
                <a:ea typeface="Vollkorn" panose="020B0604020202020204" charset="0"/>
              </a:rPr>
              <a:t>концентратор (</a:t>
            </a:r>
            <a:r>
              <a:rPr lang="uk-UA" altLang="ru-RU" sz="2600" b="1" dirty="0" err="1">
                <a:latin typeface="Vollkorn" panose="020B0604020202020204" charset="0"/>
                <a:ea typeface="Vollkorn" panose="020B0604020202020204" charset="0"/>
              </a:rPr>
              <a:t>Hub</a:t>
            </a:r>
            <a:r>
              <a:rPr lang="uk-UA" altLang="ru-RU" sz="2600" b="1" dirty="0">
                <a:latin typeface="Vollkorn" panose="020B0604020202020204" charset="0"/>
                <a:ea typeface="Vollkorn" panose="020B0604020202020204" charset="0"/>
              </a:rPr>
              <a:t>) </a:t>
            </a: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- мережевий пристрій, призначений для об'єднання декількох пристроїв в загальний сегмент мережі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. </a:t>
            </a:r>
            <a:endParaRPr lang="ru-RU" altLang="ru-RU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0" indent="0" algn="just">
              <a:buNone/>
            </a:pPr>
            <a:r>
              <a:rPr lang="ru-RU" altLang="ru-RU" sz="2600" b="1" dirty="0" err="1" smtClean="0">
                <a:latin typeface="Vollkorn" panose="020B0604020202020204" charset="0"/>
                <a:ea typeface="Vollkorn" panose="020B0604020202020204" charset="0"/>
              </a:rPr>
              <a:t>Міст</a:t>
            </a:r>
            <a:r>
              <a:rPr lang="ru-RU" altLang="ru-RU" sz="26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altLang="ru-RU" sz="2600" b="1" dirty="0">
                <a:latin typeface="Vollkorn" panose="020B0604020202020204" charset="0"/>
                <a:ea typeface="Vollkorn" panose="020B0604020202020204" charset="0"/>
              </a:rPr>
              <a:t>(</a:t>
            </a:r>
            <a:r>
              <a:rPr lang="en-US" altLang="ru-RU" sz="2600" b="1" dirty="0">
                <a:latin typeface="Vollkorn" panose="020B0604020202020204" charset="0"/>
                <a:ea typeface="Vollkorn" panose="020B0604020202020204" charset="0"/>
              </a:rPr>
              <a:t>Bridge) </a:t>
            </a:r>
            <a:r>
              <a:rPr lang="en-US" altLang="ru-RU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пристрій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сполучення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локальних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мереж.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Дозволяє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всім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комп'ютерам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однієї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локальної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мережі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вільно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працювати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з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комп'ютерами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іншої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локальної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altLang="ru-RU" sz="2600" dirty="0" err="1">
                <a:latin typeface="Vollkorn" panose="020B0604020202020204" charset="0"/>
                <a:ea typeface="Vollkorn" panose="020B0604020202020204" charset="0"/>
              </a:rPr>
              <a:t>мережі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0" indent="0" algn="just">
              <a:buNone/>
            </a:pPr>
            <a:r>
              <a:rPr lang="uk-UA" altLang="ru-RU" sz="2600" b="1" dirty="0" smtClean="0">
                <a:latin typeface="Vollkorn" panose="020B0604020202020204" charset="0"/>
                <a:ea typeface="Vollkorn" panose="020B0604020202020204" charset="0"/>
              </a:rPr>
              <a:t>Маршрутизатор (</a:t>
            </a:r>
            <a:r>
              <a:rPr lang="uk-UA" altLang="ru-RU" sz="2600" b="1" dirty="0" err="1" smtClean="0">
                <a:latin typeface="Vollkorn" panose="020B0604020202020204" charset="0"/>
                <a:ea typeface="Vollkorn" panose="020B0604020202020204" charset="0"/>
              </a:rPr>
              <a:t>Router</a:t>
            </a:r>
            <a:r>
              <a:rPr lang="uk-UA" altLang="ru-RU" sz="2600" b="1" dirty="0" smtClean="0">
                <a:latin typeface="Vollkorn" panose="020B0604020202020204" charset="0"/>
                <a:ea typeface="Vollkorn" panose="020B0604020202020204" charset="0"/>
              </a:rPr>
              <a:t>) </a:t>
            </a:r>
            <a:r>
              <a:rPr lang="uk-UA" altLang="ru-RU" sz="2600" dirty="0" smtClean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пристрій, що використовується для організації великих локальних мереж. </a:t>
            </a: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Застосовують для об'єднання мереж різних типів, часто несумісних за архітектурою і протоколами.</a:t>
            </a:r>
            <a:r>
              <a:rPr lang="ru-RU" alt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</a:p>
          <a:p>
            <a:pPr marL="0" indent="0" algn="just">
              <a:buNone/>
            </a:pPr>
            <a:r>
              <a:rPr lang="uk-UA" altLang="ru-RU" sz="2600" b="1" dirty="0" err="1">
                <a:latin typeface="Vollkorn" panose="020B0604020202020204" charset="0"/>
                <a:ea typeface="Vollkorn" panose="020B0604020202020204" charset="0"/>
              </a:rPr>
              <a:t>Repeater</a:t>
            </a:r>
            <a:r>
              <a:rPr lang="uk-UA" altLang="ru-RU" sz="2600" b="1" dirty="0">
                <a:latin typeface="Vollkorn" panose="020B0604020202020204" charset="0"/>
                <a:ea typeface="Vollkorn" panose="020B0604020202020204" charset="0"/>
              </a:rPr>
              <a:t> (повторювач) </a:t>
            </a: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- пристрій, що дозволяє уникнути загасання сигналу при дуже великій довжині сполучних кабелів. Роль повторювача може виконувати спеціально налаштований комп'ютер. </a:t>
            </a: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Зазвичай цей пристрій встановлюється в середині лінії зв'язку, щоб забезпечити стійкий двосторонній зв'язок. </a:t>
            </a:r>
            <a:endParaRPr lang="uk-UA" altLang="ru-RU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0" indent="0" algn="just">
              <a:buNone/>
            </a:pPr>
            <a:r>
              <a:rPr lang="uk-UA" altLang="ru-RU" sz="2600" spc="-30" dirty="0">
                <a:latin typeface="Vollkorn" panose="020B0604020202020204" charset="0"/>
                <a:ea typeface="Vollkorn" panose="020B0604020202020204" charset="0"/>
              </a:rPr>
              <a:t>Декілька комп'ютерів </a:t>
            </a:r>
            <a:r>
              <a:rPr lang="uk-UA" altLang="ru-RU" sz="2600" spc="-30" dirty="0" err="1">
                <a:latin typeface="Vollkorn" panose="020B0604020202020204" charset="0"/>
                <a:ea typeface="Vollkorn" panose="020B0604020202020204" charset="0"/>
              </a:rPr>
              <a:t>під'єднуються</a:t>
            </a:r>
            <a:r>
              <a:rPr lang="uk-UA" altLang="ru-RU" sz="2600" spc="-30" dirty="0">
                <a:latin typeface="Vollkorn" panose="020B0604020202020204" charset="0"/>
                <a:ea typeface="Vollkorn" panose="020B0604020202020204" charset="0"/>
              </a:rPr>
              <a:t> за індивідуальними каналами зв'язку до одного </a:t>
            </a:r>
            <a:r>
              <a:rPr lang="uk-UA" altLang="ru-RU" sz="2600" spc="-30" dirty="0" err="1">
                <a:latin typeface="Vollkorn" panose="020B0604020202020204" charset="0"/>
                <a:ea typeface="Vollkorn" panose="020B0604020202020204" charset="0"/>
              </a:rPr>
              <a:t>хабу</a:t>
            </a:r>
            <a:r>
              <a:rPr lang="uk-UA" altLang="ru-RU" sz="2600" spc="-30" dirty="0">
                <a:latin typeface="Vollkorn" panose="020B0604020202020204" charset="0"/>
                <a:ea typeface="Vollkorn" panose="020B0604020202020204" charset="0"/>
              </a:rPr>
              <a:t>, який в свою чергу, з'єднується одним каналом з іншою мережею. Таке використання дозволяє досягти суттєвої економії витрат на апаратне забезпечення каналів зв'язку. Кожен </a:t>
            </a:r>
            <a:r>
              <a:rPr lang="uk-UA" altLang="ru-RU" sz="2600" spc="-30" dirty="0" err="1">
                <a:latin typeface="Vollkorn" panose="020B0604020202020204" charset="0"/>
                <a:ea typeface="Vollkorn" panose="020B0604020202020204" charset="0"/>
              </a:rPr>
              <a:t>хаб</a:t>
            </a:r>
            <a:r>
              <a:rPr lang="uk-UA" altLang="ru-RU" sz="2600" spc="-30" dirty="0">
                <a:latin typeface="Vollkorn" panose="020B0604020202020204" charset="0"/>
                <a:ea typeface="Vollkorn" panose="020B0604020202020204" charset="0"/>
              </a:rPr>
              <a:t> має роз'єми (порти) для підключення або комп'ютера, або іншого </a:t>
            </a:r>
            <a:r>
              <a:rPr lang="uk-UA" altLang="ru-RU" sz="2600" spc="-30" dirty="0" err="1">
                <a:latin typeface="Vollkorn" panose="020B0604020202020204" charset="0"/>
                <a:ea typeface="Vollkorn" panose="020B0604020202020204" charset="0"/>
              </a:rPr>
              <a:t>хаба</a:t>
            </a:r>
            <a:r>
              <a:rPr lang="ru-RU" altLang="ru-RU" sz="2600" spc="-3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0" indent="0">
              <a:buNone/>
            </a:pPr>
            <a:endParaRPr lang="uk-UA" altLang="ru-RU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0" indent="0">
              <a:buNone/>
            </a:pPr>
            <a:endParaRPr lang="ru-RU" altLang="ru-RU" sz="2000" dirty="0">
              <a:cs typeface="Times New Roman" panose="02020603050405020304" pitchFamily="18" charset="0"/>
            </a:endParaRPr>
          </a:p>
          <a:p>
            <a:pPr marL="0" indent="0">
              <a:buFont typeface="Century Gothic" panose="020B0502020202020204" pitchFamily="34" charset="0"/>
              <a:buNone/>
            </a:pPr>
            <a:endParaRPr lang="ru-RU" altLang="ru-RU" sz="2000" dirty="0" smtClean="0">
              <a:cs typeface="Times New Roman" panose="02020603050405020304" pitchFamily="18" charset="0"/>
            </a:endParaRP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>
          <a:xfrm>
            <a:off x="4876800" y="72231"/>
            <a:ext cx="7756525" cy="5754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100" b="1" dirty="0" err="1">
                <a:latin typeface="Vollkorn" panose="020B0604020202020204" charset="0"/>
                <a:ea typeface="Vollkorn" panose="020B0604020202020204" charset="0"/>
                <a:cs typeface="+mn-cs"/>
              </a:rPr>
              <a:t>Мережеве</a:t>
            </a:r>
            <a:r>
              <a:rPr lang="ru-RU" altLang="ru-RU" sz="3100" b="1" dirty="0">
                <a:latin typeface="Vollkorn" panose="020B0604020202020204" charset="0"/>
                <a:ea typeface="Vollkorn" panose="020B0604020202020204" charset="0"/>
                <a:cs typeface="+mn-cs"/>
              </a:rPr>
              <a:t> </a:t>
            </a:r>
            <a:r>
              <a:rPr lang="ru-RU" altLang="ru-RU" sz="3100" b="1" dirty="0" err="1">
                <a:latin typeface="Vollkorn" panose="020B0604020202020204" charset="0"/>
                <a:ea typeface="Vollkorn" panose="020B0604020202020204" charset="0"/>
                <a:cs typeface="+mn-cs"/>
              </a:rPr>
              <a:t>обладнання</a:t>
            </a:r>
            <a:endParaRPr lang="ru-RU" altLang="ru-RU" sz="3100" b="1" dirty="0">
              <a:latin typeface="Vollkorn" panose="020B0604020202020204" charset="0"/>
              <a:ea typeface="Vollkorn" panose="020B0604020202020204" charset="0"/>
              <a:cs typeface="+mn-cs"/>
            </a:endParaRP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9601200" y="2781300"/>
            <a:ext cx="7977187" cy="20764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entury Gothic" panose="020B0502020202020204" pitchFamily="34" charset="0"/>
              <a:buNone/>
            </a:pPr>
            <a:endParaRPr lang="ru-RU" altLang="ru-RU" sz="2000" dirty="0" smtClean="0">
              <a:cs typeface="Times New Roman" panose="02020603050405020304" pitchFamily="18" charset="0"/>
            </a:endParaRPr>
          </a:p>
        </p:txBody>
      </p:sp>
      <p:sp>
        <p:nvSpPr>
          <p:cNvPr id="56" name="Rectangle 3"/>
          <p:cNvSpPr txBox="1">
            <a:spLocks noChangeArrowheads="1"/>
          </p:cNvSpPr>
          <p:nvPr/>
        </p:nvSpPr>
        <p:spPr>
          <a:xfrm>
            <a:off x="10186194" y="2918618"/>
            <a:ext cx="7747000" cy="38782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uk-UA" altLang="ru-RU" dirty="0" smtClean="0"/>
          </a:p>
        </p:txBody>
      </p:sp>
      <p:pic>
        <p:nvPicPr>
          <p:cNvPr id="57" name="Picture 12" descr="Картинка 11 из 100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47" y="6355556"/>
            <a:ext cx="3694112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" descr="Картинка 15 из 132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9EBEA"/>
              </a:clrFrom>
              <a:clrTo>
                <a:srgbClr val="E9E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23703" r="586" b="31345"/>
          <a:stretch>
            <a:fillRect/>
          </a:stretch>
        </p:blipFill>
        <p:spPr bwMode="auto">
          <a:xfrm>
            <a:off x="5970587" y="6469460"/>
            <a:ext cx="556895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" descr="ZyXEL Prestige 791R EE Маршрутизатор SHDSL с резервированием связи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2126" y="6030913"/>
            <a:ext cx="3810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29200" y="3238500"/>
            <a:ext cx="7462838" cy="40036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Century Gothic" panose="020B0502020202020204" pitchFamily="34" charset="0"/>
              <a:buNone/>
            </a:pPr>
            <a:r>
              <a:rPr lang="uk-UA" altLang="ru-RU" sz="2800" dirty="0">
                <a:latin typeface="Vollkorn" panose="020B0604020202020204" charset="0"/>
                <a:ea typeface="Vollkorn" panose="020B0604020202020204" charset="0"/>
              </a:rPr>
              <a:t>Комп'ютерна мережа - це сукупність комп'ютерів та різних пристроїв, що забезпечують інформаційний обмін між комп'ютерами в мережі без використання </a:t>
            </a:r>
            <a:br>
              <a:rPr lang="uk-UA" altLang="ru-RU" sz="2800" dirty="0">
                <a:latin typeface="Vollkorn" panose="020B0604020202020204" charset="0"/>
                <a:ea typeface="Vollkorn" panose="020B0604020202020204" charset="0"/>
              </a:rPr>
            </a:br>
            <a:r>
              <a:rPr lang="uk-UA" altLang="ru-RU" sz="2800" dirty="0">
                <a:latin typeface="Vollkorn" panose="020B0604020202020204" charset="0"/>
                <a:ea typeface="Vollkorn" panose="020B0604020202020204" charset="0"/>
              </a:rPr>
              <a:t>будь-яких проміжних носіїв інформації.</a:t>
            </a:r>
          </a:p>
          <a:p>
            <a:pPr marL="0" indent="363538" algn="just">
              <a:buFont typeface="Century Gothic" panose="020B0502020202020204" pitchFamily="34" charset="0"/>
              <a:buNone/>
            </a:pPr>
            <a:endParaRPr lang="en-US" altLang="ru-RU" sz="2800" dirty="0"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38675" y="1828800"/>
            <a:ext cx="8339138" cy="1054100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altLang="ru-RU" sz="3200" b="1" dirty="0">
                <a:latin typeface="Vollkorn" panose="020B0604020202020204" charset="0"/>
                <a:ea typeface="Vollkorn" panose="020B0604020202020204" charset="0"/>
                <a:cs typeface="+mn-cs"/>
              </a:rPr>
              <a:t>Що таке комп'ютерна мережа?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38675" y="1546225"/>
            <a:ext cx="7756525" cy="10541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ru-RU" sz="3200" b="1" dirty="0">
                <a:latin typeface="Vollkorn" panose="020B0604020202020204" charset="0"/>
                <a:ea typeface="Vollkorn" panose="020B0604020202020204" charset="0"/>
                <a:cs typeface="+mn-cs"/>
              </a:rPr>
              <a:t>Класифікація мереж</a:t>
            </a:r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4343400" y="3086100"/>
            <a:ext cx="8534400" cy="4800600"/>
            <a:chOff x="689" y="912"/>
            <a:chExt cx="4126" cy="2045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689" y="1761"/>
              <a:ext cx="1409" cy="555"/>
              <a:chOff x="596" y="1822"/>
              <a:chExt cx="1440" cy="564"/>
            </a:xfrm>
          </p:grpSpPr>
          <p:sp>
            <p:nvSpPr>
              <p:cNvPr id="19" name="Freeform 8"/>
              <p:cNvSpPr>
                <a:spLocks/>
              </p:cNvSpPr>
              <p:nvPr/>
            </p:nvSpPr>
            <p:spPr bwMode="gray">
              <a:xfrm>
                <a:off x="681" y="2196"/>
                <a:ext cx="1270" cy="190"/>
              </a:xfrm>
              <a:custGeom>
                <a:avLst/>
                <a:gdLst>
                  <a:gd name="T0" fmla="*/ 1852 w 1120"/>
                  <a:gd name="T1" fmla="*/ 81 h 252"/>
                  <a:gd name="T2" fmla="*/ 1844 w 1120"/>
                  <a:gd name="T3" fmla="*/ 81 h 252"/>
                  <a:gd name="T4" fmla="*/ 1818 w 1120"/>
                  <a:gd name="T5" fmla="*/ 79 h 252"/>
                  <a:gd name="T6" fmla="*/ 1776 w 1120"/>
                  <a:gd name="T7" fmla="*/ 78 h 252"/>
                  <a:gd name="T8" fmla="*/ 1717 w 1120"/>
                  <a:gd name="T9" fmla="*/ 75 h 252"/>
                  <a:gd name="T10" fmla="*/ 1641 w 1120"/>
                  <a:gd name="T11" fmla="*/ 72 h 252"/>
                  <a:gd name="T12" fmla="*/ 1552 w 1120"/>
                  <a:gd name="T13" fmla="*/ 69 h 252"/>
                  <a:gd name="T14" fmla="*/ 1448 w 1120"/>
                  <a:gd name="T15" fmla="*/ 66 h 252"/>
                  <a:gd name="T16" fmla="*/ 1332 w 1120"/>
                  <a:gd name="T17" fmla="*/ 63 h 252"/>
                  <a:gd name="T18" fmla="*/ 1208 w 1120"/>
                  <a:gd name="T19" fmla="*/ 61 h 252"/>
                  <a:gd name="T20" fmla="*/ 1068 w 1120"/>
                  <a:gd name="T21" fmla="*/ 60 h 252"/>
                  <a:gd name="T22" fmla="*/ 918 w 1120"/>
                  <a:gd name="T23" fmla="*/ 60 h 252"/>
                  <a:gd name="T24" fmla="*/ 770 w 1120"/>
                  <a:gd name="T25" fmla="*/ 60 h 252"/>
                  <a:gd name="T26" fmla="*/ 634 w 1120"/>
                  <a:gd name="T27" fmla="*/ 61 h 252"/>
                  <a:gd name="T28" fmla="*/ 509 w 1120"/>
                  <a:gd name="T29" fmla="*/ 63 h 252"/>
                  <a:gd name="T30" fmla="*/ 393 w 1120"/>
                  <a:gd name="T31" fmla="*/ 66 h 252"/>
                  <a:gd name="T32" fmla="*/ 295 w 1120"/>
                  <a:gd name="T33" fmla="*/ 69 h 252"/>
                  <a:gd name="T34" fmla="*/ 209 w 1120"/>
                  <a:gd name="T35" fmla="*/ 72 h 252"/>
                  <a:gd name="T36" fmla="*/ 135 w 1120"/>
                  <a:gd name="T37" fmla="*/ 75 h 252"/>
                  <a:gd name="T38" fmla="*/ 76 w 1120"/>
                  <a:gd name="T39" fmla="*/ 78 h 252"/>
                  <a:gd name="T40" fmla="*/ 33 w 1120"/>
                  <a:gd name="T41" fmla="*/ 79 h 252"/>
                  <a:gd name="T42" fmla="*/ 10 w 1120"/>
                  <a:gd name="T43" fmla="*/ 81 h 252"/>
                  <a:gd name="T44" fmla="*/ 0 w 1120"/>
                  <a:gd name="T45" fmla="*/ 81 h 252"/>
                  <a:gd name="T46" fmla="*/ 0 w 1120"/>
                  <a:gd name="T47" fmla="*/ 20 h 252"/>
                  <a:gd name="T48" fmla="*/ 925 w 1120"/>
                  <a:gd name="T49" fmla="*/ 0 h 252"/>
                  <a:gd name="T50" fmla="*/ 1852 w 1120"/>
                  <a:gd name="T51" fmla="*/ 20 h 252"/>
                  <a:gd name="T52" fmla="*/ 1852 w 1120"/>
                  <a:gd name="T53" fmla="*/ 81 h 252"/>
                  <a:gd name="T54" fmla="*/ 1852 w 1120"/>
                  <a:gd name="T55" fmla="*/ 81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/>
            </p:nvSpPr>
            <p:spPr bwMode="gray">
              <a:xfrm>
                <a:off x="596" y="1822"/>
                <a:ext cx="1440" cy="480"/>
              </a:xfrm>
              <a:prstGeom prst="rect">
                <a:avLst/>
              </a:prstGeom>
              <a:gradFill rotWithShape="1">
                <a:gsLst>
                  <a:gs pos="0">
                    <a:srgbClr val="00CC66"/>
                  </a:gs>
                  <a:gs pos="50000">
                    <a:srgbClr val="00CC66">
                      <a:gamma/>
                      <a:tint val="30196"/>
                      <a:invGamma/>
                    </a:srgbClr>
                  </a:gs>
                  <a:gs pos="100000">
                    <a:srgbClr val="00CC66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ru-RU" sz="2400" b="1" dirty="0" err="1">
                    <a:latin typeface="Vollkorn" panose="020B0604020202020204" charset="0"/>
                    <a:ea typeface="Vollkorn" panose="020B0604020202020204" charset="0"/>
                  </a:rPr>
                  <a:t>Локальні</a:t>
                </a:r>
                <a:endParaRPr lang="en-US" sz="2400" b="1" dirty="0">
                  <a:latin typeface="Vollkorn" panose="020B0604020202020204" charset="0"/>
                  <a:ea typeface="Vollkorn" panose="020B0604020202020204" charset="0"/>
                </a:endParaRPr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3406" y="1762"/>
              <a:ext cx="1409" cy="553"/>
              <a:chOff x="3374" y="1824"/>
              <a:chExt cx="1440" cy="562"/>
            </a:xfrm>
          </p:grpSpPr>
          <p:sp>
            <p:nvSpPr>
              <p:cNvPr id="17" name="Freeform 11"/>
              <p:cNvSpPr>
                <a:spLocks/>
              </p:cNvSpPr>
              <p:nvPr/>
            </p:nvSpPr>
            <p:spPr bwMode="gray">
              <a:xfrm>
                <a:off x="3459" y="2196"/>
                <a:ext cx="1270" cy="190"/>
              </a:xfrm>
              <a:custGeom>
                <a:avLst/>
                <a:gdLst>
                  <a:gd name="T0" fmla="*/ 1852 w 1120"/>
                  <a:gd name="T1" fmla="*/ 81 h 252"/>
                  <a:gd name="T2" fmla="*/ 1844 w 1120"/>
                  <a:gd name="T3" fmla="*/ 81 h 252"/>
                  <a:gd name="T4" fmla="*/ 1818 w 1120"/>
                  <a:gd name="T5" fmla="*/ 79 h 252"/>
                  <a:gd name="T6" fmla="*/ 1776 w 1120"/>
                  <a:gd name="T7" fmla="*/ 78 h 252"/>
                  <a:gd name="T8" fmla="*/ 1717 w 1120"/>
                  <a:gd name="T9" fmla="*/ 75 h 252"/>
                  <a:gd name="T10" fmla="*/ 1641 w 1120"/>
                  <a:gd name="T11" fmla="*/ 72 h 252"/>
                  <a:gd name="T12" fmla="*/ 1552 w 1120"/>
                  <a:gd name="T13" fmla="*/ 69 h 252"/>
                  <a:gd name="T14" fmla="*/ 1448 w 1120"/>
                  <a:gd name="T15" fmla="*/ 66 h 252"/>
                  <a:gd name="T16" fmla="*/ 1332 w 1120"/>
                  <a:gd name="T17" fmla="*/ 63 h 252"/>
                  <a:gd name="T18" fmla="*/ 1208 w 1120"/>
                  <a:gd name="T19" fmla="*/ 61 h 252"/>
                  <a:gd name="T20" fmla="*/ 1068 w 1120"/>
                  <a:gd name="T21" fmla="*/ 60 h 252"/>
                  <a:gd name="T22" fmla="*/ 918 w 1120"/>
                  <a:gd name="T23" fmla="*/ 60 h 252"/>
                  <a:gd name="T24" fmla="*/ 770 w 1120"/>
                  <a:gd name="T25" fmla="*/ 60 h 252"/>
                  <a:gd name="T26" fmla="*/ 634 w 1120"/>
                  <a:gd name="T27" fmla="*/ 61 h 252"/>
                  <a:gd name="T28" fmla="*/ 509 w 1120"/>
                  <a:gd name="T29" fmla="*/ 63 h 252"/>
                  <a:gd name="T30" fmla="*/ 393 w 1120"/>
                  <a:gd name="T31" fmla="*/ 66 h 252"/>
                  <a:gd name="T32" fmla="*/ 295 w 1120"/>
                  <a:gd name="T33" fmla="*/ 69 h 252"/>
                  <a:gd name="T34" fmla="*/ 209 w 1120"/>
                  <a:gd name="T35" fmla="*/ 72 h 252"/>
                  <a:gd name="T36" fmla="*/ 135 w 1120"/>
                  <a:gd name="T37" fmla="*/ 75 h 252"/>
                  <a:gd name="T38" fmla="*/ 76 w 1120"/>
                  <a:gd name="T39" fmla="*/ 78 h 252"/>
                  <a:gd name="T40" fmla="*/ 33 w 1120"/>
                  <a:gd name="T41" fmla="*/ 79 h 252"/>
                  <a:gd name="T42" fmla="*/ 10 w 1120"/>
                  <a:gd name="T43" fmla="*/ 81 h 252"/>
                  <a:gd name="T44" fmla="*/ 0 w 1120"/>
                  <a:gd name="T45" fmla="*/ 81 h 252"/>
                  <a:gd name="T46" fmla="*/ 0 w 1120"/>
                  <a:gd name="T47" fmla="*/ 20 h 252"/>
                  <a:gd name="T48" fmla="*/ 925 w 1120"/>
                  <a:gd name="T49" fmla="*/ 0 h 252"/>
                  <a:gd name="T50" fmla="*/ 1852 w 1120"/>
                  <a:gd name="T51" fmla="*/ 20 h 252"/>
                  <a:gd name="T52" fmla="*/ 1852 w 1120"/>
                  <a:gd name="T53" fmla="*/ 81 h 252"/>
                  <a:gd name="T54" fmla="*/ 1852 w 1120"/>
                  <a:gd name="T55" fmla="*/ 81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gray">
              <a:xfrm>
                <a:off x="3374" y="1824"/>
                <a:ext cx="1440" cy="480"/>
              </a:xfrm>
              <a:prstGeom prst="rect">
                <a:avLst/>
              </a:prstGeom>
              <a:gradFill rotWithShape="1">
                <a:gsLst>
                  <a:gs pos="0">
                    <a:srgbClr val="3399FF"/>
                  </a:gs>
                  <a:gs pos="50000">
                    <a:srgbClr val="3399FF">
                      <a:gamma/>
                      <a:tint val="30196"/>
                      <a:invGamma/>
                    </a:srgbClr>
                  </a:gs>
                  <a:gs pos="100000">
                    <a:srgbClr val="3399FF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ru-RU" sz="2400" b="1" dirty="0" err="1">
                    <a:latin typeface="Vollkorn" panose="020B0604020202020204" charset="0"/>
                    <a:ea typeface="Vollkorn" panose="020B0604020202020204" charset="0"/>
                  </a:rPr>
                  <a:t>Регіональні</a:t>
                </a:r>
                <a:endParaRPr lang="ru-RU" sz="2400" b="1" dirty="0">
                  <a:latin typeface="Vollkorn" panose="020B0604020202020204" charset="0"/>
                  <a:ea typeface="Vollkorn" panose="020B0604020202020204" charset="0"/>
                </a:endParaRPr>
              </a:p>
              <a:p>
                <a:pPr algn="ctr" eaLnBrk="0" hangingPunct="0">
                  <a:defRPr/>
                </a:pPr>
                <a:r>
                  <a:rPr lang="uk-UA" sz="2400" b="1" dirty="0">
                    <a:latin typeface="Vollkorn" panose="020B0604020202020204" charset="0"/>
                    <a:ea typeface="Vollkorn" panose="020B0604020202020204" charset="0"/>
                  </a:rPr>
                  <a:t>(</a:t>
                </a:r>
                <a:r>
                  <a:rPr lang="en-US" sz="2400" b="1" dirty="0">
                    <a:latin typeface="Vollkorn" panose="020B0604020202020204" charset="0"/>
                    <a:ea typeface="Vollkorn" panose="020B0604020202020204" charset="0"/>
                  </a:rPr>
                  <a:t>Intranet</a:t>
                </a:r>
                <a:r>
                  <a:rPr lang="uk-UA" sz="2400" b="1" dirty="0">
                    <a:latin typeface="Vollkorn" panose="020B0604020202020204" charset="0"/>
                    <a:ea typeface="Vollkorn" panose="020B0604020202020204" charset="0"/>
                  </a:rPr>
                  <a:t>)</a:t>
                </a:r>
                <a:endParaRPr lang="en-US" sz="2400" b="1" dirty="0">
                  <a:latin typeface="Vollkorn" panose="020B0604020202020204" charset="0"/>
                  <a:ea typeface="Vollkorn" panose="020B0604020202020204" charset="0"/>
                </a:endParaRPr>
              </a:p>
            </p:txBody>
          </p: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890" y="912"/>
              <a:ext cx="1831" cy="558"/>
              <a:chOff x="1890" y="912"/>
              <a:chExt cx="1831" cy="558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gray">
              <a:xfrm>
                <a:off x="1998" y="1332"/>
                <a:ext cx="1615" cy="138"/>
              </a:xfrm>
              <a:custGeom>
                <a:avLst/>
                <a:gdLst>
                  <a:gd name="T0" fmla="*/ 4842 w 1120"/>
                  <a:gd name="T1" fmla="*/ 23 h 252"/>
                  <a:gd name="T2" fmla="*/ 4823 w 1120"/>
                  <a:gd name="T3" fmla="*/ 22 h 252"/>
                  <a:gd name="T4" fmla="*/ 4756 w 1120"/>
                  <a:gd name="T5" fmla="*/ 22 h 252"/>
                  <a:gd name="T6" fmla="*/ 4645 w 1120"/>
                  <a:gd name="T7" fmla="*/ 21 h 252"/>
                  <a:gd name="T8" fmla="*/ 4489 w 1120"/>
                  <a:gd name="T9" fmla="*/ 21 h 252"/>
                  <a:gd name="T10" fmla="*/ 4287 w 1120"/>
                  <a:gd name="T11" fmla="*/ 20 h 252"/>
                  <a:gd name="T12" fmla="*/ 4056 w 1120"/>
                  <a:gd name="T13" fmla="*/ 19 h 252"/>
                  <a:gd name="T14" fmla="*/ 3787 w 1120"/>
                  <a:gd name="T15" fmla="*/ 18 h 252"/>
                  <a:gd name="T16" fmla="*/ 3485 w 1120"/>
                  <a:gd name="T17" fmla="*/ 18 h 252"/>
                  <a:gd name="T18" fmla="*/ 3156 w 1120"/>
                  <a:gd name="T19" fmla="*/ 17 h 252"/>
                  <a:gd name="T20" fmla="*/ 2795 w 1120"/>
                  <a:gd name="T21" fmla="*/ 16 h 252"/>
                  <a:gd name="T22" fmla="*/ 2404 w 1120"/>
                  <a:gd name="T23" fmla="*/ 16 h 252"/>
                  <a:gd name="T24" fmla="*/ 2014 w 1120"/>
                  <a:gd name="T25" fmla="*/ 16 h 252"/>
                  <a:gd name="T26" fmla="*/ 1661 w 1120"/>
                  <a:gd name="T27" fmla="*/ 17 h 252"/>
                  <a:gd name="T28" fmla="*/ 1331 w 1120"/>
                  <a:gd name="T29" fmla="*/ 18 h 252"/>
                  <a:gd name="T30" fmla="*/ 1030 w 1120"/>
                  <a:gd name="T31" fmla="*/ 18 h 252"/>
                  <a:gd name="T32" fmla="*/ 771 w 1120"/>
                  <a:gd name="T33" fmla="*/ 19 h 252"/>
                  <a:gd name="T34" fmla="*/ 545 w 1120"/>
                  <a:gd name="T35" fmla="*/ 20 h 252"/>
                  <a:gd name="T36" fmla="*/ 353 w 1120"/>
                  <a:gd name="T37" fmla="*/ 21 h 252"/>
                  <a:gd name="T38" fmla="*/ 198 w 1120"/>
                  <a:gd name="T39" fmla="*/ 21 h 252"/>
                  <a:gd name="T40" fmla="*/ 88 w 1120"/>
                  <a:gd name="T41" fmla="*/ 22 h 252"/>
                  <a:gd name="T42" fmla="*/ 27 w 1120"/>
                  <a:gd name="T43" fmla="*/ 22 h 252"/>
                  <a:gd name="T44" fmla="*/ 0 w 1120"/>
                  <a:gd name="T45" fmla="*/ 23 h 252"/>
                  <a:gd name="T46" fmla="*/ 0 w 1120"/>
                  <a:gd name="T47" fmla="*/ 5 h 252"/>
                  <a:gd name="T48" fmla="*/ 2423 w 1120"/>
                  <a:gd name="T49" fmla="*/ 0 h 252"/>
                  <a:gd name="T50" fmla="*/ 4842 w 1120"/>
                  <a:gd name="T51" fmla="*/ 5 h 252"/>
                  <a:gd name="T52" fmla="*/ 4842 w 1120"/>
                  <a:gd name="T53" fmla="*/ 23 h 252"/>
                  <a:gd name="T54" fmla="*/ 4842 w 1120"/>
                  <a:gd name="T55" fmla="*/ 23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gray">
              <a:xfrm>
                <a:off x="1890" y="912"/>
                <a:ext cx="1831" cy="495"/>
              </a:xfrm>
              <a:prstGeom prst="rect">
                <a:avLst/>
              </a:prstGeom>
              <a:gradFill rotWithShape="1">
                <a:gsLst>
                  <a:gs pos="0">
                    <a:srgbClr val="D8755A"/>
                  </a:gs>
                  <a:gs pos="50000">
                    <a:srgbClr val="D8755A">
                      <a:gamma/>
                      <a:tint val="39216"/>
                      <a:invGamma/>
                    </a:srgbClr>
                  </a:gs>
                  <a:gs pos="100000">
                    <a:srgbClr val="D8755A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ru-RU" sz="2400" b="1" dirty="0">
                    <a:latin typeface="Vollkorn" panose="020B0604020202020204" charset="0"/>
                    <a:ea typeface="Vollkorn" panose="020B0604020202020204" charset="0"/>
                  </a:rPr>
                  <a:t>За </a:t>
                </a:r>
                <a:r>
                  <a:rPr lang="ru-RU" sz="2400" b="1" dirty="0" err="1">
                    <a:latin typeface="Vollkorn" panose="020B0604020202020204" charset="0"/>
                    <a:ea typeface="Vollkorn" panose="020B0604020202020204" charset="0"/>
                  </a:rPr>
                  <a:t>територіальною</a:t>
                </a:r>
                <a:r>
                  <a:rPr lang="ru-RU" sz="2400" b="1" dirty="0">
                    <a:latin typeface="Vollkorn" panose="020B0604020202020204" charset="0"/>
                    <a:ea typeface="Vollkorn" panose="020B0604020202020204" charset="0"/>
                  </a:rPr>
                  <a:t> </a:t>
                </a:r>
              </a:p>
              <a:p>
                <a:pPr algn="ctr" eaLnBrk="0" hangingPunct="0">
                  <a:defRPr/>
                </a:pPr>
                <a:r>
                  <a:rPr lang="ru-RU" sz="2400" b="1" dirty="0" err="1">
                    <a:latin typeface="Vollkorn" panose="020B0604020202020204" charset="0"/>
                    <a:ea typeface="Vollkorn" panose="020B0604020202020204" charset="0"/>
                  </a:rPr>
                  <a:t>розповсюдженістю</a:t>
                </a:r>
                <a:endParaRPr lang="en-US" sz="2400" b="1" dirty="0">
                  <a:latin typeface="Vollkorn" panose="020B0604020202020204" charset="0"/>
                  <a:ea typeface="Vollkorn" panose="020B0604020202020204" charset="0"/>
                </a:endParaRPr>
              </a:p>
            </p:txBody>
          </p:sp>
        </p:grpSp>
        <p:cxnSp>
          <p:nvCxnSpPr>
            <p:cNvPr id="9" name="AutoShape 23"/>
            <p:cNvCxnSpPr>
              <a:cxnSpLocks noChangeShapeType="1"/>
              <a:stCxn id="16" idx="2"/>
              <a:endCxn id="20" idx="0"/>
            </p:cNvCxnSpPr>
            <p:nvPr/>
          </p:nvCxnSpPr>
          <p:spPr bwMode="auto">
            <a:xfrm rot="5400000">
              <a:off x="1922" y="879"/>
              <a:ext cx="355" cy="1412"/>
            </a:xfrm>
            <a:prstGeom prst="bentConnector3">
              <a:avLst>
                <a:gd name="adj1" fmla="val 49861"/>
              </a:avLst>
            </a:prstGeom>
            <a:noFill/>
            <a:ln w="9525">
              <a:solidFill>
                <a:srgbClr val="80808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24"/>
            <p:cNvCxnSpPr>
              <a:cxnSpLocks noChangeShapeType="1"/>
              <a:stCxn id="16" idx="2"/>
              <a:endCxn id="18" idx="0"/>
            </p:cNvCxnSpPr>
            <p:nvPr/>
          </p:nvCxnSpPr>
          <p:spPr bwMode="auto">
            <a:xfrm rot="16200000" flipH="1">
              <a:off x="3281" y="932"/>
              <a:ext cx="355" cy="1305"/>
            </a:xfrm>
            <a:prstGeom prst="bentConnector3">
              <a:avLst>
                <a:gd name="adj1" fmla="val 49861"/>
              </a:avLst>
            </a:prstGeom>
            <a:noFill/>
            <a:ln w="9525">
              <a:solidFill>
                <a:srgbClr val="80808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1931" y="2445"/>
              <a:ext cx="1681" cy="512"/>
              <a:chOff x="1890" y="912"/>
              <a:chExt cx="1831" cy="558"/>
            </a:xfrm>
          </p:grpSpPr>
          <p:sp>
            <p:nvSpPr>
              <p:cNvPr id="13" name="Freeform 44"/>
              <p:cNvSpPr>
                <a:spLocks/>
              </p:cNvSpPr>
              <p:nvPr/>
            </p:nvSpPr>
            <p:spPr bwMode="gray">
              <a:xfrm>
                <a:off x="1998" y="1332"/>
                <a:ext cx="1615" cy="138"/>
              </a:xfrm>
              <a:custGeom>
                <a:avLst/>
                <a:gdLst>
                  <a:gd name="T0" fmla="*/ 4842 w 1120"/>
                  <a:gd name="T1" fmla="*/ 23 h 252"/>
                  <a:gd name="T2" fmla="*/ 4823 w 1120"/>
                  <a:gd name="T3" fmla="*/ 22 h 252"/>
                  <a:gd name="T4" fmla="*/ 4756 w 1120"/>
                  <a:gd name="T5" fmla="*/ 22 h 252"/>
                  <a:gd name="T6" fmla="*/ 4645 w 1120"/>
                  <a:gd name="T7" fmla="*/ 21 h 252"/>
                  <a:gd name="T8" fmla="*/ 4489 w 1120"/>
                  <a:gd name="T9" fmla="*/ 21 h 252"/>
                  <a:gd name="T10" fmla="*/ 4287 w 1120"/>
                  <a:gd name="T11" fmla="*/ 20 h 252"/>
                  <a:gd name="T12" fmla="*/ 4056 w 1120"/>
                  <a:gd name="T13" fmla="*/ 19 h 252"/>
                  <a:gd name="T14" fmla="*/ 3787 w 1120"/>
                  <a:gd name="T15" fmla="*/ 18 h 252"/>
                  <a:gd name="T16" fmla="*/ 3485 w 1120"/>
                  <a:gd name="T17" fmla="*/ 18 h 252"/>
                  <a:gd name="T18" fmla="*/ 3156 w 1120"/>
                  <a:gd name="T19" fmla="*/ 17 h 252"/>
                  <a:gd name="T20" fmla="*/ 2795 w 1120"/>
                  <a:gd name="T21" fmla="*/ 16 h 252"/>
                  <a:gd name="T22" fmla="*/ 2404 w 1120"/>
                  <a:gd name="T23" fmla="*/ 16 h 252"/>
                  <a:gd name="T24" fmla="*/ 2014 w 1120"/>
                  <a:gd name="T25" fmla="*/ 16 h 252"/>
                  <a:gd name="T26" fmla="*/ 1661 w 1120"/>
                  <a:gd name="T27" fmla="*/ 17 h 252"/>
                  <a:gd name="T28" fmla="*/ 1331 w 1120"/>
                  <a:gd name="T29" fmla="*/ 18 h 252"/>
                  <a:gd name="T30" fmla="*/ 1030 w 1120"/>
                  <a:gd name="T31" fmla="*/ 18 h 252"/>
                  <a:gd name="T32" fmla="*/ 771 w 1120"/>
                  <a:gd name="T33" fmla="*/ 19 h 252"/>
                  <a:gd name="T34" fmla="*/ 545 w 1120"/>
                  <a:gd name="T35" fmla="*/ 20 h 252"/>
                  <a:gd name="T36" fmla="*/ 353 w 1120"/>
                  <a:gd name="T37" fmla="*/ 21 h 252"/>
                  <a:gd name="T38" fmla="*/ 198 w 1120"/>
                  <a:gd name="T39" fmla="*/ 21 h 252"/>
                  <a:gd name="T40" fmla="*/ 88 w 1120"/>
                  <a:gd name="T41" fmla="*/ 22 h 252"/>
                  <a:gd name="T42" fmla="*/ 27 w 1120"/>
                  <a:gd name="T43" fmla="*/ 22 h 252"/>
                  <a:gd name="T44" fmla="*/ 0 w 1120"/>
                  <a:gd name="T45" fmla="*/ 23 h 252"/>
                  <a:gd name="T46" fmla="*/ 0 w 1120"/>
                  <a:gd name="T47" fmla="*/ 5 h 252"/>
                  <a:gd name="T48" fmla="*/ 2423 w 1120"/>
                  <a:gd name="T49" fmla="*/ 0 h 252"/>
                  <a:gd name="T50" fmla="*/ 4842 w 1120"/>
                  <a:gd name="T51" fmla="*/ 5 h 252"/>
                  <a:gd name="T52" fmla="*/ 4842 w 1120"/>
                  <a:gd name="T53" fmla="*/ 23 h 252"/>
                  <a:gd name="T54" fmla="*/ 4842 w 1120"/>
                  <a:gd name="T55" fmla="*/ 23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" name="Rectangle 45"/>
              <p:cNvSpPr>
                <a:spLocks noChangeArrowheads="1"/>
              </p:cNvSpPr>
              <p:nvPr/>
            </p:nvSpPr>
            <p:spPr bwMode="gray">
              <a:xfrm>
                <a:off x="1890" y="912"/>
                <a:ext cx="1831" cy="495"/>
              </a:xfrm>
              <a:prstGeom prst="rect">
                <a:avLst/>
              </a:prstGeom>
              <a:gradFill rotWithShape="1">
                <a:gsLst>
                  <a:gs pos="0">
                    <a:srgbClr val="D8755A"/>
                  </a:gs>
                  <a:gs pos="50000">
                    <a:srgbClr val="D8755A">
                      <a:gamma/>
                      <a:tint val="39216"/>
                      <a:invGamma/>
                    </a:srgbClr>
                  </a:gs>
                  <a:gs pos="100000">
                    <a:srgbClr val="D8755A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ru-RU" sz="2400" b="1" dirty="0" err="1">
                    <a:latin typeface="Vollkorn" panose="020B0604020202020204" charset="0"/>
                    <a:ea typeface="Vollkorn" panose="020B0604020202020204" charset="0"/>
                  </a:rPr>
                  <a:t>Глобальн</a:t>
                </a:r>
                <a:r>
                  <a:rPr lang="uk-UA" sz="2400" b="1" dirty="0">
                    <a:latin typeface="Vollkorn" panose="020B0604020202020204" charset="0"/>
                    <a:ea typeface="Vollkorn" panose="020B0604020202020204" charset="0"/>
                  </a:rPr>
                  <a:t>і</a:t>
                </a:r>
              </a:p>
              <a:p>
                <a:pPr algn="ctr" eaLnBrk="0" hangingPunct="0">
                  <a:defRPr/>
                </a:pPr>
                <a:r>
                  <a:rPr lang="en-US" sz="2400" b="1" dirty="0">
                    <a:latin typeface="Vollkorn" panose="020B0604020202020204" charset="0"/>
                    <a:ea typeface="Vollkorn" panose="020B0604020202020204" charset="0"/>
                  </a:rPr>
                  <a:t>(Internet)</a:t>
                </a:r>
              </a:p>
            </p:txBody>
          </p:sp>
        </p:grpSp>
        <p:sp>
          <p:nvSpPr>
            <p:cNvPr id="12" name="Line 46"/>
            <p:cNvSpPr>
              <a:spLocks noChangeShapeType="1"/>
            </p:cNvSpPr>
            <p:nvPr/>
          </p:nvSpPr>
          <p:spPr bwMode="auto">
            <a:xfrm>
              <a:off x="2809" y="1586"/>
              <a:ext cx="0" cy="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5600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60388" y="2143125"/>
            <a:ext cx="16889412" cy="16827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Century Gothic" panose="020B0502020202020204" pitchFamily="34" charset="0"/>
              <a:buNone/>
            </a:pPr>
            <a:r>
              <a:rPr lang="uk-UA" altLang="ru-RU" sz="2800" dirty="0">
                <a:latin typeface="Vollkorn" panose="020B0604020202020204" charset="0"/>
                <a:ea typeface="Vollkorn" panose="020B0604020202020204" charset="0"/>
              </a:rPr>
              <a:t>комп'ютерна мережа, що покриває зазвичай відносно невелику територію або невелику групу будівель (будинок, офіс, </a:t>
            </a:r>
            <a:r>
              <a:rPr lang="uk-UA" altLang="ru-RU" sz="2800" dirty="0" smtClean="0">
                <a:latin typeface="Vollkorn" panose="020B0604020202020204" charset="0"/>
                <a:ea typeface="Vollkorn" panose="020B0604020202020204" charset="0"/>
              </a:rPr>
              <a:t>установа, </a:t>
            </a:r>
            <a:r>
              <a:rPr lang="uk-UA" altLang="ru-RU" sz="2800" dirty="0">
                <a:latin typeface="Vollkorn" panose="020B0604020202020204" charset="0"/>
                <a:ea typeface="Vollkorn" panose="020B0604020202020204" charset="0"/>
              </a:rPr>
              <a:t>університет). </a:t>
            </a:r>
          </a:p>
          <a:p>
            <a:pPr marL="0" indent="0" algn="just"/>
            <a:endParaRPr lang="ru-RU" altLang="ru-RU" dirty="0" smtClean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0" y="1030287"/>
            <a:ext cx="7756525" cy="10541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latin typeface="Vollkorn" panose="020B0604020202020204" charset="0"/>
                <a:ea typeface="Vollkorn" panose="020B0604020202020204" charset="0"/>
                <a:cs typeface="+mn-cs"/>
              </a:rPr>
              <a:t>Локальна мережа </a:t>
            </a:r>
          </a:p>
        </p:txBody>
      </p:sp>
      <p:pic>
        <p:nvPicPr>
          <p:cNvPr id="12" name="Picture 6" descr="локальные се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CD"/>
              </a:clrFrom>
              <a:clrTo>
                <a:srgbClr val="FFFD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4613"/>
            <a:ext cx="4422775" cy="389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758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65737" y="850900"/>
            <a:ext cx="7756525" cy="10541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100" b="1" dirty="0">
                <a:latin typeface="Vollkorn" panose="020B0604020202020204" charset="0"/>
                <a:ea typeface="Vollkorn" panose="020B0604020202020204" charset="0"/>
                <a:cs typeface="+mn-cs"/>
              </a:rPr>
              <a:t>Канали </a:t>
            </a:r>
            <a:r>
              <a:rPr lang="ru-RU" altLang="ru-RU" sz="3100" b="1" dirty="0" err="1">
                <a:latin typeface="Vollkorn" panose="020B0604020202020204" charset="0"/>
                <a:ea typeface="Vollkorn" panose="020B0604020202020204" charset="0"/>
                <a:cs typeface="+mn-cs"/>
              </a:rPr>
              <a:t>зв</a:t>
            </a:r>
            <a:r>
              <a:rPr lang="en-US" altLang="ru-RU" sz="3100" b="1" dirty="0">
                <a:latin typeface="Vollkorn" panose="020B0604020202020204" charset="0"/>
                <a:ea typeface="Vollkorn" panose="020B0604020202020204" charset="0"/>
                <a:cs typeface="+mn-cs"/>
              </a:rPr>
              <a:t>’</a:t>
            </a:r>
            <a:r>
              <a:rPr lang="ru-RU" altLang="ru-RU" sz="3100" b="1" dirty="0" err="1">
                <a:latin typeface="Vollkorn" panose="020B0604020202020204" charset="0"/>
                <a:ea typeface="Vollkorn" panose="020B0604020202020204" charset="0"/>
                <a:cs typeface="+mn-cs"/>
              </a:rPr>
              <a:t>язку</a:t>
            </a:r>
            <a:endParaRPr lang="ru-RU" altLang="ru-RU" sz="3100" b="1" dirty="0">
              <a:latin typeface="Vollkorn" panose="020B0604020202020204" charset="0"/>
              <a:ea typeface="Vollkorn" panose="020B0604020202020204" charset="0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4343" y="2324100"/>
            <a:ext cx="17359312" cy="462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Лінії зв'язку або лінії передачі даних (канали зв'язку) - це проміжна апаратура та фізичне середовище за допомогою якого передаються інформаційні сигнали (дані). Канали передачі даних пов'язують між собою джерела інформації та отримувачів інформації.</a:t>
            </a: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У телекомунікаційних обчислювальних мережах знайшли застосування наступні типи каналів зв'язку: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                  - симплексний;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                  - </a:t>
            </a:r>
            <a:r>
              <a:rPr lang="uk-UA" altLang="ru-RU" sz="2600" dirty="0" err="1">
                <a:latin typeface="Vollkorn" panose="020B0604020202020204" charset="0"/>
                <a:ea typeface="Vollkorn" panose="020B0604020202020204" charset="0"/>
              </a:rPr>
              <a:t>напівдуплексний</a:t>
            </a: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                  - дуплексний.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5721350" y="3289300"/>
            <a:ext cx="2236788" cy="877888"/>
            <a:chOff x="596" y="1824"/>
            <a:chExt cx="1440" cy="562"/>
          </a:xfrm>
        </p:grpSpPr>
        <p:sp>
          <p:nvSpPr>
            <p:cNvPr id="16" name="Freeform 4"/>
            <p:cNvSpPr>
              <a:spLocks/>
            </p:cNvSpPr>
            <p:nvPr/>
          </p:nvSpPr>
          <p:spPr bwMode="gray">
            <a:xfrm>
              <a:off x="681" y="2196"/>
              <a:ext cx="1270" cy="190"/>
            </a:xfrm>
            <a:custGeom>
              <a:avLst/>
              <a:gdLst>
                <a:gd name="T0" fmla="*/ 1852 w 1120"/>
                <a:gd name="T1" fmla="*/ 81 h 252"/>
                <a:gd name="T2" fmla="*/ 1844 w 1120"/>
                <a:gd name="T3" fmla="*/ 81 h 252"/>
                <a:gd name="T4" fmla="*/ 1818 w 1120"/>
                <a:gd name="T5" fmla="*/ 79 h 252"/>
                <a:gd name="T6" fmla="*/ 1776 w 1120"/>
                <a:gd name="T7" fmla="*/ 78 h 252"/>
                <a:gd name="T8" fmla="*/ 1717 w 1120"/>
                <a:gd name="T9" fmla="*/ 75 h 252"/>
                <a:gd name="T10" fmla="*/ 1641 w 1120"/>
                <a:gd name="T11" fmla="*/ 72 h 252"/>
                <a:gd name="T12" fmla="*/ 1552 w 1120"/>
                <a:gd name="T13" fmla="*/ 69 h 252"/>
                <a:gd name="T14" fmla="*/ 1448 w 1120"/>
                <a:gd name="T15" fmla="*/ 66 h 252"/>
                <a:gd name="T16" fmla="*/ 1332 w 1120"/>
                <a:gd name="T17" fmla="*/ 63 h 252"/>
                <a:gd name="T18" fmla="*/ 1208 w 1120"/>
                <a:gd name="T19" fmla="*/ 61 h 252"/>
                <a:gd name="T20" fmla="*/ 1068 w 1120"/>
                <a:gd name="T21" fmla="*/ 60 h 252"/>
                <a:gd name="T22" fmla="*/ 918 w 1120"/>
                <a:gd name="T23" fmla="*/ 60 h 252"/>
                <a:gd name="T24" fmla="*/ 770 w 1120"/>
                <a:gd name="T25" fmla="*/ 60 h 252"/>
                <a:gd name="T26" fmla="*/ 634 w 1120"/>
                <a:gd name="T27" fmla="*/ 61 h 252"/>
                <a:gd name="T28" fmla="*/ 509 w 1120"/>
                <a:gd name="T29" fmla="*/ 63 h 252"/>
                <a:gd name="T30" fmla="*/ 393 w 1120"/>
                <a:gd name="T31" fmla="*/ 66 h 252"/>
                <a:gd name="T32" fmla="*/ 295 w 1120"/>
                <a:gd name="T33" fmla="*/ 69 h 252"/>
                <a:gd name="T34" fmla="*/ 209 w 1120"/>
                <a:gd name="T35" fmla="*/ 72 h 252"/>
                <a:gd name="T36" fmla="*/ 135 w 1120"/>
                <a:gd name="T37" fmla="*/ 75 h 252"/>
                <a:gd name="T38" fmla="*/ 76 w 1120"/>
                <a:gd name="T39" fmla="*/ 78 h 252"/>
                <a:gd name="T40" fmla="*/ 33 w 1120"/>
                <a:gd name="T41" fmla="*/ 79 h 252"/>
                <a:gd name="T42" fmla="*/ 10 w 1120"/>
                <a:gd name="T43" fmla="*/ 81 h 252"/>
                <a:gd name="T44" fmla="*/ 0 w 1120"/>
                <a:gd name="T45" fmla="*/ 81 h 252"/>
                <a:gd name="T46" fmla="*/ 0 w 1120"/>
                <a:gd name="T47" fmla="*/ 20 h 252"/>
                <a:gd name="T48" fmla="*/ 925 w 1120"/>
                <a:gd name="T49" fmla="*/ 0 h 252"/>
                <a:gd name="T50" fmla="*/ 1852 w 1120"/>
                <a:gd name="T51" fmla="*/ 20 h 252"/>
                <a:gd name="T52" fmla="*/ 1852 w 1120"/>
                <a:gd name="T53" fmla="*/ 81 h 252"/>
                <a:gd name="T54" fmla="*/ 1852 w 1120"/>
                <a:gd name="T55" fmla="*/ 8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gray">
            <a:xfrm>
              <a:off x="596" y="1824"/>
              <a:ext cx="1440" cy="480"/>
            </a:xfrm>
            <a:prstGeom prst="rect">
              <a:avLst/>
            </a:prstGeom>
            <a:gradFill rotWithShape="1">
              <a:gsLst>
                <a:gs pos="0">
                  <a:srgbClr val="00CC66"/>
                </a:gs>
                <a:gs pos="50000">
                  <a:srgbClr val="00CC66">
                    <a:gamma/>
                    <a:tint val="30196"/>
                    <a:invGamma/>
                  </a:srgbClr>
                </a:gs>
                <a:gs pos="100000">
                  <a:srgbClr val="00CC66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sz="2400" b="1" dirty="0" err="1">
                  <a:latin typeface="Vollkorn" panose="020B0604020202020204" charset="0"/>
                  <a:ea typeface="Vollkorn" panose="020B0604020202020204" charset="0"/>
                </a:rPr>
                <a:t>Дротові</a:t>
              </a:r>
              <a:r>
                <a:rPr lang="ru-RU" sz="2400" b="1" dirty="0">
                  <a:latin typeface="Vollkorn" panose="020B0604020202020204" charset="0"/>
                  <a:ea typeface="Vollkorn" panose="020B0604020202020204" charset="0"/>
                </a:rPr>
                <a:t>  </a:t>
              </a:r>
            </a:p>
            <a:p>
              <a:pPr algn="ctr" eaLnBrk="0" hangingPunct="0">
                <a:defRPr/>
              </a:pPr>
              <a:r>
                <a:rPr lang="ru-RU" sz="2400" b="1" dirty="0">
                  <a:latin typeface="Vollkorn" panose="020B0604020202020204" charset="0"/>
                  <a:ea typeface="Vollkorn" panose="020B0604020202020204" charset="0"/>
                </a:rPr>
                <a:t>канали</a:t>
              </a:r>
              <a:endParaRPr lang="en-US" sz="2400" b="1" dirty="0">
                <a:latin typeface="Vollkorn" panose="020B0604020202020204" charset="0"/>
                <a:ea typeface="Vollkorn" panose="020B0604020202020204" charset="0"/>
              </a:endParaRPr>
            </a:p>
          </p:txBody>
        </p:sp>
      </p:grp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7597775" y="2144713"/>
            <a:ext cx="2906713" cy="885825"/>
            <a:chOff x="1890" y="912"/>
            <a:chExt cx="1831" cy="558"/>
          </a:xfrm>
        </p:grpSpPr>
        <p:sp>
          <p:nvSpPr>
            <p:cNvPr id="19" name="Freeform 10"/>
            <p:cNvSpPr>
              <a:spLocks/>
            </p:cNvSpPr>
            <p:nvPr/>
          </p:nvSpPr>
          <p:spPr bwMode="gray">
            <a:xfrm>
              <a:off x="1998" y="1332"/>
              <a:ext cx="1615" cy="138"/>
            </a:xfrm>
            <a:custGeom>
              <a:avLst/>
              <a:gdLst>
                <a:gd name="T0" fmla="*/ 4842 w 1120"/>
                <a:gd name="T1" fmla="*/ 23 h 252"/>
                <a:gd name="T2" fmla="*/ 4823 w 1120"/>
                <a:gd name="T3" fmla="*/ 22 h 252"/>
                <a:gd name="T4" fmla="*/ 4756 w 1120"/>
                <a:gd name="T5" fmla="*/ 22 h 252"/>
                <a:gd name="T6" fmla="*/ 4645 w 1120"/>
                <a:gd name="T7" fmla="*/ 21 h 252"/>
                <a:gd name="T8" fmla="*/ 4489 w 1120"/>
                <a:gd name="T9" fmla="*/ 21 h 252"/>
                <a:gd name="T10" fmla="*/ 4287 w 1120"/>
                <a:gd name="T11" fmla="*/ 20 h 252"/>
                <a:gd name="T12" fmla="*/ 4056 w 1120"/>
                <a:gd name="T13" fmla="*/ 19 h 252"/>
                <a:gd name="T14" fmla="*/ 3787 w 1120"/>
                <a:gd name="T15" fmla="*/ 18 h 252"/>
                <a:gd name="T16" fmla="*/ 3485 w 1120"/>
                <a:gd name="T17" fmla="*/ 18 h 252"/>
                <a:gd name="T18" fmla="*/ 3156 w 1120"/>
                <a:gd name="T19" fmla="*/ 17 h 252"/>
                <a:gd name="T20" fmla="*/ 2795 w 1120"/>
                <a:gd name="T21" fmla="*/ 16 h 252"/>
                <a:gd name="T22" fmla="*/ 2404 w 1120"/>
                <a:gd name="T23" fmla="*/ 16 h 252"/>
                <a:gd name="T24" fmla="*/ 2014 w 1120"/>
                <a:gd name="T25" fmla="*/ 16 h 252"/>
                <a:gd name="T26" fmla="*/ 1661 w 1120"/>
                <a:gd name="T27" fmla="*/ 17 h 252"/>
                <a:gd name="T28" fmla="*/ 1331 w 1120"/>
                <a:gd name="T29" fmla="*/ 18 h 252"/>
                <a:gd name="T30" fmla="*/ 1030 w 1120"/>
                <a:gd name="T31" fmla="*/ 18 h 252"/>
                <a:gd name="T32" fmla="*/ 771 w 1120"/>
                <a:gd name="T33" fmla="*/ 19 h 252"/>
                <a:gd name="T34" fmla="*/ 545 w 1120"/>
                <a:gd name="T35" fmla="*/ 20 h 252"/>
                <a:gd name="T36" fmla="*/ 353 w 1120"/>
                <a:gd name="T37" fmla="*/ 21 h 252"/>
                <a:gd name="T38" fmla="*/ 198 w 1120"/>
                <a:gd name="T39" fmla="*/ 21 h 252"/>
                <a:gd name="T40" fmla="*/ 88 w 1120"/>
                <a:gd name="T41" fmla="*/ 22 h 252"/>
                <a:gd name="T42" fmla="*/ 27 w 1120"/>
                <a:gd name="T43" fmla="*/ 22 h 252"/>
                <a:gd name="T44" fmla="*/ 0 w 1120"/>
                <a:gd name="T45" fmla="*/ 23 h 252"/>
                <a:gd name="T46" fmla="*/ 0 w 1120"/>
                <a:gd name="T47" fmla="*/ 5 h 252"/>
                <a:gd name="T48" fmla="*/ 2423 w 1120"/>
                <a:gd name="T49" fmla="*/ 0 h 252"/>
                <a:gd name="T50" fmla="*/ 4842 w 1120"/>
                <a:gd name="T51" fmla="*/ 5 h 252"/>
                <a:gd name="T52" fmla="*/ 4842 w 1120"/>
                <a:gd name="T53" fmla="*/ 23 h 252"/>
                <a:gd name="T54" fmla="*/ 4842 w 1120"/>
                <a:gd name="T55" fmla="*/ 2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gray">
            <a:xfrm>
              <a:off x="1890" y="912"/>
              <a:ext cx="1831" cy="495"/>
            </a:xfrm>
            <a:prstGeom prst="rect">
              <a:avLst/>
            </a:prstGeom>
            <a:gradFill rotWithShape="1">
              <a:gsLst>
                <a:gs pos="0">
                  <a:srgbClr val="D8755A"/>
                </a:gs>
                <a:gs pos="50000">
                  <a:srgbClr val="D8755A">
                    <a:gamma/>
                    <a:tint val="39216"/>
                    <a:invGamma/>
                  </a:srgbClr>
                </a:gs>
                <a:gs pos="100000">
                  <a:srgbClr val="D8755A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sz="2400" b="1" dirty="0">
                  <a:latin typeface="Vollkorn" panose="020B0604020202020204" charset="0"/>
                  <a:ea typeface="Vollkorn" panose="020B0604020202020204" charset="0"/>
                </a:rPr>
                <a:t>Канали </a:t>
              </a:r>
              <a:r>
                <a:rPr lang="ru-RU" sz="2400" b="1" dirty="0" err="1">
                  <a:latin typeface="Vollkorn" panose="020B0604020202020204" charset="0"/>
                  <a:ea typeface="Vollkorn" panose="020B0604020202020204" charset="0"/>
                </a:rPr>
                <a:t>зв</a:t>
              </a:r>
              <a:r>
                <a:rPr lang="en-US" sz="2400" b="1" dirty="0">
                  <a:latin typeface="Vollkorn" panose="020B0604020202020204" charset="0"/>
                  <a:ea typeface="Vollkorn" panose="020B0604020202020204" charset="0"/>
                </a:rPr>
                <a:t>’</a:t>
              </a:r>
              <a:r>
                <a:rPr lang="ru-RU" sz="2400" b="1" dirty="0" err="1">
                  <a:latin typeface="Vollkorn" panose="020B0604020202020204" charset="0"/>
                  <a:ea typeface="Vollkorn" panose="020B0604020202020204" charset="0"/>
                </a:rPr>
                <a:t>язку</a:t>
              </a:r>
              <a:endParaRPr lang="en-US" sz="2400" b="1" dirty="0">
                <a:latin typeface="Vollkorn" panose="020B0604020202020204" charset="0"/>
                <a:ea typeface="Vollkorn" panose="020B0604020202020204" charset="0"/>
              </a:endParaRPr>
            </a:p>
          </p:txBody>
        </p:sp>
      </p:grpSp>
      <p:grpSp>
        <p:nvGrpSpPr>
          <p:cNvPr id="21" name="Group 29"/>
          <p:cNvGrpSpPr>
            <a:grpSpLocks/>
          </p:cNvGrpSpPr>
          <p:nvPr/>
        </p:nvGrpSpPr>
        <p:grpSpPr bwMode="auto">
          <a:xfrm>
            <a:off x="11439525" y="4641850"/>
            <a:ext cx="2149476" cy="877888"/>
            <a:chOff x="3374" y="1824"/>
            <a:chExt cx="1440" cy="562"/>
          </a:xfrm>
        </p:grpSpPr>
        <p:sp>
          <p:nvSpPr>
            <p:cNvPr id="22" name="Freeform 30"/>
            <p:cNvSpPr>
              <a:spLocks/>
            </p:cNvSpPr>
            <p:nvPr/>
          </p:nvSpPr>
          <p:spPr bwMode="gray">
            <a:xfrm>
              <a:off x="3459" y="2196"/>
              <a:ext cx="1270" cy="190"/>
            </a:xfrm>
            <a:custGeom>
              <a:avLst/>
              <a:gdLst>
                <a:gd name="T0" fmla="*/ 1852 w 1120"/>
                <a:gd name="T1" fmla="*/ 81 h 252"/>
                <a:gd name="T2" fmla="*/ 1844 w 1120"/>
                <a:gd name="T3" fmla="*/ 81 h 252"/>
                <a:gd name="T4" fmla="*/ 1818 w 1120"/>
                <a:gd name="T5" fmla="*/ 79 h 252"/>
                <a:gd name="T6" fmla="*/ 1776 w 1120"/>
                <a:gd name="T7" fmla="*/ 78 h 252"/>
                <a:gd name="T8" fmla="*/ 1717 w 1120"/>
                <a:gd name="T9" fmla="*/ 75 h 252"/>
                <a:gd name="T10" fmla="*/ 1641 w 1120"/>
                <a:gd name="T11" fmla="*/ 72 h 252"/>
                <a:gd name="T12" fmla="*/ 1552 w 1120"/>
                <a:gd name="T13" fmla="*/ 69 h 252"/>
                <a:gd name="T14" fmla="*/ 1448 w 1120"/>
                <a:gd name="T15" fmla="*/ 66 h 252"/>
                <a:gd name="T16" fmla="*/ 1332 w 1120"/>
                <a:gd name="T17" fmla="*/ 63 h 252"/>
                <a:gd name="T18" fmla="*/ 1208 w 1120"/>
                <a:gd name="T19" fmla="*/ 61 h 252"/>
                <a:gd name="T20" fmla="*/ 1068 w 1120"/>
                <a:gd name="T21" fmla="*/ 60 h 252"/>
                <a:gd name="T22" fmla="*/ 918 w 1120"/>
                <a:gd name="T23" fmla="*/ 60 h 252"/>
                <a:gd name="T24" fmla="*/ 770 w 1120"/>
                <a:gd name="T25" fmla="*/ 60 h 252"/>
                <a:gd name="T26" fmla="*/ 634 w 1120"/>
                <a:gd name="T27" fmla="*/ 61 h 252"/>
                <a:gd name="T28" fmla="*/ 509 w 1120"/>
                <a:gd name="T29" fmla="*/ 63 h 252"/>
                <a:gd name="T30" fmla="*/ 393 w 1120"/>
                <a:gd name="T31" fmla="*/ 66 h 252"/>
                <a:gd name="T32" fmla="*/ 295 w 1120"/>
                <a:gd name="T33" fmla="*/ 69 h 252"/>
                <a:gd name="T34" fmla="*/ 209 w 1120"/>
                <a:gd name="T35" fmla="*/ 72 h 252"/>
                <a:gd name="T36" fmla="*/ 135 w 1120"/>
                <a:gd name="T37" fmla="*/ 75 h 252"/>
                <a:gd name="T38" fmla="*/ 76 w 1120"/>
                <a:gd name="T39" fmla="*/ 78 h 252"/>
                <a:gd name="T40" fmla="*/ 33 w 1120"/>
                <a:gd name="T41" fmla="*/ 79 h 252"/>
                <a:gd name="T42" fmla="*/ 10 w 1120"/>
                <a:gd name="T43" fmla="*/ 81 h 252"/>
                <a:gd name="T44" fmla="*/ 0 w 1120"/>
                <a:gd name="T45" fmla="*/ 81 h 252"/>
                <a:gd name="T46" fmla="*/ 0 w 1120"/>
                <a:gd name="T47" fmla="*/ 20 h 252"/>
                <a:gd name="T48" fmla="*/ 925 w 1120"/>
                <a:gd name="T49" fmla="*/ 0 h 252"/>
                <a:gd name="T50" fmla="*/ 1852 w 1120"/>
                <a:gd name="T51" fmla="*/ 20 h 252"/>
                <a:gd name="T52" fmla="*/ 1852 w 1120"/>
                <a:gd name="T53" fmla="*/ 81 h 252"/>
                <a:gd name="T54" fmla="*/ 1852 w 1120"/>
                <a:gd name="T55" fmla="*/ 8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3" name="Rectangle 31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>
              <a:off x="3374" y="1824"/>
              <a:ext cx="1440" cy="480"/>
            </a:xfrm>
            <a:prstGeom prst="rect">
              <a:avLst/>
            </a:prstGeom>
            <a:gradFill rotWithShape="1">
              <a:gsLst>
                <a:gs pos="0">
                  <a:srgbClr val="3399FF"/>
                </a:gs>
                <a:gs pos="50000">
                  <a:srgbClr val="3399FF">
                    <a:gamma/>
                    <a:tint val="30196"/>
                    <a:invGamma/>
                  </a:srgbClr>
                </a:gs>
                <a:gs pos="100000">
                  <a:srgbClr val="3399FF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sz="2400" b="1" dirty="0" err="1">
                  <a:latin typeface="Vollkorn" panose="020B0604020202020204" charset="0"/>
                  <a:ea typeface="Vollkorn" panose="020B0604020202020204" charset="0"/>
                </a:rPr>
                <a:t>Супутникові</a:t>
              </a:r>
              <a:endParaRPr lang="ru-RU" sz="2400" b="1" dirty="0">
                <a:latin typeface="Vollkorn" panose="020B0604020202020204" charset="0"/>
                <a:ea typeface="Vollkorn" panose="020B0604020202020204" charset="0"/>
              </a:endParaRPr>
            </a:p>
            <a:p>
              <a:pPr algn="ctr" eaLnBrk="0" hangingPunct="0">
                <a:defRPr/>
              </a:pPr>
              <a:r>
                <a:rPr lang="ru-RU" sz="2400" b="1" dirty="0">
                  <a:latin typeface="Vollkorn" panose="020B0604020202020204" charset="0"/>
                  <a:ea typeface="Vollkorn" panose="020B0604020202020204" charset="0"/>
                </a:rPr>
                <a:t>канали</a:t>
              </a:r>
              <a:endParaRPr lang="en-US" sz="2400" b="1" dirty="0">
                <a:latin typeface="Vollkorn" panose="020B0604020202020204" charset="0"/>
                <a:ea typeface="Vollkorn" panose="020B0604020202020204" charset="0"/>
              </a:endParaRPr>
            </a:p>
          </p:txBody>
        </p:sp>
      </p:grpSp>
      <p:grpSp>
        <p:nvGrpSpPr>
          <p:cNvPr id="24" name="Group 32"/>
          <p:cNvGrpSpPr>
            <a:grpSpLocks/>
          </p:cNvGrpSpPr>
          <p:nvPr/>
        </p:nvGrpSpPr>
        <p:grpSpPr bwMode="auto">
          <a:xfrm>
            <a:off x="9486605" y="4649334"/>
            <a:ext cx="1898651" cy="877887"/>
            <a:chOff x="3374" y="1824"/>
            <a:chExt cx="1440" cy="562"/>
          </a:xfrm>
        </p:grpSpPr>
        <p:sp>
          <p:nvSpPr>
            <p:cNvPr id="25" name="Freeform 33"/>
            <p:cNvSpPr>
              <a:spLocks/>
            </p:cNvSpPr>
            <p:nvPr/>
          </p:nvSpPr>
          <p:spPr bwMode="gray">
            <a:xfrm>
              <a:off x="3459" y="2196"/>
              <a:ext cx="1270" cy="190"/>
            </a:xfrm>
            <a:custGeom>
              <a:avLst/>
              <a:gdLst>
                <a:gd name="T0" fmla="*/ 1852 w 1120"/>
                <a:gd name="T1" fmla="*/ 81 h 252"/>
                <a:gd name="T2" fmla="*/ 1844 w 1120"/>
                <a:gd name="T3" fmla="*/ 81 h 252"/>
                <a:gd name="T4" fmla="*/ 1818 w 1120"/>
                <a:gd name="T5" fmla="*/ 79 h 252"/>
                <a:gd name="T6" fmla="*/ 1776 w 1120"/>
                <a:gd name="T7" fmla="*/ 78 h 252"/>
                <a:gd name="T8" fmla="*/ 1717 w 1120"/>
                <a:gd name="T9" fmla="*/ 75 h 252"/>
                <a:gd name="T10" fmla="*/ 1641 w 1120"/>
                <a:gd name="T11" fmla="*/ 72 h 252"/>
                <a:gd name="T12" fmla="*/ 1552 w 1120"/>
                <a:gd name="T13" fmla="*/ 69 h 252"/>
                <a:gd name="T14" fmla="*/ 1448 w 1120"/>
                <a:gd name="T15" fmla="*/ 66 h 252"/>
                <a:gd name="T16" fmla="*/ 1332 w 1120"/>
                <a:gd name="T17" fmla="*/ 63 h 252"/>
                <a:gd name="T18" fmla="*/ 1208 w 1120"/>
                <a:gd name="T19" fmla="*/ 61 h 252"/>
                <a:gd name="T20" fmla="*/ 1068 w 1120"/>
                <a:gd name="T21" fmla="*/ 60 h 252"/>
                <a:gd name="T22" fmla="*/ 918 w 1120"/>
                <a:gd name="T23" fmla="*/ 60 h 252"/>
                <a:gd name="T24" fmla="*/ 770 w 1120"/>
                <a:gd name="T25" fmla="*/ 60 h 252"/>
                <a:gd name="T26" fmla="*/ 634 w 1120"/>
                <a:gd name="T27" fmla="*/ 61 h 252"/>
                <a:gd name="T28" fmla="*/ 509 w 1120"/>
                <a:gd name="T29" fmla="*/ 63 h 252"/>
                <a:gd name="T30" fmla="*/ 393 w 1120"/>
                <a:gd name="T31" fmla="*/ 66 h 252"/>
                <a:gd name="T32" fmla="*/ 295 w 1120"/>
                <a:gd name="T33" fmla="*/ 69 h 252"/>
                <a:gd name="T34" fmla="*/ 209 w 1120"/>
                <a:gd name="T35" fmla="*/ 72 h 252"/>
                <a:gd name="T36" fmla="*/ 135 w 1120"/>
                <a:gd name="T37" fmla="*/ 75 h 252"/>
                <a:gd name="T38" fmla="*/ 76 w 1120"/>
                <a:gd name="T39" fmla="*/ 78 h 252"/>
                <a:gd name="T40" fmla="*/ 33 w 1120"/>
                <a:gd name="T41" fmla="*/ 79 h 252"/>
                <a:gd name="T42" fmla="*/ 10 w 1120"/>
                <a:gd name="T43" fmla="*/ 81 h 252"/>
                <a:gd name="T44" fmla="*/ 0 w 1120"/>
                <a:gd name="T45" fmla="*/ 81 h 252"/>
                <a:gd name="T46" fmla="*/ 0 w 1120"/>
                <a:gd name="T47" fmla="*/ 20 h 252"/>
                <a:gd name="T48" fmla="*/ 925 w 1120"/>
                <a:gd name="T49" fmla="*/ 0 h 252"/>
                <a:gd name="T50" fmla="*/ 1852 w 1120"/>
                <a:gd name="T51" fmla="*/ 20 h 252"/>
                <a:gd name="T52" fmla="*/ 1852 w 1120"/>
                <a:gd name="T53" fmla="*/ 81 h 252"/>
                <a:gd name="T54" fmla="*/ 1852 w 1120"/>
                <a:gd name="T55" fmla="*/ 8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6" name="Rectangle 34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>
              <a:off x="3374" y="1824"/>
              <a:ext cx="1440" cy="480"/>
            </a:xfrm>
            <a:prstGeom prst="rect">
              <a:avLst/>
            </a:prstGeom>
            <a:gradFill rotWithShape="1">
              <a:gsLst>
                <a:gs pos="0">
                  <a:srgbClr val="3399FF"/>
                </a:gs>
                <a:gs pos="50000">
                  <a:srgbClr val="3399FF">
                    <a:gamma/>
                    <a:tint val="30196"/>
                    <a:invGamma/>
                  </a:srgbClr>
                </a:gs>
                <a:gs pos="100000">
                  <a:srgbClr val="3399FF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sz="2400" b="1" dirty="0" err="1">
                  <a:latin typeface="Vollkorn" panose="020B0604020202020204" charset="0"/>
                  <a:ea typeface="Vollkorn" panose="020B0604020202020204" charset="0"/>
                </a:rPr>
                <a:t>Радіоканали</a:t>
              </a:r>
              <a:r>
                <a:rPr lang="ru-RU" sz="2400" b="1" dirty="0">
                  <a:latin typeface="Vollkorn" panose="020B0604020202020204" charset="0"/>
                  <a:ea typeface="Vollkorn" panose="020B0604020202020204" charset="0"/>
                </a:rPr>
                <a:t> </a:t>
              </a:r>
              <a:endParaRPr lang="en-US" sz="2400" b="1" dirty="0">
                <a:latin typeface="Vollkorn" panose="020B0604020202020204" charset="0"/>
                <a:ea typeface="Vollkorn" panose="020B0604020202020204" charset="0"/>
              </a:endParaRPr>
            </a:p>
          </p:txBody>
        </p:sp>
      </p:grpSp>
      <p:grpSp>
        <p:nvGrpSpPr>
          <p:cNvPr id="27" name="Group 38"/>
          <p:cNvGrpSpPr>
            <a:grpSpLocks/>
          </p:cNvGrpSpPr>
          <p:nvPr/>
        </p:nvGrpSpPr>
        <p:grpSpPr bwMode="auto">
          <a:xfrm>
            <a:off x="4370388" y="4687888"/>
            <a:ext cx="1700212" cy="877887"/>
            <a:chOff x="596" y="1824"/>
            <a:chExt cx="1440" cy="562"/>
          </a:xfrm>
        </p:grpSpPr>
        <p:sp>
          <p:nvSpPr>
            <p:cNvPr id="28" name="Freeform 39"/>
            <p:cNvSpPr>
              <a:spLocks/>
            </p:cNvSpPr>
            <p:nvPr/>
          </p:nvSpPr>
          <p:spPr bwMode="gray">
            <a:xfrm>
              <a:off x="681" y="2196"/>
              <a:ext cx="1270" cy="190"/>
            </a:xfrm>
            <a:custGeom>
              <a:avLst/>
              <a:gdLst>
                <a:gd name="T0" fmla="*/ 1852 w 1120"/>
                <a:gd name="T1" fmla="*/ 81 h 252"/>
                <a:gd name="T2" fmla="*/ 1844 w 1120"/>
                <a:gd name="T3" fmla="*/ 81 h 252"/>
                <a:gd name="T4" fmla="*/ 1818 w 1120"/>
                <a:gd name="T5" fmla="*/ 79 h 252"/>
                <a:gd name="T6" fmla="*/ 1776 w 1120"/>
                <a:gd name="T7" fmla="*/ 78 h 252"/>
                <a:gd name="T8" fmla="*/ 1717 w 1120"/>
                <a:gd name="T9" fmla="*/ 75 h 252"/>
                <a:gd name="T10" fmla="*/ 1641 w 1120"/>
                <a:gd name="T11" fmla="*/ 72 h 252"/>
                <a:gd name="T12" fmla="*/ 1552 w 1120"/>
                <a:gd name="T13" fmla="*/ 69 h 252"/>
                <a:gd name="T14" fmla="*/ 1448 w 1120"/>
                <a:gd name="T15" fmla="*/ 66 h 252"/>
                <a:gd name="T16" fmla="*/ 1332 w 1120"/>
                <a:gd name="T17" fmla="*/ 63 h 252"/>
                <a:gd name="T18" fmla="*/ 1208 w 1120"/>
                <a:gd name="T19" fmla="*/ 61 h 252"/>
                <a:gd name="T20" fmla="*/ 1068 w 1120"/>
                <a:gd name="T21" fmla="*/ 60 h 252"/>
                <a:gd name="T22" fmla="*/ 918 w 1120"/>
                <a:gd name="T23" fmla="*/ 60 h 252"/>
                <a:gd name="T24" fmla="*/ 770 w 1120"/>
                <a:gd name="T25" fmla="*/ 60 h 252"/>
                <a:gd name="T26" fmla="*/ 634 w 1120"/>
                <a:gd name="T27" fmla="*/ 61 h 252"/>
                <a:gd name="T28" fmla="*/ 509 w 1120"/>
                <a:gd name="T29" fmla="*/ 63 h 252"/>
                <a:gd name="T30" fmla="*/ 393 w 1120"/>
                <a:gd name="T31" fmla="*/ 66 h 252"/>
                <a:gd name="T32" fmla="*/ 295 w 1120"/>
                <a:gd name="T33" fmla="*/ 69 h 252"/>
                <a:gd name="T34" fmla="*/ 209 w 1120"/>
                <a:gd name="T35" fmla="*/ 72 h 252"/>
                <a:gd name="T36" fmla="*/ 135 w 1120"/>
                <a:gd name="T37" fmla="*/ 75 h 252"/>
                <a:gd name="T38" fmla="*/ 76 w 1120"/>
                <a:gd name="T39" fmla="*/ 78 h 252"/>
                <a:gd name="T40" fmla="*/ 33 w 1120"/>
                <a:gd name="T41" fmla="*/ 79 h 252"/>
                <a:gd name="T42" fmla="*/ 10 w 1120"/>
                <a:gd name="T43" fmla="*/ 81 h 252"/>
                <a:gd name="T44" fmla="*/ 0 w 1120"/>
                <a:gd name="T45" fmla="*/ 81 h 252"/>
                <a:gd name="T46" fmla="*/ 0 w 1120"/>
                <a:gd name="T47" fmla="*/ 20 h 252"/>
                <a:gd name="T48" fmla="*/ 925 w 1120"/>
                <a:gd name="T49" fmla="*/ 0 h 252"/>
                <a:gd name="T50" fmla="*/ 1852 w 1120"/>
                <a:gd name="T51" fmla="*/ 20 h 252"/>
                <a:gd name="T52" fmla="*/ 1852 w 1120"/>
                <a:gd name="T53" fmla="*/ 81 h 252"/>
                <a:gd name="T54" fmla="*/ 1852 w 1120"/>
                <a:gd name="T55" fmla="*/ 8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9" name="Rectangle 40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>
              <a:off x="596" y="1824"/>
              <a:ext cx="1440" cy="480"/>
            </a:xfrm>
            <a:prstGeom prst="rect">
              <a:avLst/>
            </a:prstGeom>
            <a:gradFill rotWithShape="1">
              <a:gsLst>
                <a:gs pos="0">
                  <a:srgbClr val="00CC66"/>
                </a:gs>
                <a:gs pos="50000">
                  <a:srgbClr val="00CC66">
                    <a:gamma/>
                    <a:tint val="30196"/>
                    <a:invGamma/>
                  </a:srgbClr>
                </a:gs>
                <a:gs pos="100000">
                  <a:srgbClr val="00CC66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sz="2400" b="1" dirty="0">
                  <a:latin typeface="Vollkorn" panose="020B0604020202020204" charset="0"/>
                  <a:ea typeface="Vollkorn" panose="020B0604020202020204" charset="0"/>
                </a:rPr>
                <a:t>Вита пара</a:t>
              </a:r>
              <a:endParaRPr lang="en-US" sz="2400" b="1" dirty="0">
                <a:latin typeface="Vollkorn" panose="020B0604020202020204" charset="0"/>
                <a:ea typeface="Vollkorn" panose="020B0604020202020204" charset="0"/>
              </a:endParaRPr>
            </a:p>
          </p:txBody>
        </p:sp>
      </p:grpSp>
      <p:grpSp>
        <p:nvGrpSpPr>
          <p:cNvPr id="30" name="Group 41"/>
          <p:cNvGrpSpPr>
            <a:grpSpLocks/>
          </p:cNvGrpSpPr>
          <p:nvPr/>
        </p:nvGrpSpPr>
        <p:grpSpPr bwMode="auto">
          <a:xfrm>
            <a:off x="7315200" y="4686300"/>
            <a:ext cx="2081213" cy="877888"/>
            <a:chOff x="596" y="1824"/>
            <a:chExt cx="1440" cy="562"/>
          </a:xfrm>
        </p:grpSpPr>
        <p:sp>
          <p:nvSpPr>
            <p:cNvPr id="31" name="Freeform 42"/>
            <p:cNvSpPr>
              <a:spLocks/>
            </p:cNvSpPr>
            <p:nvPr/>
          </p:nvSpPr>
          <p:spPr bwMode="gray">
            <a:xfrm>
              <a:off x="681" y="2196"/>
              <a:ext cx="1270" cy="190"/>
            </a:xfrm>
            <a:custGeom>
              <a:avLst/>
              <a:gdLst>
                <a:gd name="T0" fmla="*/ 1852 w 1120"/>
                <a:gd name="T1" fmla="*/ 81 h 252"/>
                <a:gd name="T2" fmla="*/ 1844 w 1120"/>
                <a:gd name="T3" fmla="*/ 81 h 252"/>
                <a:gd name="T4" fmla="*/ 1818 w 1120"/>
                <a:gd name="T5" fmla="*/ 79 h 252"/>
                <a:gd name="T6" fmla="*/ 1776 w 1120"/>
                <a:gd name="T7" fmla="*/ 78 h 252"/>
                <a:gd name="T8" fmla="*/ 1717 w 1120"/>
                <a:gd name="T9" fmla="*/ 75 h 252"/>
                <a:gd name="T10" fmla="*/ 1641 w 1120"/>
                <a:gd name="T11" fmla="*/ 72 h 252"/>
                <a:gd name="T12" fmla="*/ 1552 w 1120"/>
                <a:gd name="T13" fmla="*/ 69 h 252"/>
                <a:gd name="T14" fmla="*/ 1448 w 1120"/>
                <a:gd name="T15" fmla="*/ 66 h 252"/>
                <a:gd name="T16" fmla="*/ 1332 w 1120"/>
                <a:gd name="T17" fmla="*/ 63 h 252"/>
                <a:gd name="T18" fmla="*/ 1208 w 1120"/>
                <a:gd name="T19" fmla="*/ 61 h 252"/>
                <a:gd name="T20" fmla="*/ 1068 w 1120"/>
                <a:gd name="T21" fmla="*/ 60 h 252"/>
                <a:gd name="T22" fmla="*/ 918 w 1120"/>
                <a:gd name="T23" fmla="*/ 60 h 252"/>
                <a:gd name="T24" fmla="*/ 770 w 1120"/>
                <a:gd name="T25" fmla="*/ 60 h 252"/>
                <a:gd name="T26" fmla="*/ 634 w 1120"/>
                <a:gd name="T27" fmla="*/ 61 h 252"/>
                <a:gd name="T28" fmla="*/ 509 w 1120"/>
                <a:gd name="T29" fmla="*/ 63 h 252"/>
                <a:gd name="T30" fmla="*/ 393 w 1120"/>
                <a:gd name="T31" fmla="*/ 66 h 252"/>
                <a:gd name="T32" fmla="*/ 295 w 1120"/>
                <a:gd name="T33" fmla="*/ 69 h 252"/>
                <a:gd name="T34" fmla="*/ 209 w 1120"/>
                <a:gd name="T35" fmla="*/ 72 h 252"/>
                <a:gd name="T36" fmla="*/ 135 w 1120"/>
                <a:gd name="T37" fmla="*/ 75 h 252"/>
                <a:gd name="T38" fmla="*/ 76 w 1120"/>
                <a:gd name="T39" fmla="*/ 78 h 252"/>
                <a:gd name="T40" fmla="*/ 33 w 1120"/>
                <a:gd name="T41" fmla="*/ 79 h 252"/>
                <a:gd name="T42" fmla="*/ 10 w 1120"/>
                <a:gd name="T43" fmla="*/ 81 h 252"/>
                <a:gd name="T44" fmla="*/ 0 w 1120"/>
                <a:gd name="T45" fmla="*/ 81 h 252"/>
                <a:gd name="T46" fmla="*/ 0 w 1120"/>
                <a:gd name="T47" fmla="*/ 20 h 252"/>
                <a:gd name="T48" fmla="*/ 925 w 1120"/>
                <a:gd name="T49" fmla="*/ 0 h 252"/>
                <a:gd name="T50" fmla="*/ 1852 w 1120"/>
                <a:gd name="T51" fmla="*/ 20 h 252"/>
                <a:gd name="T52" fmla="*/ 1852 w 1120"/>
                <a:gd name="T53" fmla="*/ 81 h 252"/>
                <a:gd name="T54" fmla="*/ 1852 w 1120"/>
                <a:gd name="T55" fmla="*/ 8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2" name="Rectangle 43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>
              <a:off x="596" y="1824"/>
              <a:ext cx="1440" cy="480"/>
            </a:xfrm>
            <a:prstGeom prst="rect">
              <a:avLst/>
            </a:prstGeom>
            <a:gradFill rotWithShape="1">
              <a:gsLst>
                <a:gs pos="0">
                  <a:srgbClr val="00CC66"/>
                </a:gs>
                <a:gs pos="50000">
                  <a:srgbClr val="00CC66">
                    <a:gamma/>
                    <a:tint val="30196"/>
                    <a:invGamma/>
                  </a:srgbClr>
                </a:gs>
                <a:gs pos="100000">
                  <a:srgbClr val="00CC66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sz="2400" b="1" dirty="0" err="1">
                  <a:latin typeface="Vollkorn" panose="020B0604020202020204" charset="0"/>
                  <a:ea typeface="Vollkorn" panose="020B0604020202020204" charset="0"/>
                </a:rPr>
                <a:t>Коаксіальний</a:t>
              </a:r>
              <a:endParaRPr lang="ru-RU" sz="2400" b="1" dirty="0">
                <a:latin typeface="Vollkorn" panose="020B0604020202020204" charset="0"/>
                <a:ea typeface="Vollkorn" panose="020B0604020202020204" charset="0"/>
              </a:endParaRPr>
            </a:p>
            <a:p>
              <a:pPr algn="ctr" eaLnBrk="0" hangingPunct="0">
                <a:defRPr/>
              </a:pPr>
              <a:r>
                <a:rPr lang="ru-RU" sz="2400" b="1" dirty="0" err="1" smtClean="0">
                  <a:latin typeface="Vollkorn" panose="020B0604020202020204" charset="0"/>
                  <a:ea typeface="Vollkorn" panose="020B0604020202020204" charset="0"/>
                </a:rPr>
                <a:t>дріт</a:t>
              </a:r>
              <a:endParaRPr lang="en-US" sz="2400" b="1" dirty="0">
                <a:latin typeface="Vollkorn" panose="020B0604020202020204" charset="0"/>
                <a:ea typeface="Vollkorn" panose="020B0604020202020204" charset="0"/>
              </a:endParaRPr>
            </a:p>
          </p:txBody>
        </p:sp>
      </p:grpSp>
      <p:grpSp>
        <p:nvGrpSpPr>
          <p:cNvPr id="33" name="Group 44"/>
          <p:cNvGrpSpPr>
            <a:grpSpLocks/>
          </p:cNvGrpSpPr>
          <p:nvPr/>
        </p:nvGrpSpPr>
        <p:grpSpPr bwMode="auto">
          <a:xfrm>
            <a:off x="5554662" y="5696146"/>
            <a:ext cx="2619375" cy="877888"/>
            <a:chOff x="596" y="1824"/>
            <a:chExt cx="1440" cy="562"/>
          </a:xfrm>
        </p:grpSpPr>
        <p:sp>
          <p:nvSpPr>
            <p:cNvPr id="34" name="Freeform 45"/>
            <p:cNvSpPr>
              <a:spLocks/>
            </p:cNvSpPr>
            <p:nvPr/>
          </p:nvSpPr>
          <p:spPr bwMode="gray">
            <a:xfrm>
              <a:off x="681" y="2196"/>
              <a:ext cx="1270" cy="190"/>
            </a:xfrm>
            <a:custGeom>
              <a:avLst/>
              <a:gdLst>
                <a:gd name="T0" fmla="*/ 1852 w 1120"/>
                <a:gd name="T1" fmla="*/ 81 h 252"/>
                <a:gd name="T2" fmla="*/ 1844 w 1120"/>
                <a:gd name="T3" fmla="*/ 81 h 252"/>
                <a:gd name="T4" fmla="*/ 1818 w 1120"/>
                <a:gd name="T5" fmla="*/ 79 h 252"/>
                <a:gd name="T6" fmla="*/ 1776 w 1120"/>
                <a:gd name="T7" fmla="*/ 78 h 252"/>
                <a:gd name="T8" fmla="*/ 1717 w 1120"/>
                <a:gd name="T9" fmla="*/ 75 h 252"/>
                <a:gd name="T10" fmla="*/ 1641 w 1120"/>
                <a:gd name="T11" fmla="*/ 72 h 252"/>
                <a:gd name="T12" fmla="*/ 1552 w 1120"/>
                <a:gd name="T13" fmla="*/ 69 h 252"/>
                <a:gd name="T14" fmla="*/ 1448 w 1120"/>
                <a:gd name="T15" fmla="*/ 66 h 252"/>
                <a:gd name="T16" fmla="*/ 1332 w 1120"/>
                <a:gd name="T17" fmla="*/ 63 h 252"/>
                <a:gd name="T18" fmla="*/ 1208 w 1120"/>
                <a:gd name="T19" fmla="*/ 61 h 252"/>
                <a:gd name="T20" fmla="*/ 1068 w 1120"/>
                <a:gd name="T21" fmla="*/ 60 h 252"/>
                <a:gd name="T22" fmla="*/ 918 w 1120"/>
                <a:gd name="T23" fmla="*/ 60 h 252"/>
                <a:gd name="T24" fmla="*/ 770 w 1120"/>
                <a:gd name="T25" fmla="*/ 60 h 252"/>
                <a:gd name="T26" fmla="*/ 634 w 1120"/>
                <a:gd name="T27" fmla="*/ 61 h 252"/>
                <a:gd name="T28" fmla="*/ 509 w 1120"/>
                <a:gd name="T29" fmla="*/ 63 h 252"/>
                <a:gd name="T30" fmla="*/ 393 w 1120"/>
                <a:gd name="T31" fmla="*/ 66 h 252"/>
                <a:gd name="T32" fmla="*/ 295 w 1120"/>
                <a:gd name="T33" fmla="*/ 69 h 252"/>
                <a:gd name="T34" fmla="*/ 209 w 1120"/>
                <a:gd name="T35" fmla="*/ 72 h 252"/>
                <a:gd name="T36" fmla="*/ 135 w 1120"/>
                <a:gd name="T37" fmla="*/ 75 h 252"/>
                <a:gd name="T38" fmla="*/ 76 w 1120"/>
                <a:gd name="T39" fmla="*/ 78 h 252"/>
                <a:gd name="T40" fmla="*/ 33 w 1120"/>
                <a:gd name="T41" fmla="*/ 79 h 252"/>
                <a:gd name="T42" fmla="*/ 10 w 1120"/>
                <a:gd name="T43" fmla="*/ 81 h 252"/>
                <a:gd name="T44" fmla="*/ 0 w 1120"/>
                <a:gd name="T45" fmla="*/ 81 h 252"/>
                <a:gd name="T46" fmla="*/ 0 w 1120"/>
                <a:gd name="T47" fmla="*/ 20 h 252"/>
                <a:gd name="T48" fmla="*/ 925 w 1120"/>
                <a:gd name="T49" fmla="*/ 0 h 252"/>
                <a:gd name="T50" fmla="*/ 1852 w 1120"/>
                <a:gd name="T51" fmla="*/ 20 h 252"/>
                <a:gd name="T52" fmla="*/ 1852 w 1120"/>
                <a:gd name="T53" fmla="*/ 81 h 252"/>
                <a:gd name="T54" fmla="*/ 1852 w 1120"/>
                <a:gd name="T55" fmla="*/ 8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5" name="Rectangle 46">
              <a:hlinkClick r:id="" action="ppaction://noaction"/>
            </p:cNvPr>
            <p:cNvSpPr>
              <a:spLocks noChangeArrowheads="1"/>
            </p:cNvSpPr>
            <p:nvPr/>
          </p:nvSpPr>
          <p:spPr bwMode="gray">
            <a:xfrm>
              <a:off x="596" y="1824"/>
              <a:ext cx="1440" cy="480"/>
            </a:xfrm>
            <a:prstGeom prst="rect">
              <a:avLst/>
            </a:prstGeom>
            <a:gradFill rotWithShape="1">
              <a:gsLst>
                <a:gs pos="0">
                  <a:srgbClr val="00CC66"/>
                </a:gs>
                <a:gs pos="50000">
                  <a:srgbClr val="00CC66">
                    <a:gamma/>
                    <a:tint val="30196"/>
                    <a:invGamma/>
                  </a:srgbClr>
                </a:gs>
                <a:gs pos="100000">
                  <a:srgbClr val="00CC66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sz="2400" b="1" dirty="0" err="1">
                  <a:latin typeface="Vollkorn" panose="020B0604020202020204" charset="0"/>
                  <a:ea typeface="Vollkorn" panose="020B0604020202020204" charset="0"/>
                </a:rPr>
                <a:t>Оптоволоконний</a:t>
              </a:r>
              <a:endParaRPr lang="ru-RU" sz="2400" b="1" dirty="0">
                <a:latin typeface="Vollkorn" panose="020B0604020202020204" charset="0"/>
                <a:ea typeface="Vollkorn" panose="020B0604020202020204" charset="0"/>
              </a:endParaRPr>
            </a:p>
            <a:p>
              <a:pPr algn="ctr" eaLnBrk="0" hangingPunct="0">
                <a:defRPr/>
              </a:pPr>
              <a:r>
                <a:rPr lang="ru-RU" sz="2400" b="1" dirty="0" err="1" smtClean="0">
                  <a:latin typeface="Vollkorn" panose="020B0604020202020204" charset="0"/>
                  <a:ea typeface="Vollkorn" panose="020B0604020202020204" charset="0"/>
                </a:rPr>
                <a:t>дріт</a:t>
              </a:r>
              <a:endParaRPr lang="en-US" sz="2400" b="1" dirty="0">
                <a:latin typeface="Vollkorn" panose="020B0604020202020204" charset="0"/>
                <a:ea typeface="Vollkorn" panose="020B0604020202020204" charset="0"/>
              </a:endParaRPr>
            </a:p>
          </p:txBody>
        </p:sp>
      </p:grpSp>
      <p:grpSp>
        <p:nvGrpSpPr>
          <p:cNvPr id="36" name="Group 47"/>
          <p:cNvGrpSpPr>
            <a:grpSpLocks/>
          </p:cNvGrpSpPr>
          <p:nvPr/>
        </p:nvGrpSpPr>
        <p:grpSpPr bwMode="auto">
          <a:xfrm>
            <a:off x="10294938" y="3292475"/>
            <a:ext cx="2236787" cy="877888"/>
            <a:chOff x="3374" y="1824"/>
            <a:chExt cx="1440" cy="562"/>
          </a:xfrm>
        </p:grpSpPr>
        <p:sp>
          <p:nvSpPr>
            <p:cNvPr id="37" name="Freeform 48"/>
            <p:cNvSpPr>
              <a:spLocks/>
            </p:cNvSpPr>
            <p:nvPr/>
          </p:nvSpPr>
          <p:spPr bwMode="gray">
            <a:xfrm>
              <a:off x="3459" y="2196"/>
              <a:ext cx="1270" cy="190"/>
            </a:xfrm>
            <a:custGeom>
              <a:avLst/>
              <a:gdLst>
                <a:gd name="T0" fmla="*/ 1852 w 1120"/>
                <a:gd name="T1" fmla="*/ 81 h 252"/>
                <a:gd name="T2" fmla="*/ 1844 w 1120"/>
                <a:gd name="T3" fmla="*/ 81 h 252"/>
                <a:gd name="T4" fmla="*/ 1818 w 1120"/>
                <a:gd name="T5" fmla="*/ 79 h 252"/>
                <a:gd name="T6" fmla="*/ 1776 w 1120"/>
                <a:gd name="T7" fmla="*/ 78 h 252"/>
                <a:gd name="T8" fmla="*/ 1717 w 1120"/>
                <a:gd name="T9" fmla="*/ 75 h 252"/>
                <a:gd name="T10" fmla="*/ 1641 w 1120"/>
                <a:gd name="T11" fmla="*/ 72 h 252"/>
                <a:gd name="T12" fmla="*/ 1552 w 1120"/>
                <a:gd name="T13" fmla="*/ 69 h 252"/>
                <a:gd name="T14" fmla="*/ 1448 w 1120"/>
                <a:gd name="T15" fmla="*/ 66 h 252"/>
                <a:gd name="T16" fmla="*/ 1332 w 1120"/>
                <a:gd name="T17" fmla="*/ 63 h 252"/>
                <a:gd name="T18" fmla="*/ 1208 w 1120"/>
                <a:gd name="T19" fmla="*/ 61 h 252"/>
                <a:gd name="T20" fmla="*/ 1068 w 1120"/>
                <a:gd name="T21" fmla="*/ 60 h 252"/>
                <a:gd name="T22" fmla="*/ 918 w 1120"/>
                <a:gd name="T23" fmla="*/ 60 h 252"/>
                <a:gd name="T24" fmla="*/ 770 w 1120"/>
                <a:gd name="T25" fmla="*/ 60 h 252"/>
                <a:gd name="T26" fmla="*/ 634 w 1120"/>
                <a:gd name="T27" fmla="*/ 61 h 252"/>
                <a:gd name="T28" fmla="*/ 509 w 1120"/>
                <a:gd name="T29" fmla="*/ 63 h 252"/>
                <a:gd name="T30" fmla="*/ 393 w 1120"/>
                <a:gd name="T31" fmla="*/ 66 h 252"/>
                <a:gd name="T32" fmla="*/ 295 w 1120"/>
                <a:gd name="T33" fmla="*/ 69 h 252"/>
                <a:gd name="T34" fmla="*/ 209 w 1120"/>
                <a:gd name="T35" fmla="*/ 72 h 252"/>
                <a:gd name="T36" fmla="*/ 135 w 1120"/>
                <a:gd name="T37" fmla="*/ 75 h 252"/>
                <a:gd name="T38" fmla="*/ 76 w 1120"/>
                <a:gd name="T39" fmla="*/ 78 h 252"/>
                <a:gd name="T40" fmla="*/ 33 w 1120"/>
                <a:gd name="T41" fmla="*/ 79 h 252"/>
                <a:gd name="T42" fmla="*/ 10 w 1120"/>
                <a:gd name="T43" fmla="*/ 81 h 252"/>
                <a:gd name="T44" fmla="*/ 0 w 1120"/>
                <a:gd name="T45" fmla="*/ 81 h 252"/>
                <a:gd name="T46" fmla="*/ 0 w 1120"/>
                <a:gd name="T47" fmla="*/ 20 h 252"/>
                <a:gd name="T48" fmla="*/ 925 w 1120"/>
                <a:gd name="T49" fmla="*/ 0 h 252"/>
                <a:gd name="T50" fmla="*/ 1852 w 1120"/>
                <a:gd name="T51" fmla="*/ 20 h 252"/>
                <a:gd name="T52" fmla="*/ 1852 w 1120"/>
                <a:gd name="T53" fmla="*/ 81 h 252"/>
                <a:gd name="T54" fmla="*/ 1852 w 1120"/>
                <a:gd name="T55" fmla="*/ 8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8" name="Rectangle 49"/>
            <p:cNvSpPr>
              <a:spLocks noChangeArrowheads="1"/>
            </p:cNvSpPr>
            <p:nvPr/>
          </p:nvSpPr>
          <p:spPr bwMode="gray">
            <a:xfrm>
              <a:off x="3374" y="1824"/>
              <a:ext cx="1440" cy="480"/>
            </a:xfrm>
            <a:prstGeom prst="rect">
              <a:avLst/>
            </a:prstGeom>
            <a:gradFill rotWithShape="1">
              <a:gsLst>
                <a:gs pos="0">
                  <a:srgbClr val="3399FF"/>
                </a:gs>
                <a:gs pos="50000">
                  <a:srgbClr val="3399FF">
                    <a:gamma/>
                    <a:tint val="30196"/>
                    <a:invGamma/>
                  </a:srgbClr>
                </a:gs>
                <a:gs pos="100000">
                  <a:srgbClr val="3399FF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sz="2400" b="1" dirty="0" err="1">
                  <a:latin typeface="Vollkorn" panose="020B0604020202020204" charset="0"/>
                  <a:ea typeface="Vollkorn" panose="020B0604020202020204" charset="0"/>
                </a:rPr>
                <a:t>Бездротові</a:t>
              </a:r>
              <a:endParaRPr lang="ru-RU" sz="2400" b="1" dirty="0">
                <a:latin typeface="Vollkorn" panose="020B0604020202020204" charset="0"/>
                <a:ea typeface="Vollkorn" panose="020B0604020202020204" charset="0"/>
              </a:endParaRPr>
            </a:p>
            <a:p>
              <a:pPr algn="ctr" eaLnBrk="0" hangingPunct="0">
                <a:defRPr/>
              </a:pPr>
              <a:r>
                <a:rPr lang="ru-RU" sz="2400" b="1" dirty="0">
                  <a:latin typeface="Vollkorn" panose="020B0604020202020204" charset="0"/>
                  <a:ea typeface="Vollkorn" panose="020B0604020202020204" charset="0"/>
                </a:rPr>
                <a:t>канали</a:t>
              </a:r>
              <a:endParaRPr lang="en-US" sz="2400" b="1" dirty="0">
                <a:latin typeface="Vollkorn" panose="020B0604020202020204" charset="0"/>
                <a:ea typeface="Vollkorn" panose="020B0604020202020204" charset="0"/>
              </a:endParaRPr>
            </a:p>
          </p:txBody>
        </p:sp>
      </p:grpSp>
      <p:sp>
        <p:nvSpPr>
          <p:cNvPr id="39" name="Line 53"/>
          <p:cNvSpPr>
            <a:spLocks noChangeShapeType="1"/>
          </p:cNvSpPr>
          <p:nvPr/>
        </p:nvSpPr>
        <p:spPr bwMode="auto">
          <a:xfrm flipH="1">
            <a:off x="6864350" y="2955925"/>
            <a:ext cx="2163763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0" name="Line 54"/>
          <p:cNvSpPr>
            <a:spLocks noChangeShapeType="1"/>
          </p:cNvSpPr>
          <p:nvPr/>
        </p:nvSpPr>
        <p:spPr bwMode="auto">
          <a:xfrm>
            <a:off x="8970963" y="2940050"/>
            <a:ext cx="2424112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1" name="Line 55"/>
          <p:cNvSpPr>
            <a:spLocks noChangeShapeType="1"/>
          </p:cNvSpPr>
          <p:nvPr/>
        </p:nvSpPr>
        <p:spPr bwMode="auto">
          <a:xfrm flipH="1">
            <a:off x="5181600" y="4043363"/>
            <a:ext cx="162401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2" name="Line 56"/>
          <p:cNvSpPr>
            <a:spLocks noChangeShapeType="1"/>
          </p:cNvSpPr>
          <p:nvPr/>
        </p:nvSpPr>
        <p:spPr bwMode="auto">
          <a:xfrm>
            <a:off x="6777038" y="4059238"/>
            <a:ext cx="174307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3" name="Line 57"/>
          <p:cNvSpPr>
            <a:spLocks noChangeShapeType="1"/>
          </p:cNvSpPr>
          <p:nvPr/>
        </p:nvSpPr>
        <p:spPr bwMode="auto">
          <a:xfrm>
            <a:off x="6792913" y="4059238"/>
            <a:ext cx="3175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4" name="Line 59"/>
          <p:cNvSpPr>
            <a:spLocks noChangeShapeType="1"/>
          </p:cNvSpPr>
          <p:nvPr/>
        </p:nvSpPr>
        <p:spPr bwMode="auto">
          <a:xfrm flipH="1">
            <a:off x="10420350" y="4073525"/>
            <a:ext cx="973138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5" name="Line 60"/>
          <p:cNvSpPr>
            <a:spLocks noChangeShapeType="1"/>
          </p:cNvSpPr>
          <p:nvPr/>
        </p:nvSpPr>
        <p:spPr bwMode="auto">
          <a:xfrm>
            <a:off x="11407775" y="4087813"/>
            <a:ext cx="85566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59944" y="447136"/>
            <a:ext cx="6324600" cy="5265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100" b="1" dirty="0" err="1" smtClean="0">
                <a:latin typeface="Vollkorn" panose="020B0604020202020204" charset="0"/>
                <a:ea typeface="Vollkorn" panose="020B0604020202020204" charset="0"/>
                <a:cs typeface="+mn-cs"/>
              </a:rPr>
              <a:t>Коаксіальний</a:t>
            </a:r>
            <a:r>
              <a:rPr lang="ru-RU" altLang="ru-RU" sz="3100" b="1" dirty="0" smtClean="0">
                <a:latin typeface="Vollkorn" panose="020B0604020202020204" charset="0"/>
                <a:ea typeface="Vollkorn" panose="020B0604020202020204" charset="0"/>
                <a:cs typeface="+mn-cs"/>
              </a:rPr>
              <a:t> </a:t>
            </a:r>
            <a:r>
              <a:rPr lang="ru-RU" altLang="ru-RU" sz="3100" b="1" dirty="0">
                <a:latin typeface="Vollkorn" panose="020B0604020202020204" charset="0"/>
                <a:ea typeface="Vollkorn" panose="020B0604020202020204" charset="0"/>
                <a:cs typeface="+mn-cs"/>
              </a:rPr>
              <a:t>кабель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5763" y="1392726"/>
            <a:ext cx="9093994" cy="60367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2425" algn="just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uk-UA" altLang="ru-RU" sz="2600" dirty="0" smtClean="0">
                <a:latin typeface="Vollkorn" panose="020B0604020202020204" charset="0"/>
                <a:ea typeface="Vollkorn" panose="020B0604020202020204" charset="0"/>
              </a:rPr>
              <a:t>Забезпечує передачу даних на великі відстані, використовувався при побудові комп'ютерних мереж (поки не був витіснений витою парою). </a:t>
            </a:r>
          </a:p>
          <a:p>
            <a:pPr marL="0" indent="352425" algn="just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uk-UA" altLang="ru-RU" sz="2600" dirty="0" smtClean="0">
                <a:latin typeface="Vollkorn" panose="020B0604020202020204" charset="0"/>
                <a:ea typeface="Vollkorn" panose="020B0604020202020204" charset="0"/>
              </a:rPr>
              <a:t>Використовується в мережах кабельного телебачення, для систем зв'язку, авіаційної, космічної техніки, комп'ютерних мереж, побутової техніки і т. д.</a:t>
            </a:r>
          </a:p>
          <a:p>
            <a:pPr marL="0" indent="352425" algn="just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uk-UA" altLang="ru-RU" sz="2600" dirty="0" smtClean="0">
                <a:latin typeface="Vollkorn" panose="020B0604020202020204" charset="0"/>
                <a:ea typeface="Vollkorn" panose="020B0604020202020204" charset="0"/>
              </a:rPr>
              <a:t>Коаксіальний кабель застосовується в локальних мережах, побудованих по топології типу "загальна шина". Коаксіальний кабель більш </a:t>
            </a:r>
            <a:r>
              <a:rPr lang="uk-UA" altLang="ru-RU" sz="2600" dirty="0" err="1" smtClean="0">
                <a:latin typeface="Vollkorn" panose="020B0604020202020204" charset="0"/>
                <a:ea typeface="Vollkorn" panose="020B0604020202020204" charset="0"/>
              </a:rPr>
              <a:t>перешкодозахищений</a:t>
            </a:r>
            <a:r>
              <a:rPr lang="uk-UA" altLang="ru-RU" sz="2600" dirty="0" smtClean="0">
                <a:latin typeface="Vollkorn" panose="020B0604020202020204" charset="0"/>
                <a:ea typeface="Vollkorn" panose="020B0604020202020204" charset="0"/>
              </a:rPr>
              <a:t>, ніж кручена пара і знижує власне випромінювання. Пропускна здатність - 50-100 Мбіт/с. Допустима довжина лінії зв'язку - декілька кілометрів. Несанкціоноване підключення до коаксіального кабелю складніше, ніж до витої парі.  </a:t>
            </a:r>
          </a:p>
          <a:p>
            <a:pPr marL="0" indent="352425" algn="just">
              <a:buFont typeface="Century Gothic" panose="020B0502020202020204" pitchFamily="34" charset="0"/>
              <a:buNone/>
            </a:pPr>
            <a:endParaRPr lang="uk-UA" altLang="ru-RU" sz="2600" dirty="0"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9889423" y="1011750"/>
            <a:ext cx="3914775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uk-UA" altLang="ru-RU" sz="2600" dirty="0" smtClean="0">
                <a:latin typeface="Vollkorn" panose="020B0604020202020204" charset="0"/>
                <a:ea typeface="Vollkorn" panose="020B0604020202020204" charset="0"/>
              </a:rPr>
              <a:t>Коаксіальний кабель - вид електричного кабелю. Складається з двох циліндричних провідників, вставлених один в іншій. Найчастіше використовується центральний мідний провідник, покритий пластиковим ізолюючим матеріалом, поверх якого йде другим провідник - мідна обмотка або алюмінієва фольга з обмоткою з мідних луджених дротів. </a:t>
            </a:r>
            <a:endParaRPr lang="uk-UA" altLang="ru-RU" sz="2600" dirty="0">
              <a:latin typeface="Vollkorn" panose="020B0604020202020204" charset="0"/>
              <a:ea typeface="Vollkorn" panose="020B0604020202020204" charset="0"/>
            </a:endParaRPr>
          </a:p>
        </p:txBody>
      </p:sp>
      <p:pic>
        <p:nvPicPr>
          <p:cNvPr id="11" name="Picture 13" descr="180px-Coaxial_cable_cuta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53423" y="1011750"/>
            <a:ext cx="3913187" cy="2185988"/>
          </a:xfrm>
          <a:prstGeom prst="rect">
            <a:avLst/>
          </a:prstGeom>
        </p:spPr>
      </p:pic>
      <p:sp>
        <p:nvSpPr>
          <p:cNvPr id="12" name="Rectangle 12"/>
          <p:cNvSpPr txBox="1">
            <a:spLocks noChangeArrowheads="1"/>
          </p:cNvSpPr>
          <p:nvPr/>
        </p:nvSpPr>
        <p:spPr>
          <a:xfrm>
            <a:off x="13770860" y="3875234"/>
            <a:ext cx="3914775" cy="21891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ru-RU" sz="2600" dirty="0" smtClean="0">
                <a:latin typeface="Vollkorn" panose="020B0604020202020204" charset="0"/>
                <a:ea typeface="Vollkorn" panose="020B0604020202020204" charset="0"/>
              </a:rPr>
              <a:t>Завдяки збігу центрів обох провідників втрати на випромінювання практично відсутні; одночасно забезпечується хороший захист від зовнішніх електромагнітних перешкод. </a:t>
            </a:r>
            <a:endParaRPr lang="uk-UA" altLang="ru-RU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59944" y="447136"/>
            <a:ext cx="6324600" cy="5265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100" b="1" dirty="0">
                <a:latin typeface="Vollkorn" panose="020B0604020202020204" charset="0"/>
                <a:ea typeface="Vollkorn" panose="020B0604020202020204" charset="0"/>
                <a:cs typeface="+mn-cs"/>
              </a:rPr>
              <a:t>Вита пара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5763" y="1392726"/>
            <a:ext cx="12272962" cy="50673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2425" algn="just"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Вита пара - вид кабелю зв'язку, являє собою одну або декілька пар ізольованих провідників, скручених між собою (з невеликою кількістю витків на одиницю довжини), покритих пластиковою оболонкою. </a:t>
            </a: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Скручування провідників здійснюється з метою підвищення зв'язку провідників однієї пари (електромагнітна перешкода однаково впливає на обидва дроти пари) і подальшого зменшення електромагнітних перешкод від зовнішніх джерел</a:t>
            </a:r>
            <a:r>
              <a:rPr lang="uk-UA" altLang="ru-RU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0" indent="352425" algn="just">
              <a:spcBef>
                <a:spcPts val="0"/>
              </a:spcBef>
              <a:buNone/>
            </a:pP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Даний кабель є найдешевшим і поширеним видом зв'язку, який знайшов широке застосування в найпоширеніших локальних мережах, побудованих по топології типу "зірка". </a:t>
            </a:r>
          </a:p>
          <a:p>
            <a:pPr marL="0" indent="352425">
              <a:spcBef>
                <a:spcPts val="0"/>
              </a:spcBef>
              <a:buNone/>
            </a:pP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Характерним для цього кабелю є простота монтажу. </a:t>
            </a:r>
          </a:p>
          <a:p>
            <a:pPr marL="0" indent="352425" algn="just">
              <a:spcBef>
                <a:spcPts val="0"/>
              </a:spcBef>
              <a:buNone/>
            </a:pPr>
            <a:r>
              <a:rPr lang="uk-UA" altLang="ru-RU" sz="2600" dirty="0">
                <a:latin typeface="Vollkorn" panose="020B0604020202020204" charset="0"/>
                <a:ea typeface="Vollkorn" panose="020B0604020202020204" charset="0"/>
              </a:rPr>
              <a:t>Вита пара є досить перешкодостійкою. Швидкість передачі даних до 1000 Мбіт/с.</a:t>
            </a:r>
          </a:p>
          <a:p>
            <a:pPr marL="0" indent="352425" algn="just">
              <a:buFont typeface="Century Gothic" panose="020B0502020202020204" pitchFamily="34" charset="0"/>
              <a:buNone/>
            </a:pPr>
            <a:endParaRPr lang="uk-UA" altLang="ru-RU" sz="2600" dirty="0">
              <a:latin typeface="Vollkorn" panose="020B0604020202020204" charset="0"/>
              <a:ea typeface="Vollkorn" panose="020B0604020202020204" charset="0"/>
            </a:endParaRPr>
          </a:p>
        </p:txBody>
      </p:sp>
      <p:pic>
        <p:nvPicPr>
          <p:cNvPr id="6" name="Picture 5" descr="180px-UTP_Cat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0" y="710393"/>
            <a:ext cx="2817813" cy="3138487"/>
          </a:xfrm>
          <a:prstGeom prst="rect">
            <a:avLst/>
          </a:prstGeom>
        </p:spPr>
      </p:pic>
      <p:pic>
        <p:nvPicPr>
          <p:cNvPr id="7" name="Picture 12" descr="Картинка 36 из 507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163" y="3926376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304799" y="952500"/>
            <a:ext cx="12573001" cy="7772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6088" algn="just">
              <a:lnSpc>
                <a:spcPct val="150000"/>
              </a:lnSpc>
              <a:buFont typeface="Century Gothic" panose="020B0502020202020204" pitchFamily="34" charset="0"/>
              <a:buNone/>
            </a:pPr>
            <a:r>
              <a:rPr lang="uk-UA" altLang="ru-RU" sz="2600" dirty="0" err="1" smtClean="0">
                <a:latin typeface="Vollkorn" panose="020B0604020202020204" charset="0"/>
                <a:ea typeface="Vollkorn" panose="020B0604020202020204" charset="0"/>
              </a:rPr>
              <a:t>Оптоволокно</a:t>
            </a:r>
            <a:r>
              <a:rPr lang="uk-UA" altLang="ru-RU" sz="2600" dirty="0" smtClean="0">
                <a:latin typeface="Vollkorn" panose="020B0604020202020204" charset="0"/>
                <a:ea typeface="Vollkorn" panose="020B0604020202020204" charset="0"/>
              </a:rPr>
              <a:t> - це скляна або пластикова нитка, що використовується для перенесення світла усередині себе за допомогою повного внутрішнього відображення. </a:t>
            </a:r>
          </a:p>
          <a:p>
            <a:pPr marL="0" indent="446088" algn="just">
              <a:lnSpc>
                <a:spcPct val="150000"/>
              </a:lnSpc>
              <a:buFont typeface="Century Gothic" panose="020B0502020202020204" pitchFamily="34" charset="0"/>
              <a:buNone/>
            </a:pPr>
            <a:r>
              <a:rPr lang="uk-UA" altLang="ru-RU" sz="2600" dirty="0" err="1" smtClean="0">
                <a:latin typeface="Vollkorn" panose="020B0604020202020204" charset="0"/>
                <a:ea typeface="Vollkorn" panose="020B0604020202020204" charset="0"/>
              </a:rPr>
              <a:t>Оптоволокно</a:t>
            </a:r>
            <a:r>
              <a:rPr lang="uk-UA" altLang="ru-RU" sz="2600" dirty="0" smtClean="0">
                <a:latin typeface="Vollkorn" panose="020B0604020202020204" charset="0"/>
                <a:ea typeface="Vollkorn" panose="020B0604020202020204" charset="0"/>
              </a:rPr>
              <a:t> може бути використане як засіб для телекомунікації і побудови комп'ютерної мережі, унаслідок своєї гнучкості, що дозволяє навіть зав'язувати кабель у вузол.</a:t>
            </a:r>
          </a:p>
          <a:p>
            <a:pPr marL="0" indent="446088" algn="just">
              <a:lnSpc>
                <a:spcPct val="140000"/>
              </a:lnSpc>
              <a:buFont typeface="Century Gothic" panose="020B0502020202020204" pitchFamily="34" charset="0"/>
              <a:buNone/>
            </a:pPr>
            <a:r>
              <a:rPr lang="uk-UA" altLang="ru-RU" sz="2600" dirty="0" smtClean="0">
                <a:latin typeface="Vollkorn" panose="020B0604020202020204" charset="0"/>
                <a:ea typeface="Vollkorn" panose="020B0604020202020204" charset="0"/>
              </a:rPr>
              <a:t>Основна перевага цього типу кабелю - надзвичайно високий рівень перешкодозахищеності і відсутність випромінювання. </a:t>
            </a:r>
          </a:p>
          <a:p>
            <a:pPr marL="0" indent="446088" algn="just">
              <a:lnSpc>
                <a:spcPct val="140000"/>
              </a:lnSpc>
              <a:buFont typeface="Century Gothic" panose="020B0502020202020204" pitchFamily="34" charset="0"/>
              <a:buNone/>
            </a:pPr>
            <a:r>
              <a:rPr lang="uk-UA" altLang="ru-RU" sz="2600" dirty="0" smtClean="0">
                <a:latin typeface="Vollkorn" panose="020B0604020202020204" charset="0"/>
                <a:ea typeface="Vollkorn" panose="020B0604020202020204" charset="0"/>
              </a:rPr>
              <a:t>Здійснити несанкціоноване підключення дуже складно. </a:t>
            </a:r>
          </a:p>
          <a:p>
            <a:pPr marL="0" indent="446088" algn="just">
              <a:lnSpc>
                <a:spcPct val="140000"/>
              </a:lnSpc>
              <a:buFont typeface="Century Gothic" panose="020B0502020202020204" pitchFamily="34" charset="0"/>
              <a:buNone/>
            </a:pPr>
            <a:r>
              <a:rPr lang="uk-UA" altLang="ru-RU" sz="2600" dirty="0" smtClean="0">
                <a:latin typeface="Vollkorn" panose="020B0604020202020204" charset="0"/>
                <a:ea typeface="Vollkorn" panose="020B0604020202020204" charset="0"/>
              </a:rPr>
              <a:t>Швидкість передачі даних </a:t>
            </a:r>
            <a:r>
              <a:rPr lang="uk-UA" altLang="ru-RU" sz="2600" dirty="0" err="1" smtClean="0">
                <a:latin typeface="Vollkorn" panose="020B0604020202020204" charset="0"/>
                <a:ea typeface="Vollkorn" panose="020B0604020202020204" charset="0"/>
              </a:rPr>
              <a:t>3Гбіт</a:t>
            </a:r>
            <a:r>
              <a:rPr lang="uk-UA" altLang="ru-RU" sz="2600" dirty="0" smtClean="0">
                <a:latin typeface="Vollkorn" panose="020B0604020202020204" charset="0"/>
                <a:ea typeface="Vollkorn" panose="020B0604020202020204" charset="0"/>
              </a:rPr>
              <a:t>/c. </a:t>
            </a:r>
          </a:p>
          <a:p>
            <a:pPr marL="0" indent="446088" algn="just">
              <a:lnSpc>
                <a:spcPct val="140000"/>
              </a:lnSpc>
              <a:buFont typeface="Century Gothic" panose="020B0502020202020204" pitchFamily="34" charset="0"/>
              <a:buNone/>
            </a:pPr>
            <a:r>
              <a:rPr lang="uk-UA" altLang="ru-RU" sz="2600" dirty="0" smtClean="0">
                <a:latin typeface="Vollkorn" panose="020B0604020202020204" charset="0"/>
                <a:ea typeface="Vollkorn" panose="020B0604020202020204" charset="0"/>
              </a:rPr>
              <a:t>Основні недоліки оптоволоконного кабелю - це складність його монтажу, невелика механічна міцність і чутливість до іонізуючих </a:t>
            </a:r>
            <a:r>
              <a:rPr lang="uk-UA" altLang="ru-RU" sz="2600" dirty="0" err="1" smtClean="0">
                <a:latin typeface="Vollkorn" panose="020B0604020202020204" charset="0"/>
                <a:ea typeface="Vollkorn" panose="020B0604020202020204" charset="0"/>
              </a:rPr>
              <a:t>випромінювань</a:t>
            </a:r>
            <a:r>
              <a:rPr lang="uk-UA" altLang="ru-RU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Century Gothic" panose="020B0502020202020204" pitchFamily="34" charset="0"/>
              <a:buNone/>
            </a:pPr>
            <a:endParaRPr lang="uk-UA" altLang="ru-RU" sz="2600" dirty="0"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713036" y="323350"/>
            <a:ext cx="7756525" cy="10541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100" b="1" dirty="0" err="1">
                <a:latin typeface="Vollkorn" panose="020B0604020202020204" charset="0"/>
                <a:ea typeface="Vollkorn" panose="020B0604020202020204" charset="0"/>
                <a:cs typeface="+mn-cs"/>
              </a:rPr>
              <a:t>Оптоволоконний</a:t>
            </a:r>
            <a:r>
              <a:rPr lang="ru-RU" altLang="ru-RU" sz="3100" b="1" dirty="0">
                <a:latin typeface="Vollkorn" panose="020B0604020202020204" charset="0"/>
                <a:ea typeface="Vollkorn" panose="020B0604020202020204" charset="0"/>
                <a:cs typeface="+mn-cs"/>
              </a:rPr>
              <a:t> кабель</a:t>
            </a:r>
          </a:p>
        </p:txBody>
      </p:sp>
      <p:pic>
        <p:nvPicPr>
          <p:cNvPr id="19" name="Picture 6" descr="Картинка 6 из 144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252" y="316145"/>
            <a:ext cx="3684588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9980613" y="569913"/>
            <a:ext cx="8307387" cy="4056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Century Gothic" panose="020B0502020202020204" pitchFamily="34" charset="0"/>
              <a:buNone/>
            </a:pPr>
            <a:endParaRPr lang="ru-RU" altLang="ru-RU" sz="2000" dirty="0" smtClean="0"/>
          </a:p>
        </p:txBody>
      </p:sp>
      <p:pic>
        <p:nvPicPr>
          <p:cNvPr id="22" name="Picture 5" descr="Картинка 5 из 144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928" y="3564170"/>
            <a:ext cx="3859235" cy="244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Fibreoptic">
            <a:hlinkClick r:id="rId7" tooltip="Связка оптоволокна. Теоретически, использование передовых технологий, таких как DWDM, со скромным количеством волокон, которое представлено здесь, может дать достаточную пропускную способность, с помощью которой легко было бы передать всю необходимую информацию, в которой нуждается вся планета (около 100 терабит в секунду в одном оптоволокне. )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928" y="6006112"/>
            <a:ext cx="368458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7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993</Words>
  <Application>Microsoft Office PowerPoint</Application>
  <PresentationFormat>Произвольный</PresentationFormat>
  <Paragraphs>99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Vollkorn</vt:lpstr>
      <vt:lpstr>Century Gothic</vt:lpstr>
      <vt:lpstr>Calibri</vt:lpstr>
      <vt:lpstr>Times New Roman</vt:lpstr>
      <vt:lpstr>Wingdings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User</cp:lastModifiedBy>
  <cp:revision>81</cp:revision>
  <dcterms:created xsi:type="dcterms:W3CDTF">2006-08-16T00:00:00Z</dcterms:created>
  <dcterms:modified xsi:type="dcterms:W3CDTF">2025-03-02T22:42:56Z</dcterms:modified>
  <dc:identifier>DAGCUslPLi8</dc:identifier>
</cp:coreProperties>
</file>