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3"/>
  </p:sldMasterIdLst>
  <p:notesMasterIdLst>
    <p:notesMasterId r:id="rId41"/>
  </p:notesMasterIdLst>
  <p:handoutMasterIdLst>
    <p:handoutMasterId r:id="rId42"/>
  </p:handoutMasterIdLst>
  <p:sldIdLst>
    <p:sldId id="256" r:id="rId4"/>
    <p:sldId id="283" r:id="rId5"/>
    <p:sldId id="307" r:id="rId6"/>
    <p:sldId id="308" r:id="rId7"/>
    <p:sldId id="309" r:id="rId8"/>
    <p:sldId id="310" r:id="rId9"/>
    <p:sldId id="311" r:id="rId10"/>
    <p:sldId id="312" r:id="rId11"/>
    <p:sldId id="314" r:id="rId12"/>
    <p:sldId id="315" r:id="rId13"/>
    <p:sldId id="316" r:id="rId14"/>
    <p:sldId id="317" r:id="rId15"/>
    <p:sldId id="321" r:id="rId16"/>
    <p:sldId id="322" r:id="rId17"/>
    <p:sldId id="323" r:id="rId18"/>
    <p:sldId id="324" r:id="rId19"/>
    <p:sldId id="325" r:id="rId20"/>
    <p:sldId id="326" r:id="rId21"/>
    <p:sldId id="318" r:id="rId22"/>
    <p:sldId id="284" r:id="rId23"/>
    <p:sldId id="285" r:id="rId24"/>
    <p:sldId id="306" r:id="rId25"/>
    <p:sldId id="327" r:id="rId26"/>
    <p:sldId id="328" r:id="rId27"/>
    <p:sldId id="330" r:id="rId28"/>
    <p:sldId id="332" r:id="rId29"/>
    <p:sldId id="331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341" r:id="rId39"/>
    <p:sldId id="342" r:id="rId40"/>
  </p:sldIdLst>
  <p:sldSz cx="9144000" cy="6858000" type="screen4x3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1" autoAdjust="0"/>
    <p:restoredTop sz="90371" autoAdjust="0"/>
  </p:normalViewPr>
  <p:slideViewPr>
    <p:cSldViewPr snapToGrid="0">
      <p:cViewPr>
        <p:scale>
          <a:sx n="66" d="100"/>
          <a:sy n="66" d="100"/>
        </p:scale>
        <p:origin x="2640" y="834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28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60C22-DC08-404D-8455-658E94A4F109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кажчик місця заповнення заголовк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Покажчик місця заповненн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94906E-8F17-4985-9602-21DD10561B87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4" name="Покажчик місця заповнення зображення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Покажчик місця заповнення примі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Покажчик місця заповненн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26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5584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1312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90435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3500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744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1285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9788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16491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87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6346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7609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840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9727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89124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57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41166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75916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4520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2651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9092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73400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28025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0653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7127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51349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32372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44621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503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4994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692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66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223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5466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8428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uk-UA" smtClean="0"/>
              <a:t>‹#›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8017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8"/>
          <p:cNvSpPr/>
          <p:nvPr/>
        </p:nvSpPr>
        <p:spPr>
          <a:xfrm>
            <a:off x="-1" y="1905000"/>
            <a:ext cx="9141620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5" name="Прямокутник 9"/>
          <p:cNvSpPr/>
          <p:nvPr/>
        </p:nvSpPr>
        <p:spPr>
          <a:xfrm>
            <a:off x="-2" y="1795132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6" name="Прямокутник 10"/>
          <p:cNvSpPr/>
          <p:nvPr/>
        </p:nvSpPr>
        <p:spPr>
          <a:xfrm>
            <a:off x="-2" y="5142116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550" y="2079812"/>
            <a:ext cx="7200900" cy="1724092"/>
          </a:xfrm>
        </p:spPr>
        <p:txBody>
          <a:bodyPr rtlCol="0"/>
          <a:lstStyle>
            <a:lvl1pPr algn="ctr" rtl="0">
              <a:defRPr sz="5400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971550" y="3959352"/>
            <a:ext cx="720090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/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r>
              <a:rPr lang="uk-UA" dirty="0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128797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2B17C-8AD0-49C3-98BC-221E31B1C721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1867229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 rtlCol="0"/>
          <a:lstStyle/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B51AD-A7FD-41C3-9C9A-9CE69AB346DA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386229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1284-7C3E-410E-9BAB-3BAB5FB193AC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9246412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2130552"/>
            <a:ext cx="7200900" cy="2359152"/>
          </a:xfrm>
        </p:spPr>
        <p:txBody>
          <a:bodyPr rtlCol="0">
            <a:normAutofit/>
          </a:bodyPr>
          <a:lstStyle>
            <a:lvl1pPr algn="ctr" rtl="0">
              <a:defRPr sz="5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971550" y="4572000"/>
            <a:ext cx="7200900" cy="841248"/>
          </a:xfrm>
        </p:spPr>
        <p:txBody>
          <a:bodyPr rtlCol="0"/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FF44-F2E9-4D04-97E2-17EEFF733D5A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598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кземпляр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sz="half" idx="1"/>
          </p:nvPr>
        </p:nvSpPr>
        <p:spPr>
          <a:xfrm>
            <a:off x="100584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4709160" y="1901952"/>
            <a:ext cx="3429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F164-D4BE-4226-9746-82A076C0C417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7037970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тексту 2"/>
          <p:cNvSpPr>
            <a:spLocks noGrp="1"/>
          </p:cNvSpPr>
          <p:nvPr>
            <p:ph type="body" idx="1"/>
          </p:nvPr>
        </p:nvSpPr>
        <p:spPr>
          <a:xfrm>
            <a:off x="100584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4" name="Покажчик місця заповнення вмісту 3"/>
          <p:cNvSpPr>
            <a:spLocks noGrp="1"/>
          </p:cNvSpPr>
          <p:nvPr>
            <p:ph sz="half" idx="2"/>
          </p:nvPr>
        </p:nvSpPr>
        <p:spPr>
          <a:xfrm>
            <a:off x="100584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5" name="Покажчик місця заповнення тексту 4"/>
          <p:cNvSpPr>
            <a:spLocks noGrp="1"/>
          </p:cNvSpPr>
          <p:nvPr>
            <p:ph type="body" sz="quarter" idx="3"/>
          </p:nvPr>
        </p:nvSpPr>
        <p:spPr>
          <a:xfrm>
            <a:off x="4709160" y="1837464"/>
            <a:ext cx="3429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6" name="Покажчик місця заповнення вмісту 5"/>
          <p:cNvSpPr>
            <a:spLocks noGrp="1"/>
          </p:cNvSpPr>
          <p:nvPr>
            <p:ph sz="quarter" idx="4"/>
          </p:nvPr>
        </p:nvSpPr>
        <p:spPr>
          <a:xfrm>
            <a:off x="4709160" y="2740733"/>
            <a:ext cx="3429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7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525C-62A9-4170-A994-7ECAAA968DC8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8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1755371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3FF5F-82F7-4848-A7DF-A92AE57658B7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4" name="Покажчик місця заповненн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Покажчик місця заповненн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0024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а 4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3" name="Прямокут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4" name="Прямокут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5" name="Покажчик місця заповненн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3EBE-45C6-4FF3-8817-48A23A4FDD86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6" name="Покажчик місця заповненн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Покажчик місця заповненн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203895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вмісту 2"/>
          <p:cNvSpPr>
            <a:spLocks noGrp="1"/>
          </p:cNvSpPr>
          <p:nvPr>
            <p:ph idx="1"/>
          </p:nvPr>
        </p:nvSpPr>
        <p:spPr>
          <a:xfrm>
            <a:off x="342900" y="758952"/>
            <a:ext cx="4972050" cy="5330952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F3D1-28EE-4755-AF8D-353228783AA0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25590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sp>
          <p:nvSpPr>
            <p:cNvPr id="6" name="Прямокут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7" name="Прямокут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rtlCol="0">
            <a:normAutofit/>
          </a:bodyPr>
          <a:lstStyle>
            <a:lvl1pPr algn="l" rtl="0">
              <a:defRPr sz="3400" b="1"/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" name="Покажчик місця заповнення зображення 2"/>
          <p:cNvSpPr>
            <a:spLocks noGrp="1"/>
          </p:cNvSpPr>
          <p:nvPr>
            <p:ph type="pic" idx="1"/>
          </p:nvPr>
        </p:nvSpPr>
        <p:spPr>
          <a:xfrm>
            <a:off x="113108" y="506104"/>
            <a:ext cx="51435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endParaRPr lang="uk-UA" noProof="0" dirty="0"/>
          </a:p>
        </p:txBody>
      </p:sp>
      <p:sp>
        <p:nvSpPr>
          <p:cNvPr id="4" name="Покажчик місця заповнення тексту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uk-UA" dirty="0"/>
              <a:t>Зразок тексту</a:t>
            </a:r>
          </a:p>
        </p:txBody>
      </p:sp>
      <p:sp>
        <p:nvSpPr>
          <p:cNvPr id="8" name="Покажчик місця заповненн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5BA0-61BA-447C-B725-07323DEC85A0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9" name="Покажчик місця заповненн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Покажчик місця заповненн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39430428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а 8"/>
          <p:cNvGrpSpPr>
            <a:grpSpLocks/>
          </p:cNvGrpSpPr>
          <p:nvPr/>
        </p:nvGrpSpPr>
        <p:grpSpPr bwMode="auto">
          <a:xfrm>
            <a:off x="0" y="6480175"/>
            <a:ext cx="9142413" cy="377825"/>
            <a:chOff x="-1" y="6480048"/>
            <a:chExt cx="12188827" cy="377952"/>
          </a:xfrm>
        </p:grpSpPr>
        <p:sp>
          <p:nvSpPr>
            <p:cNvPr id="7" name="Прямокут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  <p:sp>
          <p:nvSpPr>
            <p:cNvPr id="8" name="Прямокут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 dirty="0"/>
            </a:p>
          </p:txBody>
        </p:sp>
      </p:grpSp>
      <p:sp>
        <p:nvSpPr>
          <p:cNvPr id="1027" name="Покажчик місця заповнення назви 1"/>
          <p:cNvSpPr>
            <a:spLocks noGrp="1"/>
          </p:cNvSpPr>
          <p:nvPr>
            <p:ph type="title"/>
          </p:nvPr>
        </p:nvSpPr>
        <p:spPr bwMode="auto">
          <a:xfrm>
            <a:off x="1006475" y="466725"/>
            <a:ext cx="7131050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заголовка</a:t>
            </a:r>
          </a:p>
        </p:txBody>
      </p:sp>
      <p:sp>
        <p:nvSpPr>
          <p:cNvPr id="1028" name="Покажчик місця заповнення тексту 2"/>
          <p:cNvSpPr>
            <a:spLocks noGrp="1"/>
          </p:cNvSpPr>
          <p:nvPr>
            <p:ph type="body" idx="1"/>
          </p:nvPr>
        </p:nvSpPr>
        <p:spPr bwMode="auto">
          <a:xfrm>
            <a:off x="1006475" y="1901825"/>
            <a:ext cx="713105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ru-RU"/>
              <a:t>Зразок тексту</a:t>
            </a:r>
          </a:p>
          <a:p>
            <a:pPr lvl="1"/>
            <a:r>
              <a:rPr lang="uk-UA" altLang="ru-RU"/>
              <a:t>Другий рівень</a:t>
            </a:r>
          </a:p>
          <a:p>
            <a:pPr lvl="2"/>
            <a:r>
              <a:rPr lang="uk-UA" altLang="ru-RU"/>
              <a:t>Третій рівень</a:t>
            </a:r>
          </a:p>
          <a:p>
            <a:pPr lvl="3"/>
            <a:r>
              <a:rPr lang="uk-UA" altLang="ru-RU"/>
              <a:t>Четвертий рівень</a:t>
            </a:r>
          </a:p>
          <a:p>
            <a:pPr lvl="4"/>
            <a:r>
              <a:rPr lang="uk-UA" altLang="ru-RU"/>
              <a:t>П’ятий рівень</a:t>
            </a:r>
          </a:p>
        </p:txBody>
      </p:sp>
      <p:sp>
        <p:nvSpPr>
          <p:cNvPr id="4" name="Покажчик місця заповнення дати 3"/>
          <p:cNvSpPr>
            <a:spLocks noGrp="1"/>
          </p:cNvSpPr>
          <p:nvPr>
            <p:ph type="dt" sz="half" idx="2"/>
          </p:nvPr>
        </p:nvSpPr>
        <p:spPr>
          <a:xfrm>
            <a:off x="6656388" y="6602413"/>
            <a:ext cx="7207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5EB49D3-3E29-46F0-863C-FE3A97E0750E}" type="datetime1">
              <a:rPr lang="uk-UA"/>
              <a:pPr>
                <a:defRPr/>
              </a:pPr>
              <a:t>01.05.2018</a:t>
            </a:fld>
            <a:endParaRPr lang="uk-UA" dirty="0"/>
          </a:p>
        </p:txBody>
      </p:sp>
      <p:sp>
        <p:nvSpPr>
          <p:cNvPr id="5" name="Покажчик місця заповненн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006475" y="6602413"/>
            <a:ext cx="53689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Покажчик місця заповненн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7658100" y="6602413"/>
            <a:ext cx="4794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uk-UA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7" r:id="rId2"/>
    <p:sldLayoutId id="2147483704" r:id="rId3"/>
    <p:sldLayoutId id="2147483698" r:id="rId4"/>
    <p:sldLayoutId id="2147483699" r:id="rId5"/>
    <p:sldLayoutId id="2147483700" r:id="rId6"/>
    <p:sldLayoutId id="2147483705" r:id="rId7"/>
    <p:sldLayoutId id="2147483706" r:id="rId8"/>
    <p:sldLayoutId id="2147483707" r:id="rId9"/>
    <p:sldLayoutId id="2147483701" r:id="rId10"/>
    <p:sldLayoutId id="2147483702" r:id="rId11"/>
  </p:sldLayoutIdLst>
  <p:transition spd="med">
    <p:fade/>
  </p:transition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anose="02040602050305030304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panose="020B0604020202020204" pitchFamily="34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anose="020B0604020202020204" pitchFamily="34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forge.net/p/telegram/wiki/markdown_syntax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ctrTitle"/>
          </p:nvPr>
        </p:nvSpPr>
        <p:spPr>
          <a:xfrm>
            <a:off x="-356449" y="2588318"/>
            <a:ext cx="9601200" cy="1724025"/>
          </a:xfrm>
        </p:spPr>
        <p:txBody>
          <a:bodyPr/>
          <a:lstStyle/>
          <a:p>
            <a:pPr eaLnBrk="1" hangingPunct="1"/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Лекція </a:t>
            </a:r>
            <a:r>
              <a:rPr lang="en-US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uk-UA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Написання чат-ботів</a:t>
            </a: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Заголовок 3"/>
          <p:cNvSpPr txBox="1">
            <a:spLocks/>
          </p:cNvSpPr>
          <p:nvPr/>
        </p:nvSpPr>
        <p:spPr bwMode="auto">
          <a:xfrm>
            <a:off x="-228600" y="-730250"/>
            <a:ext cx="96012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uk-UA" altLang="ru-RU" sz="2800" b="1">
                <a:latin typeface="Arial" panose="020B0604020202020204" pitchFamily="34" charset="0"/>
                <a:cs typeface="Arial" panose="020B0604020202020204" pitchFamily="34" charset="0"/>
              </a:rPr>
              <a:t>Житомирський державний технологічний університет</a:t>
            </a:r>
          </a:p>
        </p:txBody>
      </p:sp>
      <p:sp>
        <p:nvSpPr>
          <p:cNvPr id="9220" name="Заголовок 3"/>
          <p:cNvSpPr txBox="1">
            <a:spLocks/>
          </p:cNvSpPr>
          <p:nvPr/>
        </p:nvSpPr>
        <p:spPr bwMode="auto">
          <a:xfrm>
            <a:off x="666750" y="4967288"/>
            <a:ext cx="83439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uk-UA" altLang="ru-RU" sz="3200" b="1" i="1">
                <a:latin typeface="Arial" panose="020B0604020202020204" pitchFamily="34" charset="0"/>
                <a:cs typeface="Arial" panose="020B0604020202020204" pitchFamily="34" charset="0"/>
              </a:rPr>
              <a:t>Морозов А.В., к.т.н., доц., декан ФІКТ</a:t>
            </a:r>
          </a:p>
          <a:p>
            <a:pPr algn="r" eaLnBrk="1" hangingPunct="1">
              <a:lnSpc>
                <a:spcPct val="90000"/>
              </a:lnSpc>
            </a:pPr>
            <a:r>
              <a:rPr lang="en-US" altLang="ru-RU" sz="3200" b="1" i="1">
                <a:latin typeface="Arial" panose="020B0604020202020204" pitchFamily="34" charset="0"/>
                <a:cs typeface="Arial" panose="020B0604020202020204" pitchFamily="34" charset="0"/>
              </a:rPr>
              <a:t>morozov.andriy@gmail.com</a:t>
            </a:r>
            <a:endParaRPr lang="uk-UA" altLang="ru-RU" sz="3200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399236"/>
            <a:ext cx="4086226" cy="498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662" y="399236"/>
            <a:ext cx="3965484" cy="15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071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483" y="120245"/>
            <a:ext cx="89205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того, щоб отримати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повідомлення, які були відправлені боту потрібно звернутися за 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altLang="en-US" sz="3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api.telegram.org/bot</a:t>
            </a:r>
            <a:r>
              <a:rPr lang="en-US" alt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uk-UA" alt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</a:t>
            </a:r>
            <a:r>
              <a:rPr lang="uk-UA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uk-UA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getUpdates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3876675"/>
            <a:ext cx="8953500" cy="2386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3825" y="2059237"/>
            <a:ext cx="85768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32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Наприклад</a:t>
            </a:r>
            <a:r>
              <a:rPr lang="ru-RU" altLang="en-US" sz="32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https://api.telegram.org/bot590049598:AAEO1X5wbRnRtGbPT3FhlTOykJ-TvbOTamQ/getUpdates</a:t>
            </a:r>
            <a:endParaRPr lang="en-US" alt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08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500" y="205970"/>
            <a:ext cx="8576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</a:t>
            </a:r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буде повернуто </a:t>
            </a:r>
            <a:r>
              <a:rPr lang="en-US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JSON:</a:t>
            </a:r>
            <a:endParaRPr lang="en-US" alt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852301"/>
            <a:ext cx="3414713" cy="58498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57625" y="847352"/>
            <a:ext cx="51339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update_id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оновлення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 – </a:t>
            </a:r>
            <a:r>
              <a:rPr lang="ru-RU" alt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</a:t>
            </a:r>
            <a:r>
              <a:rPr lang="uk-UA" alt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ідомлення</a:t>
            </a:r>
            <a:endParaRPr lang="uk-UA" altLang="en-US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edited_message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нове </a:t>
            </a:r>
            <a:r>
              <a:rPr lang="uk-UA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повідомлення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(тільки якщо воно редагувалося користувачем)	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alt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5" y="3072348"/>
            <a:ext cx="52863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</a:t>
            </a:r>
            <a:r>
              <a:rPr lang="uk-UA" altLang="en-US" sz="2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ідомлення</a:t>
            </a:r>
            <a:r>
              <a:rPr lang="uk-UA" alt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містить такі поля: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message_id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ID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повідомлення;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–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інформація про користувача, який відправив повідомлення;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 – 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у форма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 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Unix 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к-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секунд, яка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пройшла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1.01.1970)</a:t>
            </a:r>
            <a:endParaRPr lang="en-US" alt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 – 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розмова, до якої належить повідомлення</a:t>
            </a:r>
            <a:endParaRPr lang="en-US" alt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19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230741"/>
            <a:ext cx="3829050" cy="65596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24325" y="230741"/>
            <a:ext cx="513397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forward_from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реальний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користувач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(для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пересланого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</a:t>
            </a:r>
            <a:r>
              <a:rPr lang="uk-UA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ідомлення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forward_from_chat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розмова, з якої переслано повідомлення;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edit_date</a:t>
            </a: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редагування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</a:t>
            </a:r>
            <a:r>
              <a:rPr lang="uk-UA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відомлення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audio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– </a:t>
            </a:r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масив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PhotoSize</a:t>
            </a:r>
            <a:endParaRPr lang="en-US" altLang="en-US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sticker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voice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venue</a:t>
            </a:r>
            <a:endParaRPr lang="en-US" alt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80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900" y="306941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Користувач: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923925"/>
            <a:ext cx="8543925" cy="431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6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900" y="230741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Розмова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692406"/>
            <a:ext cx="6457950" cy="604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54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900" y="114209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PhotoSize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634140"/>
            <a:ext cx="5905500" cy="25622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2900" y="3312897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</a:t>
            </a:r>
            <a:r>
              <a:rPr lang="uk-UA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іо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3832828"/>
            <a:ext cx="663892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10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900" y="114209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2900" y="3312897"/>
            <a:ext cx="5105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Віде</a:t>
            </a:r>
            <a:r>
              <a:rPr lang="uk-UA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575874"/>
            <a:ext cx="6200775" cy="27241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3761689"/>
            <a:ext cx="5523636" cy="30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46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5250" y="2324009"/>
            <a:ext cx="88773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Повна документація:</a:t>
            </a:r>
          </a:p>
          <a:p>
            <a:pPr lvl="0" algn="ctr"/>
            <a:endParaRPr lang="uk-UA" altLang="en-US" sz="4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https://core.telegram.org/bots/api</a:t>
            </a:r>
            <a:endParaRPr lang="ru-RU" altLang="en-US" sz="4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71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483" y="120245"/>
            <a:ext cx="908251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сформувати відповідь, потрібно викликати метод </a:t>
            </a:r>
            <a:r>
              <a:rPr lang="en-US" alt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sendMessage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alt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двома</a:t>
            </a:r>
            <a:r>
              <a:rPr lang="ru-RU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параметрами: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chat_id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ID </a:t>
            </a:r>
            <a:r>
              <a:rPr lang="ru-RU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користувача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якому</a:t>
            </a:r>
            <a:r>
              <a:rPr lang="ru-RU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потрібно відправити повідомлення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k-UA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текст, який 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відправляється</a:t>
            </a:r>
          </a:p>
          <a:p>
            <a:pPr lvl="0"/>
            <a:endParaRPr lang="uk-UA" alt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</a:t>
            </a:r>
            <a:r>
              <a:rPr lang="ru-RU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виглядатиме так:</a:t>
            </a:r>
          </a:p>
          <a:p>
            <a:pPr lvl="0"/>
            <a:endParaRPr lang="uk-UA" alt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api.telegram.org/bot590049598:AAEO1X5wbRnRtGbPT3FhlTOykJ-TvbOTamQ</a:t>
            </a:r>
            <a:r>
              <a:rPr lang="uk-UA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sendMessage?</a:t>
            </a:r>
            <a:r>
              <a:rPr lang="en-US" alt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chat_id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243377057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alt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US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</a:t>
            </a:r>
            <a:endParaRPr lang="uk-UA" altLang="en-US" sz="28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altLang="en-US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k-UA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результаті прийде </a:t>
            </a:r>
            <a:br>
              <a:rPr lang="uk-UA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повідомлення: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974" t="52136"/>
          <a:stretch/>
        </p:blipFill>
        <p:spPr>
          <a:xfrm>
            <a:off x="4200524" y="5276849"/>
            <a:ext cx="3657601" cy="147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17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Створення чат-боту для 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916" y="1511502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Знаходимо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 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BotFather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62" y="2912662"/>
            <a:ext cx="4681538" cy="38693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Необхідна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бібліотека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3346" y="895949"/>
            <a:ext cx="4875053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python-telegram-bot</a:t>
            </a:r>
            <a:endParaRPr kumimoji="0" lang="en-US" altLang="en-US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066" y="1603835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Початковий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код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обробки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боту: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8066" y="2403403"/>
            <a:ext cx="8919734" cy="37548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telegram.ext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CommandHandler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update.message.from_user.first_name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update.message.reply_text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{}'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format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update.message.from_user.first_name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'590049598:AAEO1X5wbRnRtGbPT3FhlTOy-TvbOTQ'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updater.dispatcher.add_handler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CommandHandler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updater.start_polling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updater.idle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uk-UA" alt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87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49769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47" y="871537"/>
            <a:ext cx="4563328" cy="561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обробляти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1266" y="916127"/>
            <a:ext cx="8956298" cy="2554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startCommand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Привет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давай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пообщаемся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?'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uk-UA" sz="4400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uk-UA" sz="20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uk-UA" sz="20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uk-UA" sz="20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updater.dispatcher.add_handler</a:t>
            </a: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uk-UA" sz="20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CommandHandler</a:t>
            </a: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('start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  <a:b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</a:t>
            </a:r>
            <a:r>
              <a:rPr lang="en-US" altLang="uk-UA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startCommand</a:t>
            </a: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914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обробляти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текстов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повідомлення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6041" y="1430596"/>
            <a:ext cx="8494633" cy="31700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textMessage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response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Получил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Ваше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сообщение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'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update.message.text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response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altLang="uk-UA" sz="20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uk-UA" sz="20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pPr lvl="0"/>
            <a:endParaRPr lang="en-US" altLang="uk-UA" sz="20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uk-UA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updater.dispatcher.add_handler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uk-UA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MessageHandler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pPr lvl="0"/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</a:t>
            </a:r>
            <a:r>
              <a:rPr lang="en-US" altLang="uk-UA" sz="20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Filters.text</a:t>
            </a: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uk-UA" sz="20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textMessage</a:t>
            </a: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908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обробляти</a:t>
            </a:r>
            <a:r>
              <a:rPr lang="ru-RU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фотографії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1266" y="857937"/>
            <a:ext cx="8456161" cy="6463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updater.dispatcher.add_handler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MessageHandler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Filters.photo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photoMessage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en-US" altLang="uk-UA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266" y="1504268"/>
            <a:ext cx="88712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перед цим, реалізувати функцію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photoMessage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1266" y="2989290"/>
            <a:ext cx="8645315" cy="9694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photoMessage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uk-UA" sz="1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bot.get_file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update.message.photo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[-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file.download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'd:/файл.jpg'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uk-UA" altLang="uk-UA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23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тексту: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6041" y="829389"/>
            <a:ext cx="8494633" cy="10156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startCommand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Привет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давай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пообщаемся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?'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uk-UA" alt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6041" y="1959709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фотографії: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850" y="2782252"/>
            <a:ext cx="7417415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bot.send_photo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photo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'd:/1.png'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uk-UA" alt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23850" y="3627509"/>
            <a:ext cx="8648521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bot.send_photo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photo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'https://telegram.org/img/t_logo.png'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uk-UA" alt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850" y="4427338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звуку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28625" y="5140494"/>
            <a:ext cx="6955750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bot.send_voice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0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0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voice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/telegram.ogg'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en-US" altLang="uk-UA" sz="2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625" y="5982986"/>
            <a:ext cx="7417415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bot.send_audio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/test.mp3'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uk-UA" alt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1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266" y="684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файлу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6991" y="937054"/>
            <a:ext cx="8848897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bot.send_document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document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/test.zip'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rb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uk-UA" altLang="uk-UA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6991" y="1990373"/>
            <a:ext cx="8375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спов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іщення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 дію: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86991" y="2922659"/>
            <a:ext cx="8340745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bot.send_chat_action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action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telegram.ChatAction.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ДІЯ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uk-UA" alt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6991" y="3854945"/>
            <a:ext cx="1156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Дії: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7379" r="58465" b="9561"/>
          <a:stretch/>
        </p:blipFill>
        <p:spPr>
          <a:xfrm>
            <a:off x="1590675" y="3854945"/>
            <a:ext cx="2752725" cy="29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33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5091" y="111621"/>
            <a:ext cx="53470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тексту з форматуванням: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25091" y="1624998"/>
            <a:ext cx="8709358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"*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bold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 _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italic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 `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fixed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font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`"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        </a:t>
            </a:r>
            <a:r>
              <a:rPr kumimoji="0" lang="en-US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uk-UA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uk-UA" sz="24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parse_mode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telegram.ParseMode.MARKDOWN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uk-UA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5091" y="3384596"/>
            <a:ext cx="8423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синтаксису:</a:t>
            </a:r>
          </a:p>
          <a:p>
            <a:pPr lvl="0"/>
            <a:r>
              <a:rPr lang="en-US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https://sourceforge.net/p/telegram/wiki/markdown_syntax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53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5090" y="111621"/>
            <a:ext cx="794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uk-UA" alt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кнопочного</a:t>
            </a:r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меню:</a:t>
            </a:r>
            <a:endParaRPr lang="en-US" alt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938" y="968423"/>
            <a:ext cx="8937062" cy="21390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1'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2'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3'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4'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]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telegram.ReplyKeyboardMarkup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"Виберіть пункт"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19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altLang="uk-UA" sz="19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2882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5090" y="111621"/>
            <a:ext cx="794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uk-UA" alt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кнопочного</a:t>
            </a:r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меню:</a:t>
            </a:r>
            <a:endParaRPr lang="en-US" alt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938" y="968423"/>
            <a:ext cx="8937062" cy="21390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1'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2'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3'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4'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]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telegram.ReplyKeyboardMarkup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"Виберіть пункт"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19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altLang="uk-UA" sz="19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8808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524" y="252412"/>
            <a:ext cx="5000625" cy="602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10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5090" y="111621"/>
            <a:ext cx="7946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Відправка </a:t>
            </a:r>
            <a:r>
              <a:rPr lang="uk-UA" alt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кнопочного</a:t>
            </a:r>
            <a:r>
              <a:rPr lang="uk-UA" alt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меню:</a:t>
            </a:r>
            <a:endParaRPr lang="en-US" altLang="en-US" sz="3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938" y="968423"/>
            <a:ext cx="8937062" cy="213904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[[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1'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2'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[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3'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'Кнопка 4'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]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telegram.ReplyKeyboardMarkup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custom_keyboard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bot.send_message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update.message.chat_id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"Виберіть пункт"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19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altLang="uk-UA" sz="19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sz="1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reply_markup</a:t>
            </a:r>
            <a:r>
              <a:rPr kumimoji="0" lang="uk-UA" altLang="uk-UA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8454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8066" y="188063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alt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k-UA" alt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чат-боту для </a:t>
            </a:r>
            <a:r>
              <a:rPr lang="en-US" altLang="en-US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Viber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916" y="1511502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Переходимо на сайт: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916" y="2320409"/>
            <a:ext cx="59813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cs typeface="Arial" panose="020B0604020202020204" pitchFamily="34" charset="0"/>
              </a:rPr>
              <a:t>https://partners.viber.com/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2990255"/>
            <a:ext cx="4029075" cy="3743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690" y="2966740"/>
            <a:ext cx="3716885" cy="375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83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537" y="147637"/>
            <a:ext cx="6005513" cy="656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65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9144000" cy="674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81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" y="541337"/>
            <a:ext cx="8669338" cy="579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752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277" y="317702"/>
            <a:ext cx="80079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ібно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мати 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хостінг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підтримкою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alt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налаштованим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Node.JS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277" y="2400502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Безкоштовно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SSL 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сертифікат можна отримати: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277" y="3705490"/>
            <a:ext cx="7409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dirty="0">
                <a:latin typeface="Arial" panose="020B0604020202020204" pitchFamily="34" charset="0"/>
                <a:cs typeface="Arial" panose="020B0604020202020204" pitchFamily="34" charset="0"/>
              </a:rPr>
              <a:t>https://www.sslforfree.com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22" y="4474931"/>
            <a:ext cx="7409272" cy="228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84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277" y="317702"/>
            <a:ext cx="80079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ібно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встановити модуль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viber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-bot 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Node.JS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51877" y="1879316"/>
            <a:ext cx="7096815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npm install viber-bot --save</a:t>
            </a:r>
            <a:endParaRPr kumimoji="0" lang="uk-UA" altLang="uk-UA" sz="6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277" y="2702266"/>
            <a:ext cx="80079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 бота: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0277" y="3340550"/>
            <a:ext cx="8731878" cy="34163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ViberBot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require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viber-bot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BotEvents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require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viber-bot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Events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ViberBot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({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authToken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'47c749b8c8a7d5e8-17cacf2bdaf21817-67b7414ca2'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EchoBot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avatar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"http://viber.com/avatar.jpg"</a:t>
            </a:r>
            <a: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});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.on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BotEvents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MESSAGE_RECEIVED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message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response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=&gt; {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response.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send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message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});</a:t>
            </a:r>
            <a:endParaRPr kumimoji="0" lang="uk-UA" alt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0583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5229" y="214580"/>
            <a:ext cx="8853628" cy="64633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require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port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443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webhookUrl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'https://bot.zhytomyr.top/'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httpsOptions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{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sert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'-----BEGIN CERTIFICATE-----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'MIIGCjCCBPKgAwIBAgISA+ccgV89alnyibOedI6wMCQEBCwUA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'rpmk9NKqwO2ifoiO2XA=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'-----END CERTIFICATE-----'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'-----BEGIN PRIVATE KEY-----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'MIIEvQIBADANBgkqhkiG9w0BAQEFAASCBKcwggSjAgEAATJyzUWv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'xaeNGy85JVshDaXP1DO9LEhhByeLhyopEgbuENK7JPrGTsYqH7yP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'AmHwOSQAzxnUcwHC8XjDruQ=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'-----END PRIVATE KEY-----'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'-----BEGIN CERTIFICATE-----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'MIIEkjCCA3qgAwIBAgIQCgFBQgAAAVOFc2oLheynCDAQsFADA/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'KOqkqm57TH2H3eDJAkSnh6/DNFu0Qg==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'-----END CERTIFICATE-----'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  <a:b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https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.createServer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httpsOptions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middleware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()).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listen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port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() =&gt;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bot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setWebhook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45838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webhookUrl</a:t>
            </a:r>
            <a:r>
              <a:rPr kumimoji="0" lang="uk-UA" altLang="uk-U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</p:txBody>
      </p:sp>
    </p:spTree>
    <p:extLst>
      <p:ext uri="{BB962C8B-B14F-4D97-AF65-F5344CB8AC3E}">
        <p14:creationId xmlns:p14="http://schemas.microsoft.com/office/powerpoint/2010/main" val="2200875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294" y="0"/>
            <a:ext cx="377910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418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5241" y="158952"/>
            <a:ext cx="8576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Відправляємо команду </a:t>
            </a:r>
            <a:r>
              <a:rPr lang="en-US" alt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newbot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939" y="1662112"/>
            <a:ext cx="7843838" cy="36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25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5241" y="158952"/>
            <a:ext cx="8576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Вибира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ємо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назву для бота: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59" y="966787"/>
            <a:ext cx="7097633" cy="18538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6700" y="2920595"/>
            <a:ext cx="8576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Вибира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ємо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username 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бота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342" y="3628481"/>
            <a:ext cx="7067550" cy="301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42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33362"/>
            <a:ext cx="7332346" cy="611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32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500" y="244070"/>
            <a:ext cx="85768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результаті отримали:</a:t>
            </a:r>
          </a:p>
          <a:p>
            <a:pPr lvl="0"/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Власний </a:t>
            </a:r>
            <a:r>
              <a:rPr lang="uk-UA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uk-UA" altLang="en-US" sz="4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Адресу бота:</a:t>
            </a:r>
            <a:endParaRPr lang="uk-UA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altLang="en-US" sz="4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7576" b="20733"/>
          <a:stretch/>
        </p:blipFill>
        <p:spPr>
          <a:xfrm>
            <a:off x="190499" y="1619250"/>
            <a:ext cx="8505521" cy="828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0187" b="73266"/>
          <a:stretch/>
        </p:blipFill>
        <p:spPr>
          <a:xfrm>
            <a:off x="190499" y="3423055"/>
            <a:ext cx="8576835" cy="46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68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500" y="244070"/>
            <a:ext cx="8576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4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знайти</a:t>
            </a:r>
            <a:r>
              <a:rPr lang="ru-RU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бот 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почати спілкуватися</a:t>
            </a:r>
            <a:r>
              <a:rPr lang="uk-UA" alt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04" y="1762124"/>
            <a:ext cx="8201025" cy="326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95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ня з жовтим обрамленням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7B5BEA-1A94-46FE-A640-71D5A8BF2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5C8A-0197-4B9C-A4A6-8EBC4BE030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521</Words>
  <Application>Microsoft Office PowerPoint</Application>
  <PresentationFormat>Экран (4:3)</PresentationFormat>
  <Paragraphs>164</Paragraphs>
  <Slides>37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Book Antiqua</vt:lpstr>
      <vt:lpstr>Courier New</vt:lpstr>
      <vt:lpstr>Оформлення з жовтим обрамленням 16x9</vt:lpstr>
      <vt:lpstr>Лекція 7. Написання чат-ботів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Типи даних та операції мови С</dc:title>
  <dc:creator/>
  <cp:lastModifiedBy/>
  <cp:revision>3</cp:revision>
  <dcterms:created xsi:type="dcterms:W3CDTF">2013-07-31T01:42:42Z</dcterms:created>
  <dcterms:modified xsi:type="dcterms:W3CDTF">2018-05-01T20:35:29Z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