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70" r:id="rId13"/>
    <p:sldId id="269" r:id="rId14"/>
    <p:sldId id="266" r:id="rId15"/>
    <p:sldId id="271" r:id="rId16"/>
    <p:sldId id="272" r:id="rId17"/>
    <p:sldId id="273" r:id="rId18"/>
    <p:sldId id="274" r:id="rId19"/>
    <p:sldId id="267" r:id="rId20"/>
    <p:sldId id="275" r:id="rId21"/>
    <p:sldId id="276" r:id="rId22"/>
    <p:sldId id="278" r:id="rId23"/>
    <p:sldId id="279" r:id="rId24"/>
    <p:sldId id="281" r:id="rId25"/>
    <p:sldId id="280" r:id="rId26"/>
    <p:sldId id="277" r:id="rId27"/>
    <p:sldId id="283" r:id="rId28"/>
    <p:sldId id="284" r:id="rId29"/>
    <p:sldId id="282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02"/>
  </p:normalViewPr>
  <p:slideViewPr>
    <p:cSldViewPr snapToGrid="0">
      <p:cViewPr varScale="1">
        <p:scale>
          <a:sx n="96" d="100"/>
          <a:sy n="96" d="100"/>
        </p:scale>
        <p:origin x="17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45534-D297-B04E-8ABA-2EB702D0A794}" type="datetimeFigureOut">
              <a:rPr lang="ru-UA" smtClean="0"/>
              <a:t>15.10.2025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441E7F-43EA-B142-A57D-E71F33FDC23D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046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2935787"/>
          </a:xfrm>
        </p:spPr>
        <p:txBody>
          <a:bodyPr>
            <a:normAutofit/>
          </a:bodyPr>
          <a:lstStyle/>
          <a:p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000" dirty="0">
                <a:solidFill>
                  <a:srgbClr val="000000"/>
                </a:solidFill>
                <a:effectLst/>
                <a:latin typeface="Helvetica" pitchFamily="2" charset="0"/>
              </a:rPr>
            </a:br>
            <a:br>
              <a:rPr lang="uk-UA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7</a:t>
            </a:r>
            <a:br>
              <a:rPr lang="uk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платформ.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бізнес-компанії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-становища (табл. 3).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A27362-7827-98EF-F09C-EFD15AF72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65" y="1017443"/>
            <a:ext cx="8150087" cy="470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157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спланувати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інструментарію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неавтоматизований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заснований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ручному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оцінці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 і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(рис. 1).</a:t>
            </a:r>
          </a:p>
          <a:p>
            <a:endParaRPr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410B253-3892-30EF-2914-5185B1E2E206}"/>
              </a:ext>
            </a:extLst>
          </p:cNvPr>
          <p:cNvSpPr/>
          <p:nvPr/>
        </p:nvSpPr>
        <p:spPr>
          <a:xfrm>
            <a:off x="3763617" y="2610678"/>
            <a:ext cx="5102087" cy="609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 аналіз</a:t>
            </a:r>
            <a:endParaRPr sz="2000" dirty="0">
              <a:solidFill>
                <a:srgbClr val="00000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AFCFF4-4F45-1BCC-60DC-F86988E0A3AE}"/>
              </a:ext>
            </a:extLst>
          </p:cNvPr>
          <p:cNvSpPr/>
          <p:nvPr/>
        </p:nvSpPr>
        <p:spPr>
          <a:xfrm>
            <a:off x="629478" y="3332922"/>
            <a:ext cx="5102087" cy="11065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Експертний (неавтоматизований) Стиль управління, організаційна структура, процеси оптимізації, комунікаційні стратегії, асортимент продукції, контент стратегій</a:t>
            </a:r>
            <a:r>
              <a:rPr lang="uk-UA" dirty="0">
                <a:solidFill>
                  <a:srgbClr val="000001"/>
                </a:solidFill>
              </a:rPr>
              <a:t> </a:t>
            </a:r>
            <a:endParaRPr dirty="0">
              <a:solidFill>
                <a:srgbClr val="00000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27C290-C438-9F04-BE40-D7F61294E054}"/>
              </a:ext>
            </a:extLst>
          </p:cNvPr>
          <p:cNvSpPr/>
          <p:nvPr/>
        </p:nvSpPr>
        <p:spPr>
          <a:xfrm>
            <a:off x="6460435" y="3332922"/>
            <a:ext cx="5102087" cy="1106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Сервісний (неавтоматизований) швидкість обробки даних, ключові показники КРІ, моделі прогнозування, інтеграція систем, аналітика даних</a:t>
            </a:r>
            <a:endParaRPr dirty="0">
              <a:solidFill>
                <a:srgbClr val="00000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4FA8AC-25FC-82B3-D362-4DC146D347E3}"/>
              </a:ext>
            </a:extLst>
          </p:cNvPr>
          <p:cNvSpPr/>
          <p:nvPr/>
        </p:nvSpPr>
        <p:spPr>
          <a:xfrm>
            <a:off x="3763617" y="4551743"/>
            <a:ext cx="5102087" cy="609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0000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 аналіз</a:t>
            </a:r>
            <a:endParaRPr sz="2000" dirty="0">
              <a:solidFill>
                <a:srgbClr val="00000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BC5AD70-5DDD-2B7A-513F-69590C45FC28}"/>
              </a:ext>
            </a:extLst>
          </p:cNvPr>
          <p:cNvCxnSpPr>
            <a:cxnSpLocks/>
          </p:cNvCxnSpPr>
          <p:nvPr/>
        </p:nvCxnSpPr>
        <p:spPr>
          <a:xfrm flipH="1">
            <a:off x="2345635" y="2902226"/>
            <a:ext cx="14179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8439A71-F110-A32F-22AD-B1E66227483D}"/>
              </a:ext>
            </a:extLst>
          </p:cNvPr>
          <p:cNvCxnSpPr/>
          <p:nvPr/>
        </p:nvCxnSpPr>
        <p:spPr>
          <a:xfrm>
            <a:off x="2345635" y="2902226"/>
            <a:ext cx="0" cy="4306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5937F5F-AF98-A905-EBA1-5FBCDFAB188E}"/>
              </a:ext>
            </a:extLst>
          </p:cNvPr>
          <p:cNvCxnSpPr/>
          <p:nvPr/>
        </p:nvCxnSpPr>
        <p:spPr>
          <a:xfrm>
            <a:off x="2464904" y="4439477"/>
            <a:ext cx="0" cy="503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7A4646B-C9AB-A3AF-0F48-2E644987DF6C}"/>
              </a:ext>
            </a:extLst>
          </p:cNvPr>
          <p:cNvCxnSpPr/>
          <p:nvPr/>
        </p:nvCxnSpPr>
        <p:spPr>
          <a:xfrm>
            <a:off x="2491409" y="4903304"/>
            <a:ext cx="12722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C59BE29-C215-6890-EAC2-C773C37019A3}"/>
              </a:ext>
            </a:extLst>
          </p:cNvPr>
          <p:cNvCxnSpPr>
            <a:stCxn id="2" idx="3"/>
          </p:cNvCxnSpPr>
          <p:nvPr/>
        </p:nvCxnSpPr>
        <p:spPr>
          <a:xfrm flipV="1">
            <a:off x="8865704" y="2902226"/>
            <a:ext cx="1563757" cy="13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27D7FFB6-8E25-651B-8886-0CDDED0EBD51}"/>
              </a:ext>
            </a:extLst>
          </p:cNvPr>
          <p:cNvCxnSpPr/>
          <p:nvPr/>
        </p:nvCxnSpPr>
        <p:spPr>
          <a:xfrm>
            <a:off x="10429461" y="2902226"/>
            <a:ext cx="0" cy="43069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C821CDB4-42B1-D490-AA76-D1AEFC60DA73}"/>
              </a:ext>
            </a:extLst>
          </p:cNvPr>
          <p:cNvCxnSpPr/>
          <p:nvPr/>
        </p:nvCxnSpPr>
        <p:spPr>
          <a:xfrm>
            <a:off x="10522226" y="4439477"/>
            <a:ext cx="0" cy="503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92860E4-3591-DE52-789F-F72BD5101E7D}"/>
              </a:ext>
            </a:extLst>
          </p:cNvPr>
          <p:cNvCxnSpPr/>
          <p:nvPr/>
        </p:nvCxnSpPr>
        <p:spPr>
          <a:xfrm flipH="1">
            <a:off x="8865704" y="4943061"/>
            <a:ext cx="16962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213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як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експертного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автоматизованого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Першим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Для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незалежного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думки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платформах (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форуми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опитування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команд (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 рейтинги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профільних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звітах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5.9).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Найменш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суб’єктивним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підходом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операційними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аналогічною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досліджувати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представлено у табл. 4.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5379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774FF4B-B60F-B771-785D-8739BE5CF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751382"/>
              </p:ext>
            </p:extLst>
          </p:nvPr>
        </p:nvGraphicFramePr>
        <p:xfrm>
          <a:off x="622300" y="203200"/>
          <a:ext cx="10947400" cy="5218457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1168608044"/>
                    </a:ext>
                  </a:extLst>
                </a:gridCol>
                <a:gridCol w="4994617">
                  <a:extLst>
                    <a:ext uri="{9D8B030D-6E8A-4147-A177-3AD203B41FA5}">
                      <a16:colId xmlns:a16="http://schemas.microsoft.com/office/drawing/2014/main" val="1455388116"/>
                    </a:ext>
                  </a:extLst>
                </a:gridCol>
                <a:gridCol w="4174783">
                  <a:extLst>
                    <a:ext uri="{9D8B030D-6E8A-4147-A177-3AD203B41FA5}">
                      <a16:colId xmlns:a16="http://schemas.microsoft.com/office/drawing/2014/main" val="1321788576"/>
                    </a:ext>
                  </a:extLst>
                </a:gridCol>
              </a:tblGrid>
              <a:tr h="25776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Елементи</a:t>
                      </a:r>
                      <a:endParaRPr lang="ru-RU" sz="1600" b="1" dirty="0">
                        <a:solidFill>
                          <a:srgbClr val="00000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lang="ru-RU" sz="1600" b="1" dirty="0" err="1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яких</a:t>
                      </a:r>
                      <a:r>
                        <a:rPr lang="ru-RU" sz="1600" b="1" dirty="0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цілей</a:t>
                      </a:r>
                      <a:r>
                        <a:rPr lang="ru-RU" sz="1600" b="1" dirty="0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проводиться </a:t>
                      </a:r>
                      <a:r>
                        <a:rPr lang="ru-RU" sz="1600" b="1" dirty="0" err="1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бенчмаркінг</a:t>
                      </a:r>
                      <a:endParaRPr lang="ru-RU" sz="1600" b="1" dirty="0">
                        <a:solidFill>
                          <a:srgbClr val="00000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err="1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Критерії</a:t>
                      </a:r>
                      <a:r>
                        <a:rPr lang="ru-RU" sz="1600" b="1" dirty="0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порівняння</a:t>
                      </a:r>
                      <a:endParaRPr lang="ru-RU" sz="1600" b="1" dirty="0">
                        <a:solidFill>
                          <a:srgbClr val="00000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77" marR="35377" marT="17688" marB="17688" anchor="ctr"/>
                </a:tc>
                <a:extLst>
                  <a:ext uri="{0D108BD9-81ED-4DB2-BD59-A6C34878D82A}">
                    <a16:rowId xmlns:a16="http://schemas.microsoft.com/office/drawing/2014/main" val="3385872107"/>
                  </a:ext>
                </a:extLst>
              </a:tr>
              <a:tr h="1383303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Організаційні</a:t>
                      </a:r>
                      <a:r>
                        <a:rPr lang="ru-RU" sz="1600" b="1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процеси</a:t>
                      </a:r>
                      <a:endParaRPr lang="ru-RU" sz="1600" dirty="0">
                        <a:solidFill>
                          <a:srgbClr val="00000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Допомагають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оцінити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внутрішніх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перевірити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вони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використовують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також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інновацій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Деякі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інструменти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галузеві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звіти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аналітичні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платформи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аудити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тощо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інновацій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Ринкова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частка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Продуктивність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інноваційних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Оптимізація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5377" marR="35377" marT="17688" marB="17688" anchor="ctr"/>
                </a:tc>
                <a:extLst>
                  <a:ext uri="{0D108BD9-81ED-4DB2-BD59-A6C34878D82A}">
                    <a16:rowId xmlns:a16="http://schemas.microsoft.com/office/drawing/2014/main" val="4080685257"/>
                  </a:ext>
                </a:extLst>
              </a:tr>
              <a:tr h="788581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Клієнтський</a:t>
                      </a:r>
                      <a:r>
                        <a:rPr lang="ru-RU" sz="1600" b="1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сервіс</a:t>
                      </a:r>
                      <a:endParaRPr lang="ru-RU" sz="1600" dirty="0">
                        <a:solidFill>
                          <a:srgbClr val="00000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активності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взаємодії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клієнтами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допомагає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визначити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їхньої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підтримки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канали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комунікації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аудиторії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задоволеності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клієнтів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Час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реагування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клієнтів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Пряма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конверсія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5377" marR="35377" marT="17688" marB="17688" anchor="ctr"/>
                </a:tc>
                <a:extLst>
                  <a:ext uri="{0D108BD9-81ED-4DB2-BD59-A6C34878D82A}">
                    <a16:rowId xmlns:a16="http://schemas.microsoft.com/office/drawing/2014/main" val="1764365335"/>
                  </a:ext>
                </a:extLst>
              </a:tr>
              <a:tr h="872800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Фінансові операції</a:t>
                      </a:r>
                      <a:endParaRPr lang="ru-RU" sz="1600">
                        <a:solidFill>
                          <a:srgbClr val="00000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розуміння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фінансових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стратегій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аналізується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структура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дохідність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каналів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алгоритми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ресурсами.</a:t>
                      </a: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Відсоток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рентабельності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Зростання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Динаміка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прибутковості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5377" marR="35377" marT="17688" marB="17688" anchor="ctr"/>
                </a:tc>
                <a:extLst>
                  <a:ext uri="{0D108BD9-81ED-4DB2-BD59-A6C34878D82A}">
                    <a16:rowId xmlns:a16="http://schemas.microsoft.com/office/drawing/2014/main" val="2165160859"/>
                  </a:ext>
                </a:extLst>
              </a:tr>
              <a:tr h="879326">
                <a:tc>
                  <a:txBody>
                    <a:bodyPr/>
                    <a:lstStyle/>
                    <a:p>
                      <a:r>
                        <a:rPr lang="ru-RU" sz="1600" b="1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Інновації</a:t>
                      </a:r>
                      <a:r>
                        <a:rPr lang="ru-RU" sz="1600" b="1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b="1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знання</a:t>
                      </a:r>
                      <a:endParaRPr lang="ru-RU" sz="1600" dirty="0">
                        <a:solidFill>
                          <a:srgbClr val="00000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інноваційних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практик, таких як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розробка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тренінги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публікації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для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розвитку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поширення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нових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послуг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Час циклу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розробки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Рівень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команд.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Реакції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ринку.</a:t>
                      </a:r>
                    </a:p>
                  </a:txBody>
                  <a:tcPr marL="35377" marR="35377" marT="17688" marB="17688" anchor="ctr"/>
                </a:tc>
                <a:extLst>
                  <a:ext uri="{0D108BD9-81ED-4DB2-BD59-A6C34878D82A}">
                    <a16:rowId xmlns:a16="http://schemas.microsoft.com/office/drawing/2014/main" val="4201927644"/>
                  </a:ext>
                </a:extLst>
              </a:tr>
              <a:tr h="1015231">
                <a:tc>
                  <a:txBody>
                    <a:bodyPr/>
                    <a:lstStyle/>
                    <a:p>
                      <a:r>
                        <a:rPr lang="ru-RU" sz="1600" b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Операційна ефективність</a:t>
                      </a:r>
                      <a:endParaRPr lang="ru-RU" sz="1600">
                        <a:solidFill>
                          <a:srgbClr val="00000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виявлення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оптимізації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аналізуються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продуктивності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витрат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ключові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процеси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5377" marR="35377" marT="17688" marB="17688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ROI (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окупність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інвестицій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конверсії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Ефективність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ресурсів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Глибина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аналізу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даних</a:t>
                      </a:r>
                      <a:r>
                        <a:rPr lang="ru-RU" sz="1600" dirty="0">
                          <a:solidFill>
                            <a:srgbClr val="00000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35377" marR="35377" marT="17688" marB="17688" anchor="ctr"/>
                </a:tc>
                <a:extLst>
                  <a:ext uri="{0D108BD9-81ED-4DB2-BD59-A6C34878D82A}">
                    <a16:rowId xmlns:a16="http://schemas.microsoft.com/office/drawing/2014/main" val="669035459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4FB5EE35-3C7D-868C-645A-B80DCBD28D5D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238125" y="284666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UA" altLang="ru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17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бізнес-цілей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прогалин у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проводиться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причини. З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цією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порівнюються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бізнес-процесах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операціях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еталонний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 для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відбуваються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аналізи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конкурентами особливо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вигідні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партнер по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погодитися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4213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імовірність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правильному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закритість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взірців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нестиме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спротив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персоналу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компанії-взірця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характер, і тому бути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2748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розвинених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загальнодоступним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одного боку, вони таким чином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руйнівне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протистояння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замкнених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 2.7.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General Motors»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створила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загальнодоступною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базу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першочергово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полегшення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постачальниками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Приклад 2.8.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Чеське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автомобілебудівне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Skoda»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одним з перших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колишнього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соціалістичного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табору»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зуміло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адаптуватися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випуску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профільної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персоналом.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стало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таємниці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модернізації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загальнодоступною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0049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успіху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поділяються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1.1)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меж проекту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1.2)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деталізоване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1.3)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1.4)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бюджетних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м’які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суб’єктивні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2.1)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клімат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колективі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2.2)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оптимістичний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зорієнтований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засвоєння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2.3)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креативність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зацікавленість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результатах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2.4)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партнером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недопущення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8679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сліпо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слугує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точкою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методик,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перейнятий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одноразово,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093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ми просто провели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навряд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принесе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нам яку 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3.1.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Тевтонік»вирахував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офіціанта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готового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головного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 - 3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причини,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обумовили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Ідеалізація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одного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такому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наша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прив’язаність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до партнера,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новачку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зіграє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боку, наш партнер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той час як в наших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088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конкурентного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бенчмаркетинг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та «маркетинг»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підкреслити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один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збут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менеджмент, маркетинг,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фінанси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мікросередовища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посередники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постачальники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партнерами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об’єкту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(табл. 1):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35196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приклад 3.2.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офіціанта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готового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київський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ресторан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знайдено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партнера - ресторан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Львова,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офіціанта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3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Уклавши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партнерську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угоду, два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почали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ненадовго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Вкиївській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«Джокер»,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входили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провели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автоматизацію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виклику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офіціантів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(через кнопку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пульті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розміщувався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кожному столику).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направленими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покращення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дозволило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офіціанта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готового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1,5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хв.Подібні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німецьких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«Джокер»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погіршення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захопився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львівського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партнера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відреагував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помилкою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врахував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Львіва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Київ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переважають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мереж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ресурси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той час як в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Львів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невеликі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приватні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ресторани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51705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одних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тлі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захопитися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Або ж,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контролю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3.3.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наздогнати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конкурента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ресторан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офіціанта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обійшовся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той же час,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входили до складу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«Джокер»,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рестораном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відреагували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через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9211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700" y="0"/>
            <a:ext cx="11717339" cy="5770563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3.4.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«Джокер»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сегментом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радикальний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Людендорф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(м.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Токіо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невисокими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японській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угоду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виїхали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Японії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інтер’єр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6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вийшло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закуплене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приготування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недобросовісність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затрималось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подовжилася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1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доставлено,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 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такому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прийшлося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2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початком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напередодні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повторного найму. Але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підйом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безробітних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офіціантів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мало, а тих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відгукнулися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прийшлося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не могли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робили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офіціанти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неспроможності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стосувалися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кадрового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7287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Неузгодженість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розпилення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3.5.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затратної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реконструкції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Тевтонік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вийшов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і не став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Києва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новому директору,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найняв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 ринку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Ресторан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перейменовано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«Кайзер»,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меню (до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додано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Заклад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як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пунктуальних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ресторанах. Через три роки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погашено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з’явилася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товару» - пива пшеничного. Директор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схвалив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став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наполягати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Києва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конкурента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Бісмарк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55834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слово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Німеччину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пшеничного пива «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Kristallweizen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ресторану.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Бісмарк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пшеничне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пиво входить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меню,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один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напоїв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ресторану «Кайзер»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пива пшеничного не дали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в першу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числа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споживачів-новаторів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перейшла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Бісмарк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розмите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провалу проекту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1548878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3.6.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проникненням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Бісмарк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Києва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ресторану «Кайзер»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звільнив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директора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очолив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менеджерами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перепрофілювати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німецької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австрійську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інтер’єрі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меню,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врятувало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кінці-кінці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знайдено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як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проаналізовано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шукати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підприємство-еталон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67904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бенмаркінгу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порядок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схожими,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партнера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придатними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вірогідність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інтуїції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бенмаркінгу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кодексу</a:t>
            </a:r>
          </a:p>
          <a:p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5117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етичності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конкурентами,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антимонопольного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не носить характеру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позитивно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час,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нашим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перш,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-партнера,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проводитиметься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перш,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деталізований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-партнеру,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проконсультуватись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приводу того,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1959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поважати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культуру партнера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контактною особою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ж типу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деградувати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надавайте партнеру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достовірну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строки,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штучних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54857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засвоїла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вони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наша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 ким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збираємося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ділитись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сам факт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-партнера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озвучений нами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особам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партнером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самого початку;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про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списки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093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B84D2B-467D-5242-7EAE-BFB060147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37" y="424069"/>
            <a:ext cx="11264325" cy="390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434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шпигунстві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консультант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третьої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партнером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поширювану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перш,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проконсультуватись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юристом з приводу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норм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партнером.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ними контроль;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480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принципом, в т.ч.: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принципом;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− за колом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аукціонів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т.ч.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закупок;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рівнозначних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невигідне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становище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7493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FAA98365-8555-3A00-B2E2-5B44411DA6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5901" y="0"/>
            <a:ext cx="11641138" cy="57705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товару.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розтлумачений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антиконкурентна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партнер,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дізнатися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партнера, та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обманювати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припиняється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сторонами.</a:t>
            </a:r>
          </a:p>
          <a:p>
            <a:pPr algn="just"/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55078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0811113-FFF5-E711-CBBB-68A68FD9EC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501" y="203200"/>
            <a:ext cx="11666538" cy="5567363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спиратися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поза межами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створюйте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партнера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супроводжуйте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31944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CE0EF26-2DCA-BE8D-5BFF-EB78123549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7801" y="215900"/>
            <a:ext cx="11679238" cy="555466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партнером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запрошуються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партнера.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Європейського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на початку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оголосити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причини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денного;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жаргон;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впевнитись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висвітлюють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конфіденційної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8)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 на наше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2358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AEF441E6-5614-2AF3-94B0-BA43154536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1600"/>
            <a:ext cx="11704638" cy="5668963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9)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взаємовідвідувань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відповідатимуть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10)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подяку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партнера за участь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4193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видно з табл. 3,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боротьбу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конкурентами, в той час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усунення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розглядати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методику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переймання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найкращих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лідирують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рівноправним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лідером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досягнувши таких самих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високих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Сьогодні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конкурентна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розвідка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обов'язковий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прайсу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правильному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0858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9"/>
            <a:ext cx="11618499" cy="5314122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схожий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підглянути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Головне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мінімум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 самого початку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сконцентруватися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тих,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генерують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дізнатися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зібравши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карту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проекту.</a:t>
            </a:r>
          </a:p>
        </p:txBody>
      </p:sp>
    </p:spTree>
    <p:extLst>
      <p:ext uri="{BB962C8B-B14F-4D97-AF65-F5344CB8AC3E}">
        <p14:creationId xmlns:p14="http://schemas.microsoft.com/office/powerpoint/2010/main" val="1420426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бенчмаркінгу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десятиетапний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таких як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Еталонне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націлене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підходом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ставляться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практик.</a:t>
            </a:r>
          </a:p>
          <a:p>
            <a:pPr algn="just"/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доведеться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боротися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виході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знає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при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конкурентного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результатами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треба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десяти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лідерів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перевершують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компанію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показниками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буде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подальший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5202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ctr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конкурентного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аналізу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7DF17B-77B3-8A68-1314-59E57F492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096" y="708245"/>
            <a:ext cx="7284554" cy="496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961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endParaRPr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6932435-B973-561E-1E1A-55085D40A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506935"/>
              </p:ext>
            </p:extLst>
          </p:nvPr>
        </p:nvGraphicFramePr>
        <p:xfrm>
          <a:off x="940904" y="543338"/>
          <a:ext cx="10522226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9044">
                  <a:extLst>
                    <a:ext uri="{9D8B030D-6E8A-4147-A177-3AD203B41FA5}">
                      <a16:colId xmlns:a16="http://schemas.microsoft.com/office/drawing/2014/main" val="1598179694"/>
                    </a:ext>
                  </a:extLst>
                </a:gridCol>
                <a:gridCol w="8733182">
                  <a:extLst>
                    <a:ext uri="{9D8B030D-6E8A-4147-A177-3AD203B41FA5}">
                      <a16:colId xmlns:a16="http://schemas.microsoft.com/office/drawing/2014/main" val="3640233885"/>
                    </a:ext>
                  </a:extLst>
                </a:gridCol>
              </a:tblGrid>
              <a:tr h="3022312">
                <a:tc>
                  <a:txBody>
                    <a:bodyPr/>
                    <a:lstStyle/>
                    <a:p>
                      <a:r>
                        <a:rPr lang="ru-RU" dirty="0"/>
                        <a:t>Крок 4: </a:t>
                      </a:r>
                      <a:r>
                        <a:rPr lang="ru-RU" dirty="0" err="1"/>
                        <a:t>Оцінка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рівня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суперників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/>
                        <a:t>Виявлених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прямих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конкурентів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потрібно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поділити</a:t>
                      </a:r>
                      <a:r>
                        <a:rPr lang="ru-RU" dirty="0"/>
                        <a:t> на </a:t>
                      </a:r>
                      <a:r>
                        <a:rPr lang="ru-RU" dirty="0" err="1"/>
                        <a:t>сильних</a:t>
                      </a:r>
                      <a:r>
                        <a:rPr lang="ru-RU" dirty="0"/>
                        <a:t> і </a:t>
                      </a:r>
                      <a:r>
                        <a:rPr lang="ru-RU" dirty="0" err="1"/>
                        <a:t>слабких</a:t>
                      </a:r>
                      <a:r>
                        <a:rPr lang="ru-RU" dirty="0"/>
                        <a:t>. Треба </a:t>
                      </a:r>
                      <a:r>
                        <a:rPr lang="ru-RU" dirty="0" err="1"/>
                        <a:t>оцінити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суперників</a:t>
                      </a:r>
                      <a:r>
                        <a:rPr lang="ru-RU" dirty="0"/>
                        <a:t> у </a:t>
                      </a:r>
                      <a:r>
                        <a:rPr lang="ru-RU" dirty="0" err="1"/>
                        <a:t>порівнянні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своєю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компанією</a:t>
                      </a:r>
                      <a:r>
                        <a:rPr lang="ru-RU" dirty="0"/>
                        <a:t> за такими </a:t>
                      </a:r>
                      <a:r>
                        <a:rPr lang="ru-RU" dirty="0" err="1"/>
                        <a:t>показниками</a:t>
                      </a:r>
                      <a:r>
                        <a:rPr lang="ru-RU" dirty="0"/>
                        <a:t>, як: масштаб </a:t>
                      </a:r>
                      <a:r>
                        <a:rPr lang="ru-RU" dirty="0" err="1"/>
                        <a:t>бізнесу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частка</a:t>
                      </a:r>
                      <a:r>
                        <a:rPr lang="ru-RU" dirty="0"/>
                        <a:t> ринку); </a:t>
                      </a:r>
                      <a:r>
                        <a:rPr lang="ru-RU" dirty="0" err="1"/>
                        <a:t>підтримка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продажів</a:t>
                      </a:r>
                      <a:r>
                        <a:rPr lang="ru-RU" dirty="0"/>
                        <a:t> (</a:t>
                      </a:r>
                      <a:r>
                        <a:rPr lang="ru-RU" dirty="0" err="1"/>
                        <a:t>задіяні</a:t>
                      </a:r>
                      <a:r>
                        <a:rPr lang="ru-RU" dirty="0"/>
                        <a:t> канали); </a:t>
                      </a:r>
                      <a:r>
                        <a:rPr lang="ru-RU" dirty="0" err="1"/>
                        <a:t>рівень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впізнаваності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продукції</a:t>
                      </a:r>
                      <a:r>
                        <a:rPr lang="ru-RU" dirty="0"/>
                        <a:t>. </a:t>
                      </a:r>
                      <a:r>
                        <a:rPr lang="ru-RU" dirty="0" err="1"/>
                        <a:t>Сильні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конкуренти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представляють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безпосередню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загрозу</a:t>
                      </a:r>
                      <a:r>
                        <a:rPr lang="ru-RU" dirty="0"/>
                        <a:t> для </a:t>
                      </a:r>
                      <a:r>
                        <a:rPr lang="ru-RU" dirty="0" err="1"/>
                        <a:t>бізнесу</a:t>
                      </a:r>
                      <a:r>
                        <a:rPr lang="ru-RU" dirty="0"/>
                        <a:t>, </a:t>
                      </a:r>
                      <a:r>
                        <a:rPr lang="ru-RU" dirty="0" err="1"/>
                        <a:t>оскільки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саме</a:t>
                      </a:r>
                      <a:r>
                        <a:rPr lang="ru-RU" dirty="0"/>
                        <a:t> до них </a:t>
                      </a:r>
                      <a:r>
                        <a:rPr lang="ru-RU" dirty="0" err="1"/>
                        <a:t>можуть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піти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ваші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клієнти</a:t>
                      </a:r>
                      <a:r>
                        <a:rPr lang="ru-RU" dirty="0"/>
                        <a:t>. </a:t>
                      </a:r>
                      <a:r>
                        <a:rPr lang="ru-RU" dirty="0" err="1"/>
                        <a:t>Слабкі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конкуренти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можуть</a:t>
                      </a:r>
                      <a:r>
                        <a:rPr lang="ru-RU" dirty="0"/>
                        <a:t> стати </a:t>
                      </a:r>
                      <a:r>
                        <a:rPr lang="ru-RU" dirty="0" err="1"/>
                        <a:t>джерелом</a:t>
                      </a:r>
                      <a:r>
                        <a:rPr lang="ru-RU" dirty="0"/>
                        <a:t> росту, так як при </a:t>
                      </a:r>
                      <a:r>
                        <a:rPr lang="ru-RU" dirty="0" err="1"/>
                        <a:t>правильній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роботі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можна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переманити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їх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аудиторію</a:t>
                      </a:r>
                      <a:r>
                        <a:rPr lang="ru-RU" dirty="0"/>
                        <a:t>. При конкурентному </a:t>
                      </a:r>
                      <a:r>
                        <a:rPr lang="ru-RU" dirty="0" err="1"/>
                        <a:t>аналізі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доцільно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орієнтуватися</a:t>
                      </a:r>
                      <a:r>
                        <a:rPr lang="ru-RU" dirty="0"/>
                        <a:t> на </a:t>
                      </a:r>
                      <a:r>
                        <a:rPr lang="ru-RU" dirty="0" err="1"/>
                        <a:t>серйозних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суперників</a:t>
                      </a:r>
                      <a:r>
                        <a:rPr lang="ru-RU" dirty="0"/>
                        <a:t>.</a:t>
                      </a:r>
                    </a:p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412943"/>
                  </a:ext>
                </a:extLst>
              </a:tr>
              <a:tr h="2755637">
                <a:tc>
                  <a:txBody>
                    <a:bodyPr/>
                    <a:lstStyle/>
                    <a:p>
                      <a:r>
                        <a:rPr lang="ru-RU" dirty="0"/>
                        <a:t>Крок 5: </a:t>
                      </a:r>
                      <a:r>
                        <a:rPr lang="ru-RU" dirty="0" err="1"/>
                        <a:t>Вибір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конкурентів</a:t>
                      </a:r>
                      <a:r>
                        <a:rPr lang="ru-RU" dirty="0"/>
                        <a:t> для </a:t>
                      </a:r>
                      <a:r>
                        <a:rPr lang="ru-RU" dirty="0" err="1"/>
                        <a:t>аналізу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effectLst/>
                        </a:rPr>
                        <a:t>Для </a:t>
                      </a:r>
                      <a:r>
                        <a:rPr lang="ru-RU" dirty="0" err="1">
                          <a:effectLst/>
                        </a:rPr>
                        <a:t>визначення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позицій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конкурентів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використовуйте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спеціалізовані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інструменти</a:t>
                      </a:r>
                      <a:r>
                        <a:rPr lang="ru-RU" dirty="0">
                          <a:effectLst/>
                        </a:rPr>
                        <a:t> та </a:t>
                      </a:r>
                      <a:r>
                        <a:rPr lang="ru-RU" dirty="0" err="1">
                          <a:effectLst/>
                        </a:rPr>
                        <a:t>методи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ru-RU" dirty="0" err="1">
                          <a:effectLst/>
                        </a:rPr>
                        <a:t>такі</a:t>
                      </a:r>
                      <a:r>
                        <a:rPr lang="ru-RU" dirty="0">
                          <a:effectLst/>
                        </a:rPr>
                        <a:t> як </a:t>
                      </a:r>
                      <a:r>
                        <a:rPr lang="ru-RU" dirty="0" err="1">
                          <a:effectLst/>
                        </a:rPr>
                        <a:t>аналіз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ринкової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частки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ru-RU" dirty="0" err="1">
                          <a:effectLst/>
                        </a:rPr>
                        <a:t>порівняння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операційних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показників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чи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оцінка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клієнтського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досвіду</a:t>
                      </a:r>
                      <a:r>
                        <a:rPr lang="ru-RU" dirty="0">
                          <a:effectLst/>
                        </a:rPr>
                        <a:t>. </a:t>
                      </a:r>
                      <a:r>
                        <a:rPr lang="ru-RU" dirty="0" err="1">
                          <a:effectLst/>
                        </a:rPr>
                        <a:t>Наприклад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ru-RU" dirty="0" err="1">
                          <a:effectLst/>
                        </a:rPr>
                        <a:t>можна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скористатися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галузевими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звітами</a:t>
                      </a:r>
                      <a:r>
                        <a:rPr lang="ru-RU" dirty="0">
                          <a:effectLst/>
                        </a:rPr>
                        <a:t>, базами </a:t>
                      </a:r>
                      <a:r>
                        <a:rPr lang="ru-RU" dirty="0" err="1">
                          <a:effectLst/>
                        </a:rPr>
                        <a:t>даних</a:t>
                      </a:r>
                      <a:r>
                        <a:rPr lang="ru-RU" dirty="0">
                          <a:effectLst/>
                        </a:rPr>
                        <a:t> (</a:t>
                      </a:r>
                      <a:r>
                        <a:rPr lang="ru-RU" dirty="0" err="1">
                          <a:effectLst/>
                        </a:rPr>
                        <a:t>наприклад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en-US" dirty="0">
                          <a:effectLst/>
                        </a:rPr>
                        <a:t>Statista, IBISWorld) </a:t>
                      </a:r>
                      <a:r>
                        <a:rPr lang="ru-RU" dirty="0" err="1">
                          <a:effectLst/>
                        </a:rPr>
                        <a:t>або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внутрішніми</a:t>
                      </a:r>
                      <a:r>
                        <a:rPr lang="ru-RU" dirty="0">
                          <a:effectLst/>
                        </a:rPr>
                        <a:t> метриками для </a:t>
                      </a:r>
                      <a:r>
                        <a:rPr lang="ru-RU" dirty="0" err="1">
                          <a:effectLst/>
                        </a:rPr>
                        <a:t>оцінки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ефективності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конкурентів</a:t>
                      </a:r>
                      <a:r>
                        <a:rPr lang="ru-RU" dirty="0">
                          <a:effectLst/>
                        </a:rPr>
                        <a:t>. За </a:t>
                      </a:r>
                      <a:r>
                        <a:rPr lang="ru-RU" dirty="0" err="1">
                          <a:effectLst/>
                        </a:rPr>
                        <a:t>допомогою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цих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інструментів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оцініть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від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трьох</a:t>
                      </a:r>
                      <a:r>
                        <a:rPr lang="ru-RU" dirty="0">
                          <a:effectLst/>
                        </a:rPr>
                        <a:t> до десяти </a:t>
                      </a:r>
                      <a:r>
                        <a:rPr lang="ru-RU" dirty="0" err="1">
                          <a:effectLst/>
                        </a:rPr>
                        <a:t>ключових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конкурентів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ru-RU" dirty="0" err="1">
                          <a:effectLst/>
                        </a:rPr>
                        <a:t>порівнюючи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їх</a:t>
                      </a:r>
                      <a:r>
                        <a:rPr lang="ru-RU" dirty="0">
                          <a:effectLst/>
                        </a:rPr>
                        <a:t> за </a:t>
                      </a:r>
                      <a:r>
                        <a:rPr lang="ru-RU" dirty="0" err="1">
                          <a:effectLst/>
                        </a:rPr>
                        <a:t>основними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показниками</a:t>
                      </a:r>
                      <a:r>
                        <a:rPr lang="ru-RU" dirty="0">
                          <a:effectLst/>
                        </a:rPr>
                        <a:t>, такими як </a:t>
                      </a:r>
                      <a:r>
                        <a:rPr lang="ru-RU" dirty="0" err="1">
                          <a:effectLst/>
                        </a:rPr>
                        <a:t>продуктивність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ru-RU" dirty="0" err="1">
                          <a:effectLst/>
                        </a:rPr>
                        <a:t>якість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продуктів</a:t>
                      </a:r>
                      <a:r>
                        <a:rPr lang="ru-RU" dirty="0">
                          <a:effectLst/>
                        </a:rPr>
                        <a:t>/</a:t>
                      </a:r>
                      <a:r>
                        <a:rPr lang="ru-RU" dirty="0" err="1">
                          <a:effectLst/>
                        </a:rPr>
                        <a:t>послуг</a:t>
                      </a:r>
                      <a:r>
                        <a:rPr lang="ru-RU" dirty="0">
                          <a:effectLst/>
                        </a:rPr>
                        <a:t>, </a:t>
                      </a:r>
                      <a:r>
                        <a:rPr lang="ru-RU" dirty="0" err="1">
                          <a:effectLst/>
                        </a:rPr>
                        <a:t>операційна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ефективність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чи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задоволеність</a:t>
                      </a:r>
                      <a:r>
                        <a:rPr lang="ru-RU" dirty="0">
                          <a:effectLst/>
                        </a:rPr>
                        <a:t> </a:t>
                      </a:r>
                      <a:r>
                        <a:rPr lang="ru-RU" dirty="0" err="1">
                          <a:effectLst/>
                        </a:rPr>
                        <a:t>клієнтів</a:t>
                      </a:r>
                      <a:r>
                        <a:rPr lang="ru-RU" dirty="0">
                          <a:effectLst/>
                        </a:rPr>
                        <a:t>.</a:t>
                      </a:r>
                    </a:p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480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392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926C147E-EC1D-DE1C-E8F6-7EBD3BC55C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8539" y="291548"/>
            <a:ext cx="11618499" cy="5479015"/>
          </a:xfrm>
        </p:spPr>
        <p:txBody>
          <a:bodyPr/>
          <a:lstStyle/>
          <a:p>
            <a:pPr algn="just"/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вибирають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базових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для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+mj-lt"/>
              <a:buAutoNum type="arabicPeriod"/>
            </a:pP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Базова</a:t>
            </a:r>
            <a:r>
              <a:rPr lang="ru-RU" sz="20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i="1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філій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20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i="1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річний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чек, час циклу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sz="20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i="1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канали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дистрибуції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конкуренти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+mj-lt"/>
              <a:buAutoNum type="arabicPeriod"/>
            </a:pP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Операційний</a:t>
            </a:r>
            <a:r>
              <a:rPr lang="ru-RU" sz="20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профіль</a:t>
            </a:r>
            <a:r>
              <a:rPr lang="ru-RU" sz="2000" b="0" i="1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постачальників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buFont typeface="+mj-lt"/>
              <a:buAutoNum type="arabicPeriod"/>
            </a:pP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sz="20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</a:t>
            </a:r>
            <a:r>
              <a:rPr lang="ru-RU" sz="2000" b="0" i="1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sz="2000" b="0" i="1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ланцюга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цифровізації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адаптивність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відповідності</a:t>
            </a:r>
            <a:r>
              <a:rPr lang="ru-RU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стандартам.</a:t>
            </a:r>
          </a:p>
          <a:p>
            <a:pPr algn="just"/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бенчмаркінгу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підсумками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запозичити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суперників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унікальну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вашу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компанію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4923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4988</TotalTime>
  <Words>4938</Words>
  <Application>Microsoft Macintosh PowerPoint</Application>
  <PresentationFormat>Широкоэкранный</PresentationFormat>
  <Paragraphs>173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Arial</vt:lpstr>
      <vt:lpstr>Calibri</vt:lpstr>
      <vt:lpstr>Helvetica</vt:lpstr>
      <vt:lpstr>Montserrat</vt:lpstr>
      <vt:lpstr>Montserrat ExtraBold</vt:lpstr>
      <vt:lpstr>Times New Roman</vt:lpstr>
      <vt:lpstr>Тема Office</vt:lpstr>
      <vt:lpstr>   Механізм бенчмаркінгових досліджень.  Лекція 7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158</cp:revision>
  <dcterms:created xsi:type="dcterms:W3CDTF">2023-01-12T09:20:21Z</dcterms:created>
  <dcterms:modified xsi:type="dcterms:W3CDTF">2025-10-15T12:02:10Z</dcterms:modified>
</cp:coreProperties>
</file>